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70" r:id="rId3"/>
    <p:sldId id="291" r:id="rId4"/>
    <p:sldId id="257" r:id="rId5"/>
    <p:sldId id="290" r:id="rId6"/>
    <p:sldId id="278" r:id="rId7"/>
    <p:sldId id="293" r:id="rId8"/>
    <p:sldId id="277" r:id="rId9"/>
    <p:sldId id="279" r:id="rId10"/>
    <p:sldId id="284" r:id="rId11"/>
    <p:sldId id="294" r:id="rId12"/>
    <p:sldId id="287" r:id="rId13"/>
    <p:sldId id="272" r:id="rId14"/>
    <p:sldId id="295" r:id="rId15"/>
    <p:sldId id="275" r:id="rId16"/>
    <p:sldId id="297" r:id="rId17"/>
    <p:sldId id="276" r:id="rId18"/>
    <p:sldId id="299" r:id="rId19"/>
    <p:sldId id="298" r:id="rId20"/>
    <p:sldId id="283" r:id="rId21"/>
    <p:sldId id="289" r:id="rId22"/>
    <p:sldId id="300" r:id="rId23"/>
    <p:sldId id="271" r:id="rId24"/>
    <p:sldId id="273" r:id="rId25"/>
    <p:sldId id="274" r:id="rId26"/>
    <p:sldId id="286"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848"/>
    <a:srgbClr val="C00000"/>
    <a:srgbClr val="1A4A5D"/>
    <a:srgbClr val="04EA3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5" autoAdjust="0"/>
    <p:restoredTop sz="59709" autoAdjust="0"/>
  </p:normalViewPr>
  <p:slideViewPr>
    <p:cSldViewPr snapToGrid="0">
      <p:cViewPr>
        <p:scale>
          <a:sx n="75" d="100"/>
          <a:sy n="75" d="100"/>
        </p:scale>
        <p:origin x="136"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BA94BE-E9EE-407B-A664-68B9865776D1}" type="datetimeFigureOut">
              <a:rPr lang="en-GB" smtClean="0"/>
              <a:t>11/02/2022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153798-D9D0-482F-8C82-E9F7B74E0D62}" type="slidenum">
              <a:rPr lang="en-GB" smtClean="0"/>
              <a:t>‹#›</a:t>
            </a:fld>
            <a:endParaRPr lang="en-GB"/>
          </a:p>
        </p:txBody>
      </p:sp>
    </p:spTree>
    <p:extLst>
      <p:ext uri="{BB962C8B-B14F-4D97-AF65-F5344CB8AC3E}">
        <p14:creationId xmlns:p14="http://schemas.microsoft.com/office/powerpoint/2010/main" val="2403533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my name is Lenka, I am a PhD student at University of Bristol</a:t>
            </a:r>
          </a:p>
        </p:txBody>
      </p:sp>
      <p:sp>
        <p:nvSpPr>
          <p:cNvPr id="4" name="Slide Number Placeholder 3"/>
          <p:cNvSpPr>
            <a:spLocks noGrp="1"/>
          </p:cNvSpPr>
          <p:nvPr>
            <p:ph type="sldNum" sz="quarter" idx="5"/>
          </p:nvPr>
        </p:nvSpPr>
        <p:spPr/>
        <p:txBody>
          <a:bodyPr/>
          <a:lstStyle/>
          <a:p>
            <a:fld id="{58153798-D9D0-482F-8C82-E9F7B74E0D62}" type="slidenum">
              <a:rPr lang="en-GB" smtClean="0"/>
              <a:t>1</a:t>
            </a:fld>
            <a:endParaRPr lang="en-GB"/>
          </a:p>
        </p:txBody>
      </p:sp>
    </p:spTree>
    <p:extLst>
      <p:ext uri="{BB962C8B-B14F-4D97-AF65-F5344CB8AC3E}">
        <p14:creationId xmlns:p14="http://schemas.microsoft.com/office/powerpoint/2010/main" val="2351080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I wouldn’t like to think about it as a two separate process. I would like to think about it as a scale,  with form and the function on each and, and where by using different distance decay function or different methods to model spatial interaction,  we are getting closer and closer to capturing the function. </a:t>
            </a:r>
          </a:p>
          <a:p>
            <a:r>
              <a:rPr lang="en-GB" dirty="0"/>
              <a:t>The problem is that we are not getting as close as we need to.  The idea of using flow volume, in order to provide insight into the interaction function and into the spatial structure is not yet fully explored in the </a:t>
            </a:r>
            <a:r>
              <a:rPr lang="en-GB" dirty="0" err="1"/>
              <a:t>literure</a:t>
            </a:r>
            <a:r>
              <a:rPr lang="en-GB" dirty="0"/>
              <a:t>, and  </a:t>
            </a:r>
          </a:p>
          <a:p>
            <a:r>
              <a:rPr lang="en-GB" dirty="0"/>
              <a:t>Although, CLICK</a:t>
            </a:r>
          </a:p>
        </p:txBody>
      </p:sp>
      <p:sp>
        <p:nvSpPr>
          <p:cNvPr id="4" name="Slide Number Placeholder 3"/>
          <p:cNvSpPr>
            <a:spLocks noGrp="1"/>
          </p:cNvSpPr>
          <p:nvPr>
            <p:ph type="sldNum" sz="quarter" idx="5"/>
          </p:nvPr>
        </p:nvSpPr>
        <p:spPr/>
        <p:txBody>
          <a:bodyPr/>
          <a:lstStyle/>
          <a:p>
            <a:fld id="{58153798-D9D0-482F-8C82-E9F7B74E0D62}" type="slidenum">
              <a:rPr lang="en-GB" smtClean="0"/>
              <a:t>10</a:t>
            </a:fld>
            <a:endParaRPr lang="en-GB"/>
          </a:p>
        </p:txBody>
      </p:sp>
    </p:spTree>
    <p:extLst>
      <p:ext uri="{BB962C8B-B14F-4D97-AF65-F5344CB8AC3E}">
        <p14:creationId xmlns:p14="http://schemas.microsoft.com/office/powerpoint/2010/main" val="340058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aim to capture the spatial structure, and indeed the functional structure, I found only one model that considers this at some extent CLICK</a:t>
            </a:r>
          </a:p>
          <a:p>
            <a:endParaRPr lang="en-GB" dirty="0"/>
          </a:p>
        </p:txBody>
      </p:sp>
      <p:sp>
        <p:nvSpPr>
          <p:cNvPr id="4" name="Slide Number Placeholder 3"/>
          <p:cNvSpPr>
            <a:spLocks noGrp="1"/>
          </p:cNvSpPr>
          <p:nvPr>
            <p:ph type="sldNum" sz="quarter" idx="5"/>
          </p:nvPr>
        </p:nvSpPr>
        <p:spPr/>
        <p:txBody>
          <a:bodyPr/>
          <a:lstStyle/>
          <a:p>
            <a:fld id="{58153798-D9D0-482F-8C82-E9F7B74E0D62}" type="slidenum">
              <a:rPr lang="en-GB" smtClean="0"/>
              <a:t>11</a:t>
            </a:fld>
            <a:endParaRPr lang="en-GB"/>
          </a:p>
        </p:txBody>
      </p:sp>
    </p:spTree>
    <p:extLst>
      <p:ext uri="{BB962C8B-B14F-4D97-AF65-F5344CB8AC3E}">
        <p14:creationId xmlns:p14="http://schemas.microsoft.com/office/powerpoint/2010/main" val="3074591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Competing destination models From Stewart Fotheringham, which is the most commonly used model that aims to accounts for spatial structure, indirectly considered if function exists or not. </a:t>
            </a:r>
          </a:p>
          <a:p>
            <a:r>
              <a:rPr lang="en-GB" dirty="0"/>
              <a:t>A Version of the model indirectly asks, if any flow between entities exist or not, if it doesn’t then the entities would not be considered as a competing destinations.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58153798-D9D0-482F-8C82-E9F7B74E0D62}" type="slidenum">
              <a:rPr lang="en-GB" smtClean="0"/>
              <a:t>12</a:t>
            </a:fld>
            <a:endParaRPr lang="en-GB"/>
          </a:p>
        </p:txBody>
      </p:sp>
    </p:spTree>
    <p:extLst>
      <p:ext uri="{BB962C8B-B14F-4D97-AF65-F5344CB8AC3E}">
        <p14:creationId xmlns:p14="http://schemas.microsoft.com/office/powerpoint/2010/main" val="3947375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Considering how big is the interaction or if it even exists, is actually very important because in real data, in real interaction systems the flow volume can carry an essential information about the nature of the system.</a:t>
            </a:r>
          </a:p>
          <a:p>
            <a:r>
              <a:rPr lang="en-GB" dirty="0"/>
              <a:t>CLICK</a:t>
            </a:r>
          </a:p>
          <a:p>
            <a:r>
              <a:rPr lang="en-GB" dirty="0"/>
              <a:t>For example, take a prescription flow network, where people pick up prescriptions at general </a:t>
            </a:r>
            <a:r>
              <a:rPr lang="en-GB" dirty="0" err="1"/>
              <a:t>practicioner</a:t>
            </a:r>
            <a:r>
              <a:rPr lang="en-GB" dirty="0"/>
              <a:t>, travel to the most convenient pharmacy and exchange the prescription for the prescribed drug. In this scenario, GPs are entities that only generates flow and pharmacies are entities that only receive flows</a:t>
            </a:r>
          </a:p>
          <a:p>
            <a:r>
              <a:rPr lang="en-GB" dirty="0"/>
              <a:t>This creates what can call bipartite interaction, where although the locational structure could be same as in any other interaction, the functional structure creates constrains on where the flow can or cannot occur.</a:t>
            </a:r>
          </a:p>
          <a:p>
            <a:endParaRPr lang="en-GB" dirty="0"/>
          </a:p>
          <a:p>
            <a:r>
              <a:rPr lang="en-GB" dirty="0"/>
              <a:t>This kind network or other networks with different functional properties are increasingly found in the real-world, perhaps because our ability to collect and store such data improved significantly.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CLICK</a:t>
            </a:r>
          </a:p>
          <a:p>
            <a:r>
              <a:rPr lang="en-GB" dirty="0"/>
              <a:t>.</a:t>
            </a:r>
          </a:p>
          <a:p>
            <a:endParaRPr lang="en-GB" dirty="0"/>
          </a:p>
          <a:p>
            <a:endParaRPr lang="en-GB" dirty="0"/>
          </a:p>
        </p:txBody>
      </p:sp>
      <p:sp>
        <p:nvSpPr>
          <p:cNvPr id="4" name="Slide Number Placeholder 3"/>
          <p:cNvSpPr>
            <a:spLocks noGrp="1"/>
          </p:cNvSpPr>
          <p:nvPr>
            <p:ph type="sldNum" sz="quarter" idx="5"/>
          </p:nvPr>
        </p:nvSpPr>
        <p:spPr/>
        <p:txBody>
          <a:bodyPr/>
          <a:lstStyle/>
          <a:p>
            <a:fld id="{58153798-D9D0-482F-8C82-E9F7B74E0D62}" type="slidenum">
              <a:rPr lang="en-GB" smtClean="0"/>
              <a:t>13</a:t>
            </a:fld>
            <a:endParaRPr lang="en-GB"/>
          </a:p>
        </p:txBody>
      </p:sp>
    </p:spTree>
    <p:extLst>
      <p:ext uri="{BB962C8B-B14F-4D97-AF65-F5344CB8AC3E}">
        <p14:creationId xmlns:p14="http://schemas.microsoft.com/office/powerpoint/2010/main" val="3061950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we clarified what the spatial structure is, at least a little bit. </a:t>
            </a:r>
          </a:p>
          <a:p>
            <a:r>
              <a:rPr lang="en-GB" dirty="0"/>
              <a:t>We are left with one burning question, </a:t>
            </a:r>
          </a:p>
          <a:p>
            <a:r>
              <a:rPr lang="en-GB" dirty="0"/>
              <a:t>If I build a model and make a prediction, how do I know if that model  replicate the spatial patterns I’m seeing.</a:t>
            </a:r>
          </a:p>
          <a:p>
            <a:endParaRPr lang="en-GB" dirty="0"/>
          </a:p>
          <a:p>
            <a:r>
              <a:rPr lang="en-GB" dirty="0"/>
              <a:t>Because we are currently don’t have methods of validating the spatial pattern replication</a:t>
            </a:r>
          </a:p>
          <a:p>
            <a:r>
              <a:rPr lang="en-GB" dirty="0"/>
              <a:t>CLICK</a:t>
            </a:r>
          </a:p>
          <a:p>
            <a:r>
              <a:rPr lang="en-GB" dirty="0"/>
              <a:t>All of the methods we use for evaluating the performance of SIMs are only concerned about the relationship between two entities, so only local relationships.</a:t>
            </a:r>
          </a:p>
          <a:p>
            <a:r>
              <a:rPr lang="en-GB" dirty="0"/>
              <a:t>We need method that evaluates both local and global relationships.</a:t>
            </a:r>
          </a:p>
        </p:txBody>
      </p:sp>
      <p:sp>
        <p:nvSpPr>
          <p:cNvPr id="4" name="Slide Number Placeholder 3"/>
          <p:cNvSpPr>
            <a:spLocks noGrp="1"/>
          </p:cNvSpPr>
          <p:nvPr>
            <p:ph type="sldNum" sz="quarter" idx="5"/>
          </p:nvPr>
        </p:nvSpPr>
        <p:spPr/>
        <p:txBody>
          <a:bodyPr/>
          <a:lstStyle/>
          <a:p>
            <a:fld id="{58153798-D9D0-482F-8C82-E9F7B74E0D62}" type="slidenum">
              <a:rPr lang="en-GB" smtClean="0"/>
              <a:t>14</a:t>
            </a:fld>
            <a:endParaRPr lang="en-GB"/>
          </a:p>
        </p:txBody>
      </p:sp>
    </p:spTree>
    <p:extLst>
      <p:ext uri="{BB962C8B-B14F-4D97-AF65-F5344CB8AC3E}">
        <p14:creationId xmlns:p14="http://schemas.microsoft.com/office/powerpoint/2010/main" val="3047053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not a new thought to a geographers, we saw already in 2015 </a:t>
            </a:r>
            <a:r>
              <a:rPr lang="en-GB" dirty="0" err="1"/>
              <a:t>Cherel</a:t>
            </a:r>
            <a:r>
              <a:rPr lang="en-GB" dirty="0"/>
              <a:t>, </a:t>
            </a:r>
            <a:r>
              <a:rPr lang="en-GB" dirty="0" err="1"/>
              <a:t>cottineau</a:t>
            </a:r>
            <a:r>
              <a:rPr lang="en-GB" dirty="0"/>
              <a:t> and </a:t>
            </a:r>
            <a:r>
              <a:rPr lang="en-GB" dirty="0" err="1"/>
              <a:t>Ryllon</a:t>
            </a:r>
            <a:r>
              <a:rPr lang="en-GB" dirty="0"/>
              <a:t> introduced Pattern space replication method which does exactly that, takes the patterns from observe data and compares them to patterns from predicted data. </a:t>
            </a:r>
          </a:p>
        </p:txBody>
      </p:sp>
      <p:sp>
        <p:nvSpPr>
          <p:cNvPr id="4" name="Slide Number Placeholder 3"/>
          <p:cNvSpPr>
            <a:spLocks noGrp="1"/>
          </p:cNvSpPr>
          <p:nvPr>
            <p:ph type="sldNum" sz="quarter" idx="5"/>
          </p:nvPr>
        </p:nvSpPr>
        <p:spPr/>
        <p:txBody>
          <a:bodyPr/>
          <a:lstStyle/>
          <a:p>
            <a:fld id="{58153798-D9D0-482F-8C82-E9F7B74E0D62}" type="slidenum">
              <a:rPr lang="en-GB" smtClean="0"/>
              <a:t>15</a:t>
            </a:fld>
            <a:endParaRPr lang="en-GB"/>
          </a:p>
        </p:txBody>
      </p:sp>
    </p:spTree>
    <p:extLst>
      <p:ext uri="{BB962C8B-B14F-4D97-AF65-F5344CB8AC3E}">
        <p14:creationId xmlns:p14="http://schemas.microsoft.com/office/powerpoint/2010/main" val="3582388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have been searching for method that could do that and from existing literature we could consider the accessibility term from the competing destination model as a good </a:t>
            </a:r>
            <a:r>
              <a:rPr lang="en-GB" dirty="0" err="1"/>
              <a:t>candiate</a:t>
            </a:r>
            <a:r>
              <a:rPr lang="en-GB" dirty="0"/>
              <a:t>. The accessibility term is an additional term in the model capturing the </a:t>
            </a:r>
            <a:r>
              <a:rPr lang="en-GB" dirty="0" err="1"/>
              <a:t>spatialstructure</a:t>
            </a:r>
            <a:r>
              <a:rPr lang="en-GB" dirty="0"/>
              <a:t> of the entities based on distance between  the competing destinations and their masses.</a:t>
            </a:r>
          </a:p>
          <a:p>
            <a:r>
              <a:rPr lang="en-GB" dirty="0"/>
              <a:t>CLICK</a:t>
            </a:r>
          </a:p>
          <a:p>
            <a:r>
              <a:rPr lang="en-GB" dirty="0"/>
              <a:t>However, I also searched for suitable candidates in he concepts of network science and found that the Page Rank algorithm, which we all know, as it is used to rank webpages from google search engine, could be suitable for this job, because it is based on the actual volumes of flow, and it considers individual flows, </a:t>
            </a:r>
            <a:r>
              <a:rPr lang="en-GB" dirty="0">
                <a:latin typeface="Times New Roman" panose="02020603050405020304" pitchFamily="18" charset="0"/>
                <a:cs typeface="Times New Roman" panose="02020603050405020304" pitchFamily="18" charset="0"/>
              </a:rPr>
              <a:t>neighbouring flows, neighbouring flows of neighbour…and so on until it captures all the entities in the interaction network.</a:t>
            </a:r>
            <a:endParaRPr lang="en-GB" dirty="0"/>
          </a:p>
        </p:txBody>
      </p:sp>
      <p:sp>
        <p:nvSpPr>
          <p:cNvPr id="4" name="Slide Number Placeholder 3"/>
          <p:cNvSpPr>
            <a:spLocks noGrp="1"/>
          </p:cNvSpPr>
          <p:nvPr>
            <p:ph type="sldNum" sz="quarter" idx="5"/>
          </p:nvPr>
        </p:nvSpPr>
        <p:spPr/>
        <p:txBody>
          <a:bodyPr/>
          <a:lstStyle/>
          <a:p>
            <a:fld id="{58153798-D9D0-482F-8C82-E9F7B74E0D62}" type="slidenum">
              <a:rPr lang="en-GB" smtClean="0"/>
              <a:t>16</a:t>
            </a:fld>
            <a:endParaRPr lang="en-GB"/>
          </a:p>
        </p:txBody>
      </p:sp>
    </p:spTree>
    <p:extLst>
      <p:ext uri="{BB962C8B-B14F-4D97-AF65-F5344CB8AC3E}">
        <p14:creationId xmlns:p14="http://schemas.microsoft.com/office/powerpoint/2010/main" val="3362383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designed simple experiment on real-world data.</a:t>
            </a:r>
          </a:p>
          <a:p>
            <a:endParaRPr lang="en-GB" dirty="0"/>
          </a:p>
          <a:p>
            <a:r>
              <a:rPr lang="en-GB" dirty="0"/>
              <a:t>If I change something in the network, is the structure measure going to capture it?</a:t>
            </a:r>
          </a:p>
          <a:p>
            <a:endParaRPr lang="en-GB" dirty="0"/>
          </a:p>
          <a:p>
            <a:r>
              <a:rPr lang="en-GB" dirty="0"/>
              <a:t>In this example I took Intra migration data in England and </a:t>
            </a:r>
            <a:r>
              <a:rPr lang="en-GB" dirty="0" err="1"/>
              <a:t>wales</a:t>
            </a:r>
            <a:r>
              <a:rPr lang="en-GB" dirty="0"/>
              <a:t>, removed one flow between two local authorities (Coventry and </a:t>
            </a:r>
            <a:r>
              <a:rPr lang="en-GB" dirty="0" err="1"/>
              <a:t>warwick</a:t>
            </a:r>
            <a:r>
              <a:rPr lang="en-GB" dirty="0"/>
              <a:t>), then I used both measures to capture the structure before the flow removal and after the flow removal and simply calculated the </a:t>
            </a:r>
            <a:r>
              <a:rPr lang="en-GB" dirty="0" err="1"/>
              <a:t>diffrenece</a:t>
            </a:r>
            <a:r>
              <a:rPr lang="en-GB" dirty="0"/>
              <a:t>.</a:t>
            </a:r>
          </a:p>
          <a:p>
            <a:r>
              <a:rPr lang="en-GB" dirty="0" err="1"/>
              <a:t>CLiCK</a:t>
            </a:r>
            <a:endParaRPr lang="en-GB" dirty="0"/>
          </a:p>
          <a:p>
            <a:r>
              <a:rPr lang="en-GB" dirty="0"/>
              <a:t>On the first map you can see that using the accessibility measure to capture the pattern might not be the best choice. Firstly the biggest difference seems to be happening quite randomly, Some of the places are not even considered as part of the system and, the most important thing, those local authorities where we </a:t>
            </a:r>
            <a:r>
              <a:rPr lang="en-GB" dirty="0" err="1"/>
              <a:t>romeved</a:t>
            </a:r>
            <a:r>
              <a:rPr lang="en-GB" dirty="0"/>
              <a:t> the flow and should be </a:t>
            </a:r>
            <a:r>
              <a:rPr lang="en-GB" dirty="0" err="1"/>
              <a:t>haffected</a:t>
            </a:r>
            <a:r>
              <a:rPr lang="en-GB" dirty="0"/>
              <a:t> the most, are actually not affected at all.</a:t>
            </a:r>
          </a:p>
          <a:p>
            <a:r>
              <a:rPr lang="en-GB" dirty="0"/>
              <a:t>CLICK</a:t>
            </a:r>
          </a:p>
          <a:p>
            <a:r>
              <a:rPr lang="en-GB" dirty="0"/>
              <a:t>If you look at the second map, where Page Rank is used in the same situation. You see that the areas where flow was removed is affected the most. W also see that highly affected are areas closely connected or those that are very important for migration such as London. This suggests that page rank is more intuitive in capturing the pattern and measures it in both local and global scale.</a:t>
            </a:r>
          </a:p>
        </p:txBody>
      </p:sp>
      <p:sp>
        <p:nvSpPr>
          <p:cNvPr id="4" name="Slide Number Placeholder 3"/>
          <p:cNvSpPr>
            <a:spLocks noGrp="1"/>
          </p:cNvSpPr>
          <p:nvPr>
            <p:ph type="sldNum" sz="quarter" idx="5"/>
          </p:nvPr>
        </p:nvSpPr>
        <p:spPr/>
        <p:txBody>
          <a:bodyPr/>
          <a:lstStyle/>
          <a:p>
            <a:fld id="{58153798-D9D0-482F-8C82-E9F7B74E0D62}" type="slidenum">
              <a:rPr lang="en-GB" smtClean="0"/>
              <a:t>17</a:t>
            </a:fld>
            <a:endParaRPr lang="en-GB"/>
          </a:p>
        </p:txBody>
      </p:sp>
    </p:spTree>
    <p:extLst>
      <p:ext uri="{BB962C8B-B14F-4D97-AF65-F5344CB8AC3E}">
        <p14:creationId xmlns:p14="http://schemas.microsoft.com/office/powerpoint/2010/main" val="3367267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we had measure that could evaluate how well the patterns are replicated, we can look at how well existing models replicate this spatial pattern</a:t>
            </a:r>
          </a:p>
          <a:p>
            <a:endParaRPr lang="en-GB" dirty="0"/>
          </a:p>
          <a:p>
            <a:r>
              <a:rPr lang="en-GB" dirty="0"/>
              <a:t>So in the second experiment, we defined some basic models. First one is just most basic gravity model, second we use the competing destination from </a:t>
            </a:r>
            <a:r>
              <a:rPr lang="en-GB" dirty="0" err="1"/>
              <a:t>stewart</a:t>
            </a:r>
            <a:r>
              <a:rPr lang="en-GB" dirty="0"/>
              <a:t> Fotheringham. And third just for reference model that includes page rank as an additional term. </a:t>
            </a:r>
          </a:p>
          <a:p>
            <a:endParaRPr lang="en-GB" dirty="0"/>
          </a:p>
          <a:p>
            <a:r>
              <a:rPr lang="en-GB" dirty="0"/>
              <a:t>CLICK</a:t>
            </a:r>
          </a:p>
          <a:p>
            <a:r>
              <a:rPr lang="en-GB" dirty="0"/>
              <a:t>Because we know that not all the spatial interaction systems are the same we applied those models to two different datasets, one which has very generic structure and one which has a bipartite structure, where some entities are only generating flows and some only receiving </a:t>
            </a:r>
            <a:r>
              <a:rPr lang="en-GB" dirty="0" err="1"/>
              <a:t>flws</a:t>
            </a:r>
            <a:r>
              <a:rPr lang="en-GB" dirty="0"/>
              <a:t>.</a:t>
            </a:r>
          </a:p>
        </p:txBody>
      </p:sp>
      <p:sp>
        <p:nvSpPr>
          <p:cNvPr id="4" name="Slide Number Placeholder 3"/>
          <p:cNvSpPr>
            <a:spLocks noGrp="1"/>
          </p:cNvSpPr>
          <p:nvPr>
            <p:ph type="sldNum" sz="quarter" idx="5"/>
          </p:nvPr>
        </p:nvSpPr>
        <p:spPr/>
        <p:txBody>
          <a:bodyPr/>
          <a:lstStyle/>
          <a:p>
            <a:fld id="{58153798-D9D0-482F-8C82-E9F7B74E0D62}" type="slidenum">
              <a:rPr lang="en-GB" smtClean="0"/>
              <a:t>18</a:t>
            </a:fld>
            <a:endParaRPr lang="en-GB"/>
          </a:p>
        </p:txBody>
      </p:sp>
    </p:spTree>
    <p:extLst>
      <p:ext uri="{BB962C8B-B14F-4D97-AF65-F5344CB8AC3E}">
        <p14:creationId xmlns:p14="http://schemas.microsoft.com/office/powerpoint/2010/main" val="2860055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then simply used Page rank to measure the spatial patterns from the data and the patterns from the models predictions. and found that </a:t>
            </a:r>
          </a:p>
          <a:p>
            <a:r>
              <a:rPr lang="en-GB" dirty="0"/>
              <a:t>CLICK</a:t>
            </a:r>
          </a:p>
          <a:p>
            <a:r>
              <a:rPr lang="en-GB" dirty="0"/>
              <a:t>In </a:t>
            </a:r>
            <a:r>
              <a:rPr lang="en-GB" dirty="0" err="1"/>
              <a:t>genericly</a:t>
            </a:r>
            <a:r>
              <a:rPr lang="en-GB" dirty="0"/>
              <a:t> structured interaction those models or no different from each other and they all replicate patterns efficiently.</a:t>
            </a:r>
          </a:p>
          <a:p>
            <a:r>
              <a:rPr lang="en-GB" dirty="0"/>
              <a:t>However</a:t>
            </a:r>
          </a:p>
          <a:p>
            <a:r>
              <a:rPr lang="en-GB" dirty="0"/>
              <a:t>CLICK </a:t>
            </a:r>
          </a:p>
          <a:p>
            <a:r>
              <a:rPr lang="en-GB" dirty="0"/>
              <a:t>Once we did this with the bipartite interaction, we found that both basic interaction model and competing destination model really struggle replicating those spatial patterns, especially those on the tails of the distribution.</a:t>
            </a:r>
          </a:p>
        </p:txBody>
      </p:sp>
      <p:sp>
        <p:nvSpPr>
          <p:cNvPr id="4" name="Slide Number Placeholder 3"/>
          <p:cNvSpPr>
            <a:spLocks noGrp="1"/>
          </p:cNvSpPr>
          <p:nvPr>
            <p:ph type="sldNum" sz="quarter" idx="5"/>
          </p:nvPr>
        </p:nvSpPr>
        <p:spPr/>
        <p:txBody>
          <a:bodyPr/>
          <a:lstStyle/>
          <a:p>
            <a:fld id="{58153798-D9D0-482F-8C82-E9F7B74E0D62}" type="slidenum">
              <a:rPr lang="en-GB" smtClean="0"/>
              <a:t>19</a:t>
            </a:fld>
            <a:endParaRPr lang="en-GB"/>
          </a:p>
        </p:txBody>
      </p:sp>
    </p:spTree>
    <p:extLst>
      <p:ext uri="{BB962C8B-B14F-4D97-AF65-F5344CB8AC3E}">
        <p14:creationId xmlns:p14="http://schemas.microsoft.com/office/powerpoint/2010/main" val="2347605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am generally interested in networks in human geography, complex networks , spatial structures. And , and today I would like to talk to you about my work on </a:t>
            </a:r>
          </a:p>
          <a:p>
            <a:r>
              <a:rPr lang="en-GB" dirty="0"/>
              <a:t>CLICK</a:t>
            </a:r>
          </a:p>
          <a:p>
            <a:r>
              <a:rPr lang="en-GB" dirty="0"/>
              <a:t>Rethinking how spatial structure is used to build and validate spatial interaction models.</a:t>
            </a:r>
          </a:p>
          <a:p>
            <a:endParaRPr lang="en-GB" dirty="0"/>
          </a:p>
        </p:txBody>
      </p:sp>
      <p:sp>
        <p:nvSpPr>
          <p:cNvPr id="4" name="Slide Number Placeholder 3"/>
          <p:cNvSpPr>
            <a:spLocks noGrp="1"/>
          </p:cNvSpPr>
          <p:nvPr>
            <p:ph type="sldNum" sz="quarter" idx="5"/>
          </p:nvPr>
        </p:nvSpPr>
        <p:spPr/>
        <p:txBody>
          <a:bodyPr/>
          <a:lstStyle/>
          <a:p>
            <a:fld id="{58153798-D9D0-482F-8C82-E9F7B74E0D62}" type="slidenum">
              <a:rPr lang="en-GB" smtClean="0"/>
              <a:t>2</a:t>
            </a:fld>
            <a:endParaRPr lang="en-GB"/>
          </a:p>
        </p:txBody>
      </p:sp>
    </p:spTree>
    <p:extLst>
      <p:ext uri="{BB962C8B-B14F-4D97-AF65-F5344CB8AC3E}">
        <p14:creationId xmlns:p14="http://schemas.microsoft.com/office/powerpoint/2010/main" val="1480028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if there is 3 things I want you to take out of this presentation, then </a:t>
            </a:r>
          </a:p>
          <a:p>
            <a:r>
              <a:rPr lang="en-GB" dirty="0"/>
              <a:t>CLICK</a:t>
            </a:r>
          </a:p>
          <a:p>
            <a:r>
              <a:rPr lang="en-GB" dirty="0"/>
              <a:t>The first is that spatial structure cab be broken down into </a:t>
            </a:r>
            <a:r>
              <a:rPr lang="en-GB" dirty="0" err="1"/>
              <a:t>locationa</a:t>
            </a:r>
            <a:r>
              <a:rPr lang="en-GB" dirty="0"/>
              <a:t> and functional, and that the flow volumes are an important source of information for the functional structure</a:t>
            </a:r>
          </a:p>
          <a:p>
            <a:r>
              <a:rPr lang="en-GB" dirty="0"/>
              <a:t>CLICK</a:t>
            </a:r>
          </a:p>
          <a:p>
            <a:r>
              <a:rPr lang="en-GB" dirty="0"/>
              <a:t>The second, that we need to start incorporating complex networks into our model design and development. </a:t>
            </a:r>
          </a:p>
          <a:p>
            <a:r>
              <a:rPr lang="en-GB" dirty="0"/>
              <a:t>CLICK</a:t>
            </a:r>
          </a:p>
          <a:p>
            <a:r>
              <a:rPr lang="en-GB" dirty="0"/>
              <a:t>And the third, that the pattern validation methods can reveal an important information about your models and that network structure measures such as page rank are very effective in doing so.</a:t>
            </a:r>
          </a:p>
        </p:txBody>
      </p:sp>
      <p:sp>
        <p:nvSpPr>
          <p:cNvPr id="4" name="Slide Number Placeholder 3"/>
          <p:cNvSpPr>
            <a:spLocks noGrp="1"/>
          </p:cNvSpPr>
          <p:nvPr>
            <p:ph type="sldNum" sz="quarter" idx="5"/>
          </p:nvPr>
        </p:nvSpPr>
        <p:spPr/>
        <p:txBody>
          <a:bodyPr/>
          <a:lstStyle/>
          <a:p>
            <a:fld id="{58153798-D9D0-482F-8C82-E9F7B74E0D62}" type="slidenum">
              <a:rPr lang="en-GB" smtClean="0"/>
              <a:t>20</a:t>
            </a:fld>
            <a:endParaRPr lang="en-GB"/>
          </a:p>
        </p:txBody>
      </p:sp>
    </p:spTree>
    <p:extLst>
      <p:ext uri="{BB962C8B-B14F-4D97-AF65-F5344CB8AC3E}">
        <p14:creationId xmlns:p14="http://schemas.microsoft.com/office/powerpoint/2010/main" val="379281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Thank you for your time.</a:t>
            </a:r>
          </a:p>
        </p:txBody>
      </p:sp>
      <p:sp>
        <p:nvSpPr>
          <p:cNvPr id="4" name="Slide Number Placeholder 3"/>
          <p:cNvSpPr>
            <a:spLocks noGrp="1"/>
          </p:cNvSpPr>
          <p:nvPr>
            <p:ph type="sldNum" sz="quarter" idx="5"/>
          </p:nvPr>
        </p:nvSpPr>
        <p:spPr/>
        <p:txBody>
          <a:bodyPr/>
          <a:lstStyle/>
          <a:p>
            <a:fld id="{58153798-D9D0-482F-8C82-E9F7B74E0D62}" type="slidenum">
              <a:rPr lang="en-GB" smtClean="0"/>
              <a:t>21</a:t>
            </a:fld>
            <a:endParaRPr lang="en-GB"/>
          </a:p>
        </p:txBody>
      </p:sp>
    </p:spTree>
    <p:extLst>
      <p:ext uri="{BB962C8B-B14F-4D97-AF65-F5344CB8AC3E}">
        <p14:creationId xmlns:p14="http://schemas.microsoft.com/office/powerpoint/2010/main" val="849874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presentation, I will cover three main ideas. </a:t>
            </a:r>
          </a:p>
          <a:p>
            <a:endParaRPr lang="en-GB" dirty="0"/>
          </a:p>
          <a:p>
            <a:r>
              <a:rPr lang="en-GB" dirty="0"/>
              <a:t>I will first discuss what the spatial structure actually is, and how we can rethink and rebuild its concept.</a:t>
            </a:r>
          </a:p>
          <a:p>
            <a:r>
              <a:rPr lang="en-GB" dirty="0"/>
              <a:t>I will then move into why is this important and how can it use it in our SIMs application</a:t>
            </a:r>
          </a:p>
          <a:p>
            <a:r>
              <a:rPr lang="en-GB" dirty="0"/>
              <a:t>and lastly I would like to suggest new way of validation for spatial interaction models, based on spatial pattern replication.</a:t>
            </a:r>
          </a:p>
          <a:p>
            <a:endParaRPr lang="en-GB" dirty="0"/>
          </a:p>
          <a:p>
            <a:r>
              <a:rPr lang="en-GB" dirty="0"/>
              <a:t>So let me start with what is SIM and SS of SI</a:t>
            </a:r>
          </a:p>
          <a:p>
            <a:endParaRPr lang="en-GB" dirty="0"/>
          </a:p>
        </p:txBody>
      </p:sp>
      <p:sp>
        <p:nvSpPr>
          <p:cNvPr id="4" name="Slide Number Placeholder 3"/>
          <p:cNvSpPr>
            <a:spLocks noGrp="1"/>
          </p:cNvSpPr>
          <p:nvPr>
            <p:ph type="sldNum" sz="quarter" idx="5"/>
          </p:nvPr>
        </p:nvSpPr>
        <p:spPr/>
        <p:txBody>
          <a:bodyPr/>
          <a:lstStyle/>
          <a:p>
            <a:fld id="{58153798-D9D0-482F-8C82-E9F7B74E0D62}" type="slidenum">
              <a:rPr lang="en-GB" smtClean="0"/>
              <a:t>3</a:t>
            </a:fld>
            <a:endParaRPr lang="en-GB"/>
          </a:p>
        </p:txBody>
      </p:sp>
    </p:spTree>
    <p:extLst>
      <p:ext uri="{BB962C8B-B14F-4D97-AF65-F5344CB8AC3E}">
        <p14:creationId xmlns:p14="http://schemas.microsoft.com/office/powerpoint/2010/main" val="1383668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Spatial interaction is a term used for movement of people, goods and information over space and, which is a result of a human decision making process.</a:t>
            </a:r>
          </a:p>
          <a:p>
            <a:endParaRPr lang="en-GB" dirty="0"/>
          </a:p>
          <a:p>
            <a:r>
              <a:rPr lang="en-GB" sz="1200" b="1" kern="1200" dirty="0">
                <a:solidFill>
                  <a:schemeClr val="tx1"/>
                </a:solidFill>
                <a:effectLst/>
                <a:latin typeface="+mn-lt"/>
                <a:ea typeface="+mn-ea"/>
                <a:cs typeface="+mn-cs"/>
              </a:rPr>
              <a:t>CLICK</a:t>
            </a:r>
            <a:endParaRPr lang="en-GB" dirty="0"/>
          </a:p>
          <a:p>
            <a:r>
              <a:rPr lang="en-GB" sz="1200" kern="1200" dirty="0">
                <a:solidFill>
                  <a:schemeClr val="tx1"/>
                </a:solidFill>
                <a:effectLst/>
                <a:latin typeface="+mn-lt"/>
                <a:ea typeface="+mn-ea"/>
                <a:cs typeface="+mn-cs"/>
              </a:rPr>
              <a:t>The most common approach to model these data are spatial interaction models. This is a regression model based on the analogy of gravity models which takes the information about the masses on the entities and the distance between the them to predict the flow. Here distance or distance decay is the primary indicator of the relationship between the nodes.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8153798-D9D0-482F-8C82-E9F7B74E0D62}" type="slidenum">
              <a:rPr lang="en-GB" smtClean="0"/>
              <a:t>4</a:t>
            </a:fld>
            <a:endParaRPr lang="en-GB"/>
          </a:p>
        </p:txBody>
      </p:sp>
    </p:spTree>
    <p:extLst>
      <p:ext uri="{BB962C8B-B14F-4D97-AF65-F5344CB8AC3E}">
        <p14:creationId xmlns:p14="http://schemas.microsoft.com/office/powerpoint/2010/main" val="980755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Spatial structure then characterizes the organization, distribution and the relative arrangement of interacting entities in the spatial interaction system.</a:t>
            </a:r>
          </a:p>
          <a:p>
            <a:endParaRPr lang="en-GB" dirty="0"/>
          </a:p>
          <a:p>
            <a:r>
              <a:rPr lang="en-GB" dirty="0"/>
              <a:t>Here the world relative is very important, as it suggest that the SS is not just a simple spatial distribution but there are more complex relationship between the interacting entities. CLICK</a:t>
            </a:r>
          </a:p>
          <a:p>
            <a:endParaRPr lang="en-GB" dirty="0"/>
          </a:p>
          <a:p>
            <a:r>
              <a:rPr lang="en-GB" dirty="0"/>
              <a:t>Now, we know that this complex spatial structure exist, we know we can observe it, however, CLICK</a:t>
            </a:r>
          </a:p>
          <a:p>
            <a:r>
              <a:rPr lang="en-GB" dirty="0"/>
              <a:t> we are still not sure what exactly it is and how do we account for it in our models.</a:t>
            </a:r>
          </a:p>
        </p:txBody>
      </p:sp>
      <p:sp>
        <p:nvSpPr>
          <p:cNvPr id="4" name="Slide Number Placeholder 3"/>
          <p:cNvSpPr>
            <a:spLocks noGrp="1"/>
          </p:cNvSpPr>
          <p:nvPr>
            <p:ph type="sldNum" sz="quarter" idx="5"/>
          </p:nvPr>
        </p:nvSpPr>
        <p:spPr/>
        <p:txBody>
          <a:bodyPr/>
          <a:lstStyle/>
          <a:p>
            <a:fld id="{58153798-D9D0-482F-8C82-E9F7B74E0D62}" type="slidenum">
              <a:rPr lang="en-GB" smtClean="0"/>
              <a:t>5</a:t>
            </a:fld>
            <a:endParaRPr lang="en-GB"/>
          </a:p>
        </p:txBody>
      </p:sp>
    </p:spTree>
    <p:extLst>
      <p:ext uri="{BB962C8B-B14F-4D97-AF65-F5344CB8AC3E}">
        <p14:creationId xmlns:p14="http://schemas.microsoft.com/office/powerpoint/2010/main" val="1051039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the literature, we know that Spatial structure is primarily connected to the distance element of the gravity model. </a:t>
            </a:r>
          </a:p>
          <a:p>
            <a:r>
              <a:rPr lang="en-GB" dirty="0"/>
              <a:t>More specifically to the distance decay that we observe in the spatial interaction CLICK</a:t>
            </a:r>
          </a:p>
          <a:p>
            <a:endParaRPr lang="en-GB" dirty="0"/>
          </a:p>
          <a:p>
            <a:r>
              <a:rPr lang="en-GB" dirty="0"/>
              <a:t>Nevertheless, we also know that there is a behavioural element, which is primarily shaped by the variation in human decision making.</a:t>
            </a:r>
          </a:p>
          <a:p>
            <a:endParaRPr lang="en-GB" dirty="0"/>
          </a:p>
          <a:p>
            <a:r>
              <a:rPr lang="en-GB" dirty="0"/>
              <a:t>Now, CLICK</a:t>
            </a:r>
          </a:p>
          <a:p>
            <a:r>
              <a:rPr lang="en-GB" dirty="0"/>
              <a:t> </a:t>
            </a:r>
          </a:p>
        </p:txBody>
      </p:sp>
      <p:sp>
        <p:nvSpPr>
          <p:cNvPr id="4" name="Slide Number Placeholder 3"/>
          <p:cNvSpPr>
            <a:spLocks noGrp="1"/>
          </p:cNvSpPr>
          <p:nvPr>
            <p:ph type="sldNum" sz="quarter" idx="5"/>
          </p:nvPr>
        </p:nvSpPr>
        <p:spPr/>
        <p:txBody>
          <a:bodyPr/>
          <a:lstStyle/>
          <a:p>
            <a:fld id="{58153798-D9D0-482F-8C82-E9F7B74E0D62}" type="slidenum">
              <a:rPr lang="en-GB" smtClean="0"/>
              <a:t>6</a:t>
            </a:fld>
            <a:endParaRPr lang="en-GB"/>
          </a:p>
        </p:txBody>
      </p:sp>
    </p:spTree>
    <p:extLst>
      <p:ext uri="{BB962C8B-B14F-4D97-AF65-F5344CB8AC3E}">
        <p14:creationId xmlns:p14="http://schemas.microsoft.com/office/powerpoint/2010/main" val="254834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past 60-70 years, we have seen many </a:t>
            </a:r>
            <a:r>
              <a:rPr lang="en-GB" dirty="0" err="1"/>
              <a:t>reserachers</a:t>
            </a:r>
            <a:r>
              <a:rPr lang="en-GB" dirty="0"/>
              <a:t> trying to tackle this problem from different perspective They try to account for spatial structure and the behavioural aspect by either extend our models, use different methods or even by cutting down the data samples.</a:t>
            </a:r>
          </a:p>
          <a:p>
            <a:endParaRPr lang="en-GB" dirty="0"/>
          </a:p>
          <a:p>
            <a:r>
              <a:rPr lang="en-GB" dirty="0"/>
              <a:t>The one thing that we don’t see, is a better conceptual </a:t>
            </a:r>
            <a:r>
              <a:rPr lang="en-GB" dirty="0" err="1"/>
              <a:t>definiton</a:t>
            </a:r>
            <a:r>
              <a:rPr lang="en-GB" dirty="0"/>
              <a:t> of what the spatial structure is and how it relates to what we add to our modes.</a:t>
            </a:r>
          </a:p>
          <a:p>
            <a:r>
              <a:rPr lang="en-GB" dirty="0"/>
              <a:t>CLICK</a:t>
            </a:r>
          </a:p>
        </p:txBody>
      </p:sp>
      <p:sp>
        <p:nvSpPr>
          <p:cNvPr id="4" name="Slide Number Placeholder 3"/>
          <p:cNvSpPr>
            <a:spLocks noGrp="1"/>
          </p:cNvSpPr>
          <p:nvPr>
            <p:ph type="sldNum" sz="quarter" idx="5"/>
          </p:nvPr>
        </p:nvSpPr>
        <p:spPr/>
        <p:txBody>
          <a:bodyPr/>
          <a:lstStyle/>
          <a:p>
            <a:fld id="{58153798-D9D0-482F-8C82-E9F7B74E0D62}" type="slidenum">
              <a:rPr lang="en-GB" smtClean="0"/>
              <a:t>7</a:t>
            </a:fld>
            <a:endParaRPr lang="en-GB"/>
          </a:p>
        </p:txBody>
      </p:sp>
    </p:spTree>
    <p:extLst>
      <p:ext uri="{BB962C8B-B14F-4D97-AF65-F5344CB8AC3E}">
        <p14:creationId xmlns:p14="http://schemas.microsoft.com/office/powerpoint/2010/main" val="653293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my research I have been trying to connect lot of the spatial interaction concepts to concepts already existing in networks science. And I believe we can think of any spatial network as two-dimensional or two layered network, where the bottom layer is a locational network with the distances defining the relationships between the places. </a:t>
            </a:r>
          </a:p>
          <a:p>
            <a:r>
              <a:rPr lang="en-GB" dirty="0"/>
              <a:t>While the top layer is functional network where the interaction volume, the actual record of how much interaction there is between places, defines the relationship between the places.</a:t>
            </a:r>
          </a:p>
          <a:p>
            <a:endParaRPr lang="en-GB" dirty="0"/>
          </a:p>
        </p:txBody>
      </p:sp>
      <p:sp>
        <p:nvSpPr>
          <p:cNvPr id="4" name="Slide Number Placeholder 3"/>
          <p:cNvSpPr>
            <a:spLocks noGrp="1"/>
          </p:cNvSpPr>
          <p:nvPr>
            <p:ph type="sldNum" sz="quarter" idx="5"/>
          </p:nvPr>
        </p:nvSpPr>
        <p:spPr/>
        <p:txBody>
          <a:bodyPr/>
          <a:lstStyle/>
          <a:p>
            <a:fld id="{58153798-D9D0-482F-8C82-E9F7B74E0D62}" type="slidenum">
              <a:rPr lang="en-GB" smtClean="0"/>
              <a:t>8</a:t>
            </a:fld>
            <a:endParaRPr lang="en-GB"/>
          </a:p>
        </p:txBody>
      </p:sp>
    </p:spTree>
    <p:extLst>
      <p:ext uri="{BB962C8B-B14F-4D97-AF65-F5344CB8AC3E}">
        <p14:creationId xmlns:p14="http://schemas.microsoft.com/office/powerpoint/2010/main" val="3024689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essentially, we could </a:t>
            </a:r>
            <a:r>
              <a:rPr lang="en-GB" dirty="0" err="1"/>
              <a:t>devide</a:t>
            </a:r>
            <a:r>
              <a:rPr lang="en-GB" dirty="0"/>
              <a:t> the spatial structure into locational structure associated with the how </a:t>
            </a:r>
            <a:r>
              <a:rPr lang="en-GB" dirty="0" err="1"/>
              <a:t>wor</a:t>
            </a:r>
            <a:r>
              <a:rPr lang="en-GB" dirty="0"/>
              <a:t> the interacting entities are, and functional </a:t>
            </a:r>
            <a:r>
              <a:rPr lang="en-GB" dirty="0" err="1"/>
              <a:t>structer</a:t>
            </a:r>
            <a:r>
              <a:rPr lang="en-GB" dirty="0"/>
              <a:t> associated with how strong the actual interaction between the entities is. We could trace this kind of thinking back to Goethe's concepts of form and function where the distance represents the form of the interaction and the interaction volume represents the function of interaction.</a:t>
            </a:r>
          </a:p>
        </p:txBody>
      </p:sp>
      <p:sp>
        <p:nvSpPr>
          <p:cNvPr id="4" name="Slide Number Placeholder 3"/>
          <p:cNvSpPr>
            <a:spLocks noGrp="1"/>
          </p:cNvSpPr>
          <p:nvPr>
            <p:ph type="sldNum" sz="quarter" idx="5"/>
          </p:nvPr>
        </p:nvSpPr>
        <p:spPr/>
        <p:txBody>
          <a:bodyPr/>
          <a:lstStyle/>
          <a:p>
            <a:fld id="{58153798-D9D0-482F-8C82-E9F7B74E0D62}" type="slidenum">
              <a:rPr lang="en-GB" smtClean="0"/>
              <a:t>9</a:t>
            </a:fld>
            <a:endParaRPr lang="en-GB"/>
          </a:p>
        </p:txBody>
      </p:sp>
    </p:spTree>
    <p:extLst>
      <p:ext uri="{BB962C8B-B14F-4D97-AF65-F5344CB8AC3E}">
        <p14:creationId xmlns:p14="http://schemas.microsoft.com/office/powerpoint/2010/main" val="145302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4E4110-8965-4427-B920-61BF598D852F}"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8614B3-EA3E-4B83-9FB5-4D15F092DB7C}" type="slidenum">
              <a:rPr lang="en-GB" smtClean="0"/>
              <a:t>‹#›</a:t>
            </a:fld>
            <a:endParaRPr lang="en-GB"/>
          </a:p>
        </p:txBody>
      </p:sp>
    </p:spTree>
    <p:extLst>
      <p:ext uri="{BB962C8B-B14F-4D97-AF65-F5344CB8AC3E}">
        <p14:creationId xmlns:p14="http://schemas.microsoft.com/office/powerpoint/2010/main" val="3840732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4E4110-8965-4427-B920-61BF598D852F}"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8614B3-EA3E-4B83-9FB5-4D15F092DB7C}" type="slidenum">
              <a:rPr lang="en-GB" smtClean="0"/>
              <a:t>‹#›</a:t>
            </a:fld>
            <a:endParaRPr lang="en-GB"/>
          </a:p>
        </p:txBody>
      </p:sp>
    </p:spTree>
    <p:extLst>
      <p:ext uri="{BB962C8B-B14F-4D97-AF65-F5344CB8AC3E}">
        <p14:creationId xmlns:p14="http://schemas.microsoft.com/office/powerpoint/2010/main" val="3258318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4E4110-8965-4427-B920-61BF598D852F}"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8614B3-EA3E-4B83-9FB5-4D15F092DB7C}" type="slidenum">
              <a:rPr lang="en-GB" smtClean="0"/>
              <a:t>‹#›</a:t>
            </a:fld>
            <a:endParaRPr lang="en-GB"/>
          </a:p>
        </p:txBody>
      </p:sp>
    </p:spTree>
    <p:extLst>
      <p:ext uri="{BB962C8B-B14F-4D97-AF65-F5344CB8AC3E}">
        <p14:creationId xmlns:p14="http://schemas.microsoft.com/office/powerpoint/2010/main" val="903220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4E4110-8965-4427-B920-61BF598D852F}"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8614B3-EA3E-4B83-9FB5-4D15F092DB7C}" type="slidenum">
              <a:rPr lang="en-GB" smtClean="0"/>
              <a:t>‹#›</a:t>
            </a:fld>
            <a:endParaRPr lang="en-GB"/>
          </a:p>
        </p:txBody>
      </p:sp>
    </p:spTree>
    <p:extLst>
      <p:ext uri="{BB962C8B-B14F-4D97-AF65-F5344CB8AC3E}">
        <p14:creationId xmlns:p14="http://schemas.microsoft.com/office/powerpoint/2010/main" val="2323564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4E4110-8965-4427-B920-61BF598D852F}"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8614B3-EA3E-4B83-9FB5-4D15F092DB7C}" type="slidenum">
              <a:rPr lang="en-GB" smtClean="0"/>
              <a:t>‹#›</a:t>
            </a:fld>
            <a:endParaRPr lang="en-GB"/>
          </a:p>
        </p:txBody>
      </p:sp>
    </p:spTree>
    <p:extLst>
      <p:ext uri="{BB962C8B-B14F-4D97-AF65-F5344CB8AC3E}">
        <p14:creationId xmlns:p14="http://schemas.microsoft.com/office/powerpoint/2010/main" val="292095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4E4110-8965-4427-B920-61BF598D852F}" type="datetimeFigureOut">
              <a:rPr lang="en-GB" smtClean="0"/>
              <a:t>11/02/2022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8614B3-EA3E-4B83-9FB5-4D15F092DB7C}" type="slidenum">
              <a:rPr lang="en-GB" smtClean="0"/>
              <a:t>‹#›</a:t>
            </a:fld>
            <a:endParaRPr lang="en-GB"/>
          </a:p>
        </p:txBody>
      </p:sp>
    </p:spTree>
    <p:extLst>
      <p:ext uri="{BB962C8B-B14F-4D97-AF65-F5344CB8AC3E}">
        <p14:creationId xmlns:p14="http://schemas.microsoft.com/office/powerpoint/2010/main" val="384042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4E4110-8965-4427-B920-61BF598D852F}" type="datetimeFigureOut">
              <a:rPr lang="en-GB" smtClean="0"/>
              <a:t>11/02/2022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8614B3-EA3E-4B83-9FB5-4D15F092DB7C}" type="slidenum">
              <a:rPr lang="en-GB" smtClean="0"/>
              <a:t>‹#›</a:t>
            </a:fld>
            <a:endParaRPr lang="en-GB"/>
          </a:p>
        </p:txBody>
      </p:sp>
    </p:spTree>
    <p:extLst>
      <p:ext uri="{BB962C8B-B14F-4D97-AF65-F5344CB8AC3E}">
        <p14:creationId xmlns:p14="http://schemas.microsoft.com/office/powerpoint/2010/main" val="4077521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4E4110-8965-4427-B920-61BF598D852F}" type="datetimeFigureOut">
              <a:rPr lang="en-GB" smtClean="0"/>
              <a:t>11/02/2022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8614B3-EA3E-4B83-9FB5-4D15F092DB7C}" type="slidenum">
              <a:rPr lang="en-GB" smtClean="0"/>
              <a:t>‹#›</a:t>
            </a:fld>
            <a:endParaRPr lang="en-GB"/>
          </a:p>
        </p:txBody>
      </p:sp>
    </p:spTree>
    <p:extLst>
      <p:ext uri="{BB962C8B-B14F-4D97-AF65-F5344CB8AC3E}">
        <p14:creationId xmlns:p14="http://schemas.microsoft.com/office/powerpoint/2010/main" val="625839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4E4110-8965-4427-B920-61BF598D852F}" type="datetimeFigureOut">
              <a:rPr lang="en-GB" smtClean="0"/>
              <a:t>11/02/2022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8614B3-EA3E-4B83-9FB5-4D15F092DB7C}" type="slidenum">
              <a:rPr lang="en-GB" smtClean="0"/>
              <a:t>‹#›</a:t>
            </a:fld>
            <a:endParaRPr lang="en-GB"/>
          </a:p>
        </p:txBody>
      </p:sp>
    </p:spTree>
    <p:extLst>
      <p:ext uri="{BB962C8B-B14F-4D97-AF65-F5344CB8AC3E}">
        <p14:creationId xmlns:p14="http://schemas.microsoft.com/office/powerpoint/2010/main" val="2354976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4E4110-8965-4427-B920-61BF598D852F}" type="datetimeFigureOut">
              <a:rPr lang="en-GB" smtClean="0"/>
              <a:t>11/02/2022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8614B3-EA3E-4B83-9FB5-4D15F092DB7C}" type="slidenum">
              <a:rPr lang="en-GB" smtClean="0"/>
              <a:t>‹#›</a:t>
            </a:fld>
            <a:endParaRPr lang="en-GB"/>
          </a:p>
        </p:txBody>
      </p:sp>
    </p:spTree>
    <p:extLst>
      <p:ext uri="{BB962C8B-B14F-4D97-AF65-F5344CB8AC3E}">
        <p14:creationId xmlns:p14="http://schemas.microsoft.com/office/powerpoint/2010/main" val="2273007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4E4110-8965-4427-B920-61BF598D852F}" type="datetimeFigureOut">
              <a:rPr lang="en-GB" smtClean="0"/>
              <a:t>11/02/2022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8614B3-EA3E-4B83-9FB5-4D15F092DB7C}" type="slidenum">
              <a:rPr lang="en-GB" smtClean="0"/>
              <a:t>‹#›</a:t>
            </a:fld>
            <a:endParaRPr lang="en-GB"/>
          </a:p>
        </p:txBody>
      </p:sp>
    </p:spTree>
    <p:extLst>
      <p:ext uri="{BB962C8B-B14F-4D97-AF65-F5344CB8AC3E}">
        <p14:creationId xmlns:p14="http://schemas.microsoft.com/office/powerpoint/2010/main" val="79810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4E4110-8965-4427-B920-61BF598D852F}" type="datetimeFigureOut">
              <a:rPr lang="en-GB" smtClean="0"/>
              <a:t>11/02/2022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8614B3-EA3E-4B83-9FB5-4D15F092DB7C}" type="slidenum">
              <a:rPr lang="en-GB" smtClean="0"/>
              <a:t>‹#›</a:t>
            </a:fld>
            <a:endParaRPr lang="en-GB"/>
          </a:p>
        </p:txBody>
      </p:sp>
    </p:spTree>
    <p:extLst>
      <p:ext uri="{BB962C8B-B14F-4D97-AF65-F5344CB8AC3E}">
        <p14:creationId xmlns:p14="http://schemas.microsoft.com/office/powerpoint/2010/main" val="41067546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Lenka.Hasova@bristol.ac.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mailto:e.tranos@bristol.ac.uk" TargetMode="External"/><Relationship Id="rId5" Type="http://schemas.openxmlformats.org/officeDocument/2006/relationships/hyperlink" Target="mailto:levi.john.wolf@bristol.ac.uk" TargetMode="External"/><Relationship Id="rId4" Type="http://schemas.openxmlformats.org/officeDocument/2006/relationships/hyperlink" Target="mailto:Lenka.Hasova@bristol.ac.uk"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82A157-6999-4759-B980-0335DFF88524}"/>
              </a:ext>
            </a:extLst>
          </p:cNvPr>
          <p:cNvSpPr txBox="1"/>
          <p:nvPr/>
        </p:nvSpPr>
        <p:spPr>
          <a:xfrm>
            <a:off x="412450" y="285832"/>
            <a:ext cx="11779550" cy="4093428"/>
          </a:xfrm>
          <a:prstGeom prst="rect">
            <a:avLst/>
          </a:prstGeom>
          <a:noFill/>
        </p:spPr>
        <p:txBody>
          <a:bodyPr wrap="square">
            <a:spAutoFit/>
          </a:bodyPr>
          <a:lstStyle/>
          <a:p>
            <a:pPr algn="ctr">
              <a:lnSpc>
                <a:spcPct val="200000"/>
              </a:lnSpc>
            </a:pPr>
            <a:r>
              <a:rPr lang="en-GB" sz="4400" dirty="0">
                <a:latin typeface="Times New Roman" panose="02020603050405020304" pitchFamily="18" charset="0"/>
                <a:cs typeface="Times New Roman" panose="02020603050405020304" pitchFamily="18" charset="0"/>
              </a:rPr>
              <a:t>Spatial Structure in Spatial Interaction</a:t>
            </a:r>
          </a:p>
          <a:p>
            <a:pPr algn="ctr">
              <a:lnSpc>
                <a:spcPct val="200000"/>
              </a:lnSpc>
            </a:pPr>
            <a:r>
              <a:rPr lang="en-GB" sz="2400" dirty="0">
                <a:latin typeface="Times New Roman" panose="02020603050405020304" pitchFamily="18" charset="0"/>
                <a:cs typeface="Times New Roman" panose="02020603050405020304" pitchFamily="18" charset="0"/>
              </a:rPr>
              <a:t>Rethinking how spatial structure is used to build and validate Spatial Interaction models.</a:t>
            </a:r>
          </a:p>
          <a:p>
            <a:pPr algn="ctr">
              <a:lnSpc>
                <a:spcPct val="200000"/>
              </a:lnSpc>
            </a:pPr>
            <a:endParaRPr lang="en-GB" sz="3200" dirty="0">
              <a:latin typeface="Times New Roman" panose="02020603050405020304" pitchFamily="18" charset="0"/>
              <a:cs typeface="Times New Roman" panose="02020603050405020304" pitchFamily="18" charset="0"/>
            </a:endParaRPr>
          </a:p>
          <a:p>
            <a:pPr algn="ctr"/>
            <a:r>
              <a:rPr lang="en-GB" sz="2000" dirty="0">
                <a:latin typeface="Times New Roman" panose="02020603050405020304" pitchFamily="18" charset="0"/>
                <a:cs typeface="Times New Roman" panose="02020603050405020304" pitchFamily="18" charset="0"/>
              </a:rPr>
              <a:t>Lenka Hasova </a:t>
            </a:r>
          </a:p>
          <a:p>
            <a:pPr algn="ctr"/>
            <a:r>
              <a:rPr lang="en-GB" sz="2000" dirty="0">
                <a:latin typeface="Times New Roman" panose="02020603050405020304" pitchFamily="18" charset="0"/>
                <a:cs typeface="Times New Roman" panose="02020603050405020304" pitchFamily="18" charset="0"/>
              </a:rPr>
              <a:t>in collaboration with </a:t>
            </a:r>
          </a:p>
          <a:p>
            <a:pPr algn="ctr"/>
            <a:r>
              <a:rPr lang="en-GB" sz="2000" dirty="0">
                <a:latin typeface="Times New Roman" panose="02020603050405020304" pitchFamily="18" charset="0"/>
                <a:cs typeface="Times New Roman" panose="02020603050405020304" pitchFamily="18" charset="0"/>
              </a:rPr>
              <a:t>Levi Wolf  and Emmanouil Tranos</a:t>
            </a:r>
          </a:p>
        </p:txBody>
      </p:sp>
      <p:pic>
        <p:nvPicPr>
          <p:cNvPr id="9" name="Picture 8" descr="A picture containing text, sign&#10;&#10;Description automatically generated">
            <a:extLst>
              <a:ext uri="{FF2B5EF4-FFF2-40B4-BE49-F238E27FC236}">
                <a16:creationId xmlns:a16="http://schemas.microsoft.com/office/drawing/2014/main" id="{7A581336-D6AD-4D30-A9EE-409DDC61D90C}"/>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326753" y="5330090"/>
            <a:ext cx="3950944" cy="1141582"/>
          </a:xfrm>
          <a:prstGeom prst="rect">
            <a:avLst/>
          </a:prstGeom>
        </p:spPr>
      </p:pic>
      <p:sp>
        <p:nvSpPr>
          <p:cNvPr id="10" name="TextBox 9">
            <a:extLst>
              <a:ext uri="{FF2B5EF4-FFF2-40B4-BE49-F238E27FC236}">
                <a16:creationId xmlns:a16="http://schemas.microsoft.com/office/drawing/2014/main" id="{2134E2DF-E9B6-4EAB-B52A-B562D2E8980B}"/>
              </a:ext>
            </a:extLst>
          </p:cNvPr>
          <p:cNvSpPr txBox="1"/>
          <p:nvPr/>
        </p:nvSpPr>
        <p:spPr>
          <a:xfrm>
            <a:off x="206225" y="6037905"/>
            <a:ext cx="2723823" cy="523220"/>
          </a:xfrm>
          <a:prstGeom prst="rect">
            <a:avLst/>
          </a:prstGeom>
          <a:noFill/>
        </p:spPr>
        <p:txBody>
          <a:bodyPr wrap="none" rtlCol="0">
            <a:spAutoFit/>
          </a:bodyPr>
          <a:lstStyle/>
          <a:p>
            <a:r>
              <a:rPr lang="en-GB" sz="1400" dirty="0">
                <a:latin typeface="Lucida Fax" panose="02060602050505020204" pitchFamily="18" charset="0"/>
                <a:hlinkClick r:id="rId4">
                  <a:extLst>
                    <a:ext uri="{A12FA001-AC4F-418D-AE19-62706E023703}">
                      <ahyp:hlinkClr xmlns:ahyp="http://schemas.microsoft.com/office/drawing/2018/hyperlinkcolor" val="tx"/>
                    </a:ext>
                  </a:extLst>
                </a:hlinkClick>
              </a:rPr>
              <a:t>Lenka.Hasova@bristol.ac.uk</a:t>
            </a:r>
            <a:endParaRPr lang="en-GB" sz="1400" dirty="0">
              <a:latin typeface="Lucida Fax" panose="02060602050505020204" pitchFamily="18" charset="0"/>
            </a:endParaRPr>
          </a:p>
          <a:p>
            <a:r>
              <a:rPr lang="en-GB" sz="1400" dirty="0">
                <a:latin typeface="Lucida Fax" panose="02060602050505020204" pitchFamily="18" charset="0"/>
              </a:rPr>
              <a:t>@LenkaHas</a:t>
            </a:r>
          </a:p>
        </p:txBody>
      </p:sp>
    </p:spTree>
    <p:extLst>
      <p:ext uri="{BB962C8B-B14F-4D97-AF65-F5344CB8AC3E}">
        <p14:creationId xmlns:p14="http://schemas.microsoft.com/office/powerpoint/2010/main" val="2838268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ign&#10;&#10;Description automatically generated">
            <a:extLst>
              <a:ext uri="{FF2B5EF4-FFF2-40B4-BE49-F238E27FC236}">
                <a16:creationId xmlns:a16="http://schemas.microsoft.com/office/drawing/2014/main" id="{7D8AD19C-3D74-45F0-B431-0F13849B0534}"/>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420710" y="399164"/>
            <a:ext cx="1544974" cy="446403"/>
          </a:xfrm>
          <a:prstGeom prst="rect">
            <a:avLst/>
          </a:prstGeom>
        </p:spPr>
      </p:pic>
      <p:sp>
        <p:nvSpPr>
          <p:cNvPr id="67" name="TextBox 66">
            <a:extLst>
              <a:ext uri="{FF2B5EF4-FFF2-40B4-BE49-F238E27FC236}">
                <a16:creationId xmlns:a16="http://schemas.microsoft.com/office/drawing/2014/main" id="{55ECB2D5-86DB-4F88-A591-3F94D8BDB39E}"/>
              </a:ext>
            </a:extLst>
          </p:cNvPr>
          <p:cNvSpPr txBox="1"/>
          <p:nvPr/>
        </p:nvSpPr>
        <p:spPr>
          <a:xfrm>
            <a:off x="1291778" y="3198394"/>
            <a:ext cx="2421047" cy="400110"/>
          </a:xfrm>
          <a:prstGeom prst="rect">
            <a:avLst/>
          </a:prstGeom>
          <a:noFill/>
        </p:spPr>
        <p:txBody>
          <a:bodyPr wrap="none" rtlCol="0">
            <a:spAutoFit/>
          </a:bodyPr>
          <a:lstStyle/>
          <a:p>
            <a:r>
              <a:rPr lang="en-GB" sz="2000" b="1" dirty="0">
                <a:latin typeface="Times New Roman" panose="02020603050405020304" pitchFamily="18" charset="0"/>
                <a:cs typeface="Times New Roman" panose="02020603050405020304" pitchFamily="18" charset="0"/>
              </a:rPr>
              <a:t>Locational structure</a:t>
            </a:r>
          </a:p>
        </p:txBody>
      </p:sp>
      <p:sp>
        <p:nvSpPr>
          <p:cNvPr id="68" name="TextBox 67">
            <a:extLst>
              <a:ext uri="{FF2B5EF4-FFF2-40B4-BE49-F238E27FC236}">
                <a16:creationId xmlns:a16="http://schemas.microsoft.com/office/drawing/2014/main" id="{6A0977DD-0C10-4B70-A4BA-C397E838FA60}"/>
              </a:ext>
            </a:extLst>
          </p:cNvPr>
          <p:cNvSpPr txBox="1"/>
          <p:nvPr/>
        </p:nvSpPr>
        <p:spPr>
          <a:xfrm>
            <a:off x="8603301" y="3117778"/>
            <a:ext cx="2435475" cy="400110"/>
          </a:xfrm>
          <a:prstGeom prst="rect">
            <a:avLst/>
          </a:prstGeom>
          <a:noFill/>
        </p:spPr>
        <p:txBody>
          <a:bodyPr wrap="none" rtlCol="0">
            <a:spAutoFit/>
          </a:bodyPr>
          <a:lstStyle/>
          <a:p>
            <a:r>
              <a:rPr lang="en-GB" sz="2000" b="1" dirty="0">
                <a:latin typeface="Times New Roman" panose="02020603050405020304" pitchFamily="18" charset="0"/>
                <a:cs typeface="Times New Roman" panose="02020603050405020304" pitchFamily="18" charset="0"/>
              </a:rPr>
              <a:t>Functional structure</a:t>
            </a:r>
          </a:p>
        </p:txBody>
      </p:sp>
      <p:sp>
        <p:nvSpPr>
          <p:cNvPr id="69" name="TextBox 68">
            <a:extLst>
              <a:ext uri="{FF2B5EF4-FFF2-40B4-BE49-F238E27FC236}">
                <a16:creationId xmlns:a16="http://schemas.microsoft.com/office/drawing/2014/main" id="{40756771-F1AE-47F1-BB0C-03FD070671D5}"/>
              </a:ext>
            </a:extLst>
          </p:cNvPr>
          <p:cNvSpPr txBox="1"/>
          <p:nvPr/>
        </p:nvSpPr>
        <p:spPr>
          <a:xfrm>
            <a:off x="5366324" y="1682006"/>
            <a:ext cx="2444131" cy="461665"/>
          </a:xfrm>
          <a:prstGeom prst="rect">
            <a:avLst/>
          </a:prstGeom>
          <a:noFill/>
        </p:spPr>
        <p:txBody>
          <a:bodyPr wrap="none" rtlCol="0">
            <a:spAutoFit/>
          </a:bodyPr>
          <a:lstStyle/>
          <a:p>
            <a:r>
              <a:rPr lang="en-GB" sz="2400" b="1" dirty="0">
                <a:latin typeface="Times New Roman" panose="02020603050405020304" pitchFamily="18" charset="0"/>
                <a:cs typeface="Times New Roman" panose="02020603050405020304" pitchFamily="18" charset="0"/>
              </a:rPr>
              <a:t>Spatial Structure</a:t>
            </a:r>
          </a:p>
        </p:txBody>
      </p:sp>
      <p:cxnSp>
        <p:nvCxnSpPr>
          <p:cNvPr id="70" name="Straight Arrow Connector 69">
            <a:extLst>
              <a:ext uri="{FF2B5EF4-FFF2-40B4-BE49-F238E27FC236}">
                <a16:creationId xmlns:a16="http://schemas.microsoft.com/office/drawing/2014/main" id="{DB91473E-53E7-4727-B3D8-CF6A22EEE019}"/>
              </a:ext>
            </a:extLst>
          </p:cNvPr>
          <p:cNvCxnSpPr>
            <a:cxnSpLocks/>
            <a:stCxn id="69" idx="2"/>
            <a:endCxn id="67" idx="0"/>
          </p:cNvCxnSpPr>
          <p:nvPr/>
        </p:nvCxnSpPr>
        <p:spPr>
          <a:xfrm flipH="1">
            <a:off x="2502302" y="2143671"/>
            <a:ext cx="4086088" cy="10547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D9A98F13-3236-4E9B-B081-1D1D8EE04D89}"/>
              </a:ext>
            </a:extLst>
          </p:cNvPr>
          <p:cNvCxnSpPr>
            <a:cxnSpLocks/>
            <a:stCxn id="69" idx="2"/>
            <a:endCxn id="68" idx="0"/>
          </p:cNvCxnSpPr>
          <p:nvPr/>
        </p:nvCxnSpPr>
        <p:spPr>
          <a:xfrm>
            <a:off x="6588390" y="2143671"/>
            <a:ext cx="3232649" cy="9741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08040A71-6877-49B2-A072-E1FAE62171AB}"/>
              </a:ext>
            </a:extLst>
          </p:cNvPr>
          <p:cNvCxnSpPr>
            <a:cxnSpLocks/>
            <a:stCxn id="15" idx="6"/>
            <a:endCxn id="16" idx="2"/>
          </p:cNvCxnSpPr>
          <p:nvPr/>
        </p:nvCxnSpPr>
        <p:spPr>
          <a:xfrm>
            <a:off x="1812745" y="4205985"/>
            <a:ext cx="8551554" cy="0"/>
          </a:xfrm>
          <a:prstGeom prst="straightConnector1">
            <a:avLst/>
          </a:prstGeom>
          <a:ln w="76200">
            <a:headEnd type="triangle"/>
            <a:tailEnd type="triangle"/>
          </a:ln>
          <a:effectLst>
            <a:reflection blurRad="6350" stA="50000" endA="300" endPos="550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B03D901C-ECFA-467A-A108-5D2A52AB4C1D}"/>
              </a:ext>
            </a:extLst>
          </p:cNvPr>
          <p:cNvSpPr/>
          <p:nvPr/>
        </p:nvSpPr>
        <p:spPr>
          <a:xfrm>
            <a:off x="3752635" y="4041380"/>
            <a:ext cx="423080" cy="4001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I">
              <a:latin typeface="Times New Roman" panose="02020603050405020304" pitchFamily="18" charset="0"/>
              <a:cs typeface="Times New Roman" panose="02020603050405020304" pitchFamily="18" charset="0"/>
            </a:endParaRPr>
          </a:p>
        </p:txBody>
      </p:sp>
      <p:sp>
        <p:nvSpPr>
          <p:cNvPr id="77" name="TextBox 76">
            <a:extLst>
              <a:ext uri="{FF2B5EF4-FFF2-40B4-BE49-F238E27FC236}">
                <a16:creationId xmlns:a16="http://schemas.microsoft.com/office/drawing/2014/main" id="{65271B2C-C0DB-4D77-A074-A912550690EF}"/>
              </a:ext>
            </a:extLst>
          </p:cNvPr>
          <p:cNvSpPr txBox="1"/>
          <p:nvPr/>
        </p:nvSpPr>
        <p:spPr>
          <a:xfrm rot="18789018">
            <a:off x="2666709" y="4791739"/>
            <a:ext cx="1521570" cy="400110"/>
          </a:xfrm>
          <a:prstGeom prst="rect">
            <a:avLst/>
          </a:prstGeom>
          <a:noFill/>
        </p:spPr>
        <p:txBody>
          <a:bodyPr wrap="none" rtlCol="0">
            <a:spAutoFit/>
          </a:bodyPr>
          <a:lstStyle/>
          <a:p>
            <a:pPr algn="ctr"/>
            <a:r>
              <a:rPr lang="en-GB" sz="2000" dirty="0">
                <a:latin typeface="Times New Roman" panose="02020603050405020304" pitchFamily="18" charset="0"/>
                <a:cs typeface="Times New Roman" panose="02020603050405020304" pitchFamily="18" charset="0"/>
              </a:rPr>
              <a:t>F (Distance) </a:t>
            </a:r>
          </a:p>
        </p:txBody>
      </p:sp>
      <p:sp>
        <p:nvSpPr>
          <p:cNvPr id="15" name="Oval 14">
            <a:extLst>
              <a:ext uri="{FF2B5EF4-FFF2-40B4-BE49-F238E27FC236}">
                <a16:creationId xmlns:a16="http://schemas.microsoft.com/office/drawing/2014/main" id="{D1FE7084-9233-42EB-B3E1-4D2D7B8C7AB8}"/>
              </a:ext>
            </a:extLst>
          </p:cNvPr>
          <p:cNvSpPr/>
          <p:nvPr/>
        </p:nvSpPr>
        <p:spPr>
          <a:xfrm>
            <a:off x="194461" y="3914103"/>
            <a:ext cx="1618284" cy="583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imes New Roman" panose="02020603050405020304" pitchFamily="18" charset="0"/>
                <a:cs typeface="Times New Roman" panose="02020603050405020304" pitchFamily="18" charset="0"/>
              </a:rPr>
              <a:t>Form</a:t>
            </a:r>
            <a:endParaRPr lang="en-GI" dirty="0">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id="{0BEE6CB2-7B90-4236-9906-026096786F57}"/>
              </a:ext>
            </a:extLst>
          </p:cNvPr>
          <p:cNvSpPr/>
          <p:nvPr/>
        </p:nvSpPr>
        <p:spPr>
          <a:xfrm>
            <a:off x="10364299" y="3914103"/>
            <a:ext cx="1600926" cy="583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imes New Roman" panose="02020603050405020304" pitchFamily="18" charset="0"/>
                <a:cs typeface="Times New Roman" panose="02020603050405020304" pitchFamily="18" charset="0"/>
              </a:rPr>
              <a:t>Function</a:t>
            </a:r>
            <a:endParaRPr lang="en-GI" dirty="0">
              <a:latin typeface="Times New Roman" panose="02020603050405020304" pitchFamily="18" charset="0"/>
              <a:cs typeface="Times New Roman" panose="02020603050405020304" pitchFamily="18" charset="0"/>
            </a:endParaRPr>
          </a:p>
        </p:txBody>
      </p:sp>
      <p:sp>
        <p:nvSpPr>
          <p:cNvPr id="79" name="Oval 78">
            <a:extLst>
              <a:ext uri="{FF2B5EF4-FFF2-40B4-BE49-F238E27FC236}">
                <a16:creationId xmlns:a16="http://schemas.microsoft.com/office/drawing/2014/main" id="{2DEB5FA7-581C-4A52-A8D3-23C4E5C9FEEB}"/>
              </a:ext>
            </a:extLst>
          </p:cNvPr>
          <p:cNvSpPr/>
          <p:nvPr/>
        </p:nvSpPr>
        <p:spPr>
          <a:xfrm>
            <a:off x="7181088" y="3857724"/>
            <a:ext cx="3615521" cy="88442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I">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230AC1DF-40F9-49E6-88E1-6F591223C102}"/>
              </a:ext>
            </a:extLst>
          </p:cNvPr>
          <p:cNvGrpSpPr/>
          <p:nvPr/>
        </p:nvGrpSpPr>
        <p:grpSpPr>
          <a:xfrm>
            <a:off x="0" y="156052"/>
            <a:ext cx="7991060" cy="830997"/>
            <a:chOff x="0" y="156052"/>
            <a:chExt cx="7991060" cy="830997"/>
          </a:xfrm>
        </p:grpSpPr>
        <p:sp>
          <p:nvSpPr>
            <p:cNvPr id="19" name="TextBox 18">
              <a:extLst>
                <a:ext uri="{FF2B5EF4-FFF2-40B4-BE49-F238E27FC236}">
                  <a16:creationId xmlns:a16="http://schemas.microsoft.com/office/drawing/2014/main" id="{F084A75F-7A46-4D4D-AFA5-11A9D3A72A18}"/>
                </a:ext>
              </a:extLst>
            </p:cNvPr>
            <p:cNvSpPr txBox="1"/>
            <p:nvPr/>
          </p:nvSpPr>
          <p:spPr>
            <a:xfrm>
              <a:off x="0" y="281411"/>
              <a:ext cx="7991060" cy="584775"/>
            </a:xfrm>
            <a:prstGeom prst="rect">
              <a:avLst/>
            </a:prstGeom>
            <a:noFill/>
          </p:spPr>
          <p:txBody>
            <a:bodyPr wrap="square">
              <a:spAutoFit/>
            </a:bodyPr>
            <a:lstStyle/>
            <a:p>
              <a:pPr algn="ctr"/>
              <a:r>
                <a:rPr lang="en-GB" sz="3200" dirty="0">
                  <a:latin typeface="Times New Roman" panose="02020603050405020304" pitchFamily="18" charset="0"/>
                  <a:cs typeface="Times New Roman" panose="02020603050405020304" pitchFamily="18" charset="0"/>
                </a:rPr>
                <a:t>Spatial Structure in Spatial Interaction</a:t>
              </a:r>
            </a:p>
          </p:txBody>
        </p:sp>
        <p:sp>
          <p:nvSpPr>
            <p:cNvPr id="20" name="TextBox 19">
              <a:extLst>
                <a:ext uri="{FF2B5EF4-FFF2-40B4-BE49-F238E27FC236}">
                  <a16:creationId xmlns:a16="http://schemas.microsoft.com/office/drawing/2014/main" id="{5100F3DE-3E0D-4191-9D6C-FFC2CC9C97C8}"/>
                </a:ext>
              </a:extLst>
            </p:cNvPr>
            <p:cNvSpPr txBox="1"/>
            <p:nvPr/>
          </p:nvSpPr>
          <p:spPr>
            <a:xfrm>
              <a:off x="259412" y="156052"/>
              <a:ext cx="694745" cy="830997"/>
            </a:xfrm>
            <a:prstGeom prst="rect">
              <a:avLst/>
            </a:prstGeom>
            <a:noFill/>
          </p:spPr>
          <p:txBody>
            <a:bodyPr wrap="square">
              <a:spAutoFit/>
            </a:bodyPr>
            <a:lstStyle/>
            <a:p>
              <a:r>
                <a:rPr lang="en-GB" sz="4800" b="1" dirty="0">
                  <a:solidFill>
                    <a:schemeClr val="accent2">
                      <a:lumMod val="75000"/>
                    </a:schemeClr>
                  </a:solidFill>
                  <a:latin typeface="Times New Roman" panose="02020603050405020304" pitchFamily="18" charset="0"/>
                  <a:cs typeface="Times New Roman" panose="02020603050405020304" pitchFamily="18" charset="0"/>
                </a:rPr>
                <a:t>1</a:t>
              </a:r>
              <a:endParaRPr lang="en-GB" sz="4800" b="1" dirty="0">
                <a:solidFill>
                  <a:schemeClr val="accent2">
                    <a:lumMod val="75000"/>
                  </a:schemeClr>
                </a:solidFill>
              </a:endParaRPr>
            </a:p>
          </p:txBody>
        </p:sp>
      </p:grpSp>
    </p:spTree>
    <p:extLst>
      <p:ext uri="{BB962C8B-B14F-4D97-AF65-F5344CB8AC3E}">
        <p14:creationId xmlns:p14="http://schemas.microsoft.com/office/powerpoint/2010/main" val="70723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ign&#10;&#10;Description automatically generated">
            <a:extLst>
              <a:ext uri="{FF2B5EF4-FFF2-40B4-BE49-F238E27FC236}">
                <a16:creationId xmlns:a16="http://schemas.microsoft.com/office/drawing/2014/main" id="{7D8AD19C-3D74-45F0-B431-0F13849B0534}"/>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420710" y="399164"/>
            <a:ext cx="1544974" cy="446403"/>
          </a:xfrm>
          <a:prstGeom prst="rect">
            <a:avLst/>
          </a:prstGeom>
        </p:spPr>
      </p:pic>
      <p:sp>
        <p:nvSpPr>
          <p:cNvPr id="17" name="TextBox 16">
            <a:extLst>
              <a:ext uri="{FF2B5EF4-FFF2-40B4-BE49-F238E27FC236}">
                <a16:creationId xmlns:a16="http://schemas.microsoft.com/office/drawing/2014/main" id="{D6E97B3D-13E2-4306-86D0-C72575FD991E}"/>
              </a:ext>
            </a:extLst>
          </p:cNvPr>
          <p:cNvSpPr txBox="1"/>
          <p:nvPr/>
        </p:nvSpPr>
        <p:spPr>
          <a:xfrm>
            <a:off x="696237" y="1605602"/>
            <a:ext cx="10005813" cy="4278094"/>
          </a:xfrm>
          <a:prstGeom prst="rect">
            <a:avLst/>
          </a:prstGeom>
          <a:noFill/>
        </p:spPr>
        <p:txBody>
          <a:bodyPr wrap="square">
            <a:spAutoFit/>
          </a:bodyPr>
          <a:lstStyle/>
          <a:p>
            <a:r>
              <a:rPr lang="en-GB" sz="1600" dirty="0">
                <a:solidFill>
                  <a:srgbClr val="C00000"/>
                </a:solidFill>
                <a:latin typeface="Times New Roman" panose="02020603050405020304" pitchFamily="18" charset="0"/>
                <a:cs typeface="Times New Roman" panose="02020603050405020304" pitchFamily="18" charset="0"/>
              </a:rPr>
              <a:t>→</a:t>
            </a:r>
            <a:r>
              <a:rPr lang="en-GB" sz="1600" dirty="0">
                <a:latin typeface="Times New Roman" panose="02020603050405020304" pitchFamily="18" charset="0"/>
                <a:cs typeface="Times New Roman" panose="02020603050405020304" pitchFamily="18" charset="0"/>
              </a:rPr>
              <a:t> Use different distance measure  - network (walking) distance, cost or time of the trip, (Haggett et al., 1977, Harris 1954)</a:t>
            </a:r>
          </a:p>
          <a:p>
            <a:endParaRPr lang="en-GB" sz="1600" dirty="0">
              <a:latin typeface="Times New Roman" panose="02020603050405020304" pitchFamily="18" charset="0"/>
              <a:cs typeface="Times New Roman" panose="02020603050405020304" pitchFamily="18" charset="0"/>
            </a:endParaRPr>
          </a:p>
          <a:p>
            <a:r>
              <a:rPr lang="en-GB" sz="1600" dirty="0">
                <a:solidFill>
                  <a:srgbClr val="C00000"/>
                </a:solidFill>
                <a:latin typeface="Times New Roman" panose="02020603050405020304" pitchFamily="18" charset="0"/>
                <a:cs typeface="Times New Roman" panose="02020603050405020304" pitchFamily="18" charset="0"/>
              </a:rPr>
              <a:t>→</a:t>
            </a:r>
            <a:r>
              <a:rPr lang="en-GB" sz="1600" dirty="0">
                <a:latin typeface="Times New Roman" panose="02020603050405020304" pitchFamily="18" charset="0"/>
                <a:cs typeface="Times New Roman" panose="02020603050405020304" pitchFamily="18" charset="0"/>
              </a:rPr>
              <a:t> Use different distance decay function – power la, negative exponent, square root, log-normal, pareto (Taylor, 1975, Chen, 2012)</a:t>
            </a:r>
          </a:p>
          <a:p>
            <a:endParaRPr lang="en-GB" sz="1600" dirty="0">
              <a:latin typeface="Times New Roman" panose="02020603050405020304" pitchFamily="18" charset="0"/>
              <a:cs typeface="Times New Roman" panose="02020603050405020304" pitchFamily="18" charset="0"/>
            </a:endParaRPr>
          </a:p>
          <a:p>
            <a:r>
              <a:rPr lang="en-GB" sz="1600" dirty="0">
                <a:solidFill>
                  <a:srgbClr val="C00000"/>
                </a:solidFill>
                <a:latin typeface="Times New Roman" panose="02020603050405020304" pitchFamily="18" charset="0"/>
                <a:cs typeface="Times New Roman" panose="02020603050405020304" pitchFamily="18" charset="0"/>
              </a:rPr>
              <a:t>→</a:t>
            </a:r>
            <a:r>
              <a:rPr lang="en-GB" sz="1600" dirty="0">
                <a:latin typeface="Times New Roman" panose="02020603050405020304" pitchFamily="18" charset="0"/>
                <a:cs typeface="Times New Roman" panose="02020603050405020304" pitchFamily="18" charset="0"/>
              </a:rPr>
              <a:t> Find other way to measure spatial decay (Interviewing opportunity models – </a:t>
            </a:r>
            <a:r>
              <a:rPr lang="en-GB" sz="1600" dirty="0" err="1">
                <a:latin typeface="Times New Roman" panose="02020603050405020304" pitchFamily="18" charset="0"/>
                <a:cs typeface="Times New Roman" panose="02020603050405020304" pitchFamily="18" charset="0"/>
              </a:rPr>
              <a:t>Stouffler</a:t>
            </a:r>
            <a:r>
              <a:rPr lang="en-GB" sz="1600" dirty="0">
                <a:latin typeface="Times New Roman" panose="02020603050405020304" pitchFamily="18" charset="0"/>
                <a:cs typeface="Times New Roman" panose="02020603050405020304" pitchFamily="18" charset="0"/>
              </a:rPr>
              <a:t>, 1940, Huff’s retail model - Huff, 1964, Radiation models - Simini et al., 2012)</a:t>
            </a:r>
          </a:p>
          <a:p>
            <a:endParaRPr lang="en-GB" sz="1600" dirty="0">
              <a:latin typeface="Times New Roman" panose="02020603050405020304" pitchFamily="18" charset="0"/>
              <a:cs typeface="Times New Roman" panose="02020603050405020304" pitchFamily="18" charset="0"/>
            </a:endParaRPr>
          </a:p>
          <a:p>
            <a:r>
              <a:rPr lang="en-GB" sz="1600" dirty="0">
                <a:solidFill>
                  <a:srgbClr val="C00000"/>
                </a:solidFill>
                <a:latin typeface="Times New Roman" panose="02020603050405020304" pitchFamily="18" charset="0"/>
                <a:cs typeface="Times New Roman" panose="02020603050405020304" pitchFamily="18" charset="0"/>
              </a:rPr>
              <a:t>→</a:t>
            </a:r>
            <a:r>
              <a:rPr lang="en-GB" sz="1600" dirty="0">
                <a:latin typeface="Times New Roman" panose="02020603050405020304" pitchFamily="18" charset="0"/>
                <a:cs typeface="Times New Roman" panose="02020603050405020304" pitchFamily="18" charset="0"/>
              </a:rPr>
              <a:t> Limit study for specific group of people (Hanson &amp; Hanson, 1981)</a:t>
            </a:r>
          </a:p>
          <a:p>
            <a:endParaRPr lang="en-GB" sz="1600" dirty="0">
              <a:latin typeface="Times New Roman" panose="02020603050405020304" pitchFamily="18" charset="0"/>
              <a:cs typeface="Times New Roman" panose="02020603050405020304" pitchFamily="18" charset="0"/>
            </a:endParaRPr>
          </a:p>
          <a:p>
            <a:r>
              <a:rPr lang="en-GB" sz="1600" dirty="0">
                <a:solidFill>
                  <a:srgbClr val="C00000"/>
                </a:solidFill>
                <a:latin typeface="Times New Roman" panose="02020603050405020304" pitchFamily="18" charset="0"/>
                <a:cs typeface="Times New Roman" panose="02020603050405020304" pitchFamily="18" charset="0"/>
              </a:rPr>
              <a:t>→</a:t>
            </a:r>
            <a:r>
              <a:rPr lang="en-GB" sz="1600" dirty="0">
                <a:latin typeface="Times New Roman" panose="02020603050405020304" pitchFamily="18" charset="0"/>
                <a:cs typeface="Times New Roman" panose="02020603050405020304" pitchFamily="18" charset="0"/>
              </a:rPr>
              <a:t> Build multilevel model (Dennett and Wilson, 2013)</a:t>
            </a:r>
          </a:p>
          <a:p>
            <a:endParaRPr lang="en-GB" sz="1600" dirty="0">
              <a:latin typeface="Times New Roman" panose="02020603050405020304" pitchFamily="18" charset="0"/>
              <a:cs typeface="Times New Roman" panose="02020603050405020304" pitchFamily="18" charset="0"/>
            </a:endParaRPr>
          </a:p>
          <a:p>
            <a:r>
              <a:rPr lang="en-GB" sz="1600" dirty="0">
                <a:solidFill>
                  <a:srgbClr val="C00000"/>
                </a:solidFill>
                <a:latin typeface="Times New Roman" panose="02020603050405020304" pitchFamily="18" charset="0"/>
                <a:cs typeface="Times New Roman" panose="02020603050405020304" pitchFamily="18" charset="0"/>
              </a:rPr>
              <a:t>→</a:t>
            </a:r>
            <a:r>
              <a:rPr lang="en-GB" sz="1600" dirty="0">
                <a:latin typeface="Times New Roman" panose="02020603050405020304" pitchFamily="18" charset="0"/>
                <a:cs typeface="Times New Roman" panose="02020603050405020304" pitchFamily="18" charset="0"/>
              </a:rPr>
              <a:t> Use Spatial autoregressive or spatial effect model (Fischer and Griffith, 2008, </a:t>
            </a:r>
            <a:r>
              <a:rPr lang="en-GB" sz="1600" dirty="0" err="1">
                <a:latin typeface="Times New Roman" panose="02020603050405020304" pitchFamily="18" charset="0"/>
                <a:cs typeface="Times New Roman" panose="02020603050405020304" pitchFamily="18" charset="0"/>
              </a:rPr>
              <a:t>LeSage</a:t>
            </a:r>
            <a:r>
              <a:rPr lang="en-GB" sz="1600" dirty="0">
                <a:latin typeface="Times New Roman" panose="02020603050405020304" pitchFamily="18" charset="0"/>
                <a:cs typeface="Times New Roman" panose="02020603050405020304" pitchFamily="18" charset="0"/>
              </a:rPr>
              <a:t> and Fischer, 2014)</a:t>
            </a:r>
          </a:p>
          <a:p>
            <a:endParaRPr lang="en-GB" sz="1600" dirty="0">
              <a:latin typeface="Times New Roman" panose="02020603050405020304" pitchFamily="18" charset="0"/>
              <a:cs typeface="Times New Roman" panose="02020603050405020304" pitchFamily="18" charset="0"/>
            </a:endParaRPr>
          </a:p>
          <a:p>
            <a:r>
              <a:rPr lang="en-GB" sz="1600" dirty="0">
                <a:solidFill>
                  <a:srgbClr val="C00000"/>
                </a:solidFill>
                <a:latin typeface="Times New Roman" panose="02020603050405020304" pitchFamily="18" charset="0"/>
                <a:cs typeface="Times New Roman" panose="02020603050405020304" pitchFamily="18" charset="0"/>
              </a:rPr>
              <a:t>→</a:t>
            </a:r>
            <a:r>
              <a:rPr lang="en-GB" sz="1600" dirty="0">
                <a:latin typeface="Times New Roman" panose="02020603050405020304" pitchFamily="18" charset="0"/>
                <a:cs typeface="Times New Roman" panose="02020603050405020304" pitchFamily="18" charset="0"/>
              </a:rPr>
              <a:t> Use advanced methods (Bayesian methods, Neural Networks, Graph Neural Networks) (Griffith et al., 2017, Openshaw, 1998, </a:t>
            </a:r>
            <a:r>
              <a:rPr lang="en-GB" sz="1600" dirty="0" err="1">
                <a:latin typeface="Times New Roman" panose="02020603050405020304" pitchFamily="18" charset="0"/>
                <a:cs typeface="Times New Roman" panose="02020603050405020304" pitchFamily="18" charset="0"/>
              </a:rPr>
              <a:t>Yeghikyan</a:t>
            </a:r>
            <a:r>
              <a:rPr lang="en-GB" sz="1600" dirty="0">
                <a:latin typeface="Times New Roman" panose="02020603050405020304" pitchFamily="18" charset="0"/>
                <a:cs typeface="Times New Roman" panose="02020603050405020304" pitchFamily="18" charset="0"/>
              </a:rPr>
              <a:t> et al., 2020)</a:t>
            </a:r>
          </a:p>
        </p:txBody>
      </p:sp>
      <p:grpSp>
        <p:nvGrpSpPr>
          <p:cNvPr id="14" name="Group 13">
            <a:extLst>
              <a:ext uri="{FF2B5EF4-FFF2-40B4-BE49-F238E27FC236}">
                <a16:creationId xmlns:a16="http://schemas.microsoft.com/office/drawing/2014/main" id="{0987956D-CAEE-4082-95C4-21BC41F9056E}"/>
              </a:ext>
            </a:extLst>
          </p:cNvPr>
          <p:cNvGrpSpPr/>
          <p:nvPr/>
        </p:nvGrpSpPr>
        <p:grpSpPr>
          <a:xfrm>
            <a:off x="0" y="156052"/>
            <a:ext cx="7991060" cy="830997"/>
            <a:chOff x="0" y="156052"/>
            <a:chExt cx="7991060" cy="830997"/>
          </a:xfrm>
        </p:grpSpPr>
        <p:sp>
          <p:nvSpPr>
            <p:cNvPr id="15" name="TextBox 14">
              <a:extLst>
                <a:ext uri="{FF2B5EF4-FFF2-40B4-BE49-F238E27FC236}">
                  <a16:creationId xmlns:a16="http://schemas.microsoft.com/office/drawing/2014/main" id="{58A22164-6845-488D-8FDC-8468F2EBA11B}"/>
                </a:ext>
              </a:extLst>
            </p:cNvPr>
            <p:cNvSpPr txBox="1"/>
            <p:nvPr/>
          </p:nvSpPr>
          <p:spPr>
            <a:xfrm>
              <a:off x="0" y="281411"/>
              <a:ext cx="7991060" cy="584775"/>
            </a:xfrm>
            <a:prstGeom prst="rect">
              <a:avLst/>
            </a:prstGeom>
            <a:noFill/>
          </p:spPr>
          <p:txBody>
            <a:bodyPr wrap="square">
              <a:spAutoFit/>
            </a:bodyPr>
            <a:lstStyle/>
            <a:p>
              <a:pPr algn="ctr"/>
              <a:r>
                <a:rPr lang="en-GB" sz="3200" dirty="0">
                  <a:latin typeface="Times New Roman" panose="02020603050405020304" pitchFamily="18" charset="0"/>
                  <a:cs typeface="Times New Roman" panose="02020603050405020304" pitchFamily="18" charset="0"/>
                </a:rPr>
                <a:t>Spatial Structure in Spatial Interaction</a:t>
              </a:r>
            </a:p>
          </p:txBody>
        </p:sp>
        <p:sp>
          <p:nvSpPr>
            <p:cNvPr id="16" name="TextBox 15">
              <a:extLst>
                <a:ext uri="{FF2B5EF4-FFF2-40B4-BE49-F238E27FC236}">
                  <a16:creationId xmlns:a16="http://schemas.microsoft.com/office/drawing/2014/main" id="{CEA99C35-B237-4925-81C4-2DE61B794652}"/>
                </a:ext>
              </a:extLst>
            </p:cNvPr>
            <p:cNvSpPr txBox="1"/>
            <p:nvPr/>
          </p:nvSpPr>
          <p:spPr>
            <a:xfrm>
              <a:off x="259412" y="156052"/>
              <a:ext cx="694745" cy="830997"/>
            </a:xfrm>
            <a:prstGeom prst="rect">
              <a:avLst/>
            </a:prstGeom>
            <a:noFill/>
          </p:spPr>
          <p:txBody>
            <a:bodyPr wrap="square">
              <a:spAutoFit/>
            </a:bodyPr>
            <a:lstStyle/>
            <a:p>
              <a:r>
                <a:rPr lang="en-GB" sz="4800" b="1" dirty="0">
                  <a:solidFill>
                    <a:schemeClr val="accent2">
                      <a:lumMod val="75000"/>
                    </a:schemeClr>
                  </a:solidFill>
                  <a:latin typeface="Times New Roman" panose="02020603050405020304" pitchFamily="18" charset="0"/>
                  <a:cs typeface="Times New Roman" panose="02020603050405020304" pitchFamily="18" charset="0"/>
                </a:rPr>
                <a:t>1</a:t>
              </a:r>
              <a:endParaRPr lang="en-GB" sz="4800" b="1" dirty="0">
                <a:solidFill>
                  <a:schemeClr val="accent2">
                    <a:lumMod val="75000"/>
                  </a:schemeClr>
                </a:solidFill>
              </a:endParaRPr>
            </a:p>
          </p:txBody>
        </p:sp>
      </p:grpSp>
    </p:spTree>
    <p:extLst>
      <p:ext uri="{BB962C8B-B14F-4D97-AF65-F5344CB8AC3E}">
        <p14:creationId xmlns:p14="http://schemas.microsoft.com/office/powerpoint/2010/main" val="3482264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ign&#10;&#10;Description automatically generated">
            <a:extLst>
              <a:ext uri="{FF2B5EF4-FFF2-40B4-BE49-F238E27FC236}">
                <a16:creationId xmlns:a16="http://schemas.microsoft.com/office/drawing/2014/main" id="{7D8AD19C-3D74-45F0-B431-0F13849B0534}"/>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420710" y="399164"/>
            <a:ext cx="1544974" cy="446403"/>
          </a:xfrm>
          <a:prstGeom prst="rect">
            <a:avLst/>
          </a:prstGeom>
        </p:spPr>
      </p:pic>
      <p:sp>
        <p:nvSpPr>
          <p:cNvPr id="67" name="TextBox 66">
            <a:extLst>
              <a:ext uri="{FF2B5EF4-FFF2-40B4-BE49-F238E27FC236}">
                <a16:creationId xmlns:a16="http://schemas.microsoft.com/office/drawing/2014/main" id="{55ECB2D5-86DB-4F88-A591-3F94D8BDB39E}"/>
              </a:ext>
            </a:extLst>
          </p:cNvPr>
          <p:cNvSpPr txBox="1"/>
          <p:nvPr/>
        </p:nvSpPr>
        <p:spPr>
          <a:xfrm>
            <a:off x="219824" y="2914732"/>
            <a:ext cx="2421047" cy="400110"/>
          </a:xfrm>
          <a:prstGeom prst="rect">
            <a:avLst/>
          </a:prstGeom>
          <a:noFill/>
        </p:spPr>
        <p:txBody>
          <a:bodyPr wrap="none" rtlCol="0">
            <a:spAutoFit/>
          </a:bodyPr>
          <a:lstStyle/>
          <a:p>
            <a:r>
              <a:rPr lang="en-GB" sz="2000" b="1" dirty="0">
                <a:latin typeface="Times New Roman" panose="02020603050405020304" pitchFamily="18" charset="0"/>
                <a:cs typeface="Times New Roman" panose="02020603050405020304" pitchFamily="18" charset="0"/>
              </a:rPr>
              <a:t>Locational structure</a:t>
            </a:r>
          </a:p>
        </p:txBody>
      </p:sp>
      <p:sp>
        <p:nvSpPr>
          <p:cNvPr id="68" name="TextBox 67">
            <a:extLst>
              <a:ext uri="{FF2B5EF4-FFF2-40B4-BE49-F238E27FC236}">
                <a16:creationId xmlns:a16="http://schemas.microsoft.com/office/drawing/2014/main" id="{6A0977DD-0C10-4B70-A4BA-C397E838FA60}"/>
              </a:ext>
            </a:extLst>
          </p:cNvPr>
          <p:cNvSpPr txBox="1"/>
          <p:nvPr/>
        </p:nvSpPr>
        <p:spPr>
          <a:xfrm>
            <a:off x="9555229" y="2813099"/>
            <a:ext cx="2435475" cy="400110"/>
          </a:xfrm>
          <a:prstGeom prst="rect">
            <a:avLst/>
          </a:prstGeom>
          <a:noFill/>
        </p:spPr>
        <p:txBody>
          <a:bodyPr wrap="none" rtlCol="0">
            <a:spAutoFit/>
          </a:bodyPr>
          <a:lstStyle/>
          <a:p>
            <a:r>
              <a:rPr lang="en-GB" sz="2000" b="1" dirty="0">
                <a:latin typeface="Times New Roman" panose="02020603050405020304" pitchFamily="18" charset="0"/>
                <a:cs typeface="Times New Roman" panose="02020603050405020304" pitchFamily="18" charset="0"/>
              </a:rPr>
              <a:t>Functional structure</a:t>
            </a:r>
          </a:p>
        </p:txBody>
      </p:sp>
      <p:sp>
        <p:nvSpPr>
          <p:cNvPr id="72" name="Oval 71">
            <a:extLst>
              <a:ext uri="{FF2B5EF4-FFF2-40B4-BE49-F238E27FC236}">
                <a16:creationId xmlns:a16="http://schemas.microsoft.com/office/drawing/2014/main" id="{83218FE2-99E2-4834-9487-DE26A210E8C7}"/>
              </a:ext>
            </a:extLst>
          </p:cNvPr>
          <p:cNvSpPr/>
          <p:nvPr/>
        </p:nvSpPr>
        <p:spPr>
          <a:xfrm>
            <a:off x="333537" y="3681444"/>
            <a:ext cx="1618284" cy="583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imes New Roman" panose="02020603050405020304" pitchFamily="18" charset="0"/>
                <a:cs typeface="Times New Roman" panose="02020603050405020304" pitchFamily="18" charset="0"/>
              </a:rPr>
              <a:t>Form</a:t>
            </a:r>
            <a:endParaRPr lang="en-GI" dirty="0">
              <a:latin typeface="Times New Roman" panose="02020603050405020304" pitchFamily="18" charset="0"/>
              <a:cs typeface="Times New Roman" panose="02020603050405020304" pitchFamily="18" charset="0"/>
            </a:endParaRPr>
          </a:p>
        </p:txBody>
      </p:sp>
      <p:sp>
        <p:nvSpPr>
          <p:cNvPr id="73" name="Oval 72">
            <a:extLst>
              <a:ext uri="{FF2B5EF4-FFF2-40B4-BE49-F238E27FC236}">
                <a16:creationId xmlns:a16="http://schemas.microsoft.com/office/drawing/2014/main" id="{6FD93EC8-05A1-4D9E-B080-40D29FC21092}"/>
              </a:ext>
            </a:extLst>
          </p:cNvPr>
          <p:cNvSpPr/>
          <p:nvPr/>
        </p:nvSpPr>
        <p:spPr>
          <a:xfrm>
            <a:off x="10503375" y="3681444"/>
            <a:ext cx="1600926" cy="583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imes New Roman" panose="02020603050405020304" pitchFamily="18" charset="0"/>
                <a:cs typeface="Times New Roman" panose="02020603050405020304" pitchFamily="18" charset="0"/>
              </a:rPr>
              <a:t>Function</a:t>
            </a:r>
            <a:endParaRPr lang="en-GI" dirty="0">
              <a:latin typeface="Times New Roman" panose="02020603050405020304" pitchFamily="18" charset="0"/>
              <a:cs typeface="Times New Roman" panose="02020603050405020304" pitchFamily="18" charset="0"/>
            </a:endParaRPr>
          </a:p>
        </p:txBody>
      </p:sp>
      <p:cxnSp>
        <p:nvCxnSpPr>
          <p:cNvPr id="75" name="Straight Arrow Connector 74">
            <a:extLst>
              <a:ext uri="{FF2B5EF4-FFF2-40B4-BE49-F238E27FC236}">
                <a16:creationId xmlns:a16="http://schemas.microsoft.com/office/drawing/2014/main" id="{08040A71-6877-49B2-A072-E1FAE62171AB}"/>
              </a:ext>
            </a:extLst>
          </p:cNvPr>
          <p:cNvCxnSpPr>
            <a:cxnSpLocks/>
          </p:cNvCxnSpPr>
          <p:nvPr/>
        </p:nvCxnSpPr>
        <p:spPr>
          <a:xfrm>
            <a:off x="2179561" y="4030139"/>
            <a:ext cx="8256895" cy="0"/>
          </a:xfrm>
          <a:prstGeom prst="straightConnector1">
            <a:avLst/>
          </a:prstGeom>
          <a:ln w="76200">
            <a:headEnd type="triangle"/>
            <a:tailEnd type="triangle"/>
          </a:ln>
          <a:effectLst>
            <a:reflection blurRad="6350" stA="50000" endA="300" endPos="550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B03D901C-ECFA-467A-A108-5D2A52AB4C1D}"/>
              </a:ext>
            </a:extLst>
          </p:cNvPr>
          <p:cNvSpPr/>
          <p:nvPr/>
        </p:nvSpPr>
        <p:spPr>
          <a:xfrm>
            <a:off x="3891711" y="3808721"/>
            <a:ext cx="423080" cy="4001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I">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7E701981-61F7-4C9A-BE8F-46DABA0057B3}"/>
              </a:ext>
            </a:extLst>
          </p:cNvPr>
          <p:cNvSpPr txBox="1"/>
          <p:nvPr/>
        </p:nvSpPr>
        <p:spPr>
          <a:xfrm rot="20283382">
            <a:off x="228803" y="4419170"/>
            <a:ext cx="2376178" cy="369332"/>
          </a:xfrm>
          <a:prstGeom prst="rect">
            <a:avLst/>
          </a:prstGeom>
          <a:noFill/>
        </p:spPr>
        <p:txBody>
          <a:bodyPr wrap="square" rtlCol="0">
            <a:spAutoFit/>
          </a:bodyPr>
          <a:lstStyle/>
          <a:p>
            <a:pPr algn="ctr"/>
            <a:r>
              <a:rPr lang="en-GB" dirty="0">
                <a:latin typeface="Times New Roman" panose="02020603050405020304" pitchFamily="18" charset="0"/>
                <a:cs typeface="Times New Roman" panose="02020603050405020304" pitchFamily="18" charset="0"/>
              </a:rPr>
              <a:t>Distance</a:t>
            </a:r>
          </a:p>
        </p:txBody>
      </p:sp>
      <p:sp>
        <p:nvSpPr>
          <p:cNvPr id="16" name="TextBox 15">
            <a:extLst>
              <a:ext uri="{FF2B5EF4-FFF2-40B4-BE49-F238E27FC236}">
                <a16:creationId xmlns:a16="http://schemas.microsoft.com/office/drawing/2014/main" id="{405300B2-3147-40FE-A1BF-097350608DE0}"/>
              </a:ext>
            </a:extLst>
          </p:cNvPr>
          <p:cNvSpPr txBox="1"/>
          <p:nvPr/>
        </p:nvSpPr>
        <p:spPr>
          <a:xfrm rot="20438119">
            <a:off x="8238614" y="4468861"/>
            <a:ext cx="2198807" cy="369332"/>
          </a:xfrm>
          <a:prstGeom prst="rect">
            <a:avLst/>
          </a:prstGeom>
          <a:noFill/>
        </p:spPr>
        <p:txBody>
          <a:bodyPr wrap="none" rtlCol="0">
            <a:spAutoFit/>
          </a:bodyPr>
          <a:lstStyle/>
          <a:p>
            <a:r>
              <a:rPr lang="en-GB" dirty="0">
                <a:latin typeface="Times New Roman" panose="02020603050405020304" pitchFamily="18" charset="0"/>
                <a:cs typeface="Times New Roman" panose="02020603050405020304" pitchFamily="18" charset="0"/>
              </a:rPr>
              <a:t>Weight of interaction </a:t>
            </a:r>
          </a:p>
        </p:txBody>
      </p:sp>
      <p:sp>
        <p:nvSpPr>
          <p:cNvPr id="17" name="TextBox 16">
            <a:extLst>
              <a:ext uri="{FF2B5EF4-FFF2-40B4-BE49-F238E27FC236}">
                <a16:creationId xmlns:a16="http://schemas.microsoft.com/office/drawing/2014/main" id="{E2F9ED1B-19C6-4795-A40C-F430810E3A0E}"/>
              </a:ext>
            </a:extLst>
          </p:cNvPr>
          <p:cNvSpPr txBox="1"/>
          <p:nvPr/>
        </p:nvSpPr>
        <p:spPr>
          <a:xfrm rot="20204050">
            <a:off x="2069251" y="4406631"/>
            <a:ext cx="2376178" cy="369332"/>
          </a:xfrm>
          <a:prstGeom prst="rect">
            <a:avLst/>
          </a:prstGeom>
          <a:noFill/>
        </p:spPr>
        <p:txBody>
          <a:bodyPr wrap="square" rtlCol="0">
            <a:spAutoFit/>
          </a:bodyPr>
          <a:lstStyle/>
          <a:p>
            <a:pPr algn="ctr"/>
            <a:r>
              <a:rPr lang="en-GB" dirty="0">
                <a:latin typeface="Times New Roman" panose="02020603050405020304" pitchFamily="18" charset="0"/>
                <a:cs typeface="Times New Roman" panose="02020603050405020304" pitchFamily="18" charset="0"/>
              </a:rPr>
              <a:t>F( Distance )</a:t>
            </a:r>
          </a:p>
        </p:txBody>
      </p:sp>
      <p:sp>
        <p:nvSpPr>
          <p:cNvPr id="2" name="TextBox 1">
            <a:extLst>
              <a:ext uri="{FF2B5EF4-FFF2-40B4-BE49-F238E27FC236}">
                <a16:creationId xmlns:a16="http://schemas.microsoft.com/office/drawing/2014/main" id="{5EC064BE-834D-45B9-AE1E-EC6EAC144249}"/>
              </a:ext>
            </a:extLst>
          </p:cNvPr>
          <p:cNvSpPr txBox="1"/>
          <p:nvPr/>
        </p:nvSpPr>
        <p:spPr>
          <a:xfrm>
            <a:off x="1641990" y="1449321"/>
            <a:ext cx="5884944" cy="400110"/>
          </a:xfrm>
          <a:prstGeom prst="rect">
            <a:avLst/>
          </a:prstGeom>
          <a:noFill/>
        </p:spPr>
        <p:txBody>
          <a:bodyPr wrap="none" rtlCol="0">
            <a:spAutoFit/>
          </a:bodyPr>
          <a:lstStyle/>
          <a:p>
            <a:r>
              <a:rPr lang="en-GB" sz="2000" b="1" dirty="0">
                <a:latin typeface="Times New Roman" panose="02020603050405020304" pitchFamily="18" charset="0"/>
                <a:cs typeface="Times New Roman" panose="02020603050405020304" pitchFamily="18" charset="0"/>
              </a:rPr>
              <a:t>Competing Destination model (Fotheringham, 1983)</a:t>
            </a:r>
          </a:p>
        </p:txBody>
      </p:sp>
      <p:sp>
        <p:nvSpPr>
          <p:cNvPr id="19" name="Oval 18">
            <a:extLst>
              <a:ext uri="{FF2B5EF4-FFF2-40B4-BE49-F238E27FC236}">
                <a16:creationId xmlns:a16="http://schemas.microsoft.com/office/drawing/2014/main" id="{4A928082-A54D-4BFF-B90E-0987D4507880}"/>
              </a:ext>
            </a:extLst>
          </p:cNvPr>
          <p:cNvSpPr/>
          <p:nvPr/>
        </p:nvSpPr>
        <p:spPr>
          <a:xfrm>
            <a:off x="8508608" y="3830085"/>
            <a:ext cx="423080" cy="4001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I">
              <a:latin typeface="Times New Roman" panose="02020603050405020304" pitchFamily="18"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8E7107DF-F2BA-4186-9AA3-CD3B05970360}"/>
              </a:ext>
            </a:extLst>
          </p:cNvPr>
          <p:cNvCxnSpPr>
            <a:cxnSpLocks/>
            <a:stCxn id="2" idx="2"/>
            <a:endCxn id="19" idx="1"/>
          </p:cNvCxnSpPr>
          <p:nvPr/>
        </p:nvCxnSpPr>
        <p:spPr>
          <a:xfrm>
            <a:off x="4584462" y="1849431"/>
            <a:ext cx="3986105" cy="20392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5A2049F-32C7-4920-BAEE-ECD18787DEEE}"/>
              </a:ext>
            </a:extLst>
          </p:cNvPr>
          <p:cNvSpPr txBox="1"/>
          <p:nvPr/>
        </p:nvSpPr>
        <p:spPr>
          <a:xfrm rot="1620351">
            <a:off x="5065726" y="2670480"/>
            <a:ext cx="3910188" cy="338554"/>
          </a:xfrm>
          <a:prstGeom prst="rect">
            <a:avLst/>
          </a:prstGeom>
          <a:noFill/>
        </p:spPr>
        <p:txBody>
          <a:bodyPr wrap="square" rtlCol="0">
            <a:spAutoFit/>
          </a:bodyPr>
          <a:lstStyle/>
          <a:p>
            <a:r>
              <a:rPr lang="en-GB" sz="1600" dirty="0"/>
              <a:t>Does flow (function) exists between points?</a:t>
            </a:r>
          </a:p>
        </p:txBody>
      </p:sp>
      <p:grpSp>
        <p:nvGrpSpPr>
          <p:cNvPr id="20" name="Group 19">
            <a:extLst>
              <a:ext uri="{FF2B5EF4-FFF2-40B4-BE49-F238E27FC236}">
                <a16:creationId xmlns:a16="http://schemas.microsoft.com/office/drawing/2014/main" id="{38D4C6FE-DEFE-46B8-AAFE-74732885BF60}"/>
              </a:ext>
            </a:extLst>
          </p:cNvPr>
          <p:cNvGrpSpPr/>
          <p:nvPr/>
        </p:nvGrpSpPr>
        <p:grpSpPr>
          <a:xfrm>
            <a:off x="0" y="156052"/>
            <a:ext cx="7991060" cy="830997"/>
            <a:chOff x="0" y="156052"/>
            <a:chExt cx="7991060" cy="830997"/>
          </a:xfrm>
        </p:grpSpPr>
        <p:sp>
          <p:nvSpPr>
            <p:cNvPr id="21" name="TextBox 20">
              <a:extLst>
                <a:ext uri="{FF2B5EF4-FFF2-40B4-BE49-F238E27FC236}">
                  <a16:creationId xmlns:a16="http://schemas.microsoft.com/office/drawing/2014/main" id="{7C0BC373-826D-46E4-8F4D-EEC7C2AB48B0}"/>
                </a:ext>
              </a:extLst>
            </p:cNvPr>
            <p:cNvSpPr txBox="1"/>
            <p:nvPr/>
          </p:nvSpPr>
          <p:spPr>
            <a:xfrm>
              <a:off x="0" y="281411"/>
              <a:ext cx="7991060" cy="584775"/>
            </a:xfrm>
            <a:prstGeom prst="rect">
              <a:avLst/>
            </a:prstGeom>
            <a:noFill/>
          </p:spPr>
          <p:txBody>
            <a:bodyPr wrap="square">
              <a:spAutoFit/>
            </a:bodyPr>
            <a:lstStyle/>
            <a:p>
              <a:pPr algn="ctr"/>
              <a:r>
                <a:rPr lang="en-GB" sz="3200" dirty="0">
                  <a:latin typeface="Times New Roman" panose="02020603050405020304" pitchFamily="18" charset="0"/>
                  <a:cs typeface="Times New Roman" panose="02020603050405020304" pitchFamily="18" charset="0"/>
                </a:rPr>
                <a:t>Spatial Structure in Spatial Interaction</a:t>
              </a:r>
            </a:p>
          </p:txBody>
        </p:sp>
        <p:sp>
          <p:nvSpPr>
            <p:cNvPr id="22" name="TextBox 21">
              <a:extLst>
                <a:ext uri="{FF2B5EF4-FFF2-40B4-BE49-F238E27FC236}">
                  <a16:creationId xmlns:a16="http://schemas.microsoft.com/office/drawing/2014/main" id="{44FAF42C-774E-4D55-A1A3-19C84CDD1308}"/>
                </a:ext>
              </a:extLst>
            </p:cNvPr>
            <p:cNvSpPr txBox="1"/>
            <p:nvPr/>
          </p:nvSpPr>
          <p:spPr>
            <a:xfrm>
              <a:off x="259412" y="156052"/>
              <a:ext cx="694745" cy="830997"/>
            </a:xfrm>
            <a:prstGeom prst="rect">
              <a:avLst/>
            </a:prstGeom>
            <a:noFill/>
          </p:spPr>
          <p:txBody>
            <a:bodyPr wrap="square">
              <a:spAutoFit/>
            </a:bodyPr>
            <a:lstStyle/>
            <a:p>
              <a:r>
                <a:rPr lang="en-GB" sz="4800" b="1" dirty="0">
                  <a:solidFill>
                    <a:schemeClr val="accent2">
                      <a:lumMod val="75000"/>
                    </a:schemeClr>
                  </a:solidFill>
                  <a:latin typeface="Times New Roman" panose="02020603050405020304" pitchFamily="18" charset="0"/>
                  <a:cs typeface="Times New Roman" panose="02020603050405020304" pitchFamily="18" charset="0"/>
                </a:rPr>
                <a:t>1</a:t>
              </a:r>
              <a:endParaRPr lang="en-GB" sz="4800" b="1" dirty="0">
                <a:solidFill>
                  <a:schemeClr val="accent2">
                    <a:lumMod val="75000"/>
                  </a:schemeClr>
                </a:solidFill>
              </a:endParaRPr>
            </a:p>
          </p:txBody>
        </p:sp>
      </p:grpSp>
    </p:spTree>
    <p:extLst>
      <p:ext uri="{BB962C8B-B14F-4D97-AF65-F5344CB8AC3E}">
        <p14:creationId xmlns:p14="http://schemas.microsoft.com/office/powerpoint/2010/main" val="3455223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ign&#10;&#10;Description automatically generated">
            <a:extLst>
              <a:ext uri="{FF2B5EF4-FFF2-40B4-BE49-F238E27FC236}">
                <a16:creationId xmlns:a16="http://schemas.microsoft.com/office/drawing/2014/main" id="{C044884D-F548-4E01-ACE0-9D8FD7085632}"/>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420710" y="399164"/>
            <a:ext cx="1544974" cy="446403"/>
          </a:xfrm>
          <a:prstGeom prst="rect">
            <a:avLst/>
          </a:prstGeom>
        </p:spPr>
      </p:pic>
      <p:sp>
        <p:nvSpPr>
          <p:cNvPr id="28" name="TextBox 27">
            <a:extLst>
              <a:ext uri="{FF2B5EF4-FFF2-40B4-BE49-F238E27FC236}">
                <a16:creationId xmlns:a16="http://schemas.microsoft.com/office/drawing/2014/main" id="{B64EC476-F5C1-43BC-AEFD-3EAFC261070A}"/>
              </a:ext>
            </a:extLst>
          </p:cNvPr>
          <p:cNvSpPr txBox="1"/>
          <p:nvPr/>
        </p:nvSpPr>
        <p:spPr>
          <a:xfrm>
            <a:off x="3694767" y="992267"/>
            <a:ext cx="3877985" cy="461665"/>
          </a:xfrm>
          <a:prstGeom prst="rect">
            <a:avLst/>
          </a:prstGeom>
          <a:noFill/>
        </p:spPr>
        <p:txBody>
          <a:bodyPr wrap="none" rtlCol="0">
            <a:spAutoFit/>
          </a:bodyPr>
          <a:lstStyle/>
          <a:p>
            <a:r>
              <a:rPr lang="en-GB" sz="2400" dirty="0">
                <a:latin typeface="Times New Roman" panose="02020603050405020304" pitchFamily="18" charset="0"/>
                <a:cs typeface="Times New Roman" panose="02020603050405020304" pitchFamily="18" charset="0"/>
              </a:rPr>
              <a:t>Real data are not all the same.</a:t>
            </a:r>
            <a:endParaRPr lang="en-GI" sz="2400" dirty="0">
              <a:latin typeface="Times New Roman" panose="02020603050405020304" pitchFamily="18" charset="0"/>
              <a:cs typeface="Times New Roman" panose="02020603050405020304" pitchFamily="18" charset="0"/>
            </a:endParaRPr>
          </a:p>
        </p:txBody>
      </p:sp>
      <p:grpSp>
        <p:nvGrpSpPr>
          <p:cNvPr id="46" name="Group 45">
            <a:extLst>
              <a:ext uri="{FF2B5EF4-FFF2-40B4-BE49-F238E27FC236}">
                <a16:creationId xmlns:a16="http://schemas.microsoft.com/office/drawing/2014/main" id="{84AC8BF2-973B-43BC-9ACA-194F04979840}"/>
              </a:ext>
            </a:extLst>
          </p:cNvPr>
          <p:cNvGrpSpPr/>
          <p:nvPr/>
        </p:nvGrpSpPr>
        <p:grpSpPr>
          <a:xfrm>
            <a:off x="259412" y="156052"/>
            <a:ext cx="8301177" cy="830997"/>
            <a:chOff x="259412" y="156052"/>
            <a:chExt cx="8301177" cy="830997"/>
          </a:xfrm>
        </p:grpSpPr>
        <p:sp>
          <p:nvSpPr>
            <p:cNvPr id="47" name="TextBox 46">
              <a:extLst>
                <a:ext uri="{FF2B5EF4-FFF2-40B4-BE49-F238E27FC236}">
                  <a16:creationId xmlns:a16="http://schemas.microsoft.com/office/drawing/2014/main" id="{3089A56C-CE74-4E89-BBD2-4E1047FABABD}"/>
                </a:ext>
              </a:extLst>
            </p:cNvPr>
            <p:cNvSpPr txBox="1"/>
            <p:nvPr/>
          </p:nvSpPr>
          <p:spPr>
            <a:xfrm>
              <a:off x="569529" y="299941"/>
              <a:ext cx="7991060" cy="584775"/>
            </a:xfrm>
            <a:prstGeom prst="rect">
              <a:avLst/>
            </a:prstGeom>
            <a:noFill/>
          </p:spPr>
          <p:txBody>
            <a:bodyPr wrap="square">
              <a:spAutoFit/>
            </a:bodyPr>
            <a:lstStyle/>
            <a:p>
              <a:pPr algn="ctr"/>
              <a:r>
                <a:rPr lang="en-GB" sz="3200" dirty="0">
                  <a:latin typeface="Times New Roman" panose="02020603050405020304" pitchFamily="18" charset="0"/>
                  <a:cs typeface="Times New Roman" panose="02020603050405020304" pitchFamily="18" charset="0"/>
                </a:rPr>
                <a:t>Why is this important in the real application?</a:t>
              </a:r>
            </a:p>
          </p:txBody>
        </p:sp>
        <p:sp>
          <p:nvSpPr>
            <p:cNvPr id="48" name="TextBox 47">
              <a:extLst>
                <a:ext uri="{FF2B5EF4-FFF2-40B4-BE49-F238E27FC236}">
                  <a16:creationId xmlns:a16="http://schemas.microsoft.com/office/drawing/2014/main" id="{D507DA06-C526-4B67-91A5-DDE4CAB62B0C}"/>
                </a:ext>
              </a:extLst>
            </p:cNvPr>
            <p:cNvSpPr txBox="1"/>
            <p:nvPr/>
          </p:nvSpPr>
          <p:spPr>
            <a:xfrm>
              <a:off x="259412" y="156052"/>
              <a:ext cx="694745" cy="830997"/>
            </a:xfrm>
            <a:prstGeom prst="rect">
              <a:avLst/>
            </a:prstGeom>
            <a:noFill/>
          </p:spPr>
          <p:txBody>
            <a:bodyPr wrap="square">
              <a:spAutoFit/>
            </a:bodyPr>
            <a:lstStyle/>
            <a:p>
              <a:r>
                <a:rPr lang="en-GB" sz="4800" b="1" dirty="0">
                  <a:solidFill>
                    <a:schemeClr val="accent2">
                      <a:lumMod val="75000"/>
                    </a:schemeClr>
                  </a:solidFill>
                  <a:latin typeface="Times New Roman" panose="02020603050405020304" pitchFamily="18" charset="0"/>
                  <a:cs typeface="Times New Roman" panose="02020603050405020304" pitchFamily="18" charset="0"/>
                </a:rPr>
                <a:t>2</a:t>
              </a:r>
              <a:endParaRPr lang="en-GB" sz="4800" b="1" dirty="0">
                <a:solidFill>
                  <a:schemeClr val="accent2">
                    <a:lumMod val="75000"/>
                  </a:schemeClr>
                </a:solidFill>
              </a:endParaRPr>
            </a:p>
          </p:txBody>
        </p:sp>
      </p:grpSp>
      <p:grpSp>
        <p:nvGrpSpPr>
          <p:cNvPr id="51" name="Group 50">
            <a:extLst>
              <a:ext uri="{FF2B5EF4-FFF2-40B4-BE49-F238E27FC236}">
                <a16:creationId xmlns:a16="http://schemas.microsoft.com/office/drawing/2014/main" id="{F3ABFE15-3BAE-4CB0-844B-2F778537497D}"/>
              </a:ext>
            </a:extLst>
          </p:cNvPr>
          <p:cNvGrpSpPr/>
          <p:nvPr/>
        </p:nvGrpSpPr>
        <p:grpSpPr>
          <a:xfrm>
            <a:off x="2452034" y="2026175"/>
            <a:ext cx="2379177" cy="2354168"/>
            <a:chOff x="3303385" y="3423923"/>
            <a:chExt cx="2379177" cy="2354168"/>
          </a:xfrm>
        </p:grpSpPr>
        <p:sp>
          <p:nvSpPr>
            <p:cNvPr id="52" name="Oval 51">
              <a:extLst>
                <a:ext uri="{FF2B5EF4-FFF2-40B4-BE49-F238E27FC236}">
                  <a16:creationId xmlns:a16="http://schemas.microsoft.com/office/drawing/2014/main" id="{9F6DA16F-89C5-451D-8988-8D8790980BD5}"/>
                </a:ext>
              </a:extLst>
            </p:cNvPr>
            <p:cNvSpPr/>
            <p:nvPr/>
          </p:nvSpPr>
          <p:spPr>
            <a:xfrm>
              <a:off x="4143543" y="4004374"/>
              <a:ext cx="226423" cy="226423"/>
            </a:xfrm>
            <a:prstGeom prst="ellipse">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54" name="Oval 53">
              <a:extLst>
                <a:ext uri="{FF2B5EF4-FFF2-40B4-BE49-F238E27FC236}">
                  <a16:creationId xmlns:a16="http://schemas.microsoft.com/office/drawing/2014/main" id="{B72B73DC-F7AF-4EF3-B108-5B95CAF35B10}"/>
                </a:ext>
              </a:extLst>
            </p:cNvPr>
            <p:cNvSpPr/>
            <p:nvPr/>
          </p:nvSpPr>
          <p:spPr>
            <a:xfrm>
              <a:off x="3640628" y="4527404"/>
              <a:ext cx="226423" cy="226423"/>
            </a:xfrm>
            <a:prstGeom prst="ellipse">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55" name="Oval 54">
              <a:extLst>
                <a:ext uri="{FF2B5EF4-FFF2-40B4-BE49-F238E27FC236}">
                  <a16:creationId xmlns:a16="http://schemas.microsoft.com/office/drawing/2014/main" id="{8310BD8C-776A-4797-9959-9D73377D3967}"/>
                </a:ext>
              </a:extLst>
            </p:cNvPr>
            <p:cNvSpPr/>
            <p:nvPr/>
          </p:nvSpPr>
          <p:spPr>
            <a:xfrm>
              <a:off x="3790846" y="5347598"/>
              <a:ext cx="226423" cy="226423"/>
            </a:xfrm>
            <a:prstGeom prst="ellipse">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57" name="Oval 56">
              <a:extLst>
                <a:ext uri="{FF2B5EF4-FFF2-40B4-BE49-F238E27FC236}">
                  <a16:creationId xmlns:a16="http://schemas.microsoft.com/office/drawing/2014/main" id="{0F11C82C-037B-4EE1-9ED4-A80624E28C86}"/>
                </a:ext>
              </a:extLst>
            </p:cNvPr>
            <p:cNvSpPr/>
            <p:nvPr/>
          </p:nvSpPr>
          <p:spPr>
            <a:xfrm>
              <a:off x="4813266" y="4020703"/>
              <a:ext cx="226423" cy="226423"/>
            </a:xfrm>
            <a:prstGeom prst="ellipse">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58" name="Oval 57">
              <a:extLst>
                <a:ext uri="{FF2B5EF4-FFF2-40B4-BE49-F238E27FC236}">
                  <a16:creationId xmlns:a16="http://schemas.microsoft.com/office/drawing/2014/main" id="{81B5C717-6CA4-4B22-80D9-92C2F8959269}"/>
                </a:ext>
              </a:extLst>
            </p:cNvPr>
            <p:cNvSpPr/>
            <p:nvPr/>
          </p:nvSpPr>
          <p:spPr>
            <a:xfrm>
              <a:off x="5202971" y="4567099"/>
              <a:ext cx="226423" cy="226423"/>
            </a:xfrm>
            <a:prstGeom prst="ellipse">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69" name="Oval 68">
              <a:extLst>
                <a:ext uri="{FF2B5EF4-FFF2-40B4-BE49-F238E27FC236}">
                  <a16:creationId xmlns:a16="http://schemas.microsoft.com/office/drawing/2014/main" id="{299872AC-5998-4AAC-9845-758DAC2CD360}"/>
                </a:ext>
              </a:extLst>
            </p:cNvPr>
            <p:cNvSpPr/>
            <p:nvPr/>
          </p:nvSpPr>
          <p:spPr>
            <a:xfrm>
              <a:off x="5017911" y="5267545"/>
              <a:ext cx="226423" cy="226423"/>
            </a:xfrm>
            <a:prstGeom prst="ellipse">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70" name="Oval 69">
              <a:extLst>
                <a:ext uri="{FF2B5EF4-FFF2-40B4-BE49-F238E27FC236}">
                  <a16:creationId xmlns:a16="http://schemas.microsoft.com/office/drawing/2014/main" id="{19258AC9-6E81-400F-80FE-BAFFE3F6E3AE}"/>
                </a:ext>
              </a:extLst>
            </p:cNvPr>
            <p:cNvSpPr/>
            <p:nvPr/>
          </p:nvSpPr>
          <p:spPr>
            <a:xfrm>
              <a:off x="4379763" y="5551668"/>
              <a:ext cx="226423" cy="226423"/>
            </a:xfrm>
            <a:prstGeom prst="ellipse">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cxnSp>
          <p:nvCxnSpPr>
            <p:cNvPr id="71" name="Straight Arrow Connector 70">
              <a:extLst>
                <a:ext uri="{FF2B5EF4-FFF2-40B4-BE49-F238E27FC236}">
                  <a16:creationId xmlns:a16="http://schemas.microsoft.com/office/drawing/2014/main" id="{D3D5199F-9DB2-4899-8BB2-1EEE531ED307}"/>
                </a:ext>
              </a:extLst>
            </p:cNvPr>
            <p:cNvCxnSpPr>
              <a:cxnSpLocks/>
              <a:stCxn id="55" idx="1"/>
              <a:endCxn id="54" idx="4"/>
            </p:cNvCxnSpPr>
            <p:nvPr/>
          </p:nvCxnSpPr>
          <p:spPr>
            <a:xfrm flipH="1" flipV="1">
              <a:off x="3753840" y="4753827"/>
              <a:ext cx="70165" cy="626930"/>
            </a:xfrm>
            <a:prstGeom prst="straightConnector1">
              <a:avLst/>
            </a:prstGeom>
            <a:ln w="9525" cap="flat" cmpd="sng" algn="ctr">
              <a:solidFill>
                <a:schemeClr val="accent2">
                  <a:lumMod val="20000"/>
                  <a:lumOff val="80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72" name="Straight Arrow Connector 71">
              <a:extLst>
                <a:ext uri="{FF2B5EF4-FFF2-40B4-BE49-F238E27FC236}">
                  <a16:creationId xmlns:a16="http://schemas.microsoft.com/office/drawing/2014/main" id="{FA7D5C71-7202-438B-B7E8-7D403F731FC9}"/>
                </a:ext>
              </a:extLst>
            </p:cNvPr>
            <p:cNvCxnSpPr>
              <a:cxnSpLocks/>
              <a:stCxn id="54" idx="5"/>
              <a:endCxn id="58" idx="2"/>
            </p:cNvCxnSpPr>
            <p:nvPr/>
          </p:nvCxnSpPr>
          <p:spPr>
            <a:xfrm flipV="1">
              <a:off x="3833892" y="4680311"/>
              <a:ext cx="1369079" cy="40357"/>
            </a:xfrm>
            <a:prstGeom prst="straightConnector1">
              <a:avLst/>
            </a:prstGeom>
            <a:ln w="9525" cap="flat" cmpd="sng" algn="ctr">
              <a:solidFill>
                <a:schemeClr val="accent2">
                  <a:lumMod val="20000"/>
                  <a:lumOff val="80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73" name="Straight Arrow Connector 72">
              <a:extLst>
                <a:ext uri="{FF2B5EF4-FFF2-40B4-BE49-F238E27FC236}">
                  <a16:creationId xmlns:a16="http://schemas.microsoft.com/office/drawing/2014/main" id="{97C6373E-FF4A-4038-AAD6-0D2B48FAEB52}"/>
                </a:ext>
              </a:extLst>
            </p:cNvPr>
            <p:cNvCxnSpPr>
              <a:cxnSpLocks/>
              <a:stCxn id="58" idx="4"/>
              <a:endCxn id="69" idx="0"/>
            </p:cNvCxnSpPr>
            <p:nvPr/>
          </p:nvCxnSpPr>
          <p:spPr>
            <a:xfrm flipH="1">
              <a:off x="5131123" y="4793522"/>
              <a:ext cx="185060" cy="474023"/>
            </a:xfrm>
            <a:prstGeom prst="straightConnector1">
              <a:avLst/>
            </a:prstGeom>
            <a:ln w="9525" cap="flat" cmpd="sng" algn="ctr">
              <a:solidFill>
                <a:schemeClr val="accent2">
                  <a:lumMod val="20000"/>
                  <a:lumOff val="80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74" name="Straight Arrow Connector 73">
              <a:extLst>
                <a:ext uri="{FF2B5EF4-FFF2-40B4-BE49-F238E27FC236}">
                  <a16:creationId xmlns:a16="http://schemas.microsoft.com/office/drawing/2014/main" id="{A1E53C0E-36C3-4890-B437-279093607E10}"/>
                </a:ext>
              </a:extLst>
            </p:cNvPr>
            <p:cNvCxnSpPr>
              <a:cxnSpLocks/>
              <a:stCxn id="70" idx="0"/>
              <a:endCxn id="57" idx="4"/>
            </p:cNvCxnSpPr>
            <p:nvPr/>
          </p:nvCxnSpPr>
          <p:spPr>
            <a:xfrm flipV="1">
              <a:off x="4492975" y="4247126"/>
              <a:ext cx="433503" cy="1304542"/>
            </a:xfrm>
            <a:prstGeom prst="straightConnector1">
              <a:avLst/>
            </a:prstGeom>
            <a:ln w="9525" cap="flat" cmpd="sng" algn="ctr">
              <a:solidFill>
                <a:schemeClr val="accent2">
                  <a:lumMod val="20000"/>
                  <a:lumOff val="80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75" name="Straight Arrow Connector 74">
              <a:extLst>
                <a:ext uri="{FF2B5EF4-FFF2-40B4-BE49-F238E27FC236}">
                  <a16:creationId xmlns:a16="http://schemas.microsoft.com/office/drawing/2014/main" id="{6A86C34C-99BA-41EA-B87F-6EA9CC46581F}"/>
                </a:ext>
              </a:extLst>
            </p:cNvPr>
            <p:cNvCxnSpPr>
              <a:cxnSpLocks/>
              <a:stCxn id="55" idx="0"/>
              <a:endCxn id="52" idx="3"/>
            </p:cNvCxnSpPr>
            <p:nvPr/>
          </p:nvCxnSpPr>
          <p:spPr>
            <a:xfrm flipV="1">
              <a:off x="3904058" y="4197638"/>
              <a:ext cx="272644" cy="1149960"/>
            </a:xfrm>
            <a:prstGeom prst="straightConnector1">
              <a:avLst/>
            </a:prstGeom>
            <a:ln w="9525" cap="flat" cmpd="sng" algn="ctr">
              <a:solidFill>
                <a:schemeClr val="accent2">
                  <a:lumMod val="20000"/>
                  <a:lumOff val="80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76" name="Straight Arrow Connector 75">
              <a:extLst>
                <a:ext uri="{FF2B5EF4-FFF2-40B4-BE49-F238E27FC236}">
                  <a16:creationId xmlns:a16="http://schemas.microsoft.com/office/drawing/2014/main" id="{5ECC38C1-3199-4701-B078-B9F6AC33FA64}"/>
                </a:ext>
              </a:extLst>
            </p:cNvPr>
            <p:cNvCxnSpPr>
              <a:cxnSpLocks/>
              <a:stCxn id="69" idx="3"/>
              <a:endCxn id="70" idx="6"/>
            </p:cNvCxnSpPr>
            <p:nvPr/>
          </p:nvCxnSpPr>
          <p:spPr>
            <a:xfrm flipH="1">
              <a:off x="4606186" y="5460809"/>
              <a:ext cx="444884" cy="204071"/>
            </a:xfrm>
            <a:prstGeom prst="straightConnector1">
              <a:avLst/>
            </a:prstGeom>
            <a:ln w="9525" cap="flat" cmpd="sng" algn="ctr">
              <a:solidFill>
                <a:schemeClr val="accent2">
                  <a:lumMod val="20000"/>
                  <a:lumOff val="80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77" name="Straight Arrow Connector 76">
              <a:extLst>
                <a:ext uri="{FF2B5EF4-FFF2-40B4-BE49-F238E27FC236}">
                  <a16:creationId xmlns:a16="http://schemas.microsoft.com/office/drawing/2014/main" id="{E8D1DD54-903D-4752-AA0D-5D62361AB478}"/>
                </a:ext>
              </a:extLst>
            </p:cNvPr>
            <p:cNvCxnSpPr>
              <a:cxnSpLocks/>
              <a:stCxn id="57" idx="3"/>
              <a:endCxn id="55" idx="7"/>
            </p:cNvCxnSpPr>
            <p:nvPr/>
          </p:nvCxnSpPr>
          <p:spPr>
            <a:xfrm flipH="1">
              <a:off x="3984110" y="4213967"/>
              <a:ext cx="862315" cy="1166790"/>
            </a:xfrm>
            <a:prstGeom prst="straightConnector1">
              <a:avLst/>
            </a:prstGeom>
            <a:ln w="9525" cap="flat" cmpd="sng" algn="ctr">
              <a:solidFill>
                <a:schemeClr val="accent2">
                  <a:lumMod val="20000"/>
                  <a:lumOff val="80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78" name="Straight Arrow Connector 77">
              <a:extLst>
                <a:ext uri="{FF2B5EF4-FFF2-40B4-BE49-F238E27FC236}">
                  <a16:creationId xmlns:a16="http://schemas.microsoft.com/office/drawing/2014/main" id="{2E75D49A-346F-4F29-8A22-F5EAAE511B08}"/>
                </a:ext>
              </a:extLst>
            </p:cNvPr>
            <p:cNvCxnSpPr>
              <a:cxnSpLocks/>
              <a:stCxn id="52" idx="4"/>
              <a:endCxn id="69" idx="1"/>
            </p:cNvCxnSpPr>
            <p:nvPr/>
          </p:nvCxnSpPr>
          <p:spPr>
            <a:xfrm>
              <a:off x="4256755" y="4230797"/>
              <a:ext cx="794315" cy="1069907"/>
            </a:xfrm>
            <a:prstGeom prst="straightConnector1">
              <a:avLst/>
            </a:prstGeom>
            <a:ln w="9525" cap="flat" cmpd="sng" algn="ctr">
              <a:solidFill>
                <a:schemeClr val="accent2">
                  <a:lumMod val="20000"/>
                  <a:lumOff val="80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83" name="TextBox 82">
              <a:extLst>
                <a:ext uri="{FF2B5EF4-FFF2-40B4-BE49-F238E27FC236}">
                  <a16:creationId xmlns:a16="http://schemas.microsoft.com/office/drawing/2014/main" id="{332E5506-BA8B-41DC-846E-7F122EFD1EA9}"/>
                </a:ext>
              </a:extLst>
            </p:cNvPr>
            <p:cNvSpPr txBox="1"/>
            <p:nvPr/>
          </p:nvSpPr>
          <p:spPr>
            <a:xfrm>
              <a:off x="3303385" y="3423923"/>
              <a:ext cx="2379177" cy="400110"/>
            </a:xfrm>
            <a:prstGeom prst="rect">
              <a:avLst/>
            </a:prstGeom>
            <a:noFill/>
          </p:spPr>
          <p:txBody>
            <a:bodyPr wrap="none" rtlCol="0">
              <a:spAutoFit/>
            </a:bodyPr>
            <a:lstStyle/>
            <a:p>
              <a:r>
                <a:rPr lang="en-GB" sz="2000" dirty="0">
                  <a:latin typeface="Times New Roman" panose="02020603050405020304" pitchFamily="18" charset="0"/>
                  <a:cs typeface="Times New Roman" panose="02020603050405020304" pitchFamily="18" charset="0"/>
                </a:rPr>
                <a:t>Unipartite interaction</a:t>
              </a:r>
            </a:p>
          </p:txBody>
        </p:sp>
      </p:grpSp>
      <p:grpSp>
        <p:nvGrpSpPr>
          <p:cNvPr id="23" name="Group 22">
            <a:extLst>
              <a:ext uri="{FF2B5EF4-FFF2-40B4-BE49-F238E27FC236}">
                <a16:creationId xmlns:a16="http://schemas.microsoft.com/office/drawing/2014/main" id="{EA097F48-F283-4F9C-B15F-B421F6AEDAA3}"/>
              </a:ext>
            </a:extLst>
          </p:cNvPr>
          <p:cNvGrpSpPr/>
          <p:nvPr/>
        </p:nvGrpSpPr>
        <p:grpSpPr>
          <a:xfrm>
            <a:off x="6509114" y="1958965"/>
            <a:ext cx="2236510" cy="2246182"/>
            <a:chOff x="6343666" y="4362070"/>
            <a:chExt cx="2236510" cy="2246182"/>
          </a:xfrm>
        </p:grpSpPr>
        <p:sp>
          <p:nvSpPr>
            <p:cNvPr id="87" name="Oval 86">
              <a:extLst>
                <a:ext uri="{FF2B5EF4-FFF2-40B4-BE49-F238E27FC236}">
                  <a16:creationId xmlns:a16="http://schemas.microsoft.com/office/drawing/2014/main" id="{740B4057-6B57-44B6-BD6D-8BDA72D55882}"/>
                </a:ext>
              </a:extLst>
            </p:cNvPr>
            <p:cNvSpPr/>
            <p:nvPr/>
          </p:nvSpPr>
          <p:spPr>
            <a:xfrm>
              <a:off x="7112545" y="4948348"/>
              <a:ext cx="226423" cy="226423"/>
            </a:xfrm>
            <a:prstGeom prst="ellipse">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88" name="Oval 87">
              <a:extLst>
                <a:ext uri="{FF2B5EF4-FFF2-40B4-BE49-F238E27FC236}">
                  <a16:creationId xmlns:a16="http://schemas.microsoft.com/office/drawing/2014/main" id="{A7C94F98-3445-4284-8B84-2DD26BCF4F80}"/>
                </a:ext>
              </a:extLst>
            </p:cNvPr>
            <p:cNvSpPr/>
            <p:nvPr/>
          </p:nvSpPr>
          <p:spPr>
            <a:xfrm>
              <a:off x="6762586" y="5349051"/>
              <a:ext cx="226423" cy="226423"/>
            </a:xfrm>
            <a:prstGeom prst="ellipse">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90" name="Oval 89">
              <a:extLst>
                <a:ext uri="{FF2B5EF4-FFF2-40B4-BE49-F238E27FC236}">
                  <a16:creationId xmlns:a16="http://schemas.microsoft.com/office/drawing/2014/main" id="{5D5521C9-D04F-479F-AB5E-015BE95288DF}"/>
                </a:ext>
              </a:extLst>
            </p:cNvPr>
            <p:cNvSpPr/>
            <p:nvPr/>
          </p:nvSpPr>
          <p:spPr>
            <a:xfrm>
              <a:off x="6826416" y="5908820"/>
              <a:ext cx="226423" cy="226423"/>
            </a:xfrm>
            <a:prstGeom prst="ellipse">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91" name="Oval 90">
              <a:extLst>
                <a:ext uri="{FF2B5EF4-FFF2-40B4-BE49-F238E27FC236}">
                  <a16:creationId xmlns:a16="http://schemas.microsoft.com/office/drawing/2014/main" id="{17369F4A-8D68-4BEE-8B30-5655EC1BF636}"/>
                </a:ext>
              </a:extLst>
            </p:cNvPr>
            <p:cNvSpPr/>
            <p:nvPr/>
          </p:nvSpPr>
          <p:spPr>
            <a:xfrm>
              <a:off x="7871004" y="5009023"/>
              <a:ext cx="226423" cy="226423"/>
            </a:xfrm>
            <a:prstGeom prst="ellipse">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93" name="Oval 92">
              <a:extLst>
                <a:ext uri="{FF2B5EF4-FFF2-40B4-BE49-F238E27FC236}">
                  <a16:creationId xmlns:a16="http://schemas.microsoft.com/office/drawing/2014/main" id="{20F4A015-8391-4533-9DDD-A9C18DBD180F}"/>
                </a:ext>
              </a:extLst>
            </p:cNvPr>
            <p:cNvSpPr/>
            <p:nvPr/>
          </p:nvSpPr>
          <p:spPr>
            <a:xfrm>
              <a:off x="8197348" y="5379941"/>
              <a:ext cx="226423" cy="226423"/>
            </a:xfrm>
            <a:prstGeom prst="ellipse">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94" name="Oval 93">
              <a:extLst>
                <a:ext uri="{FF2B5EF4-FFF2-40B4-BE49-F238E27FC236}">
                  <a16:creationId xmlns:a16="http://schemas.microsoft.com/office/drawing/2014/main" id="{443C2312-BC84-4B24-B6BC-6E9D615077D1}"/>
                </a:ext>
              </a:extLst>
            </p:cNvPr>
            <p:cNvSpPr/>
            <p:nvPr/>
          </p:nvSpPr>
          <p:spPr>
            <a:xfrm>
              <a:off x="8278587" y="5890763"/>
              <a:ext cx="226423" cy="226423"/>
            </a:xfrm>
            <a:prstGeom prst="ellipse">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95" name="Oval 94">
              <a:extLst>
                <a:ext uri="{FF2B5EF4-FFF2-40B4-BE49-F238E27FC236}">
                  <a16:creationId xmlns:a16="http://schemas.microsoft.com/office/drawing/2014/main" id="{BAD42D90-23D0-4DDE-943C-F62318CBFF36}"/>
                </a:ext>
              </a:extLst>
            </p:cNvPr>
            <p:cNvSpPr/>
            <p:nvPr/>
          </p:nvSpPr>
          <p:spPr>
            <a:xfrm>
              <a:off x="7195342" y="6381829"/>
              <a:ext cx="226423" cy="226423"/>
            </a:xfrm>
            <a:prstGeom prst="ellipse">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96" name="Oval 95">
              <a:extLst>
                <a:ext uri="{FF2B5EF4-FFF2-40B4-BE49-F238E27FC236}">
                  <a16:creationId xmlns:a16="http://schemas.microsoft.com/office/drawing/2014/main" id="{E08CEB17-54A4-435A-94C9-1BD0A74D8808}"/>
                </a:ext>
              </a:extLst>
            </p:cNvPr>
            <p:cNvSpPr/>
            <p:nvPr/>
          </p:nvSpPr>
          <p:spPr>
            <a:xfrm>
              <a:off x="7864743" y="6331633"/>
              <a:ext cx="226423" cy="226423"/>
            </a:xfrm>
            <a:prstGeom prst="ellipse">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cxnSp>
          <p:nvCxnSpPr>
            <p:cNvPr id="97" name="Straight Arrow Connector 96">
              <a:extLst>
                <a:ext uri="{FF2B5EF4-FFF2-40B4-BE49-F238E27FC236}">
                  <a16:creationId xmlns:a16="http://schemas.microsoft.com/office/drawing/2014/main" id="{324A2D6A-6512-4279-ABE6-DC645C75BBF9}"/>
                </a:ext>
              </a:extLst>
            </p:cNvPr>
            <p:cNvCxnSpPr>
              <a:cxnSpLocks/>
              <a:stCxn id="87" idx="6"/>
              <a:endCxn id="93" idx="2"/>
            </p:cNvCxnSpPr>
            <p:nvPr/>
          </p:nvCxnSpPr>
          <p:spPr>
            <a:xfrm>
              <a:off x="7338968" y="5061560"/>
              <a:ext cx="858380" cy="431593"/>
            </a:xfrm>
            <a:prstGeom prst="straightConnector1">
              <a:avLst/>
            </a:prstGeom>
            <a:ln w="9525" cap="flat" cmpd="sng" algn="ctr">
              <a:solidFill>
                <a:schemeClr val="accent2">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8" name="Straight Arrow Connector 97">
              <a:extLst>
                <a:ext uri="{FF2B5EF4-FFF2-40B4-BE49-F238E27FC236}">
                  <a16:creationId xmlns:a16="http://schemas.microsoft.com/office/drawing/2014/main" id="{4423650A-A3DF-478A-8A30-85398B4DD034}"/>
                </a:ext>
              </a:extLst>
            </p:cNvPr>
            <p:cNvCxnSpPr>
              <a:cxnSpLocks/>
              <a:stCxn id="88" idx="6"/>
              <a:endCxn id="94" idx="2"/>
            </p:cNvCxnSpPr>
            <p:nvPr/>
          </p:nvCxnSpPr>
          <p:spPr>
            <a:xfrm>
              <a:off x="6989009" y="5462263"/>
              <a:ext cx="1289578" cy="541712"/>
            </a:xfrm>
            <a:prstGeom prst="straightConnector1">
              <a:avLst/>
            </a:prstGeom>
            <a:ln w="9525" cap="flat" cmpd="sng" algn="ctr">
              <a:solidFill>
                <a:schemeClr val="accent2">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9" name="Straight Arrow Connector 98">
              <a:extLst>
                <a:ext uri="{FF2B5EF4-FFF2-40B4-BE49-F238E27FC236}">
                  <a16:creationId xmlns:a16="http://schemas.microsoft.com/office/drawing/2014/main" id="{24CA0632-C272-478E-BD8E-7C3BE1E7B568}"/>
                </a:ext>
              </a:extLst>
            </p:cNvPr>
            <p:cNvCxnSpPr>
              <a:cxnSpLocks/>
              <a:stCxn id="95" idx="7"/>
              <a:endCxn id="93" idx="3"/>
            </p:cNvCxnSpPr>
            <p:nvPr/>
          </p:nvCxnSpPr>
          <p:spPr>
            <a:xfrm flipV="1">
              <a:off x="7388606" y="5573205"/>
              <a:ext cx="841901" cy="841783"/>
            </a:xfrm>
            <a:prstGeom prst="straightConnector1">
              <a:avLst/>
            </a:prstGeom>
            <a:ln w="9525" cap="flat" cmpd="sng" algn="ctr">
              <a:solidFill>
                <a:schemeClr val="accent2">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0" name="Straight Arrow Connector 99">
              <a:extLst>
                <a:ext uri="{FF2B5EF4-FFF2-40B4-BE49-F238E27FC236}">
                  <a16:creationId xmlns:a16="http://schemas.microsoft.com/office/drawing/2014/main" id="{023490C1-8013-48B0-9DD5-DC0766B00419}"/>
                </a:ext>
              </a:extLst>
            </p:cNvPr>
            <p:cNvCxnSpPr>
              <a:cxnSpLocks/>
              <a:stCxn id="95" idx="6"/>
              <a:endCxn id="96" idx="2"/>
            </p:cNvCxnSpPr>
            <p:nvPr/>
          </p:nvCxnSpPr>
          <p:spPr>
            <a:xfrm flipV="1">
              <a:off x="7421765" y="6444845"/>
              <a:ext cx="442978" cy="50196"/>
            </a:xfrm>
            <a:prstGeom prst="straightConnector1">
              <a:avLst/>
            </a:prstGeom>
            <a:ln w="9525" cap="flat" cmpd="sng" algn="ctr">
              <a:solidFill>
                <a:schemeClr val="accent2">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1" name="Straight Arrow Connector 100">
              <a:extLst>
                <a:ext uri="{FF2B5EF4-FFF2-40B4-BE49-F238E27FC236}">
                  <a16:creationId xmlns:a16="http://schemas.microsoft.com/office/drawing/2014/main" id="{AB018FED-8C6E-4FF4-9BD9-697A1CBA821E}"/>
                </a:ext>
              </a:extLst>
            </p:cNvPr>
            <p:cNvCxnSpPr>
              <a:cxnSpLocks/>
              <a:stCxn id="90" idx="6"/>
              <a:endCxn id="96" idx="1"/>
            </p:cNvCxnSpPr>
            <p:nvPr/>
          </p:nvCxnSpPr>
          <p:spPr>
            <a:xfrm>
              <a:off x="7052839" y="6022032"/>
              <a:ext cx="845063" cy="342760"/>
            </a:xfrm>
            <a:prstGeom prst="straightConnector1">
              <a:avLst/>
            </a:prstGeom>
            <a:ln w="9525" cap="flat" cmpd="sng" algn="ctr">
              <a:solidFill>
                <a:schemeClr val="accent2">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2" name="Straight Arrow Connector 101">
              <a:extLst>
                <a:ext uri="{FF2B5EF4-FFF2-40B4-BE49-F238E27FC236}">
                  <a16:creationId xmlns:a16="http://schemas.microsoft.com/office/drawing/2014/main" id="{161CAEEE-23F2-45D6-A461-1537DE385388}"/>
                </a:ext>
              </a:extLst>
            </p:cNvPr>
            <p:cNvCxnSpPr>
              <a:cxnSpLocks/>
              <a:stCxn id="87" idx="6"/>
              <a:endCxn id="91" idx="2"/>
            </p:cNvCxnSpPr>
            <p:nvPr/>
          </p:nvCxnSpPr>
          <p:spPr>
            <a:xfrm>
              <a:off x="7338968" y="5061560"/>
              <a:ext cx="532036" cy="60675"/>
            </a:xfrm>
            <a:prstGeom prst="straightConnector1">
              <a:avLst/>
            </a:prstGeom>
            <a:ln w="9525" cap="flat" cmpd="sng" algn="ctr">
              <a:solidFill>
                <a:schemeClr val="accent2">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3" name="Straight Arrow Connector 102">
              <a:extLst>
                <a:ext uri="{FF2B5EF4-FFF2-40B4-BE49-F238E27FC236}">
                  <a16:creationId xmlns:a16="http://schemas.microsoft.com/office/drawing/2014/main" id="{586B05FD-FAAE-41ED-94A8-D0ADAAB1CF5C}"/>
                </a:ext>
              </a:extLst>
            </p:cNvPr>
            <p:cNvCxnSpPr>
              <a:cxnSpLocks/>
              <a:stCxn id="90" idx="6"/>
              <a:endCxn id="91" idx="2"/>
            </p:cNvCxnSpPr>
            <p:nvPr/>
          </p:nvCxnSpPr>
          <p:spPr>
            <a:xfrm flipV="1">
              <a:off x="7052839" y="5122235"/>
              <a:ext cx="818165" cy="899797"/>
            </a:xfrm>
            <a:prstGeom prst="straightConnector1">
              <a:avLst/>
            </a:prstGeom>
            <a:ln w="9525" cap="flat" cmpd="sng" algn="ctr">
              <a:solidFill>
                <a:schemeClr val="accent2">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4" name="Straight Arrow Connector 103">
              <a:extLst>
                <a:ext uri="{FF2B5EF4-FFF2-40B4-BE49-F238E27FC236}">
                  <a16:creationId xmlns:a16="http://schemas.microsoft.com/office/drawing/2014/main" id="{D73902AC-CA5D-41E8-BA53-D82C8228E163}"/>
                </a:ext>
              </a:extLst>
            </p:cNvPr>
            <p:cNvCxnSpPr>
              <a:cxnSpLocks/>
              <a:stCxn id="90" idx="6"/>
              <a:endCxn id="94" idx="2"/>
            </p:cNvCxnSpPr>
            <p:nvPr/>
          </p:nvCxnSpPr>
          <p:spPr>
            <a:xfrm flipV="1">
              <a:off x="7052839" y="6003975"/>
              <a:ext cx="1225748" cy="18057"/>
            </a:xfrm>
            <a:prstGeom prst="straightConnector1">
              <a:avLst/>
            </a:prstGeom>
            <a:ln w="9525" cap="flat" cmpd="sng" algn="ctr">
              <a:solidFill>
                <a:schemeClr val="accent2">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5" name="TextBox 104">
              <a:extLst>
                <a:ext uri="{FF2B5EF4-FFF2-40B4-BE49-F238E27FC236}">
                  <a16:creationId xmlns:a16="http://schemas.microsoft.com/office/drawing/2014/main" id="{17CD0BCE-B4BD-4881-8FDD-3DF879BC194F}"/>
                </a:ext>
              </a:extLst>
            </p:cNvPr>
            <p:cNvSpPr txBox="1"/>
            <p:nvPr/>
          </p:nvSpPr>
          <p:spPr>
            <a:xfrm>
              <a:off x="6343666" y="4362070"/>
              <a:ext cx="2236510" cy="400110"/>
            </a:xfrm>
            <a:prstGeom prst="rect">
              <a:avLst/>
            </a:prstGeom>
            <a:noFill/>
          </p:spPr>
          <p:txBody>
            <a:bodyPr wrap="none" rtlCol="0">
              <a:spAutoFit/>
            </a:bodyPr>
            <a:lstStyle/>
            <a:p>
              <a:r>
                <a:rPr lang="en-GB" sz="2000" dirty="0">
                  <a:latin typeface="Times New Roman" panose="02020603050405020304" pitchFamily="18" charset="0"/>
                  <a:cs typeface="Times New Roman" panose="02020603050405020304" pitchFamily="18" charset="0"/>
                </a:rPr>
                <a:t>Bipartite interaction</a:t>
              </a:r>
            </a:p>
          </p:txBody>
        </p:sp>
      </p:grpSp>
      <p:grpSp>
        <p:nvGrpSpPr>
          <p:cNvPr id="25" name="Group 24">
            <a:extLst>
              <a:ext uri="{FF2B5EF4-FFF2-40B4-BE49-F238E27FC236}">
                <a16:creationId xmlns:a16="http://schemas.microsoft.com/office/drawing/2014/main" id="{BEA2CD3B-7828-404A-8305-A63DC8B9653E}"/>
              </a:ext>
            </a:extLst>
          </p:cNvPr>
          <p:cNvGrpSpPr/>
          <p:nvPr/>
        </p:nvGrpSpPr>
        <p:grpSpPr>
          <a:xfrm>
            <a:off x="2442504" y="5087935"/>
            <a:ext cx="6382510" cy="1183010"/>
            <a:chOff x="2442504" y="5087935"/>
            <a:chExt cx="6382510" cy="1183010"/>
          </a:xfrm>
        </p:grpSpPr>
        <p:sp>
          <p:nvSpPr>
            <p:cNvPr id="119" name="Parallelogram 118">
              <a:extLst>
                <a:ext uri="{FF2B5EF4-FFF2-40B4-BE49-F238E27FC236}">
                  <a16:creationId xmlns:a16="http://schemas.microsoft.com/office/drawing/2014/main" id="{4418D072-F89B-4598-B023-F76120F64691}"/>
                </a:ext>
              </a:extLst>
            </p:cNvPr>
            <p:cNvSpPr/>
            <p:nvPr/>
          </p:nvSpPr>
          <p:spPr>
            <a:xfrm>
              <a:off x="5366670" y="5679440"/>
              <a:ext cx="68580" cy="89535"/>
            </a:xfrm>
            <a:prstGeom prst="parallelogram">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0" name="Parallelogram 119">
              <a:extLst>
                <a:ext uri="{FF2B5EF4-FFF2-40B4-BE49-F238E27FC236}">
                  <a16:creationId xmlns:a16="http://schemas.microsoft.com/office/drawing/2014/main" id="{361D6110-7C16-4B14-8085-0802DA47E462}"/>
                </a:ext>
              </a:extLst>
            </p:cNvPr>
            <p:cNvSpPr/>
            <p:nvPr/>
          </p:nvSpPr>
          <p:spPr>
            <a:xfrm>
              <a:off x="7008724" y="5680399"/>
              <a:ext cx="68580" cy="89535"/>
            </a:xfrm>
            <a:prstGeom prst="parallelogram">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24" name="Group 23">
              <a:extLst>
                <a:ext uri="{FF2B5EF4-FFF2-40B4-BE49-F238E27FC236}">
                  <a16:creationId xmlns:a16="http://schemas.microsoft.com/office/drawing/2014/main" id="{326AFA1C-7B17-4B36-8B47-B750071F22BB}"/>
                </a:ext>
              </a:extLst>
            </p:cNvPr>
            <p:cNvGrpSpPr/>
            <p:nvPr/>
          </p:nvGrpSpPr>
          <p:grpSpPr>
            <a:xfrm>
              <a:off x="2442504" y="5087935"/>
              <a:ext cx="6382510" cy="1183010"/>
              <a:chOff x="2264790" y="5123407"/>
              <a:chExt cx="6382510" cy="1183010"/>
            </a:xfrm>
          </p:grpSpPr>
          <p:grpSp>
            <p:nvGrpSpPr>
              <p:cNvPr id="122" name="Group 121">
                <a:extLst>
                  <a:ext uri="{FF2B5EF4-FFF2-40B4-BE49-F238E27FC236}">
                    <a16:creationId xmlns:a16="http://schemas.microsoft.com/office/drawing/2014/main" id="{BC9281CD-DD04-4217-825A-DCF9535238AE}"/>
                  </a:ext>
                </a:extLst>
              </p:cNvPr>
              <p:cNvGrpSpPr/>
              <p:nvPr/>
            </p:nvGrpSpPr>
            <p:grpSpPr>
              <a:xfrm>
                <a:off x="2264790" y="5134963"/>
                <a:ext cx="2004504" cy="1171454"/>
                <a:chOff x="963707" y="3855744"/>
                <a:chExt cx="2065932" cy="1154078"/>
              </a:xfrm>
              <a:solidFill>
                <a:schemeClr val="accent1">
                  <a:lumMod val="20000"/>
                  <a:lumOff val="80000"/>
                </a:schemeClr>
              </a:solidFill>
            </p:grpSpPr>
            <p:pic>
              <p:nvPicPr>
                <p:cNvPr id="129" name="Graphic 128" descr="Home outline">
                  <a:extLst>
                    <a:ext uri="{FF2B5EF4-FFF2-40B4-BE49-F238E27FC236}">
                      <a16:creationId xmlns:a16="http://schemas.microsoft.com/office/drawing/2014/main" id="{9DE553EC-986D-4C3B-88C4-8863861DE3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39473" y="3855744"/>
                  <a:ext cx="914400" cy="914400"/>
                </a:xfrm>
                <a:prstGeom prst="rect">
                  <a:avLst/>
                </a:prstGeom>
              </p:spPr>
            </p:pic>
            <p:sp>
              <p:nvSpPr>
                <p:cNvPr id="130" name="TextBox 129">
                  <a:extLst>
                    <a:ext uri="{FF2B5EF4-FFF2-40B4-BE49-F238E27FC236}">
                      <a16:creationId xmlns:a16="http://schemas.microsoft.com/office/drawing/2014/main" id="{1FEA0086-DA90-4011-A87F-44097117B055}"/>
                    </a:ext>
                  </a:extLst>
                </p:cNvPr>
                <p:cNvSpPr txBox="1"/>
                <p:nvPr/>
              </p:nvSpPr>
              <p:spPr>
                <a:xfrm>
                  <a:off x="963707" y="4731744"/>
                  <a:ext cx="2065932" cy="278078"/>
                </a:xfrm>
                <a:prstGeom prst="rect">
                  <a:avLst/>
                </a:prstGeom>
                <a:noFill/>
                <a:ln>
                  <a:solidFill>
                    <a:schemeClr val="accent1">
                      <a:lumMod val="20000"/>
                      <a:lumOff val="80000"/>
                    </a:schemeClr>
                  </a:solidFill>
                </a:ln>
              </p:spPr>
              <p:txBody>
                <a:bodyPr wrap="square" rtlCol="0">
                  <a:spAutoFit/>
                </a:bodyPr>
                <a:lstStyle/>
                <a:p>
                  <a:pPr algn="ctr"/>
                  <a:r>
                    <a:rPr lang="en-GB" sz="1200" dirty="0"/>
                    <a:t>General practitioner</a:t>
                  </a:r>
                </a:p>
              </p:txBody>
            </p:sp>
          </p:grpSp>
          <p:grpSp>
            <p:nvGrpSpPr>
              <p:cNvPr id="123" name="Group 122">
                <a:extLst>
                  <a:ext uri="{FF2B5EF4-FFF2-40B4-BE49-F238E27FC236}">
                    <a16:creationId xmlns:a16="http://schemas.microsoft.com/office/drawing/2014/main" id="{0A90E251-0369-4770-9880-66573711DC6C}"/>
                  </a:ext>
                </a:extLst>
              </p:cNvPr>
              <p:cNvGrpSpPr/>
              <p:nvPr/>
            </p:nvGrpSpPr>
            <p:grpSpPr>
              <a:xfrm>
                <a:off x="7255740" y="5123407"/>
                <a:ext cx="1391560" cy="1183010"/>
                <a:chOff x="4542354" y="3847682"/>
                <a:chExt cx="1278028" cy="1182803"/>
              </a:xfrm>
              <a:solidFill>
                <a:schemeClr val="accent1">
                  <a:lumMod val="20000"/>
                  <a:lumOff val="80000"/>
                </a:schemeClr>
              </a:solidFill>
            </p:grpSpPr>
            <p:pic>
              <p:nvPicPr>
                <p:cNvPr id="127" name="Graphic 126" descr="Home outline">
                  <a:extLst>
                    <a:ext uri="{FF2B5EF4-FFF2-40B4-BE49-F238E27FC236}">
                      <a16:creationId xmlns:a16="http://schemas.microsoft.com/office/drawing/2014/main" id="{E4F9755A-B1DD-4B22-BB16-6176F8C0AB4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24168" y="3847682"/>
                  <a:ext cx="914400" cy="914400"/>
                </a:xfrm>
                <a:prstGeom prst="rect">
                  <a:avLst/>
                </a:prstGeom>
              </p:spPr>
            </p:pic>
            <p:sp>
              <p:nvSpPr>
                <p:cNvPr id="128" name="TextBox 127">
                  <a:extLst>
                    <a:ext uri="{FF2B5EF4-FFF2-40B4-BE49-F238E27FC236}">
                      <a16:creationId xmlns:a16="http://schemas.microsoft.com/office/drawing/2014/main" id="{4F07C8E0-0C54-4CFB-A6AD-BF6D039CBDBA}"/>
                    </a:ext>
                  </a:extLst>
                </p:cNvPr>
                <p:cNvSpPr txBox="1"/>
                <p:nvPr/>
              </p:nvSpPr>
              <p:spPr>
                <a:xfrm>
                  <a:off x="4542354" y="4748269"/>
                  <a:ext cx="1278028" cy="282216"/>
                </a:xfrm>
                <a:prstGeom prst="rect">
                  <a:avLst/>
                </a:prstGeom>
                <a:noFill/>
                <a:ln>
                  <a:solidFill>
                    <a:schemeClr val="accent1">
                      <a:lumMod val="20000"/>
                      <a:lumOff val="80000"/>
                    </a:schemeClr>
                  </a:solidFill>
                </a:ln>
              </p:spPr>
              <p:txBody>
                <a:bodyPr wrap="square" rtlCol="0">
                  <a:spAutoFit/>
                </a:bodyPr>
                <a:lstStyle/>
                <a:p>
                  <a:pPr algn="ctr"/>
                  <a:r>
                    <a:rPr lang="en-GB" sz="1200" dirty="0"/>
                    <a:t>Pharmacy</a:t>
                  </a:r>
                </a:p>
              </p:txBody>
            </p:sp>
          </p:grpSp>
          <p:pic>
            <p:nvPicPr>
              <p:cNvPr id="124" name="Graphic 123" descr="Walk with solid fill">
                <a:extLst>
                  <a:ext uri="{FF2B5EF4-FFF2-40B4-BE49-F238E27FC236}">
                    <a16:creationId xmlns:a16="http://schemas.microsoft.com/office/drawing/2014/main" id="{8C16322B-D559-4F6C-BE6E-8B4B7E17CD6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27891" y="5466446"/>
                <a:ext cx="723364" cy="698839"/>
              </a:xfrm>
              <a:prstGeom prst="rect">
                <a:avLst/>
              </a:prstGeom>
            </p:spPr>
          </p:pic>
          <p:cxnSp>
            <p:nvCxnSpPr>
              <p:cNvPr id="125" name="Straight Arrow Connector 124">
                <a:extLst>
                  <a:ext uri="{FF2B5EF4-FFF2-40B4-BE49-F238E27FC236}">
                    <a16:creationId xmlns:a16="http://schemas.microsoft.com/office/drawing/2014/main" id="{ECCF2E42-B920-498A-9712-6D901BDB9B7D}"/>
                  </a:ext>
                </a:extLst>
              </p:cNvPr>
              <p:cNvCxnSpPr>
                <a:stCxn id="130" idx="3"/>
                <a:endCxn id="128" idx="1"/>
              </p:cNvCxnSpPr>
              <p:nvPr/>
            </p:nvCxnSpPr>
            <p:spPr>
              <a:xfrm flipV="1">
                <a:off x="4269294" y="6165284"/>
                <a:ext cx="2986446" cy="1"/>
              </a:xfrm>
              <a:prstGeom prst="straightConnector1">
                <a:avLst/>
              </a:prstGeom>
              <a:solidFill>
                <a:schemeClr val="accent1">
                  <a:lumMod val="20000"/>
                  <a:lumOff val="80000"/>
                </a:schemeClr>
              </a:solidFill>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26" name="Graphic 125" descr="Walk with solid fill">
                <a:extLst>
                  <a:ext uri="{FF2B5EF4-FFF2-40B4-BE49-F238E27FC236}">
                    <a16:creationId xmlns:a16="http://schemas.microsoft.com/office/drawing/2014/main" id="{4028CDD1-B341-4E6E-B592-055177CC0B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68500" y="5482557"/>
                <a:ext cx="723364" cy="698839"/>
              </a:xfrm>
              <a:prstGeom prst="rect">
                <a:avLst/>
              </a:prstGeom>
            </p:spPr>
          </p:pic>
        </p:grpSp>
      </p:grpSp>
    </p:spTree>
    <p:extLst>
      <p:ext uri="{BB962C8B-B14F-4D97-AF65-F5344CB8AC3E}">
        <p14:creationId xmlns:p14="http://schemas.microsoft.com/office/powerpoint/2010/main" val="162948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sign&#10;&#10;Description automatically generated">
            <a:extLst>
              <a:ext uri="{FF2B5EF4-FFF2-40B4-BE49-F238E27FC236}">
                <a16:creationId xmlns:a16="http://schemas.microsoft.com/office/drawing/2014/main" id="{C044884D-F548-4E01-ACE0-9D8FD7085632}"/>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85492" y="125147"/>
            <a:ext cx="1544974" cy="446403"/>
          </a:xfrm>
          <a:prstGeom prst="rect">
            <a:avLst/>
          </a:prstGeom>
        </p:spPr>
      </p:pic>
      <p:grpSp>
        <p:nvGrpSpPr>
          <p:cNvPr id="46" name="Group 45">
            <a:extLst>
              <a:ext uri="{FF2B5EF4-FFF2-40B4-BE49-F238E27FC236}">
                <a16:creationId xmlns:a16="http://schemas.microsoft.com/office/drawing/2014/main" id="{84AC8BF2-973B-43BC-9ACA-194F04979840}"/>
              </a:ext>
            </a:extLst>
          </p:cNvPr>
          <p:cNvGrpSpPr/>
          <p:nvPr/>
        </p:nvGrpSpPr>
        <p:grpSpPr>
          <a:xfrm>
            <a:off x="207160" y="205207"/>
            <a:ext cx="10478257" cy="1221107"/>
            <a:chOff x="259412" y="156052"/>
            <a:chExt cx="9093593" cy="1221107"/>
          </a:xfrm>
        </p:grpSpPr>
        <p:sp>
          <p:nvSpPr>
            <p:cNvPr id="47" name="TextBox 46">
              <a:extLst>
                <a:ext uri="{FF2B5EF4-FFF2-40B4-BE49-F238E27FC236}">
                  <a16:creationId xmlns:a16="http://schemas.microsoft.com/office/drawing/2014/main" id="{3089A56C-CE74-4E89-BBD2-4E1047FABABD}"/>
                </a:ext>
              </a:extLst>
            </p:cNvPr>
            <p:cNvSpPr txBox="1"/>
            <p:nvPr/>
          </p:nvSpPr>
          <p:spPr>
            <a:xfrm>
              <a:off x="569528" y="299941"/>
              <a:ext cx="8783477" cy="1077218"/>
            </a:xfrm>
            <a:prstGeom prst="rect">
              <a:avLst/>
            </a:prstGeom>
            <a:noFill/>
          </p:spPr>
          <p:txBody>
            <a:bodyPr wrap="square">
              <a:spAutoFit/>
            </a:bodyPr>
            <a:lstStyle/>
            <a:p>
              <a:pPr algn="ctr"/>
              <a:r>
                <a:rPr lang="en-GB" sz="3200" b="1" dirty="0">
                  <a:latin typeface="Times New Roman" panose="02020603050405020304" pitchFamily="18" charset="0"/>
                  <a:cs typeface="Times New Roman" panose="02020603050405020304" pitchFamily="18" charset="0"/>
                </a:rPr>
                <a:t>How do I know if my model replicates spatial structure?</a:t>
              </a:r>
              <a:endParaRPr lang="en-GI" sz="3200" b="1" dirty="0">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D507DA06-C526-4B67-91A5-DDE4CAB62B0C}"/>
                </a:ext>
              </a:extLst>
            </p:cNvPr>
            <p:cNvSpPr txBox="1"/>
            <p:nvPr/>
          </p:nvSpPr>
          <p:spPr>
            <a:xfrm>
              <a:off x="259412" y="156052"/>
              <a:ext cx="694745" cy="830997"/>
            </a:xfrm>
            <a:prstGeom prst="rect">
              <a:avLst/>
            </a:prstGeom>
            <a:noFill/>
          </p:spPr>
          <p:txBody>
            <a:bodyPr wrap="square">
              <a:spAutoFit/>
            </a:bodyPr>
            <a:lstStyle/>
            <a:p>
              <a:r>
                <a:rPr lang="en-GB" sz="4800" b="1" dirty="0">
                  <a:solidFill>
                    <a:schemeClr val="accent2">
                      <a:lumMod val="75000"/>
                    </a:schemeClr>
                  </a:solidFill>
                  <a:latin typeface="Times New Roman" panose="02020603050405020304" pitchFamily="18" charset="0"/>
                  <a:cs typeface="Times New Roman" panose="02020603050405020304" pitchFamily="18" charset="0"/>
                </a:rPr>
                <a:t>3</a:t>
              </a:r>
              <a:endParaRPr lang="en-GB" sz="4800" b="1" dirty="0">
                <a:solidFill>
                  <a:schemeClr val="accent2">
                    <a:lumMod val="75000"/>
                  </a:schemeClr>
                </a:solidFill>
              </a:endParaRPr>
            </a:p>
          </p:txBody>
        </p:sp>
      </p:grpSp>
      <p:sp>
        <p:nvSpPr>
          <p:cNvPr id="80" name="TextBox 79">
            <a:extLst>
              <a:ext uri="{FF2B5EF4-FFF2-40B4-BE49-F238E27FC236}">
                <a16:creationId xmlns:a16="http://schemas.microsoft.com/office/drawing/2014/main" id="{6FB10048-400F-404D-932B-65C4F6706BCC}"/>
              </a:ext>
            </a:extLst>
          </p:cNvPr>
          <p:cNvSpPr txBox="1"/>
          <p:nvPr/>
        </p:nvSpPr>
        <p:spPr>
          <a:xfrm>
            <a:off x="7720148" y="1850349"/>
            <a:ext cx="3162982" cy="1200329"/>
          </a:xfrm>
          <a:prstGeom prst="rect">
            <a:avLst/>
          </a:prstGeom>
          <a:noFill/>
        </p:spPr>
        <p:txBody>
          <a:bodyPr wrap="none" rtlCol="0">
            <a:spAutoFit/>
          </a:bodyPr>
          <a:lstStyle/>
          <a:p>
            <a:r>
              <a:rPr lang="en-GB" dirty="0">
                <a:latin typeface="Times New Roman" panose="02020603050405020304" pitchFamily="18" charset="0"/>
                <a:cs typeface="Times New Roman" panose="02020603050405020304" pitchFamily="18" charset="0"/>
              </a:rPr>
              <a:t>Performance measures</a:t>
            </a:r>
          </a:p>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R2</a:t>
            </a:r>
          </a:p>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RMSE </a:t>
            </a:r>
          </a:p>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Common part of Commuters</a:t>
            </a:r>
            <a:endParaRPr lang="en-GI" dirty="0">
              <a:latin typeface="Times New Roman" panose="02020603050405020304" pitchFamily="18" charset="0"/>
              <a:cs typeface="Times New Roman" panose="02020603050405020304" pitchFamily="18" charset="0"/>
            </a:endParaRPr>
          </a:p>
        </p:txBody>
      </p:sp>
      <p:grpSp>
        <p:nvGrpSpPr>
          <p:cNvPr id="81" name="Group 80">
            <a:extLst>
              <a:ext uri="{FF2B5EF4-FFF2-40B4-BE49-F238E27FC236}">
                <a16:creationId xmlns:a16="http://schemas.microsoft.com/office/drawing/2014/main" id="{8885A006-8213-4993-8B7C-CE38AF3E173F}"/>
              </a:ext>
            </a:extLst>
          </p:cNvPr>
          <p:cNvGrpSpPr/>
          <p:nvPr/>
        </p:nvGrpSpPr>
        <p:grpSpPr>
          <a:xfrm>
            <a:off x="1659327" y="3345815"/>
            <a:ext cx="3181839" cy="2846050"/>
            <a:chOff x="2093690" y="4643281"/>
            <a:chExt cx="2142485" cy="1725222"/>
          </a:xfrm>
        </p:grpSpPr>
        <p:grpSp>
          <p:nvGrpSpPr>
            <p:cNvPr id="82" name="Group 81">
              <a:extLst>
                <a:ext uri="{FF2B5EF4-FFF2-40B4-BE49-F238E27FC236}">
                  <a16:creationId xmlns:a16="http://schemas.microsoft.com/office/drawing/2014/main" id="{11F6D64E-7D89-43D2-984E-AA9E444CE829}"/>
                </a:ext>
              </a:extLst>
            </p:cNvPr>
            <p:cNvGrpSpPr/>
            <p:nvPr/>
          </p:nvGrpSpPr>
          <p:grpSpPr>
            <a:xfrm>
              <a:off x="2093690" y="4643281"/>
              <a:ext cx="2142485" cy="1725222"/>
              <a:chOff x="579634" y="4420578"/>
              <a:chExt cx="2142485" cy="1725222"/>
            </a:xfrm>
          </p:grpSpPr>
          <p:sp>
            <p:nvSpPr>
              <p:cNvPr id="108" name="Oval 107">
                <a:extLst>
                  <a:ext uri="{FF2B5EF4-FFF2-40B4-BE49-F238E27FC236}">
                    <a16:creationId xmlns:a16="http://schemas.microsoft.com/office/drawing/2014/main" id="{0D0DD912-FE6B-4F9F-BC78-9A60276F1ABA}"/>
                  </a:ext>
                </a:extLst>
              </p:cNvPr>
              <p:cNvSpPr/>
              <p:nvPr/>
            </p:nvSpPr>
            <p:spPr>
              <a:xfrm>
                <a:off x="770562" y="4420578"/>
                <a:ext cx="359596" cy="33605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109" name="Oval 108">
                <a:extLst>
                  <a:ext uri="{FF2B5EF4-FFF2-40B4-BE49-F238E27FC236}">
                    <a16:creationId xmlns:a16="http://schemas.microsoft.com/office/drawing/2014/main" id="{2982A0F7-942A-423B-A18B-5C8B6DEBAA08}"/>
                  </a:ext>
                </a:extLst>
              </p:cNvPr>
              <p:cNvSpPr/>
              <p:nvPr/>
            </p:nvSpPr>
            <p:spPr>
              <a:xfrm>
                <a:off x="1980667" y="5419495"/>
                <a:ext cx="741452" cy="726305"/>
              </a:xfrm>
              <a:prstGeom prst="ellipse">
                <a:avLst/>
              </a:prstGeom>
              <a:solidFill>
                <a:schemeClr val="accent1">
                  <a:lumMod val="50000"/>
                </a:schemeClr>
              </a:solidFill>
              <a:ln>
                <a:solidFill>
                  <a:schemeClr val="tx2">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110" name="Oval 109">
                <a:extLst>
                  <a:ext uri="{FF2B5EF4-FFF2-40B4-BE49-F238E27FC236}">
                    <a16:creationId xmlns:a16="http://schemas.microsoft.com/office/drawing/2014/main" id="{20E1D2B9-6546-4FEE-95C8-CE3C23090827}"/>
                  </a:ext>
                </a:extLst>
              </p:cNvPr>
              <p:cNvSpPr/>
              <p:nvPr/>
            </p:nvSpPr>
            <p:spPr>
              <a:xfrm>
                <a:off x="579634" y="5389599"/>
                <a:ext cx="486633" cy="487219"/>
              </a:xfrm>
              <a:prstGeom prst="ellipse">
                <a:avLst/>
              </a:prstGeom>
              <a:solidFill>
                <a:schemeClr val="accent1">
                  <a:lumMod val="50000"/>
                </a:schemeClr>
              </a:solidFill>
              <a:ln>
                <a:solidFill>
                  <a:schemeClr val="tx2">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cxnSp>
            <p:nvCxnSpPr>
              <p:cNvPr id="111" name="Straight Arrow Connector 110">
                <a:extLst>
                  <a:ext uri="{FF2B5EF4-FFF2-40B4-BE49-F238E27FC236}">
                    <a16:creationId xmlns:a16="http://schemas.microsoft.com/office/drawing/2014/main" id="{872A3FB5-205A-4D96-807D-B82DEFF458F8}"/>
                  </a:ext>
                </a:extLst>
              </p:cNvPr>
              <p:cNvCxnSpPr>
                <a:stCxn id="108" idx="4"/>
                <a:endCxn id="110" idx="0"/>
              </p:cNvCxnSpPr>
              <p:nvPr/>
            </p:nvCxnSpPr>
            <p:spPr>
              <a:xfrm flipH="1">
                <a:off x="822951" y="4756631"/>
                <a:ext cx="127409" cy="632968"/>
              </a:xfrm>
              <a:prstGeom prst="straightConnector1">
                <a:avLst/>
              </a:prstGeom>
              <a:ln w="38100">
                <a:solidFill>
                  <a:schemeClr val="tx2">
                    <a:lumMod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A4089ADF-A86E-4DEE-98B0-1E787C6D2CC4}"/>
                  </a:ext>
                </a:extLst>
              </p:cNvPr>
              <p:cNvCxnSpPr>
                <a:cxnSpLocks/>
                <a:stCxn id="108" idx="5"/>
                <a:endCxn id="109" idx="1"/>
              </p:cNvCxnSpPr>
              <p:nvPr/>
            </p:nvCxnSpPr>
            <p:spPr>
              <a:xfrm>
                <a:off x="1077496" y="4707417"/>
                <a:ext cx="1011754" cy="818443"/>
              </a:xfrm>
              <a:prstGeom prst="straightConnector1">
                <a:avLst/>
              </a:prstGeom>
              <a:ln>
                <a:solidFill>
                  <a:schemeClr val="tx2">
                    <a:lumMod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D45C9361-B9F0-479D-B4A8-49B429567FE0}"/>
                  </a:ext>
                </a:extLst>
              </p:cNvPr>
              <p:cNvCxnSpPr>
                <a:cxnSpLocks/>
                <a:stCxn id="110" idx="6"/>
                <a:endCxn id="109" idx="2"/>
              </p:cNvCxnSpPr>
              <p:nvPr/>
            </p:nvCxnSpPr>
            <p:spPr>
              <a:xfrm>
                <a:off x="1066267" y="5633209"/>
                <a:ext cx="914400" cy="149439"/>
              </a:xfrm>
              <a:prstGeom prst="straightConnector1">
                <a:avLst/>
              </a:prstGeom>
              <a:ln w="76200">
                <a:solidFill>
                  <a:schemeClr val="tx2">
                    <a:lumMod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85" name="Oval 84">
              <a:extLst>
                <a:ext uri="{FF2B5EF4-FFF2-40B4-BE49-F238E27FC236}">
                  <a16:creationId xmlns:a16="http://schemas.microsoft.com/office/drawing/2014/main" id="{D8F4F834-11A6-40BE-9F4E-7A33D82739E5}"/>
                </a:ext>
              </a:extLst>
            </p:cNvPr>
            <p:cNvSpPr/>
            <p:nvPr/>
          </p:nvSpPr>
          <p:spPr>
            <a:xfrm>
              <a:off x="3369366" y="4672768"/>
              <a:ext cx="562406" cy="49844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cxnSp>
          <p:nvCxnSpPr>
            <p:cNvPr id="86" name="Straight Arrow Connector 85">
              <a:extLst>
                <a:ext uri="{FF2B5EF4-FFF2-40B4-BE49-F238E27FC236}">
                  <a16:creationId xmlns:a16="http://schemas.microsoft.com/office/drawing/2014/main" id="{A34798D8-006C-44A0-92ED-08B405B1EC29}"/>
                </a:ext>
              </a:extLst>
            </p:cNvPr>
            <p:cNvCxnSpPr>
              <a:cxnSpLocks/>
              <a:stCxn id="85" idx="4"/>
              <a:endCxn id="109" idx="0"/>
            </p:cNvCxnSpPr>
            <p:nvPr/>
          </p:nvCxnSpPr>
          <p:spPr>
            <a:xfrm>
              <a:off x="3650569" y="5171214"/>
              <a:ext cx="214880" cy="470984"/>
            </a:xfrm>
            <a:prstGeom prst="straightConnector1">
              <a:avLst/>
            </a:prstGeom>
            <a:ln w="28575">
              <a:solidFill>
                <a:schemeClr val="tx2">
                  <a:lumMod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6DDF8BC0-60C5-4E67-A246-62A4F164E22B}"/>
                </a:ext>
              </a:extLst>
            </p:cNvPr>
            <p:cNvCxnSpPr>
              <a:cxnSpLocks/>
              <a:stCxn id="108" idx="6"/>
              <a:endCxn id="85" idx="2"/>
            </p:cNvCxnSpPr>
            <p:nvPr/>
          </p:nvCxnSpPr>
          <p:spPr>
            <a:xfrm>
              <a:off x="2644214" y="4811308"/>
              <a:ext cx="725152" cy="110683"/>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0036A11E-6F59-489C-BF20-F48DED61F9E8}"/>
                </a:ext>
              </a:extLst>
            </p:cNvPr>
            <p:cNvCxnSpPr>
              <a:cxnSpLocks/>
              <a:stCxn id="85" idx="3"/>
              <a:endCxn id="110" idx="7"/>
            </p:cNvCxnSpPr>
            <p:nvPr/>
          </p:nvCxnSpPr>
          <p:spPr>
            <a:xfrm flipH="1">
              <a:off x="2509057" y="5098218"/>
              <a:ext cx="942671" cy="585436"/>
            </a:xfrm>
            <a:prstGeom prst="straightConnector1">
              <a:avLst/>
            </a:prstGeom>
            <a:ln>
              <a:solidFill>
                <a:schemeClr val="tx2">
                  <a:lumMod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14" name="Group 113">
            <a:extLst>
              <a:ext uri="{FF2B5EF4-FFF2-40B4-BE49-F238E27FC236}">
                <a16:creationId xmlns:a16="http://schemas.microsoft.com/office/drawing/2014/main" id="{B4A17D0C-17D5-4539-8E7A-808D43827FB8}"/>
              </a:ext>
            </a:extLst>
          </p:cNvPr>
          <p:cNvGrpSpPr/>
          <p:nvPr/>
        </p:nvGrpSpPr>
        <p:grpSpPr>
          <a:xfrm>
            <a:off x="5942308" y="3620569"/>
            <a:ext cx="3181839" cy="2846050"/>
            <a:chOff x="2093690" y="4643281"/>
            <a:chExt cx="2142485" cy="1725222"/>
          </a:xfrm>
        </p:grpSpPr>
        <p:grpSp>
          <p:nvGrpSpPr>
            <p:cNvPr id="115" name="Group 114">
              <a:extLst>
                <a:ext uri="{FF2B5EF4-FFF2-40B4-BE49-F238E27FC236}">
                  <a16:creationId xmlns:a16="http://schemas.microsoft.com/office/drawing/2014/main" id="{7E994A8B-9AF9-45F9-9AC7-74839FF86981}"/>
                </a:ext>
              </a:extLst>
            </p:cNvPr>
            <p:cNvGrpSpPr/>
            <p:nvPr/>
          </p:nvGrpSpPr>
          <p:grpSpPr>
            <a:xfrm>
              <a:off x="2093690" y="4643281"/>
              <a:ext cx="2142485" cy="1725222"/>
              <a:chOff x="579634" y="4420578"/>
              <a:chExt cx="2142485" cy="1725222"/>
            </a:xfrm>
          </p:grpSpPr>
          <p:sp>
            <p:nvSpPr>
              <p:cNvPr id="120" name="Oval 119">
                <a:extLst>
                  <a:ext uri="{FF2B5EF4-FFF2-40B4-BE49-F238E27FC236}">
                    <a16:creationId xmlns:a16="http://schemas.microsoft.com/office/drawing/2014/main" id="{21A81098-BA50-4D8A-B0A4-8561CCD82DC2}"/>
                  </a:ext>
                </a:extLst>
              </p:cNvPr>
              <p:cNvSpPr/>
              <p:nvPr/>
            </p:nvSpPr>
            <p:spPr>
              <a:xfrm>
                <a:off x="770562" y="4420578"/>
                <a:ext cx="359596" cy="33605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121" name="Oval 120">
                <a:extLst>
                  <a:ext uri="{FF2B5EF4-FFF2-40B4-BE49-F238E27FC236}">
                    <a16:creationId xmlns:a16="http://schemas.microsoft.com/office/drawing/2014/main" id="{1B8F0626-6065-40BC-8A9A-583DE6BB1809}"/>
                  </a:ext>
                </a:extLst>
              </p:cNvPr>
              <p:cNvSpPr/>
              <p:nvPr/>
            </p:nvSpPr>
            <p:spPr>
              <a:xfrm>
                <a:off x="1980667" y="5419495"/>
                <a:ext cx="741452" cy="726305"/>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122" name="Oval 121">
                <a:extLst>
                  <a:ext uri="{FF2B5EF4-FFF2-40B4-BE49-F238E27FC236}">
                    <a16:creationId xmlns:a16="http://schemas.microsoft.com/office/drawing/2014/main" id="{050BD409-2CE2-45AE-94FD-0A0D79B9F969}"/>
                  </a:ext>
                </a:extLst>
              </p:cNvPr>
              <p:cNvSpPr/>
              <p:nvPr/>
            </p:nvSpPr>
            <p:spPr>
              <a:xfrm>
                <a:off x="579634" y="5389599"/>
                <a:ext cx="486633" cy="48721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cxnSp>
            <p:nvCxnSpPr>
              <p:cNvPr id="123" name="Straight Arrow Connector 122">
                <a:extLst>
                  <a:ext uri="{FF2B5EF4-FFF2-40B4-BE49-F238E27FC236}">
                    <a16:creationId xmlns:a16="http://schemas.microsoft.com/office/drawing/2014/main" id="{73D19B5C-229D-4E28-B3F3-18A94F397ECE}"/>
                  </a:ext>
                </a:extLst>
              </p:cNvPr>
              <p:cNvCxnSpPr>
                <a:stCxn id="120" idx="4"/>
                <a:endCxn id="122" idx="0"/>
              </p:cNvCxnSpPr>
              <p:nvPr/>
            </p:nvCxnSpPr>
            <p:spPr>
              <a:xfrm flipH="1">
                <a:off x="822951" y="4756631"/>
                <a:ext cx="127409" cy="63296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253237CA-074D-42E6-A0E1-35DA9A706A6D}"/>
                  </a:ext>
                </a:extLst>
              </p:cNvPr>
              <p:cNvCxnSpPr>
                <a:cxnSpLocks/>
                <a:stCxn id="120" idx="5"/>
                <a:endCxn id="121" idx="1"/>
              </p:cNvCxnSpPr>
              <p:nvPr/>
            </p:nvCxnSpPr>
            <p:spPr>
              <a:xfrm>
                <a:off x="1077496" y="4707417"/>
                <a:ext cx="1011754" cy="81844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4A6937ED-407D-45E0-B3B5-0B84FED20E36}"/>
                  </a:ext>
                </a:extLst>
              </p:cNvPr>
              <p:cNvCxnSpPr>
                <a:cxnSpLocks/>
                <a:stCxn id="122" idx="6"/>
                <a:endCxn id="121" idx="2"/>
              </p:cNvCxnSpPr>
              <p:nvPr/>
            </p:nvCxnSpPr>
            <p:spPr>
              <a:xfrm>
                <a:off x="1066267" y="5633209"/>
                <a:ext cx="914400" cy="14943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16" name="Oval 115">
              <a:extLst>
                <a:ext uri="{FF2B5EF4-FFF2-40B4-BE49-F238E27FC236}">
                  <a16:creationId xmlns:a16="http://schemas.microsoft.com/office/drawing/2014/main" id="{314488C3-7BF1-465C-BBA8-723167E032DE}"/>
                </a:ext>
              </a:extLst>
            </p:cNvPr>
            <p:cNvSpPr/>
            <p:nvPr/>
          </p:nvSpPr>
          <p:spPr>
            <a:xfrm>
              <a:off x="3369366" y="4672768"/>
              <a:ext cx="562406" cy="49844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cxnSp>
          <p:nvCxnSpPr>
            <p:cNvPr id="117" name="Straight Arrow Connector 116">
              <a:extLst>
                <a:ext uri="{FF2B5EF4-FFF2-40B4-BE49-F238E27FC236}">
                  <a16:creationId xmlns:a16="http://schemas.microsoft.com/office/drawing/2014/main" id="{655D7DC2-1869-4E65-BC2F-B13E54E0E6A1}"/>
                </a:ext>
              </a:extLst>
            </p:cNvPr>
            <p:cNvCxnSpPr>
              <a:cxnSpLocks/>
              <a:stCxn id="116" idx="4"/>
              <a:endCxn id="121" idx="0"/>
            </p:cNvCxnSpPr>
            <p:nvPr/>
          </p:nvCxnSpPr>
          <p:spPr>
            <a:xfrm>
              <a:off x="3650569" y="5171214"/>
              <a:ext cx="214880" cy="470984"/>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40303976-9B35-4985-92B5-7E5154CEE937}"/>
                </a:ext>
              </a:extLst>
            </p:cNvPr>
            <p:cNvCxnSpPr>
              <a:cxnSpLocks/>
              <a:stCxn id="120" idx="6"/>
              <a:endCxn id="116" idx="2"/>
            </p:cNvCxnSpPr>
            <p:nvPr/>
          </p:nvCxnSpPr>
          <p:spPr>
            <a:xfrm>
              <a:off x="2644214" y="4811308"/>
              <a:ext cx="725152" cy="110683"/>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854169E9-6B20-48F6-B9E7-AFF46B05CAC1}"/>
                </a:ext>
              </a:extLst>
            </p:cNvPr>
            <p:cNvCxnSpPr>
              <a:cxnSpLocks/>
              <a:stCxn id="116" idx="3"/>
              <a:endCxn id="122" idx="7"/>
            </p:cNvCxnSpPr>
            <p:nvPr/>
          </p:nvCxnSpPr>
          <p:spPr>
            <a:xfrm flipH="1">
              <a:off x="2509057" y="5098218"/>
              <a:ext cx="942671" cy="58543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932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12FD9D2-8960-4559-AECF-0D0C19744FE7}"/>
              </a:ext>
            </a:extLst>
          </p:cNvPr>
          <p:cNvSpPr txBox="1"/>
          <p:nvPr/>
        </p:nvSpPr>
        <p:spPr>
          <a:xfrm>
            <a:off x="2135027" y="4772367"/>
            <a:ext cx="5248467" cy="738664"/>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Pattern Space Exploration (PSE)</a:t>
            </a:r>
          </a:p>
          <a:p>
            <a:r>
              <a:rPr lang="en-GB" dirty="0">
                <a:latin typeface="Times New Roman" panose="02020603050405020304" pitchFamily="18" charset="0"/>
                <a:cs typeface="Times New Roman" panose="02020603050405020304" pitchFamily="18" charset="0"/>
              </a:rPr>
              <a:t>(</a:t>
            </a:r>
            <a:r>
              <a:rPr lang="en-GB" dirty="0" err="1">
                <a:latin typeface="Times New Roman" panose="02020603050405020304" pitchFamily="18" charset="0"/>
                <a:cs typeface="Times New Roman" panose="02020603050405020304" pitchFamily="18" charset="0"/>
              </a:rPr>
              <a:t>Cherel</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Cottineau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Reuillon</a:t>
            </a:r>
            <a:r>
              <a:rPr lang="en-GB" dirty="0">
                <a:latin typeface="Times New Roman" panose="02020603050405020304" pitchFamily="18" charset="0"/>
                <a:cs typeface="Times New Roman" panose="02020603050405020304" pitchFamily="18" charset="0"/>
              </a:rPr>
              <a:t> 2015)</a:t>
            </a:r>
            <a:endParaRPr lang="en-GI" dirty="0">
              <a:latin typeface="Times New Roman" panose="02020603050405020304" pitchFamily="18" charset="0"/>
              <a:cs typeface="Times New Roman" panose="02020603050405020304" pitchFamily="18" charset="0"/>
            </a:endParaRPr>
          </a:p>
        </p:txBody>
      </p:sp>
      <p:pic>
        <p:nvPicPr>
          <p:cNvPr id="21" name="Picture 20" descr="A picture containing text, sign&#10;&#10;Description automatically generated">
            <a:extLst>
              <a:ext uri="{FF2B5EF4-FFF2-40B4-BE49-F238E27FC236}">
                <a16:creationId xmlns:a16="http://schemas.microsoft.com/office/drawing/2014/main" id="{72F08670-8070-44BC-B004-1ED88AE873B8}"/>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85492" y="125147"/>
            <a:ext cx="1544974" cy="446403"/>
          </a:xfrm>
          <a:prstGeom prst="rect">
            <a:avLst/>
          </a:prstGeom>
        </p:spPr>
      </p:pic>
      <p:grpSp>
        <p:nvGrpSpPr>
          <p:cNvPr id="22" name="Group 21">
            <a:extLst>
              <a:ext uri="{FF2B5EF4-FFF2-40B4-BE49-F238E27FC236}">
                <a16:creationId xmlns:a16="http://schemas.microsoft.com/office/drawing/2014/main" id="{F96A73F5-CC1C-4895-BDDE-2F70AAB22B34}"/>
              </a:ext>
            </a:extLst>
          </p:cNvPr>
          <p:cNvGrpSpPr/>
          <p:nvPr/>
        </p:nvGrpSpPr>
        <p:grpSpPr>
          <a:xfrm>
            <a:off x="207160" y="179081"/>
            <a:ext cx="10478257" cy="1221107"/>
            <a:chOff x="259412" y="156052"/>
            <a:chExt cx="9093593" cy="1221107"/>
          </a:xfrm>
        </p:grpSpPr>
        <p:sp>
          <p:nvSpPr>
            <p:cNvPr id="23" name="TextBox 22">
              <a:extLst>
                <a:ext uri="{FF2B5EF4-FFF2-40B4-BE49-F238E27FC236}">
                  <a16:creationId xmlns:a16="http://schemas.microsoft.com/office/drawing/2014/main" id="{7229AC19-75FE-4B71-9664-21BD22F3F68A}"/>
                </a:ext>
              </a:extLst>
            </p:cNvPr>
            <p:cNvSpPr txBox="1"/>
            <p:nvPr/>
          </p:nvSpPr>
          <p:spPr>
            <a:xfrm>
              <a:off x="569528" y="299941"/>
              <a:ext cx="8783477" cy="1077218"/>
            </a:xfrm>
            <a:prstGeom prst="rect">
              <a:avLst/>
            </a:prstGeom>
            <a:noFill/>
          </p:spPr>
          <p:txBody>
            <a:bodyPr wrap="square">
              <a:spAutoFit/>
            </a:bodyPr>
            <a:lstStyle/>
            <a:p>
              <a:pPr algn="ctr"/>
              <a:r>
                <a:rPr lang="en-GB" sz="3200" b="1" dirty="0">
                  <a:latin typeface="Times New Roman" panose="02020603050405020304" pitchFamily="18" charset="0"/>
                  <a:cs typeface="Times New Roman" panose="02020603050405020304" pitchFamily="18" charset="0"/>
                </a:rPr>
                <a:t>How do I know if my model replicates spatial structure?</a:t>
              </a:r>
              <a:endParaRPr lang="en-GI" sz="3200" b="1"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B95F7FE3-A4B6-4F55-AF7E-BAF4BA1B4A50}"/>
                </a:ext>
              </a:extLst>
            </p:cNvPr>
            <p:cNvSpPr txBox="1"/>
            <p:nvPr/>
          </p:nvSpPr>
          <p:spPr>
            <a:xfrm>
              <a:off x="259412" y="156052"/>
              <a:ext cx="694745" cy="830997"/>
            </a:xfrm>
            <a:prstGeom prst="rect">
              <a:avLst/>
            </a:prstGeom>
            <a:noFill/>
          </p:spPr>
          <p:txBody>
            <a:bodyPr wrap="square">
              <a:spAutoFit/>
            </a:bodyPr>
            <a:lstStyle/>
            <a:p>
              <a:r>
                <a:rPr lang="en-GB" sz="4800" b="1" dirty="0">
                  <a:solidFill>
                    <a:schemeClr val="accent2">
                      <a:lumMod val="75000"/>
                    </a:schemeClr>
                  </a:solidFill>
                  <a:latin typeface="Times New Roman" panose="02020603050405020304" pitchFamily="18" charset="0"/>
                  <a:cs typeface="Times New Roman" panose="02020603050405020304" pitchFamily="18" charset="0"/>
                </a:rPr>
                <a:t>3</a:t>
              </a:r>
              <a:endParaRPr lang="en-GB" sz="4800" b="1" dirty="0">
                <a:solidFill>
                  <a:schemeClr val="accent2">
                    <a:lumMod val="75000"/>
                  </a:schemeClr>
                </a:solidFill>
              </a:endParaRPr>
            </a:p>
          </p:txBody>
        </p:sp>
      </p:grpSp>
      <p:grpSp>
        <p:nvGrpSpPr>
          <p:cNvPr id="3" name="Group 2">
            <a:extLst>
              <a:ext uri="{FF2B5EF4-FFF2-40B4-BE49-F238E27FC236}">
                <a16:creationId xmlns:a16="http://schemas.microsoft.com/office/drawing/2014/main" id="{1F30F477-7BDF-4148-BB9C-79B033EACD7F}"/>
              </a:ext>
            </a:extLst>
          </p:cNvPr>
          <p:cNvGrpSpPr/>
          <p:nvPr/>
        </p:nvGrpSpPr>
        <p:grpSpPr>
          <a:xfrm>
            <a:off x="434649" y="1763727"/>
            <a:ext cx="10380616" cy="1548826"/>
            <a:chOff x="434649" y="1763727"/>
            <a:chExt cx="10380616" cy="1548826"/>
          </a:xfrm>
        </p:grpSpPr>
        <p:sp>
          <p:nvSpPr>
            <p:cNvPr id="2" name="TextBox 1">
              <a:extLst>
                <a:ext uri="{FF2B5EF4-FFF2-40B4-BE49-F238E27FC236}">
                  <a16:creationId xmlns:a16="http://schemas.microsoft.com/office/drawing/2014/main" id="{34E65D08-9932-475B-974B-66D06F4214BE}"/>
                </a:ext>
              </a:extLst>
            </p:cNvPr>
            <p:cNvSpPr txBox="1"/>
            <p:nvPr/>
          </p:nvSpPr>
          <p:spPr>
            <a:xfrm>
              <a:off x="434649" y="1763727"/>
              <a:ext cx="10380616" cy="400110"/>
            </a:xfrm>
            <a:prstGeom prst="rect">
              <a:avLst/>
            </a:prstGeom>
            <a:noFill/>
          </p:spPr>
          <p:txBody>
            <a:bodyPr wrap="square" rtlCol="0">
              <a:spAutoFit/>
            </a:bodyPr>
            <a:lstStyle/>
            <a:p>
              <a:pPr algn="ctr"/>
              <a:r>
                <a:rPr lang="en-GB" sz="2000" dirty="0">
                  <a:latin typeface="Times New Roman" panose="02020603050405020304" pitchFamily="18" charset="0"/>
                  <a:cs typeface="Times New Roman" panose="02020603050405020304" pitchFamily="18" charset="0"/>
                </a:rPr>
                <a:t>Can we recognize </a:t>
              </a:r>
              <a:r>
                <a:rPr lang="en-GB" sz="2000" dirty="0">
                  <a:solidFill>
                    <a:srgbClr val="FFC000"/>
                  </a:solidFill>
                  <a:latin typeface="Times New Roman" panose="02020603050405020304" pitchFamily="18" charset="0"/>
                  <a:cs typeface="Times New Roman" panose="02020603050405020304" pitchFamily="18" charset="0"/>
                </a:rPr>
                <a:t>spatial patterns </a:t>
              </a:r>
              <a:r>
                <a:rPr lang="en-GB" sz="2000" dirty="0">
                  <a:latin typeface="Times New Roman" panose="02020603050405020304" pitchFamily="18" charset="0"/>
                  <a:cs typeface="Times New Roman" panose="02020603050405020304" pitchFamily="18" charset="0"/>
                </a:rPr>
                <a:t>and compare the real pattern to predicted pattern?</a:t>
              </a:r>
              <a:endParaRPr lang="en-GI" sz="2000" dirty="0">
                <a:latin typeface="Times New Roman" panose="02020603050405020304" pitchFamily="18" charset="0"/>
                <a:cs typeface="Times New Roman" panose="02020603050405020304" pitchFamily="18" charset="0"/>
              </a:endParaRPr>
            </a:p>
          </p:txBody>
        </p:sp>
        <p:cxnSp>
          <p:nvCxnSpPr>
            <p:cNvPr id="15" name="Connector: Elbow 14">
              <a:extLst>
                <a:ext uri="{FF2B5EF4-FFF2-40B4-BE49-F238E27FC236}">
                  <a16:creationId xmlns:a16="http://schemas.microsoft.com/office/drawing/2014/main" id="{3A214853-73F3-46AB-A095-BD13FA7981CA}"/>
                </a:ext>
              </a:extLst>
            </p:cNvPr>
            <p:cNvCxnSpPr>
              <a:cxnSpLocks/>
            </p:cNvCxnSpPr>
            <p:nvPr/>
          </p:nvCxnSpPr>
          <p:spPr>
            <a:xfrm>
              <a:off x="3274420" y="2176657"/>
              <a:ext cx="1820094" cy="415708"/>
            </a:xfrm>
            <a:prstGeom prst="bentConnector3">
              <a:avLst>
                <a:gd name="adj1" fmla="val 82536"/>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28" name="TextBox 1027">
              <a:extLst>
                <a:ext uri="{FF2B5EF4-FFF2-40B4-BE49-F238E27FC236}">
                  <a16:creationId xmlns:a16="http://schemas.microsoft.com/office/drawing/2014/main" id="{46A3C41F-49F3-4F79-8ED5-5981870733B0}"/>
                </a:ext>
              </a:extLst>
            </p:cNvPr>
            <p:cNvSpPr txBox="1"/>
            <p:nvPr/>
          </p:nvSpPr>
          <p:spPr>
            <a:xfrm>
              <a:off x="5094514" y="2389223"/>
              <a:ext cx="1722266" cy="369332"/>
            </a:xfrm>
            <a:prstGeom prst="rect">
              <a:avLst/>
            </a:prstGeom>
            <a:noFill/>
          </p:spPr>
          <p:txBody>
            <a:bodyPr wrap="none" rtlCol="0">
              <a:spAutoFit/>
            </a:bodyPr>
            <a:lstStyle/>
            <a:p>
              <a:r>
                <a:rPr lang="en-GB" dirty="0">
                  <a:latin typeface="Times New Roman" panose="02020603050405020304" pitchFamily="18" charset="0"/>
                  <a:cs typeface="Times New Roman" panose="02020603050405020304" pitchFamily="18" charset="0"/>
                </a:rPr>
                <a:t>Spatial structure</a:t>
              </a:r>
            </a:p>
          </p:txBody>
        </p:sp>
        <p:sp>
          <p:nvSpPr>
            <p:cNvPr id="37" name="TextBox 36">
              <a:extLst>
                <a:ext uri="{FF2B5EF4-FFF2-40B4-BE49-F238E27FC236}">
                  <a16:creationId xmlns:a16="http://schemas.microsoft.com/office/drawing/2014/main" id="{D00C1402-F594-4267-B41C-1DBA22671364}"/>
                </a:ext>
              </a:extLst>
            </p:cNvPr>
            <p:cNvSpPr txBox="1"/>
            <p:nvPr/>
          </p:nvSpPr>
          <p:spPr>
            <a:xfrm>
              <a:off x="4759261" y="2943221"/>
              <a:ext cx="2454518" cy="369332"/>
            </a:xfrm>
            <a:prstGeom prst="rect">
              <a:avLst/>
            </a:prstGeom>
            <a:noFill/>
          </p:spPr>
          <p:txBody>
            <a:bodyPr wrap="none" rtlCol="0">
              <a:spAutoFit/>
            </a:bodyPr>
            <a:lstStyle/>
            <a:p>
              <a:r>
                <a:rPr lang="en-GB" dirty="0">
                  <a:latin typeface="Times New Roman" panose="02020603050405020304" pitchFamily="18" charset="0"/>
                  <a:cs typeface="Times New Roman" panose="02020603050405020304" pitchFamily="18" charset="0"/>
                </a:rPr>
                <a:t>Locational &amp; Functional</a:t>
              </a:r>
            </a:p>
          </p:txBody>
        </p:sp>
        <p:cxnSp>
          <p:nvCxnSpPr>
            <p:cNvPr id="1030" name="Straight Arrow Connector 1029">
              <a:extLst>
                <a:ext uri="{FF2B5EF4-FFF2-40B4-BE49-F238E27FC236}">
                  <a16:creationId xmlns:a16="http://schemas.microsoft.com/office/drawing/2014/main" id="{7995A278-00E8-439B-87D0-F1EC3359CCA1}"/>
                </a:ext>
              </a:extLst>
            </p:cNvPr>
            <p:cNvCxnSpPr>
              <a:cxnSpLocks/>
              <a:endCxn id="1028" idx="2"/>
            </p:cNvCxnSpPr>
            <p:nvPr/>
          </p:nvCxnSpPr>
          <p:spPr>
            <a:xfrm flipH="1" flipV="1">
              <a:off x="5955647" y="2758555"/>
              <a:ext cx="340650" cy="22538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036DF59-BF6F-403C-A1DA-942729F0200D}"/>
                </a:ext>
              </a:extLst>
            </p:cNvPr>
            <p:cNvCxnSpPr>
              <a:cxnSpLocks/>
              <a:endCxn id="1028" idx="2"/>
            </p:cNvCxnSpPr>
            <p:nvPr/>
          </p:nvCxnSpPr>
          <p:spPr>
            <a:xfrm flipV="1">
              <a:off x="5624957" y="2758555"/>
              <a:ext cx="330690" cy="22538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4624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icture containing text, sign&#10;&#10;Description automatically generated">
            <a:extLst>
              <a:ext uri="{FF2B5EF4-FFF2-40B4-BE49-F238E27FC236}">
                <a16:creationId xmlns:a16="http://schemas.microsoft.com/office/drawing/2014/main" id="{72F08670-8070-44BC-B004-1ED88AE873B8}"/>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85492" y="125147"/>
            <a:ext cx="1544974" cy="446403"/>
          </a:xfrm>
          <a:prstGeom prst="rect">
            <a:avLst/>
          </a:prstGeom>
        </p:spPr>
      </p:pic>
      <p:grpSp>
        <p:nvGrpSpPr>
          <p:cNvPr id="22" name="Group 21">
            <a:extLst>
              <a:ext uri="{FF2B5EF4-FFF2-40B4-BE49-F238E27FC236}">
                <a16:creationId xmlns:a16="http://schemas.microsoft.com/office/drawing/2014/main" id="{F96A73F5-CC1C-4895-BDDE-2F70AAB22B34}"/>
              </a:ext>
            </a:extLst>
          </p:cNvPr>
          <p:cNvGrpSpPr/>
          <p:nvPr/>
        </p:nvGrpSpPr>
        <p:grpSpPr>
          <a:xfrm>
            <a:off x="207160" y="179081"/>
            <a:ext cx="10478257" cy="1221107"/>
            <a:chOff x="259412" y="156052"/>
            <a:chExt cx="9093593" cy="1221107"/>
          </a:xfrm>
        </p:grpSpPr>
        <p:sp>
          <p:nvSpPr>
            <p:cNvPr id="23" name="TextBox 22">
              <a:extLst>
                <a:ext uri="{FF2B5EF4-FFF2-40B4-BE49-F238E27FC236}">
                  <a16:creationId xmlns:a16="http://schemas.microsoft.com/office/drawing/2014/main" id="{7229AC19-75FE-4B71-9664-21BD22F3F68A}"/>
                </a:ext>
              </a:extLst>
            </p:cNvPr>
            <p:cNvSpPr txBox="1"/>
            <p:nvPr/>
          </p:nvSpPr>
          <p:spPr>
            <a:xfrm>
              <a:off x="569528" y="299941"/>
              <a:ext cx="8783477" cy="1077218"/>
            </a:xfrm>
            <a:prstGeom prst="rect">
              <a:avLst/>
            </a:prstGeom>
            <a:noFill/>
          </p:spPr>
          <p:txBody>
            <a:bodyPr wrap="square">
              <a:spAutoFit/>
            </a:bodyPr>
            <a:lstStyle/>
            <a:p>
              <a:pPr algn="ctr"/>
              <a:r>
                <a:rPr lang="en-GB" sz="3200" b="1" dirty="0">
                  <a:latin typeface="Times New Roman" panose="02020603050405020304" pitchFamily="18" charset="0"/>
                  <a:cs typeface="Times New Roman" panose="02020603050405020304" pitchFamily="18" charset="0"/>
                </a:rPr>
                <a:t>How do I know if my model replicates spatial structure?</a:t>
              </a:r>
              <a:endParaRPr lang="en-GI" sz="3200" b="1"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B95F7FE3-A4B6-4F55-AF7E-BAF4BA1B4A50}"/>
                </a:ext>
              </a:extLst>
            </p:cNvPr>
            <p:cNvSpPr txBox="1"/>
            <p:nvPr/>
          </p:nvSpPr>
          <p:spPr>
            <a:xfrm>
              <a:off x="259412" y="156052"/>
              <a:ext cx="694745" cy="830997"/>
            </a:xfrm>
            <a:prstGeom prst="rect">
              <a:avLst/>
            </a:prstGeom>
            <a:noFill/>
          </p:spPr>
          <p:txBody>
            <a:bodyPr wrap="square">
              <a:spAutoFit/>
            </a:bodyPr>
            <a:lstStyle/>
            <a:p>
              <a:r>
                <a:rPr lang="en-GB" sz="4800" b="1" dirty="0">
                  <a:solidFill>
                    <a:schemeClr val="accent2">
                      <a:lumMod val="75000"/>
                    </a:schemeClr>
                  </a:solidFill>
                  <a:latin typeface="Times New Roman" panose="02020603050405020304" pitchFamily="18" charset="0"/>
                  <a:cs typeface="Times New Roman" panose="02020603050405020304" pitchFamily="18" charset="0"/>
                </a:rPr>
                <a:t>3</a:t>
              </a:r>
              <a:endParaRPr lang="en-GB" sz="4800" b="1" dirty="0">
                <a:solidFill>
                  <a:schemeClr val="accent2">
                    <a:lumMod val="75000"/>
                  </a:schemeClr>
                </a:solidFill>
              </a:endParaRPr>
            </a:p>
          </p:txBody>
        </p:sp>
      </p:grpSp>
      <p:sp>
        <p:nvSpPr>
          <p:cNvPr id="19" name="TextBox 18">
            <a:extLst>
              <a:ext uri="{FF2B5EF4-FFF2-40B4-BE49-F238E27FC236}">
                <a16:creationId xmlns:a16="http://schemas.microsoft.com/office/drawing/2014/main" id="{DA937562-E7AE-4476-B089-183C13E53A2B}"/>
              </a:ext>
            </a:extLst>
          </p:cNvPr>
          <p:cNvSpPr txBox="1"/>
          <p:nvPr/>
        </p:nvSpPr>
        <p:spPr>
          <a:xfrm>
            <a:off x="1007692" y="2509792"/>
            <a:ext cx="3336554" cy="400110"/>
          </a:xfrm>
          <a:prstGeom prst="rect">
            <a:avLst/>
          </a:prstGeom>
          <a:noFill/>
        </p:spPr>
        <p:txBody>
          <a:bodyPr wrap="none" rtlCol="0">
            <a:spAutoFit/>
          </a:bodyPr>
          <a:lstStyle/>
          <a:p>
            <a:r>
              <a:rPr lang="en-GB" sz="2000" b="1" dirty="0">
                <a:latin typeface="Times New Roman" panose="02020603050405020304" pitchFamily="18" charset="0"/>
                <a:cs typeface="Times New Roman" panose="02020603050405020304" pitchFamily="18" charset="0"/>
              </a:rPr>
              <a:t>Network Structure measures</a:t>
            </a:r>
            <a:endParaRPr lang="en-GI" sz="2000" b="1" dirty="0">
              <a:latin typeface="Times New Roman" panose="02020603050405020304" pitchFamily="18" charset="0"/>
              <a:cs typeface="Times New Roman" panose="02020603050405020304" pitchFamily="18" charset="0"/>
            </a:endParaRPr>
          </a:p>
        </p:txBody>
      </p:sp>
      <p:pic>
        <p:nvPicPr>
          <p:cNvPr id="20" name="Picture 2" descr="png">
            <a:extLst>
              <a:ext uri="{FF2B5EF4-FFF2-40B4-BE49-F238E27FC236}">
                <a16:creationId xmlns:a16="http://schemas.microsoft.com/office/drawing/2014/main" id="{292426B4-9B97-45A3-AFFD-C9803E4CBF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230" r="9200"/>
          <a:stretch/>
        </p:blipFill>
        <p:spPr bwMode="auto">
          <a:xfrm>
            <a:off x="607426" y="3228732"/>
            <a:ext cx="4492486" cy="336189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293DDA3D-462B-4FAC-9D0B-FCAB3F37FD6B}"/>
              </a:ext>
            </a:extLst>
          </p:cNvPr>
          <p:cNvSpPr txBox="1"/>
          <p:nvPr/>
        </p:nvSpPr>
        <p:spPr>
          <a:xfrm>
            <a:off x="1007692" y="1637349"/>
            <a:ext cx="5884944" cy="400110"/>
          </a:xfrm>
          <a:prstGeom prst="rect">
            <a:avLst/>
          </a:prstGeom>
          <a:noFill/>
        </p:spPr>
        <p:txBody>
          <a:bodyPr wrap="none" rtlCol="0">
            <a:spAutoFit/>
          </a:bodyPr>
          <a:lstStyle/>
          <a:p>
            <a:r>
              <a:rPr lang="en-GB" sz="2000" b="1" dirty="0">
                <a:latin typeface="Times New Roman" panose="02020603050405020304" pitchFamily="18" charset="0"/>
                <a:cs typeface="Times New Roman" panose="02020603050405020304" pitchFamily="18" charset="0"/>
              </a:rPr>
              <a:t>Competing Destination model (Fotheringham, 1983)</a:t>
            </a:r>
          </a:p>
        </p:txBody>
      </p:sp>
      <p:sp>
        <p:nvSpPr>
          <p:cNvPr id="3" name="TextBox 2">
            <a:extLst>
              <a:ext uri="{FF2B5EF4-FFF2-40B4-BE49-F238E27FC236}">
                <a16:creationId xmlns:a16="http://schemas.microsoft.com/office/drawing/2014/main" id="{440F8BC2-72BF-43E9-A1A0-10C37CE1BE30}"/>
              </a:ext>
            </a:extLst>
          </p:cNvPr>
          <p:cNvSpPr txBox="1"/>
          <p:nvPr/>
        </p:nvSpPr>
        <p:spPr>
          <a:xfrm>
            <a:off x="7120464" y="1437295"/>
            <a:ext cx="4659086" cy="1200329"/>
          </a:xfrm>
          <a:prstGeom prst="rect">
            <a:avLst/>
          </a:prstGeom>
          <a:noFill/>
        </p:spPr>
        <p:txBody>
          <a:bodyPr wrap="square" rtlCol="0">
            <a:spAutoFit/>
          </a:bodyPr>
          <a:lstStyle/>
          <a:p>
            <a:pPr algn="ctr"/>
            <a:r>
              <a:rPr lang="en-GB" b="1" dirty="0">
                <a:latin typeface="Times New Roman" panose="02020603050405020304" pitchFamily="18" charset="0"/>
                <a:cs typeface="Times New Roman" panose="02020603050405020304" pitchFamily="18" charset="0"/>
              </a:rPr>
              <a:t>Accessibility</a:t>
            </a:r>
          </a:p>
          <a:p>
            <a:pPr algn="ctr"/>
            <a:endParaRPr lang="en-GB" dirty="0">
              <a:latin typeface="Times New Roman" panose="02020603050405020304" pitchFamily="18" charset="0"/>
              <a:cs typeface="Times New Roman" panose="02020603050405020304" pitchFamily="18" charset="0"/>
            </a:endParaRPr>
          </a:p>
          <a:p>
            <a:pPr algn="ctr"/>
            <a:r>
              <a:rPr lang="en-GB" dirty="0">
                <a:latin typeface="Times New Roman" panose="02020603050405020304" pitchFamily="18" charset="0"/>
                <a:cs typeface="Times New Roman" panose="02020603050405020304" pitchFamily="18" charset="0"/>
              </a:rPr>
              <a:t>Based on distance between competing destinations and their masses</a:t>
            </a:r>
          </a:p>
        </p:txBody>
      </p:sp>
      <p:sp>
        <p:nvSpPr>
          <p:cNvPr id="26" name="TextBox 25">
            <a:extLst>
              <a:ext uri="{FF2B5EF4-FFF2-40B4-BE49-F238E27FC236}">
                <a16:creationId xmlns:a16="http://schemas.microsoft.com/office/drawing/2014/main" id="{FB00FF05-4B45-43E8-80AE-BEADD1FD2D0F}"/>
              </a:ext>
            </a:extLst>
          </p:cNvPr>
          <p:cNvSpPr txBox="1"/>
          <p:nvPr/>
        </p:nvSpPr>
        <p:spPr>
          <a:xfrm>
            <a:off x="5746876" y="3551433"/>
            <a:ext cx="3762883" cy="2031325"/>
          </a:xfrm>
          <a:prstGeom prst="rect">
            <a:avLst/>
          </a:prstGeom>
          <a:noFill/>
        </p:spPr>
        <p:txBody>
          <a:bodyPr wrap="square" rtlCol="0">
            <a:spAutoFit/>
          </a:bodyPr>
          <a:lstStyle/>
          <a:p>
            <a:pPr algn="ctr"/>
            <a:r>
              <a:rPr lang="en-GB" b="1" dirty="0">
                <a:latin typeface="Times New Roman" panose="02020603050405020304" pitchFamily="18" charset="0"/>
                <a:cs typeface="Times New Roman" panose="02020603050405020304" pitchFamily="18" charset="0"/>
              </a:rPr>
              <a:t>Page Rank</a:t>
            </a:r>
          </a:p>
          <a:p>
            <a:endParaRPr lang="en-GB" dirty="0">
              <a:latin typeface="Times New Roman" panose="02020603050405020304" pitchFamily="18" charset="0"/>
              <a:cs typeface="Times New Roman" panose="02020603050405020304" pitchFamily="18" charset="0"/>
            </a:endParaRPr>
          </a:p>
          <a:p>
            <a:pPr algn="ctr"/>
            <a:r>
              <a:rPr lang="en-GB" dirty="0">
                <a:latin typeface="Times New Roman" panose="02020603050405020304" pitchFamily="18" charset="0"/>
                <a:cs typeface="Times New Roman" panose="02020603050405020304" pitchFamily="18" charset="0"/>
              </a:rPr>
              <a:t>Based on the flow volumes</a:t>
            </a:r>
          </a:p>
          <a:p>
            <a:pPr algn="ctr"/>
            <a:endParaRPr lang="en-GB" dirty="0">
              <a:latin typeface="Times New Roman" panose="02020603050405020304" pitchFamily="18" charset="0"/>
              <a:cs typeface="Times New Roman" panose="02020603050405020304" pitchFamily="18" charset="0"/>
            </a:endParaRPr>
          </a:p>
          <a:p>
            <a:pPr algn="ctr"/>
            <a:r>
              <a:rPr lang="en-GB" dirty="0">
                <a:latin typeface="Times New Roman" panose="02020603050405020304" pitchFamily="18" charset="0"/>
                <a:cs typeface="Times New Roman" panose="02020603050405020304" pitchFamily="18" charset="0"/>
              </a:rPr>
              <a:t>Considers individual flow volumes, neighbouring volumes, neighbouring volumes of neighbour…</a:t>
            </a:r>
          </a:p>
        </p:txBody>
      </p:sp>
    </p:spTree>
    <p:extLst>
      <p:ext uri="{BB962C8B-B14F-4D97-AF65-F5344CB8AC3E}">
        <p14:creationId xmlns:p14="http://schemas.microsoft.com/office/powerpoint/2010/main" val="199981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ign&#10;&#10;Description automatically generated">
            <a:extLst>
              <a:ext uri="{FF2B5EF4-FFF2-40B4-BE49-F238E27FC236}">
                <a16:creationId xmlns:a16="http://schemas.microsoft.com/office/drawing/2014/main" id="{7D8AD19C-3D74-45F0-B431-0F13849B0534}"/>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420710" y="399164"/>
            <a:ext cx="1544974" cy="446403"/>
          </a:xfrm>
          <a:prstGeom prst="rect">
            <a:avLst/>
          </a:prstGeom>
        </p:spPr>
      </p:pic>
      <p:sp>
        <p:nvSpPr>
          <p:cNvPr id="13" name="TextBox 12">
            <a:extLst>
              <a:ext uri="{FF2B5EF4-FFF2-40B4-BE49-F238E27FC236}">
                <a16:creationId xmlns:a16="http://schemas.microsoft.com/office/drawing/2014/main" id="{53C996D4-C330-44E0-B0BD-537A45CDCFA4}"/>
              </a:ext>
            </a:extLst>
          </p:cNvPr>
          <p:cNvSpPr txBox="1"/>
          <p:nvPr/>
        </p:nvSpPr>
        <p:spPr>
          <a:xfrm>
            <a:off x="220179" y="95686"/>
            <a:ext cx="10122062" cy="830997"/>
          </a:xfrm>
          <a:prstGeom prst="rect">
            <a:avLst/>
          </a:prstGeom>
          <a:noFill/>
        </p:spPr>
        <p:txBody>
          <a:bodyPr wrap="square" rtlCol="0">
            <a:spAutoFit/>
          </a:bodyPr>
          <a:lstStyle/>
          <a:p>
            <a:pPr algn="ctr"/>
            <a:r>
              <a:rPr lang="en-GB" sz="2400" b="1" dirty="0">
                <a:latin typeface="Times New Roman" panose="02020603050405020304" pitchFamily="18" charset="0"/>
                <a:cs typeface="Times New Roman" panose="02020603050405020304" pitchFamily="18" charset="0"/>
              </a:rPr>
              <a:t>Experiment 1:</a:t>
            </a:r>
          </a:p>
          <a:p>
            <a:pPr algn="ctr"/>
            <a:r>
              <a:rPr lang="en-GB" sz="2400" dirty="0">
                <a:latin typeface="Times New Roman" panose="02020603050405020304" pitchFamily="18" charset="0"/>
                <a:cs typeface="Times New Roman" panose="02020603050405020304" pitchFamily="18" charset="0"/>
              </a:rPr>
              <a:t>If we remove one row (flow) from the data does something changes?</a:t>
            </a:r>
          </a:p>
        </p:txBody>
      </p:sp>
      <p:pic>
        <p:nvPicPr>
          <p:cNvPr id="14" name="Picture 13">
            <a:extLst>
              <a:ext uri="{FF2B5EF4-FFF2-40B4-BE49-F238E27FC236}">
                <a16:creationId xmlns:a16="http://schemas.microsoft.com/office/drawing/2014/main" id="{36E8E0BE-890D-4D17-9E82-548FD59CC97C}"/>
              </a:ext>
            </a:extLst>
          </p:cNvPr>
          <p:cNvPicPr>
            <a:picLocks noChangeAspect="1"/>
          </p:cNvPicPr>
          <p:nvPr/>
        </p:nvPicPr>
        <p:blipFill>
          <a:blip r:embed="rId4"/>
          <a:stretch>
            <a:fillRect/>
          </a:stretch>
        </p:blipFill>
        <p:spPr>
          <a:xfrm>
            <a:off x="220179" y="2072929"/>
            <a:ext cx="4730415" cy="4751950"/>
          </a:xfrm>
          <a:prstGeom prst="rect">
            <a:avLst/>
          </a:prstGeom>
          <a:ln>
            <a:noFill/>
          </a:ln>
          <a:effectLst>
            <a:softEdge rad="112500"/>
          </a:effectLst>
        </p:spPr>
      </p:pic>
      <p:pic>
        <p:nvPicPr>
          <p:cNvPr id="15" name="Picture 14">
            <a:extLst>
              <a:ext uri="{FF2B5EF4-FFF2-40B4-BE49-F238E27FC236}">
                <a16:creationId xmlns:a16="http://schemas.microsoft.com/office/drawing/2014/main" id="{933AEA54-0383-4223-A102-C084EBCEAB44}"/>
              </a:ext>
            </a:extLst>
          </p:cNvPr>
          <p:cNvPicPr>
            <a:picLocks noChangeAspect="1"/>
          </p:cNvPicPr>
          <p:nvPr/>
        </p:nvPicPr>
        <p:blipFill rotWithShape="1">
          <a:blip r:embed="rId5"/>
          <a:srcRect t="3614"/>
          <a:stretch/>
        </p:blipFill>
        <p:spPr>
          <a:xfrm>
            <a:off x="5141600" y="2133082"/>
            <a:ext cx="5093035" cy="4691797"/>
          </a:xfrm>
          <a:prstGeom prst="rect">
            <a:avLst/>
          </a:prstGeom>
          <a:ln>
            <a:noFill/>
          </a:ln>
          <a:effectLst>
            <a:softEdge rad="112500"/>
          </a:effectLst>
        </p:spPr>
      </p:pic>
      <p:sp>
        <p:nvSpPr>
          <p:cNvPr id="16" name="TextBox 15">
            <a:extLst>
              <a:ext uri="{FF2B5EF4-FFF2-40B4-BE49-F238E27FC236}">
                <a16:creationId xmlns:a16="http://schemas.microsoft.com/office/drawing/2014/main" id="{66AC91BC-986A-4CE3-A693-18077058C63F}"/>
              </a:ext>
            </a:extLst>
          </p:cNvPr>
          <p:cNvSpPr txBox="1"/>
          <p:nvPr/>
        </p:nvSpPr>
        <p:spPr>
          <a:xfrm>
            <a:off x="1514032" y="1411357"/>
            <a:ext cx="2506713" cy="523220"/>
          </a:xfrm>
          <a:prstGeom prst="rect">
            <a:avLst/>
          </a:prstGeom>
          <a:noFill/>
        </p:spPr>
        <p:txBody>
          <a:bodyPr wrap="square" rtlCol="0">
            <a:spAutoFit/>
          </a:bodyPr>
          <a:lstStyle/>
          <a:p>
            <a:r>
              <a:rPr lang="en-GB" sz="2800" b="1" dirty="0">
                <a:latin typeface="Times New Roman" panose="02020603050405020304" pitchFamily="18" charset="0"/>
                <a:cs typeface="Times New Roman" panose="02020603050405020304" pitchFamily="18" charset="0"/>
              </a:rPr>
              <a:t>Accessibility</a:t>
            </a:r>
          </a:p>
        </p:txBody>
      </p:sp>
      <p:sp>
        <p:nvSpPr>
          <p:cNvPr id="18" name="TextBox 17">
            <a:extLst>
              <a:ext uri="{FF2B5EF4-FFF2-40B4-BE49-F238E27FC236}">
                <a16:creationId xmlns:a16="http://schemas.microsoft.com/office/drawing/2014/main" id="{93C5FD3C-DF5A-43C2-8105-5B11EFD28BF8}"/>
              </a:ext>
            </a:extLst>
          </p:cNvPr>
          <p:cNvSpPr txBox="1"/>
          <p:nvPr/>
        </p:nvSpPr>
        <p:spPr>
          <a:xfrm>
            <a:off x="6768591" y="1411357"/>
            <a:ext cx="2506713" cy="523220"/>
          </a:xfrm>
          <a:prstGeom prst="rect">
            <a:avLst/>
          </a:prstGeom>
          <a:noFill/>
        </p:spPr>
        <p:txBody>
          <a:bodyPr wrap="square" rtlCol="0">
            <a:spAutoFit/>
          </a:bodyPr>
          <a:lstStyle/>
          <a:p>
            <a:r>
              <a:rPr lang="en-GB" sz="2800" b="1" dirty="0">
                <a:latin typeface="Times New Roman" panose="02020603050405020304" pitchFamily="18" charset="0"/>
                <a:cs typeface="Times New Roman" panose="02020603050405020304" pitchFamily="18" charset="0"/>
              </a:rPr>
              <a:t>Page Rank </a:t>
            </a:r>
          </a:p>
        </p:txBody>
      </p:sp>
      <p:sp>
        <p:nvSpPr>
          <p:cNvPr id="9" name="TextBox 8">
            <a:extLst>
              <a:ext uri="{FF2B5EF4-FFF2-40B4-BE49-F238E27FC236}">
                <a16:creationId xmlns:a16="http://schemas.microsoft.com/office/drawing/2014/main" id="{B3F781ED-1F69-4F9F-9A97-112409779782}"/>
              </a:ext>
            </a:extLst>
          </p:cNvPr>
          <p:cNvSpPr txBox="1"/>
          <p:nvPr/>
        </p:nvSpPr>
        <p:spPr>
          <a:xfrm>
            <a:off x="4020745" y="1773622"/>
            <a:ext cx="3396457" cy="400110"/>
          </a:xfrm>
          <a:prstGeom prst="rect">
            <a:avLst/>
          </a:prstGeom>
          <a:noFill/>
        </p:spPr>
        <p:txBody>
          <a:bodyPr wrap="square" rtlCol="0">
            <a:spAutoFit/>
          </a:bodyPr>
          <a:lstStyle/>
          <a:p>
            <a:r>
              <a:rPr lang="en-GB" sz="2000" b="1" dirty="0">
                <a:latin typeface="Times New Roman" panose="02020603050405020304" pitchFamily="18" charset="0"/>
                <a:cs typeface="Times New Roman" panose="02020603050405020304" pitchFamily="18" charset="0"/>
              </a:rPr>
              <a:t>UK Intra-migration</a:t>
            </a:r>
          </a:p>
        </p:txBody>
      </p:sp>
    </p:spTree>
    <p:extLst>
      <p:ext uri="{BB962C8B-B14F-4D97-AF65-F5344CB8AC3E}">
        <p14:creationId xmlns:p14="http://schemas.microsoft.com/office/powerpoint/2010/main" val="108405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ign&#10;&#10;Description automatically generated">
            <a:extLst>
              <a:ext uri="{FF2B5EF4-FFF2-40B4-BE49-F238E27FC236}">
                <a16:creationId xmlns:a16="http://schemas.microsoft.com/office/drawing/2014/main" id="{A22CB7AB-0BF0-44CB-B17A-654D5983E2D7}"/>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85492" y="125147"/>
            <a:ext cx="1544974" cy="446403"/>
          </a:xfrm>
          <a:prstGeom prst="rect">
            <a:avLst/>
          </a:prstGeom>
        </p:spPr>
      </p:pic>
      <p:sp>
        <p:nvSpPr>
          <p:cNvPr id="9" name="TextBox 8">
            <a:extLst>
              <a:ext uri="{FF2B5EF4-FFF2-40B4-BE49-F238E27FC236}">
                <a16:creationId xmlns:a16="http://schemas.microsoft.com/office/drawing/2014/main" id="{3543482D-56CE-4FB8-BE47-FD473DC28AAC}"/>
              </a:ext>
            </a:extLst>
          </p:cNvPr>
          <p:cNvSpPr txBox="1"/>
          <p:nvPr/>
        </p:nvSpPr>
        <p:spPr>
          <a:xfrm>
            <a:off x="3592889" y="156051"/>
            <a:ext cx="4302781" cy="830997"/>
          </a:xfrm>
          <a:prstGeom prst="rect">
            <a:avLst/>
          </a:prstGeom>
          <a:noFill/>
        </p:spPr>
        <p:txBody>
          <a:bodyPr wrap="none" rtlCol="0">
            <a:spAutoFit/>
          </a:bodyPr>
          <a:lstStyle/>
          <a:p>
            <a:pPr algn="ctr"/>
            <a:r>
              <a:rPr lang="en-GB" sz="2400" b="1" dirty="0">
                <a:latin typeface="Times New Roman" panose="02020603050405020304" pitchFamily="18" charset="0"/>
                <a:cs typeface="Times New Roman" panose="02020603050405020304" pitchFamily="18" charset="0"/>
              </a:rPr>
              <a:t>Experiment 2</a:t>
            </a:r>
            <a:r>
              <a:rPr lang="en-GB" sz="2400" dirty="0">
                <a:latin typeface="Times New Roman" panose="02020603050405020304" pitchFamily="18" charset="0"/>
                <a:cs typeface="Times New Roman" panose="02020603050405020304" pitchFamily="18" charset="0"/>
              </a:rPr>
              <a:t>:</a:t>
            </a:r>
          </a:p>
          <a:p>
            <a:pPr algn="ctr"/>
            <a:r>
              <a:rPr lang="en-GB" sz="2400" dirty="0">
                <a:latin typeface="Times New Roman" panose="02020603050405020304" pitchFamily="18" charset="0"/>
                <a:cs typeface="Times New Roman" panose="02020603050405020304" pitchFamily="18" charset="0"/>
              </a:rPr>
              <a:t>How does this work on real data?</a:t>
            </a:r>
          </a:p>
        </p:txBody>
      </p:sp>
      <p:grpSp>
        <p:nvGrpSpPr>
          <p:cNvPr id="10" name="Group 9">
            <a:extLst>
              <a:ext uri="{FF2B5EF4-FFF2-40B4-BE49-F238E27FC236}">
                <a16:creationId xmlns:a16="http://schemas.microsoft.com/office/drawing/2014/main" id="{78CB8A02-3C0A-4548-816D-9A5575191CC8}"/>
              </a:ext>
            </a:extLst>
          </p:cNvPr>
          <p:cNvGrpSpPr/>
          <p:nvPr/>
        </p:nvGrpSpPr>
        <p:grpSpPr>
          <a:xfrm>
            <a:off x="926917" y="2237313"/>
            <a:ext cx="5701882" cy="2383374"/>
            <a:chOff x="276201" y="-183327"/>
            <a:chExt cx="5701882" cy="2383374"/>
          </a:xfrm>
        </p:grpSpPr>
        <p:sp>
          <p:nvSpPr>
            <p:cNvPr id="11" name="Oval 10">
              <a:extLst>
                <a:ext uri="{FF2B5EF4-FFF2-40B4-BE49-F238E27FC236}">
                  <a16:creationId xmlns:a16="http://schemas.microsoft.com/office/drawing/2014/main" id="{EF3EDEB7-0AD7-47A5-AE70-8256FD0FEA82}"/>
                </a:ext>
              </a:extLst>
            </p:cNvPr>
            <p:cNvSpPr/>
            <p:nvPr/>
          </p:nvSpPr>
          <p:spPr>
            <a:xfrm>
              <a:off x="276201" y="1903769"/>
              <a:ext cx="237994" cy="237994"/>
            </a:xfrm>
            <a:prstGeom prst="ellipse">
              <a:avLst/>
            </a:prstGeom>
            <a:solidFill>
              <a:srgbClr val="04E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12" name="Oval 11">
              <a:extLst>
                <a:ext uri="{FF2B5EF4-FFF2-40B4-BE49-F238E27FC236}">
                  <a16:creationId xmlns:a16="http://schemas.microsoft.com/office/drawing/2014/main" id="{1713EE78-D289-4189-9063-729BDD4D1BF0}"/>
                </a:ext>
              </a:extLst>
            </p:cNvPr>
            <p:cNvSpPr/>
            <p:nvPr/>
          </p:nvSpPr>
          <p:spPr>
            <a:xfrm>
              <a:off x="276201" y="834073"/>
              <a:ext cx="237994" cy="2379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5819ECC9-35DC-4F3D-BD3B-39E539673A3C}"/>
                </a:ext>
              </a:extLst>
            </p:cNvPr>
            <p:cNvSpPr/>
            <p:nvPr/>
          </p:nvSpPr>
          <p:spPr>
            <a:xfrm>
              <a:off x="276201" y="-110488"/>
              <a:ext cx="237994" cy="2379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594A0EA4-94EF-4956-8325-57606B72838B}"/>
                </a:ext>
              </a:extLst>
            </p:cNvPr>
            <p:cNvSpPr txBox="1"/>
            <p:nvPr/>
          </p:nvSpPr>
          <p:spPr>
            <a:xfrm>
              <a:off x="587248" y="-183327"/>
              <a:ext cx="1980029" cy="369332"/>
            </a:xfrm>
            <a:prstGeom prst="rect">
              <a:avLst/>
            </a:prstGeom>
            <a:noFill/>
          </p:spPr>
          <p:txBody>
            <a:bodyPr wrap="none" rtlCol="0">
              <a:spAutoFit/>
            </a:bodyPr>
            <a:lstStyle/>
            <a:p>
              <a:r>
                <a:rPr lang="en-GB" dirty="0">
                  <a:latin typeface="Times New Roman" panose="02020603050405020304" pitchFamily="18" charset="0"/>
                  <a:cs typeface="Times New Roman" panose="02020603050405020304" pitchFamily="18" charset="0"/>
                </a:rPr>
                <a:t>Base gravity model</a:t>
              </a:r>
            </a:p>
          </p:txBody>
        </p:sp>
        <p:sp>
          <p:nvSpPr>
            <p:cNvPr id="15" name="TextBox 14">
              <a:extLst>
                <a:ext uri="{FF2B5EF4-FFF2-40B4-BE49-F238E27FC236}">
                  <a16:creationId xmlns:a16="http://schemas.microsoft.com/office/drawing/2014/main" id="{8ACFE6B7-77FA-48A2-8568-38FBDA6B3D08}"/>
                </a:ext>
              </a:extLst>
            </p:cNvPr>
            <p:cNvSpPr txBox="1"/>
            <p:nvPr/>
          </p:nvSpPr>
          <p:spPr>
            <a:xfrm>
              <a:off x="587248" y="768404"/>
              <a:ext cx="5390835" cy="369332"/>
            </a:xfrm>
            <a:prstGeom prst="rect">
              <a:avLst/>
            </a:prstGeom>
            <a:noFill/>
          </p:spPr>
          <p:txBody>
            <a:bodyPr wrap="none" rtlCol="0">
              <a:spAutoFit/>
            </a:bodyPr>
            <a:lstStyle/>
            <a:p>
              <a:r>
                <a:rPr lang="en-GB" dirty="0">
                  <a:latin typeface="Times New Roman" panose="02020603050405020304" pitchFamily="18" charset="0"/>
                  <a:cs typeface="Times New Roman" panose="02020603050405020304" pitchFamily="18" charset="0"/>
                </a:rPr>
                <a:t>Competing Destination model (with Accessibility term)</a:t>
              </a:r>
            </a:p>
          </p:txBody>
        </p:sp>
        <p:sp>
          <p:nvSpPr>
            <p:cNvPr id="16" name="TextBox 15">
              <a:extLst>
                <a:ext uri="{FF2B5EF4-FFF2-40B4-BE49-F238E27FC236}">
                  <a16:creationId xmlns:a16="http://schemas.microsoft.com/office/drawing/2014/main" id="{E329E057-C0DC-47AA-A449-0D5476D502BB}"/>
                </a:ext>
              </a:extLst>
            </p:cNvPr>
            <p:cNvSpPr txBox="1"/>
            <p:nvPr/>
          </p:nvSpPr>
          <p:spPr>
            <a:xfrm>
              <a:off x="587248" y="1830715"/>
              <a:ext cx="2784993" cy="369332"/>
            </a:xfrm>
            <a:prstGeom prst="rect">
              <a:avLst/>
            </a:prstGeom>
            <a:noFill/>
          </p:spPr>
          <p:txBody>
            <a:bodyPr wrap="none" rtlCol="0">
              <a:spAutoFit/>
            </a:bodyPr>
            <a:lstStyle/>
            <a:p>
              <a:r>
                <a:rPr lang="en-GB" dirty="0">
                  <a:latin typeface="Times New Roman" panose="02020603050405020304" pitchFamily="18" charset="0"/>
                  <a:cs typeface="Times New Roman" panose="02020603050405020304" pitchFamily="18" charset="0"/>
                </a:rPr>
                <a:t>Model with Page Rank term</a:t>
              </a:r>
            </a:p>
          </p:txBody>
        </p:sp>
      </p:grpSp>
      <p:grpSp>
        <p:nvGrpSpPr>
          <p:cNvPr id="18" name="Group 17">
            <a:extLst>
              <a:ext uri="{FF2B5EF4-FFF2-40B4-BE49-F238E27FC236}">
                <a16:creationId xmlns:a16="http://schemas.microsoft.com/office/drawing/2014/main" id="{AA3057BD-9C8F-4A26-BFD9-6545993449D4}"/>
              </a:ext>
            </a:extLst>
          </p:cNvPr>
          <p:cNvGrpSpPr/>
          <p:nvPr/>
        </p:nvGrpSpPr>
        <p:grpSpPr>
          <a:xfrm>
            <a:off x="7848095" y="1865481"/>
            <a:ext cx="1788766" cy="2391109"/>
            <a:chOff x="3640628" y="3386982"/>
            <a:chExt cx="1788766" cy="2391109"/>
          </a:xfrm>
        </p:grpSpPr>
        <p:sp>
          <p:nvSpPr>
            <p:cNvPr id="19" name="Oval 18">
              <a:extLst>
                <a:ext uri="{FF2B5EF4-FFF2-40B4-BE49-F238E27FC236}">
                  <a16:creationId xmlns:a16="http://schemas.microsoft.com/office/drawing/2014/main" id="{ECB5CBD9-F757-447E-B998-A66F7C22EE5B}"/>
                </a:ext>
              </a:extLst>
            </p:cNvPr>
            <p:cNvSpPr/>
            <p:nvPr/>
          </p:nvSpPr>
          <p:spPr>
            <a:xfrm>
              <a:off x="4143543" y="4004374"/>
              <a:ext cx="226423" cy="226423"/>
            </a:xfrm>
            <a:prstGeom prst="ellipse">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20" name="Oval 19">
              <a:extLst>
                <a:ext uri="{FF2B5EF4-FFF2-40B4-BE49-F238E27FC236}">
                  <a16:creationId xmlns:a16="http://schemas.microsoft.com/office/drawing/2014/main" id="{638FCB47-D6CC-4900-BA5A-45B158442967}"/>
                </a:ext>
              </a:extLst>
            </p:cNvPr>
            <p:cNvSpPr/>
            <p:nvPr/>
          </p:nvSpPr>
          <p:spPr>
            <a:xfrm>
              <a:off x="3640628" y="4527404"/>
              <a:ext cx="226423" cy="226423"/>
            </a:xfrm>
            <a:prstGeom prst="ellipse">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37B61B6F-B295-4A21-A429-0BEAD312C8BD}"/>
                </a:ext>
              </a:extLst>
            </p:cNvPr>
            <p:cNvSpPr/>
            <p:nvPr/>
          </p:nvSpPr>
          <p:spPr>
            <a:xfrm>
              <a:off x="3790846" y="5347598"/>
              <a:ext cx="226423" cy="226423"/>
            </a:xfrm>
            <a:prstGeom prst="ellipse">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a16="http://schemas.microsoft.com/office/drawing/2014/main" id="{79B8CC86-2AAD-4153-9F10-8BEDAAE6B6F8}"/>
                </a:ext>
              </a:extLst>
            </p:cNvPr>
            <p:cNvSpPr/>
            <p:nvPr/>
          </p:nvSpPr>
          <p:spPr>
            <a:xfrm>
              <a:off x="4813266" y="4020703"/>
              <a:ext cx="226423" cy="226423"/>
            </a:xfrm>
            <a:prstGeom prst="ellipse">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23" name="Oval 22">
              <a:extLst>
                <a:ext uri="{FF2B5EF4-FFF2-40B4-BE49-F238E27FC236}">
                  <a16:creationId xmlns:a16="http://schemas.microsoft.com/office/drawing/2014/main" id="{90B2269B-84CA-4D3A-A693-A00CE6EA3453}"/>
                </a:ext>
              </a:extLst>
            </p:cNvPr>
            <p:cNvSpPr/>
            <p:nvPr/>
          </p:nvSpPr>
          <p:spPr>
            <a:xfrm>
              <a:off x="5202971" y="4567099"/>
              <a:ext cx="226423" cy="226423"/>
            </a:xfrm>
            <a:prstGeom prst="ellipse">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24" name="Oval 23">
              <a:extLst>
                <a:ext uri="{FF2B5EF4-FFF2-40B4-BE49-F238E27FC236}">
                  <a16:creationId xmlns:a16="http://schemas.microsoft.com/office/drawing/2014/main" id="{101F421C-AFA5-4092-B52E-E368AB3E3633}"/>
                </a:ext>
              </a:extLst>
            </p:cNvPr>
            <p:cNvSpPr/>
            <p:nvPr/>
          </p:nvSpPr>
          <p:spPr>
            <a:xfrm>
              <a:off x="5017911" y="5267545"/>
              <a:ext cx="226423" cy="226423"/>
            </a:xfrm>
            <a:prstGeom prst="ellipse">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25" name="Oval 24">
              <a:extLst>
                <a:ext uri="{FF2B5EF4-FFF2-40B4-BE49-F238E27FC236}">
                  <a16:creationId xmlns:a16="http://schemas.microsoft.com/office/drawing/2014/main" id="{C99E5D7B-CB33-4425-82F5-4E11E22A539B}"/>
                </a:ext>
              </a:extLst>
            </p:cNvPr>
            <p:cNvSpPr/>
            <p:nvPr/>
          </p:nvSpPr>
          <p:spPr>
            <a:xfrm>
              <a:off x="4379763" y="5551668"/>
              <a:ext cx="226423" cy="226423"/>
            </a:xfrm>
            <a:prstGeom prst="ellipse">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cxnSp>
          <p:nvCxnSpPr>
            <p:cNvPr id="26" name="Straight Arrow Connector 25">
              <a:extLst>
                <a:ext uri="{FF2B5EF4-FFF2-40B4-BE49-F238E27FC236}">
                  <a16:creationId xmlns:a16="http://schemas.microsoft.com/office/drawing/2014/main" id="{0D094A06-9CBC-464F-B287-4AD2A93074E0}"/>
                </a:ext>
              </a:extLst>
            </p:cNvPr>
            <p:cNvCxnSpPr>
              <a:cxnSpLocks/>
              <a:stCxn id="21" idx="1"/>
              <a:endCxn id="20" idx="4"/>
            </p:cNvCxnSpPr>
            <p:nvPr/>
          </p:nvCxnSpPr>
          <p:spPr>
            <a:xfrm flipH="1" flipV="1">
              <a:off x="3753840" y="4753827"/>
              <a:ext cx="70165" cy="626930"/>
            </a:xfrm>
            <a:prstGeom prst="straightConnector1">
              <a:avLst/>
            </a:prstGeom>
            <a:ln w="9525" cap="flat" cmpd="sng" algn="ctr">
              <a:solidFill>
                <a:schemeClr val="accent2">
                  <a:lumMod val="20000"/>
                  <a:lumOff val="80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7" name="Straight Arrow Connector 26">
              <a:extLst>
                <a:ext uri="{FF2B5EF4-FFF2-40B4-BE49-F238E27FC236}">
                  <a16:creationId xmlns:a16="http://schemas.microsoft.com/office/drawing/2014/main" id="{A4AE6505-63AB-421D-95E9-C247423097FD}"/>
                </a:ext>
              </a:extLst>
            </p:cNvPr>
            <p:cNvCxnSpPr>
              <a:cxnSpLocks/>
              <a:stCxn id="20" idx="5"/>
              <a:endCxn id="23" idx="2"/>
            </p:cNvCxnSpPr>
            <p:nvPr/>
          </p:nvCxnSpPr>
          <p:spPr>
            <a:xfrm flipV="1">
              <a:off x="3833892" y="4680311"/>
              <a:ext cx="1369079" cy="40357"/>
            </a:xfrm>
            <a:prstGeom prst="straightConnector1">
              <a:avLst/>
            </a:prstGeom>
            <a:ln w="9525" cap="flat" cmpd="sng" algn="ctr">
              <a:solidFill>
                <a:schemeClr val="accent2">
                  <a:lumMod val="20000"/>
                  <a:lumOff val="80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Straight Arrow Connector 27">
              <a:extLst>
                <a:ext uri="{FF2B5EF4-FFF2-40B4-BE49-F238E27FC236}">
                  <a16:creationId xmlns:a16="http://schemas.microsoft.com/office/drawing/2014/main" id="{83CF8CDE-D3A7-4499-ABF8-1C262D1F1B23}"/>
                </a:ext>
              </a:extLst>
            </p:cNvPr>
            <p:cNvCxnSpPr>
              <a:cxnSpLocks/>
              <a:stCxn id="23" idx="4"/>
              <a:endCxn id="24" idx="0"/>
            </p:cNvCxnSpPr>
            <p:nvPr/>
          </p:nvCxnSpPr>
          <p:spPr>
            <a:xfrm flipH="1">
              <a:off x="5131123" y="4793522"/>
              <a:ext cx="185060" cy="474023"/>
            </a:xfrm>
            <a:prstGeom prst="straightConnector1">
              <a:avLst/>
            </a:prstGeom>
            <a:ln w="9525" cap="flat" cmpd="sng" algn="ctr">
              <a:solidFill>
                <a:schemeClr val="accent2">
                  <a:lumMod val="20000"/>
                  <a:lumOff val="80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Straight Arrow Connector 28">
              <a:extLst>
                <a:ext uri="{FF2B5EF4-FFF2-40B4-BE49-F238E27FC236}">
                  <a16:creationId xmlns:a16="http://schemas.microsoft.com/office/drawing/2014/main" id="{C6C04CD2-3A09-49DC-A6CA-F603924E2A93}"/>
                </a:ext>
              </a:extLst>
            </p:cNvPr>
            <p:cNvCxnSpPr>
              <a:cxnSpLocks/>
              <a:stCxn id="25" idx="0"/>
              <a:endCxn id="22" idx="4"/>
            </p:cNvCxnSpPr>
            <p:nvPr/>
          </p:nvCxnSpPr>
          <p:spPr>
            <a:xfrm flipV="1">
              <a:off x="4492975" y="4247126"/>
              <a:ext cx="433503" cy="1304542"/>
            </a:xfrm>
            <a:prstGeom prst="straightConnector1">
              <a:avLst/>
            </a:prstGeom>
            <a:ln w="9525" cap="flat" cmpd="sng" algn="ctr">
              <a:solidFill>
                <a:schemeClr val="accent2">
                  <a:lumMod val="20000"/>
                  <a:lumOff val="80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Straight Arrow Connector 29">
              <a:extLst>
                <a:ext uri="{FF2B5EF4-FFF2-40B4-BE49-F238E27FC236}">
                  <a16:creationId xmlns:a16="http://schemas.microsoft.com/office/drawing/2014/main" id="{60527660-B6D1-446F-AB7E-F184C2DCB8FB}"/>
                </a:ext>
              </a:extLst>
            </p:cNvPr>
            <p:cNvCxnSpPr>
              <a:cxnSpLocks/>
              <a:stCxn id="21" idx="0"/>
              <a:endCxn id="19" idx="3"/>
            </p:cNvCxnSpPr>
            <p:nvPr/>
          </p:nvCxnSpPr>
          <p:spPr>
            <a:xfrm flipV="1">
              <a:off x="3904058" y="4197638"/>
              <a:ext cx="272644" cy="1149960"/>
            </a:xfrm>
            <a:prstGeom prst="straightConnector1">
              <a:avLst/>
            </a:prstGeom>
            <a:ln w="9525" cap="flat" cmpd="sng" algn="ctr">
              <a:solidFill>
                <a:schemeClr val="accent2">
                  <a:lumMod val="20000"/>
                  <a:lumOff val="80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Straight Arrow Connector 30">
              <a:extLst>
                <a:ext uri="{FF2B5EF4-FFF2-40B4-BE49-F238E27FC236}">
                  <a16:creationId xmlns:a16="http://schemas.microsoft.com/office/drawing/2014/main" id="{C0118961-0871-426B-8D9C-58A4E8284DC4}"/>
                </a:ext>
              </a:extLst>
            </p:cNvPr>
            <p:cNvCxnSpPr>
              <a:cxnSpLocks/>
              <a:stCxn id="24" idx="3"/>
              <a:endCxn id="25" idx="6"/>
            </p:cNvCxnSpPr>
            <p:nvPr/>
          </p:nvCxnSpPr>
          <p:spPr>
            <a:xfrm flipH="1">
              <a:off x="4606186" y="5460809"/>
              <a:ext cx="444884" cy="204071"/>
            </a:xfrm>
            <a:prstGeom prst="straightConnector1">
              <a:avLst/>
            </a:prstGeom>
            <a:ln w="9525" cap="flat" cmpd="sng" algn="ctr">
              <a:solidFill>
                <a:schemeClr val="accent2">
                  <a:lumMod val="20000"/>
                  <a:lumOff val="80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Straight Arrow Connector 31">
              <a:extLst>
                <a:ext uri="{FF2B5EF4-FFF2-40B4-BE49-F238E27FC236}">
                  <a16:creationId xmlns:a16="http://schemas.microsoft.com/office/drawing/2014/main" id="{7FD0E06C-F5A4-4FFC-A7D1-D66D41A55425}"/>
                </a:ext>
              </a:extLst>
            </p:cNvPr>
            <p:cNvCxnSpPr>
              <a:cxnSpLocks/>
              <a:stCxn id="22" idx="3"/>
              <a:endCxn id="21" idx="7"/>
            </p:cNvCxnSpPr>
            <p:nvPr/>
          </p:nvCxnSpPr>
          <p:spPr>
            <a:xfrm flipH="1">
              <a:off x="3984110" y="4213967"/>
              <a:ext cx="862315" cy="1166790"/>
            </a:xfrm>
            <a:prstGeom prst="straightConnector1">
              <a:avLst/>
            </a:prstGeom>
            <a:ln w="9525" cap="flat" cmpd="sng" algn="ctr">
              <a:solidFill>
                <a:schemeClr val="accent2">
                  <a:lumMod val="20000"/>
                  <a:lumOff val="80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3" name="Straight Arrow Connector 32">
              <a:extLst>
                <a:ext uri="{FF2B5EF4-FFF2-40B4-BE49-F238E27FC236}">
                  <a16:creationId xmlns:a16="http://schemas.microsoft.com/office/drawing/2014/main" id="{E1F817FA-344A-4AE8-8BE5-BA9006190419}"/>
                </a:ext>
              </a:extLst>
            </p:cNvPr>
            <p:cNvCxnSpPr>
              <a:cxnSpLocks/>
              <a:stCxn id="19" idx="4"/>
              <a:endCxn id="24" idx="1"/>
            </p:cNvCxnSpPr>
            <p:nvPr/>
          </p:nvCxnSpPr>
          <p:spPr>
            <a:xfrm>
              <a:off x="4256755" y="4230797"/>
              <a:ext cx="794315" cy="1069907"/>
            </a:xfrm>
            <a:prstGeom prst="straightConnector1">
              <a:avLst/>
            </a:prstGeom>
            <a:ln w="9525" cap="flat" cmpd="sng" algn="ctr">
              <a:solidFill>
                <a:schemeClr val="accent2">
                  <a:lumMod val="20000"/>
                  <a:lumOff val="80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4" name="TextBox 33">
              <a:extLst>
                <a:ext uri="{FF2B5EF4-FFF2-40B4-BE49-F238E27FC236}">
                  <a16:creationId xmlns:a16="http://schemas.microsoft.com/office/drawing/2014/main" id="{EAD8747F-2ABD-4A9B-9684-FAE728E4C1F6}"/>
                </a:ext>
              </a:extLst>
            </p:cNvPr>
            <p:cNvSpPr txBox="1"/>
            <p:nvPr/>
          </p:nvSpPr>
          <p:spPr>
            <a:xfrm>
              <a:off x="3909387" y="3386982"/>
              <a:ext cx="1221809" cy="400110"/>
            </a:xfrm>
            <a:prstGeom prst="rect">
              <a:avLst/>
            </a:prstGeom>
            <a:noFill/>
          </p:spPr>
          <p:txBody>
            <a:bodyPr wrap="none" rtlCol="0">
              <a:spAutoFit/>
            </a:bodyPr>
            <a:lstStyle/>
            <a:p>
              <a:r>
                <a:rPr lang="en-GB" sz="2000" dirty="0">
                  <a:latin typeface="Times New Roman" panose="02020603050405020304" pitchFamily="18" charset="0"/>
                  <a:cs typeface="Times New Roman" panose="02020603050405020304" pitchFamily="18" charset="0"/>
                </a:rPr>
                <a:t>Unipartite</a:t>
              </a:r>
            </a:p>
          </p:txBody>
        </p:sp>
      </p:grpSp>
      <p:grpSp>
        <p:nvGrpSpPr>
          <p:cNvPr id="35" name="Group 34">
            <a:extLst>
              <a:ext uri="{FF2B5EF4-FFF2-40B4-BE49-F238E27FC236}">
                <a16:creationId xmlns:a16="http://schemas.microsoft.com/office/drawing/2014/main" id="{D4508453-E523-4C1A-97E9-5BD82F62E5FF}"/>
              </a:ext>
            </a:extLst>
          </p:cNvPr>
          <p:cNvGrpSpPr/>
          <p:nvPr/>
        </p:nvGrpSpPr>
        <p:grpSpPr>
          <a:xfrm>
            <a:off x="10364029" y="1865481"/>
            <a:ext cx="1180014" cy="2196749"/>
            <a:chOff x="6686749" y="3397184"/>
            <a:chExt cx="1180014" cy="2196749"/>
          </a:xfrm>
        </p:grpSpPr>
        <p:sp>
          <p:nvSpPr>
            <p:cNvPr id="36" name="Oval 35">
              <a:extLst>
                <a:ext uri="{FF2B5EF4-FFF2-40B4-BE49-F238E27FC236}">
                  <a16:creationId xmlns:a16="http://schemas.microsoft.com/office/drawing/2014/main" id="{0DCD6179-E5D7-4CDA-9251-919814D96BEB}"/>
                </a:ext>
              </a:extLst>
            </p:cNvPr>
            <p:cNvSpPr/>
            <p:nvPr/>
          </p:nvSpPr>
          <p:spPr>
            <a:xfrm>
              <a:off x="6686749" y="4044897"/>
              <a:ext cx="226423" cy="226423"/>
            </a:xfrm>
            <a:prstGeom prst="ellipse">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37" name="Oval 36">
              <a:extLst>
                <a:ext uri="{FF2B5EF4-FFF2-40B4-BE49-F238E27FC236}">
                  <a16:creationId xmlns:a16="http://schemas.microsoft.com/office/drawing/2014/main" id="{C7BB1B57-38DD-4C07-8C6C-E1B7CB45E32F}"/>
                </a:ext>
              </a:extLst>
            </p:cNvPr>
            <p:cNvSpPr/>
            <p:nvPr/>
          </p:nvSpPr>
          <p:spPr>
            <a:xfrm>
              <a:off x="6686749" y="4485768"/>
              <a:ext cx="226423" cy="226423"/>
            </a:xfrm>
            <a:prstGeom prst="ellipse">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38" name="Oval 37">
              <a:extLst>
                <a:ext uri="{FF2B5EF4-FFF2-40B4-BE49-F238E27FC236}">
                  <a16:creationId xmlns:a16="http://schemas.microsoft.com/office/drawing/2014/main" id="{BEB78301-9DC2-43B8-984A-9DD3FB8D6504}"/>
                </a:ext>
              </a:extLst>
            </p:cNvPr>
            <p:cNvSpPr/>
            <p:nvPr/>
          </p:nvSpPr>
          <p:spPr>
            <a:xfrm>
              <a:off x="6686749" y="4926639"/>
              <a:ext cx="226423" cy="226423"/>
            </a:xfrm>
            <a:prstGeom prst="ellipse">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39" name="Oval 38">
              <a:extLst>
                <a:ext uri="{FF2B5EF4-FFF2-40B4-BE49-F238E27FC236}">
                  <a16:creationId xmlns:a16="http://schemas.microsoft.com/office/drawing/2014/main" id="{BF3B04AD-F92D-49C4-96F5-4FAEBF63B75D}"/>
                </a:ext>
              </a:extLst>
            </p:cNvPr>
            <p:cNvSpPr/>
            <p:nvPr/>
          </p:nvSpPr>
          <p:spPr>
            <a:xfrm>
              <a:off x="7640340" y="4044897"/>
              <a:ext cx="226423" cy="226423"/>
            </a:xfrm>
            <a:prstGeom prst="ellipse">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40" name="Oval 39">
              <a:extLst>
                <a:ext uri="{FF2B5EF4-FFF2-40B4-BE49-F238E27FC236}">
                  <a16:creationId xmlns:a16="http://schemas.microsoft.com/office/drawing/2014/main" id="{4F46FE18-E4FD-4108-B5DF-8B9944380AF7}"/>
                </a:ext>
              </a:extLst>
            </p:cNvPr>
            <p:cNvSpPr/>
            <p:nvPr/>
          </p:nvSpPr>
          <p:spPr>
            <a:xfrm>
              <a:off x="7635986" y="4485767"/>
              <a:ext cx="226423" cy="226423"/>
            </a:xfrm>
            <a:prstGeom prst="ellipse">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41" name="Oval 40">
              <a:extLst>
                <a:ext uri="{FF2B5EF4-FFF2-40B4-BE49-F238E27FC236}">
                  <a16:creationId xmlns:a16="http://schemas.microsoft.com/office/drawing/2014/main" id="{B32283EF-88EF-468C-918C-748FB4DD8A55}"/>
                </a:ext>
              </a:extLst>
            </p:cNvPr>
            <p:cNvSpPr/>
            <p:nvPr/>
          </p:nvSpPr>
          <p:spPr>
            <a:xfrm>
              <a:off x="7635986" y="4926637"/>
              <a:ext cx="226423" cy="226423"/>
            </a:xfrm>
            <a:prstGeom prst="ellipse">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42" name="Oval 41">
              <a:extLst>
                <a:ext uri="{FF2B5EF4-FFF2-40B4-BE49-F238E27FC236}">
                  <a16:creationId xmlns:a16="http://schemas.microsoft.com/office/drawing/2014/main" id="{0D0A6EFB-5FB2-47F2-B80B-3D32130EB19E}"/>
                </a:ext>
              </a:extLst>
            </p:cNvPr>
            <p:cNvSpPr/>
            <p:nvPr/>
          </p:nvSpPr>
          <p:spPr>
            <a:xfrm>
              <a:off x="6686749" y="5367510"/>
              <a:ext cx="226423" cy="226423"/>
            </a:xfrm>
            <a:prstGeom prst="ellipse">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43" name="Oval 42">
              <a:extLst>
                <a:ext uri="{FF2B5EF4-FFF2-40B4-BE49-F238E27FC236}">
                  <a16:creationId xmlns:a16="http://schemas.microsoft.com/office/drawing/2014/main" id="{7B8F94A2-3656-4515-A316-8F8D529483C3}"/>
                </a:ext>
              </a:extLst>
            </p:cNvPr>
            <p:cNvSpPr/>
            <p:nvPr/>
          </p:nvSpPr>
          <p:spPr>
            <a:xfrm>
              <a:off x="7635985" y="5367507"/>
              <a:ext cx="226423" cy="226423"/>
            </a:xfrm>
            <a:prstGeom prst="ellipse">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cxnSp>
          <p:nvCxnSpPr>
            <p:cNvPr id="44" name="Straight Arrow Connector 43">
              <a:extLst>
                <a:ext uri="{FF2B5EF4-FFF2-40B4-BE49-F238E27FC236}">
                  <a16:creationId xmlns:a16="http://schemas.microsoft.com/office/drawing/2014/main" id="{DA7E70A6-AEBA-44B5-9CFA-10C31143AC3D}"/>
                </a:ext>
              </a:extLst>
            </p:cNvPr>
            <p:cNvCxnSpPr>
              <a:cxnSpLocks/>
              <a:stCxn id="36" idx="6"/>
              <a:endCxn id="40" idx="2"/>
            </p:cNvCxnSpPr>
            <p:nvPr/>
          </p:nvCxnSpPr>
          <p:spPr>
            <a:xfrm>
              <a:off x="6913172" y="4158109"/>
              <a:ext cx="722814" cy="440870"/>
            </a:xfrm>
            <a:prstGeom prst="straightConnector1">
              <a:avLst/>
            </a:prstGeom>
            <a:ln w="9525" cap="flat" cmpd="sng" algn="ctr">
              <a:solidFill>
                <a:schemeClr val="accent2">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5" name="Straight Arrow Connector 44">
              <a:extLst>
                <a:ext uri="{FF2B5EF4-FFF2-40B4-BE49-F238E27FC236}">
                  <a16:creationId xmlns:a16="http://schemas.microsoft.com/office/drawing/2014/main" id="{0A6B7B25-810F-450C-AEDE-3BD04D599F09}"/>
                </a:ext>
              </a:extLst>
            </p:cNvPr>
            <p:cNvCxnSpPr>
              <a:cxnSpLocks/>
              <a:stCxn id="37" idx="6"/>
              <a:endCxn id="41" idx="2"/>
            </p:cNvCxnSpPr>
            <p:nvPr/>
          </p:nvCxnSpPr>
          <p:spPr>
            <a:xfrm>
              <a:off x="6913172" y="4598980"/>
              <a:ext cx="722814" cy="440869"/>
            </a:xfrm>
            <a:prstGeom prst="straightConnector1">
              <a:avLst/>
            </a:prstGeom>
            <a:ln w="9525" cap="flat" cmpd="sng" algn="ctr">
              <a:solidFill>
                <a:schemeClr val="accent2">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6" name="Straight Arrow Connector 45">
              <a:extLst>
                <a:ext uri="{FF2B5EF4-FFF2-40B4-BE49-F238E27FC236}">
                  <a16:creationId xmlns:a16="http://schemas.microsoft.com/office/drawing/2014/main" id="{1A655811-C3F5-4FF1-A9C3-1218273402CD}"/>
                </a:ext>
              </a:extLst>
            </p:cNvPr>
            <p:cNvCxnSpPr>
              <a:cxnSpLocks/>
              <a:stCxn id="42" idx="7"/>
              <a:endCxn id="40" idx="3"/>
            </p:cNvCxnSpPr>
            <p:nvPr/>
          </p:nvCxnSpPr>
          <p:spPr>
            <a:xfrm flipV="1">
              <a:off x="6880013" y="4679031"/>
              <a:ext cx="789132" cy="721638"/>
            </a:xfrm>
            <a:prstGeom prst="straightConnector1">
              <a:avLst/>
            </a:prstGeom>
            <a:ln w="9525" cap="flat" cmpd="sng" algn="ctr">
              <a:solidFill>
                <a:schemeClr val="accent2">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7" name="Straight Arrow Connector 46">
              <a:extLst>
                <a:ext uri="{FF2B5EF4-FFF2-40B4-BE49-F238E27FC236}">
                  <a16:creationId xmlns:a16="http://schemas.microsoft.com/office/drawing/2014/main" id="{1F227332-6A89-4347-9D9A-AC3447A1BE3F}"/>
                </a:ext>
              </a:extLst>
            </p:cNvPr>
            <p:cNvCxnSpPr>
              <a:cxnSpLocks/>
              <a:stCxn id="42" idx="6"/>
              <a:endCxn id="43" idx="2"/>
            </p:cNvCxnSpPr>
            <p:nvPr/>
          </p:nvCxnSpPr>
          <p:spPr>
            <a:xfrm flipV="1">
              <a:off x="6913172" y="5480719"/>
              <a:ext cx="722813" cy="3"/>
            </a:xfrm>
            <a:prstGeom prst="straightConnector1">
              <a:avLst/>
            </a:prstGeom>
            <a:ln w="9525" cap="flat" cmpd="sng" algn="ctr">
              <a:solidFill>
                <a:schemeClr val="accent2">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8" name="Straight Arrow Connector 47">
              <a:extLst>
                <a:ext uri="{FF2B5EF4-FFF2-40B4-BE49-F238E27FC236}">
                  <a16:creationId xmlns:a16="http://schemas.microsoft.com/office/drawing/2014/main" id="{D764A75C-019B-4CF0-9954-4E9FEB374A56}"/>
                </a:ext>
              </a:extLst>
            </p:cNvPr>
            <p:cNvCxnSpPr>
              <a:cxnSpLocks/>
              <a:stCxn id="38" idx="6"/>
              <a:endCxn id="43" idx="1"/>
            </p:cNvCxnSpPr>
            <p:nvPr/>
          </p:nvCxnSpPr>
          <p:spPr>
            <a:xfrm>
              <a:off x="6913172" y="5039851"/>
              <a:ext cx="755972" cy="360815"/>
            </a:xfrm>
            <a:prstGeom prst="straightConnector1">
              <a:avLst/>
            </a:prstGeom>
            <a:ln w="9525" cap="flat" cmpd="sng" algn="ctr">
              <a:solidFill>
                <a:schemeClr val="accent2">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9" name="Straight Arrow Connector 48">
              <a:extLst>
                <a:ext uri="{FF2B5EF4-FFF2-40B4-BE49-F238E27FC236}">
                  <a16:creationId xmlns:a16="http://schemas.microsoft.com/office/drawing/2014/main" id="{65C2014A-2973-4B1D-B2DC-A0FB6D86E8D8}"/>
                </a:ext>
              </a:extLst>
            </p:cNvPr>
            <p:cNvCxnSpPr>
              <a:cxnSpLocks/>
              <a:stCxn id="36" idx="6"/>
              <a:endCxn id="39" idx="2"/>
            </p:cNvCxnSpPr>
            <p:nvPr/>
          </p:nvCxnSpPr>
          <p:spPr>
            <a:xfrm>
              <a:off x="6913172" y="4158109"/>
              <a:ext cx="727168" cy="0"/>
            </a:xfrm>
            <a:prstGeom prst="straightConnector1">
              <a:avLst/>
            </a:prstGeom>
            <a:ln w="9525" cap="flat" cmpd="sng" algn="ctr">
              <a:solidFill>
                <a:schemeClr val="accent2">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0" name="Straight Arrow Connector 49">
              <a:extLst>
                <a:ext uri="{FF2B5EF4-FFF2-40B4-BE49-F238E27FC236}">
                  <a16:creationId xmlns:a16="http://schemas.microsoft.com/office/drawing/2014/main" id="{9D0C8371-F96B-44D6-BF2A-DFED00013381}"/>
                </a:ext>
              </a:extLst>
            </p:cNvPr>
            <p:cNvCxnSpPr>
              <a:cxnSpLocks/>
              <a:stCxn id="38" idx="6"/>
              <a:endCxn id="39" idx="2"/>
            </p:cNvCxnSpPr>
            <p:nvPr/>
          </p:nvCxnSpPr>
          <p:spPr>
            <a:xfrm flipV="1">
              <a:off x="6913172" y="4158109"/>
              <a:ext cx="727168" cy="881742"/>
            </a:xfrm>
            <a:prstGeom prst="straightConnector1">
              <a:avLst/>
            </a:prstGeom>
            <a:ln w="9525" cap="flat" cmpd="sng" algn="ctr">
              <a:solidFill>
                <a:schemeClr val="accent2">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1" name="Straight Arrow Connector 50">
              <a:extLst>
                <a:ext uri="{FF2B5EF4-FFF2-40B4-BE49-F238E27FC236}">
                  <a16:creationId xmlns:a16="http://schemas.microsoft.com/office/drawing/2014/main" id="{92398831-52DC-45A0-A8E5-B427A9983EDA}"/>
                </a:ext>
              </a:extLst>
            </p:cNvPr>
            <p:cNvCxnSpPr>
              <a:cxnSpLocks/>
              <a:stCxn id="38" idx="6"/>
              <a:endCxn id="41" idx="2"/>
            </p:cNvCxnSpPr>
            <p:nvPr/>
          </p:nvCxnSpPr>
          <p:spPr>
            <a:xfrm flipV="1">
              <a:off x="6913172" y="5039849"/>
              <a:ext cx="722814" cy="2"/>
            </a:xfrm>
            <a:prstGeom prst="straightConnector1">
              <a:avLst/>
            </a:prstGeom>
            <a:ln w="9525" cap="flat" cmpd="sng" algn="ctr">
              <a:solidFill>
                <a:schemeClr val="accent2">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2" name="TextBox 51">
              <a:extLst>
                <a:ext uri="{FF2B5EF4-FFF2-40B4-BE49-F238E27FC236}">
                  <a16:creationId xmlns:a16="http://schemas.microsoft.com/office/drawing/2014/main" id="{079C065E-FA84-49B8-89C4-37DA69C783D6}"/>
                </a:ext>
              </a:extLst>
            </p:cNvPr>
            <p:cNvSpPr txBox="1"/>
            <p:nvPr/>
          </p:nvSpPr>
          <p:spPr>
            <a:xfrm>
              <a:off x="6735007" y="3397184"/>
              <a:ext cx="1079142" cy="400110"/>
            </a:xfrm>
            <a:prstGeom prst="rect">
              <a:avLst/>
            </a:prstGeom>
            <a:noFill/>
          </p:spPr>
          <p:txBody>
            <a:bodyPr wrap="none" rtlCol="0">
              <a:spAutoFit/>
            </a:bodyPr>
            <a:lstStyle/>
            <a:p>
              <a:r>
                <a:rPr lang="en-GB" sz="2000" dirty="0">
                  <a:latin typeface="Times New Roman" panose="02020603050405020304" pitchFamily="18" charset="0"/>
                  <a:cs typeface="Times New Roman" panose="02020603050405020304" pitchFamily="18" charset="0"/>
                </a:rPr>
                <a:t>Bipartite</a:t>
              </a:r>
            </a:p>
          </p:txBody>
        </p:sp>
      </p:grpSp>
    </p:spTree>
    <p:extLst>
      <p:ext uri="{BB962C8B-B14F-4D97-AF65-F5344CB8AC3E}">
        <p14:creationId xmlns:p14="http://schemas.microsoft.com/office/powerpoint/2010/main" val="92314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ign&#10;&#10;Description automatically generated">
            <a:extLst>
              <a:ext uri="{FF2B5EF4-FFF2-40B4-BE49-F238E27FC236}">
                <a16:creationId xmlns:a16="http://schemas.microsoft.com/office/drawing/2014/main" id="{7D8AD19C-3D74-45F0-B431-0F13849B0534}"/>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494922" y="197323"/>
            <a:ext cx="1544974" cy="446403"/>
          </a:xfrm>
          <a:prstGeom prst="rect">
            <a:avLst/>
          </a:prstGeom>
        </p:spPr>
      </p:pic>
      <p:sp>
        <p:nvSpPr>
          <p:cNvPr id="13" name="TextBox 12">
            <a:extLst>
              <a:ext uri="{FF2B5EF4-FFF2-40B4-BE49-F238E27FC236}">
                <a16:creationId xmlns:a16="http://schemas.microsoft.com/office/drawing/2014/main" id="{27F988B3-A107-44B4-B7A0-9530F1CA4840}"/>
              </a:ext>
            </a:extLst>
          </p:cNvPr>
          <p:cNvSpPr txBox="1"/>
          <p:nvPr/>
        </p:nvSpPr>
        <p:spPr>
          <a:xfrm>
            <a:off x="1475717" y="273442"/>
            <a:ext cx="4051336" cy="523220"/>
          </a:xfrm>
          <a:prstGeom prst="rect">
            <a:avLst/>
          </a:prstGeom>
          <a:noFill/>
        </p:spPr>
        <p:txBody>
          <a:bodyPr wrap="square" rtlCol="0">
            <a:spAutoFit/>
          </a:bodyPr>
          <a:lstStyle/>
          <a:p>
            <a:r>
              <a:rPr lang="en-GB" sz="2800" b="1" dirty="0">
                <a:latin typeface="Times New Roman" panose="02020603050405020304" pitchFamily="18" charset="0"/>
                <a:cs typeface="Times New Roman" panose="02020603050405020304" pitchFamily="18" charset="0"/>
              </a:rPr>
              <a:t>Unipartite interaction</a:t>
            </a:r>
          </a:p>
        </p:txBody>
      </p:sp>
      <p:sp>
        <p:nvSpPr>
          <p:cNvPr id="14" name="TextBox 13">
            <a:extLst>
              <a:ext uri="{FF2B5EF4-FFF2-40B4-BE49-F238E27FC236}">
                <a16:creationId xmlns:a16="http://schemas.microsoft.com/office/drawing/2014/main" id="{39954B51-8969-4391-AC82-F905FA281CAC}"/>
              </a:ext>
            </a:extLst>
          </p:cNvPr>
          <p:cNvSpPr txBox="1"/>
          <p:nvPr/>
        </p:nvSpPr>
        <p:spPr>
          <a:xfrm>
            <a:off x="7176469" y="233301"/>
            <a:ext cx="3318453" cy="523220"/>
          </a:xfrm>
          <a:prstGeom prst="rect">
            <a:avLst/>
          </a:prstGeom>
          <a:noFill/>
        </p:spPr>
        <p:txBody>
          <a:bodyPr wrap="square" rtlCol="0">
            <a:spAutoFit/>
          </a:bodyPr>
          <a:lstStyle/>
          <a:p>
            <a:r>
              <a:rPr lang="en-GB" sz="2800" b="1" dirty="0">
                <a:latin typeface="Times New Roman" panose="02020603050405020304" pitchFamily="18" charset="0"/>
                <a:cs typeface="Times New Roman" panose="02020603050405020304" pitchFamily="18" charset="0"/>
              </a:rPr>
              <a:t>Bipartite interaction</a:t>
            </a:r>
          </a:p>
        </p:txBody>
      </p:sp>
      <p:grpSp>
        <p:nvGrpSpPr>
          <p:cNvPr id="21" name="Group 20">
            <a:extLst>
              <a:ext uri="{FF2B5EF4-FFF2-40B4-BE49-F238E27FC236}">
                <a16:creationId xmlns:a16="http://schemas.microsoft.com/office/drawing/2014/main" id="{68D57657-8F53-401F-984E-739356072E04}"/>
              </a:ext>
            </a:extLst>
          </p:cNvPr>
          <p:cNvGrpSpPr/>
          <p:nvPr/>
        </p:nvGrpSpPr>
        <p:grpSpPr>
          <a:xfrm>
            <a:off x="-235151" y="811436"/>
            <a:ext cx="6307681" cy="5076528"/>
            <a:chOff x="-211681" y="1615857"/>
            <a:chExt cx="6307681" cy="5076528"/>
          </a:xfrm>
        </p:grpSpPr>
        <p:pic>
          <p:nvPicPr>
            <p:cNvPr id="18" name="Picture 17" descr="A picture containing scatter chart&#10;&#10;Description automatically generated">
              <a:extLst>
                <a:ext uri="{FF2B5EF4-FFF2-40B4-BE49-F238E27FC236}">
                  <a16:creationId xmlns:a16="http://schemas.microsoft.com/office/drawing/2014/main" id="{9F68BCE7-E273-41E2-8B20-260F7B8D3238}"/>
                </a:ext>
              </a:extLst>
            </p:cNvPr>
            <p:cNvPicPr>
              <a:picLocks noChangeAspect="1"/>
            </p:cNvPicPr>
            <p:nvPr/>
          </p:nvPicPr>
          <p:blipFill rotWithShape="1">
            <a:blip r:embed="rId4">
              <a:extLst>
                <a:ext uri="{28A0092B-C50C-407E-A947-70E740481C1C}">
                  <a14:useLocalDpi xmlns:a14="http://schemas.microsoft.com/office/drawing/2010/main" val="0"/>
                </a:ext>
              </a:extLst>
            </a:blip>
            <a:srcRect l="50000" t="5198"/>
            <a:stretch/>
          </p:blipFill>
          <p:spPr>
            <a:xfrm>
              <a:off x="-211681" y="1615857"/>
              <a:ext cx="6307681" cy="5076528"/>
            </a:xfrm>
            <a:prstGeom prst="rect">
              <a:avLst/>
            </a:prstGeom>
            <a:ln>
              <a:noFill/>
            </a:ln>
            <a:effectLst>
              <a:softEdge rad="112500"/>
            </a:effectLst>
          </p:spPr>
        </p:pic>
        <p:sp>
          <p:nvSpPr>
            <p:cNvPr id="20" name="Rectangle 19">
              <a:extLst>
                <a:ext uri="{FF2B5EF4-FFF2-40B4-BE49-F238E27FC236}">
                  <a16:creationId xmlns:a16="http://schemas.microsoft.com/office/drawing/2014/main" id="{5E32E5BC-99C4-483C-9F0A-C329B62EBCDC}"/>
                </a:ext>
              </a:extLst>
            </p:cNvPr>
            <p:cNvSpPr/>
            <p:nvPr/>
          </p:nvSpPr>
          <p:spPr>
            <a:xfrm>
              <a:off x="3045474" y="1642645"/>
              <a:ext cx="2951967" cy="851770"/>
            </a:xfrm>
            <a:prstGeom prst="rect">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grpSp>
      <p:grpSp>
        <p:nvGrpSpPr>
          <p:cNvPr id="30" name="Group 29">
            <a:extLst>
              <a:ext uri="{FF2B5EF4-FFF2-40B4-BE49-F238E27FC236}">
                <a16:creationId xmlns:a16="http://schemas.microsoft.com/office/drawing/2014/main" id="{7BC2AA94-F824-4CF8-A2FD-CB6CA83342AE}"/>
              </a:ext>
            </a:extLst>
          </p:cNvPr>
          <p:cNvGrpSpPr/>
          <p:nvPr/>
        </p:nvGrpSpPr>
        <p:grpSpPr>
          <a:xfrm>
            <a:off x="5986497" y="823385"/>
            <a:ext cx="6053399" cy="5016673"/>
            <a:chOff x="5986497" y="823385"/>
            <a:chExt cx="6053399" cy="5016673"/>
          </a:xfrm>
        </p:grpSpPr>
        <p:pic>
          <p:nvPicPr>
            <p:cNvPr id="17" name="Picture 16" descr="Chart, scatter chart&#10;&#10;Description automatically generated">
              <a:extLst>
                <a:ext uri="{FF2B5EF4-FFF2-40B4-BE49-F238E27FC236}">
                  <a16:creationId xmlns:a16="http://schemas.microsoft.com/office/drawing/2014/main" id="{FBE7A273-A3AB-40E4-A88C-5E5DBDE689A3}"/>
                </a:ext>
              </a:extLst>
            </p:cNvPr>
            <p:cNvPicPr>
              <a:picLocks noChangeAspect="1"/>
            </p:cNvPicPr>
            <p:nvPr/>
          </p:nvPicPr>
          <p:blipFill rotWithShape="1">
            <a:blip r:embed="rId5">
              <a:extLst>
                <a:ext uri="{28A0092B-C50C-407E-A947-70E740481C1C}">
                  <a14:useLocalDpi xmlns:a14="http://schemas.microsoft.com/office/drawing/2010/main" val="0"/>
                </a:ext>
              </a:extLst>
            </a:blip>
            <a:srcRect l="50858" t="4174"/>
            <a:stretch/>
          </p:blipFill>
          <p:spPr>
            <a:xfrm>
              <a:off x="5986497" y="823385"/>
              <a:ext cx="6053399" cy="5016673"/>
            </a:xfrm>
            <a:prstGeom prst="rect">
              <a:avLst/>
            </a:prstGeom>
            <a:ln>
              <a:noFill/>
            </a:ln>
            <a:effectLst>
              <a:softEdge rad="112500"/>
            </a:effectLst>
          </p:spPr>
        </p:pic>
        <p:sp>
          <p:nvSpPr>
            <p:cNvPr id="22" name="Rectangle 21">
              <a:extLst>
                <a:ext uri="{FF2B5EF4-FFF2-40B4-BE49-F238E27FC236}">
                  <a16:creationId xmlns:a16="http://schemas.microsoft.com/office/drawing/2014/main" id="{1E9CB482-C918-4325-A91C-4ADFB6AE2B34}"/>
                </a:ext>
              </a:extLst>
            </p:cNvPr>
            <p:cNvSpPr/>
            <p:nvPr/>
          </p:nvSpPr>
          <p:spPr>
            <a:xfrm>
              <a:off x="6800483" y="900915"/>
              <a:ext cx="3051031" cy="982659"/>
            </a:xfrm>
            <a:prstGeom prst="rect">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200B7D4F-4956-4A97-930D-8D050A06D1A3}"/>
              </a:ext>
            </a:extLst>
          </p:cNvPr>
          <p:cNvGrpSpPr/>
          <p:nvPr/>
        </p:nvGrpSpPr>
        <p:grpSpPr>
          <a:xfrm>
            <a:off x="3785621" y="5655499"/>
            <a:ext cx="5701882" cy="1045461"/>
            <a:chOff x="276201" y="336437"/>
            <a:chExt cx="5701882" cy="1045461"/>
          </a:xfrm>
        </p:grpSpPr>
        <p:sp>
          <p:nvSpPr>
            <p:cNvPr id="23" name="Oval 22">
              <a:extLst>
                <a:ext uri="{FF2B5EF4-FFF2-40B4-BE49-F238E27FC236}">
                  <a16:creationId xmlns:a16="http://schemas.microsoft.com/office/drawing/2014/main" id="{883D9E4D-8DFA-4026-93A2-71F51DF0ADC2}"/>
                </a:ext>
              </a:extLst>
            </p:cNvPr>
            <p:cNvSpPr/>
            <p:nvPr/>
          </p:nvSpPr>
          <p:spPr>
            <a:xfrm>
              <a:off x="276201" y="1085620"/>
              <a:ext cx="237994" cy="237994"/>
            </a:xfrm>
            <a:prstGeom prst="ellipse">
              <a:avLst/>
            </a:prstGeom>
            <a:solidFill>
              <a:srgbClr val="04E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24" name="Oval 23">
              <a:extLst>
                <a:ext uri="{FF2B5EF4-FFF2-40B4-BE49-F238E27FC236}">
                  <a16:creationId xmlns:a16="http://schemas.microsoft.com/office/drawing/2014/main" id="{4A8BD2A2-1641-43CA-AD18-993ED5080B4D}"/>
                </a:ext>
              </a:extLst>
            </p:cNvPr>
            <p:cNvSpPr/>
            <p:nvPr/>
          </p:nvSpPr>
          <p:spPr>
            <a:xfrm>
              <a:off x="276201" y="747448"/>
              <a:ext cx="237994" cy="2379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25" name="Oval 24">
              <a:extLst>
                <a:ext uri="{FF2B5EF4-FFF2-40B4-BE49-F238E27FC236}">
                  <a16:creationId xmlns:a16="http://schemas.microsoft.com/office/drawing/2014/main" id="{912BE25A-FFA4-49E0-A4A5-252040CD8710}"/>
                </a:ext>
              </a:extLst>
            </p:cNvPr>
            <p:cNvSpPr/>
            <p:nvPr/>
          </p:nvSpPr>
          <p:spPr>
            <a:xfrm>
              <a:off x="276201" y="409276"/>
              <a:ext cx="237994" cy="2379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98F56039-C945-44EE-8E3F-06C1D8E27C8E}"/>
                </a:ext>
              </a:extLst>
            </p:cNvPr>
            <p:cNvSpPr txBox="1"/>
            <p:nvPr/>
          </p:nvSpPr>
          <p:spPr>
            <a:xfrm>
              <a:off x="587248" y="336437"/>
              <a:ext cx="1980029" cy="369332"/>
            </a:xfrm>
            <a:prstGeom prst="rect">
              <a:avLst/>
            </a:prstGeom>
            <a:noFill/>
          </p:spPr>
          <p:txBody>
            <a:bodyPr wrap="none" rtlCol="0">
              <a:spAutoFit/>
            </a:bodyPr>
            <a:lstStyle/>
            <a:p>
              <a:r>
                <a:rPr lang="en-GB" dirty="0">
                  <a:latin typeface="Times New Roman" panose="02020603050405020304" pitchFamily="18" charset="0"/>
                  <a:cs typeface="Times New Roman" panose="02020603050405020304" pitchFamily="18" charset="0"/>
                </a:rPr>
                <a:t>Base gravity model</a:t>
              </a:r>
            </a:p>
          </p:txBody>
        </p:sp>
        <p:sp>
          <p:nvSpPr>
            <p:cNvPr id="27" name="TextBox 26">
              <a:extLst>
                <a:ext uri="{FF2B5EF4-FFF2-40B4-BE49-F238E27FC236}">
                  <a16:creationId xmlns:a16="http://schemas.microsoft.com/office/drawing/2014/main" id="{B25AD974-DA24-4439-A627-BBEBB826D9DB}"/>
                </a:ext>
              </a:extLst>
            </p:cNvPr>
            <p:cNvSpPr txBox="1"/>
            <p:nvPr/>
          </p:nvSpPr>
          <p:spPr>
            <a:xfrm>
              <a:off x="587248" y="681779"/>
              <a:ext cx="5390835" cy="369332"/>
            </a:xfrm>
            <a:prstGeom prst="rect">
              <a:avLst/>
            </a:prstGeom>
            <a:noFill/>
          </p:spPr>
          <p:txBody>
            <a:bodyPr wrap="none" rtlCol="0">
              <a:spAutoFit/>
            </a:bodyPr>
            <a:lstStyle/>
            <a:p>
              <a:r>
                <a:rPr lang="en-GB" dirty="0">
                  <a:latin typeface="Times New Roman" panose="02020603050405020304" pitchFamily="18" charset="0"/>
                  <a:cs typeface="Times New Roman" panose="02020603050405020304" pitchFamily="18" charset="0"/>
                </a:rPr>
                <a:t>Competing Destination model (with Accessibility term)</a:t>
              </a:r>
            </a:p>
          </p:txBody>
        </p:sp>
        <p:sp>
          <p:nvSpPr>
            <p:cNvPr id="28" name="TextBox 27">
              <a:extLst>
                <a:ext uri="{FF2B5EF4-FFF2-40B4-BE49-F238E27FC236}">
                  <a16:creationId xmlns:a16="http://schemas.microsoft.com/office/drawing/2014/main" id="{E4886267-7BD0-4FDC-8099-35CCD64B30BF}"/>
                </a:ext>
              </a:extLst>
            </p:cNvPr>
            <p:cNvSpPr txBox="1"/>
            <p:nvPr/>
          </p:nvSpPr>
          <p:spPr>
            <a:xfrm>
              <a:off x="587248" y="1012566"/>
              <a:ext cx="2784993" cy="369332"/>
            </a:xfrm>
            <a:prstGeom prst="rect">
              <a:avLst/>
            </a:prstGeom>
            <a:noFill/>
          </p:spPr>
          <p:txBody>
            <a:bodyPr wrap="none" rtlCol="0">
              <a:spAutoFit/>
            </a:bodyPr>
            <a:lstStyle/>
            <a:p>
              <a:r>
                <a:rPr lang="en-GB" dirty="0">
                  <a:latin typeface="Times New Roman" panose="02020603050405020304" pitchFamily="18" charset="0"/>
                  <a:cs typeface="Times New Roman" panose="02020603050405020304" pitchFamily="18" charset="0"/>
                </a:rPr>
                <a:t>Model with Page Rank term</a:t>
              </a:r>
            </a:p>
          </p:txBody>
        </p:sp>
      </p:grpSp>
      <p:grpSp>
        <p:nvGrpSpPr>
          <p:cNvPr id="40" name="Group 39">
            <a:extLst>
              <a:ext uri="{FF2B5EF4-FFF2-40B4-BE49-F238E27FC236}">
                <a16:creationId xmlns:a16="http://schemas.microsoft.com/office/drawing/2014/main" id="{E8A19360-0C5B-4C96-B25C-DD1AE17B995C}"/>
              </a:ext>
            </a:extLst>
          </p:cNvPr>
          <p:cNvGrpSpPr/>
          <p:nvPr/>
        </p:nvGrpSpPr>
        <p:grpSpPr>
          <a:xfrm>
            <a:off x="4841751" y="4133800"/>
            <a:ext cx="845853" cy="1052986"/>
            <a:chOff x="3423276" y="4137455"/>
            <a:chExt cx="845853" cy="1052986"/>
          </a:xfrm>
        </p:grpSpPr>
        <p:sp>
          <p:nvSpPr>
            <p:cNvPr id="31" name="Oval 30">
              <a:extLst>
                <a:ext uri="{FF2B5EF4-FFF2-40B4-BE49-F238E27FC236}">
                  <a16:creationId xmlns:a16="http://schemas.microsoft.com/office/drawing/2014/main" id="{A137BE20-B57F-411F-9ECB-1E763DFC763F}"/>
                </a:ext>
              </a:extLst>
            </p:cNvPr>
            <p:cNvSpPr/>
            <p:nvPr/>
          </p:nvSpPr>
          <p:spPr>
            <a:xfrm>
              <a:off x="3423276" y="4879468"/>
              <a:ext cx="237994" cy="237994"/>
            </a:xfrm>
            <a:prstGeom prst="ellipse">
              <a:avLst/>
            </a:prstGeom>
            <a:solidFill>
              <a:srgbClr val="04E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32" name="Oval 31">
              <a:extLst>
                <a:ext uri="{FF2B5EF4-FFF2-40B4-BE49-F238E27FC236}">
                  <a16:creationId xmlns:a16="http://schemas.microsoft.com/office/drawing/2014/main" id="{8E262D9D-00EF-47B5-BBB0-E92AAE1E0491}"/>
                </a:ext>
              </a:extLst>
            </p:cNvPr>
            <p:cNvSpPr/>
            <p:nvPr/>
          </p:nvSpPr>
          <p:spPr>
            <a:xfrm>
              <a:off x="3423276" y="4541296"/>
              <a:ext cx="237994" cy="2379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33" name="Oval 32">
              <a:extLst>
                <a:ext uri="{FF2B5EF4-FFF2-40B4-BE49-F238E27FC236}">
                  <a16:creationId xmlns:a16="http://schemas.microsoft.com/office/drawing/2014/main" id="{0405404D-4A71-4483-8BD7-61B434A1CB16}"/>
                </a:ext>
              </a:extLst>
            </p:cNvPr>
            <p:cNvSpPr/>
            <p:nvPr/>
          </p:nvSpPr>
          <p:spPr>
            <a:xfrm>
              <a:off x="3423276" y="4203124"/>
              <a:ext cx="237994" cy="2379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6CD6C66D-00DB-4F94-880A-B74BF7A45FF0}"/>
                </a:ext>
              </a:extLst>
            </p:cNvPr>
            <p:cNvSpPr txBox="1"/>
            <p:nvPr/>
          </p:nvSpPr>
          <p:spPr>
            <a:xfrm>
              <a:off x="3661270" y="4137455"/>
              <a:ext cx="607859" cy="369332"/>
            </a:xfrm>
            <a:prstGeom prst="rect">
              <a:avLst/>
            </a:prstGeom>
            <a:noFill/>
          </p:spPr>
          <p:txBody>
            <a:bodyPr wrap="none" rtlCol="0">
              <a:spAutoFit/>
            </a:bodyPr>
            <a:lstStyle/>
            <a:p>
              <a:r>
                <a:rPr lang="en-GB" dirty="0">
                  <a:solidFill>
                    <a:schemeClr val="bg1"/>
                  </a:solidFill>
                  <a:latin typeface="Times New Roman" panose="02020603050405020304" pitchFamily="18" charset="0"/>
                  <a:cs typeface="Times New Roman" panose="02020603050405020304" pitchFamily="18" charset="0"/>
                </a:rPr>
                <a:t>98%</a:t>
              </a:r>
            </a:p>
          </p:txBody>
        </p:sp>
        <p:sp>
          <p:nvSpPr>
            <p:cNvPr id="38" name="TextBox 37">
              <a:extLst>
                <a:ext uri="{FF2B5EF4-FFF2-40B4-BE49-F238E27FC236}">
                  <a16:creationId xmlns:a16="http://schemas.microsoft.com/office/drawing/2014/main" id="{DA464302-895B-451F-9EFA-692A418120C3}"/>
                </a:ext>
              </a:extLst>
            </p:cNvPr>
            <p:cNvSpPr txBox="1"/>
            <p:nvPr/>
          </p:nvSpPr>
          <p:spPr>
            <a:xfrm>
              <a:off x="3661270" y="4475627"/>
              <a:ext cx="607859" cy="369332"/>
            </a:xfrm>
            <a:prstGeom prst="rect">
              <a:avLst/>
            </a:prstGeom>
            <a:noFill/>
          </p:spPr>
          <p:txBody>
            <a:bodyPr wrap="none" rtlCol="0">
              <a:spAutoFit/>
            </a:bodyPr>
            <a:lstStyle/>
            <a:p>
              <a:r>
                <a:rPr lang="en-GB" dirty="0">
                  <a:solidFill>
                    <a:schemeClr val="bg1"/>
                  </a:solidFill>
                  <a:latin typeface="Times New Roman" panose="02020603050405020304" pitchFamily="18" charset="0"/>
                  <a:cs typeface="Times New Roman" panose="02020603050405020304" pitchFamily="18" charset="0"/>
                </a:rPr>
                <a:t>97%</a:t>
              </a:r>
            </a:p>
          </p:txBody>
        </p:sp>
        <p:sp>
          <p:nvSpPr>
            <p:cNvPr id="39" name="TextBox 38">
              <a:extLst>
                <a:ext uri="{FF2B5EF4-FFF2-40B4-BE49-F238E27FC236}">
                  <a16:creationId xmlns:a16="http://schemas.microsoft.com/office/drawing/2014/main" id="{A1AF3A2F-440E-45CF-BE26-119BE003DC49}"/>
                </a:ext>
              </a:extLst>
            </p:cNvPr>
            <p:cNvSpPr txBox="1"/>
            <p:nvPr/>
          </p:nvSpPr>
          <p:spPr>
            <a:xfrm>
              <a:off x="3661270" y="4821109"/>
              <a:ext cx="607859" cy="369332"/>
            </a:xfrm>
            <a:prstGeom prst="rect">
              <a:avLst/>
            </a:prstGeom>
            <a:noFill/>
          </p:spPr>
          <p:txBody>
            <a:bodyPr wrap="none" rtlCol="0">
              <a:spAutoFit/>
            </a:bodyPr>
            <a:lstStyle/>
            <a:p>
              <a:r>
                <a:rPr lang="en-GB" dirty="0">
                  <a:solidFill>
                    <a:schemeClr val="bg1"/>
                  </a:solidFill>
                  <a:latin typeface="Times New Roman" panose="02020603050405020304" pitchFamily="18" charset="0"/>
                  <a:cs typeface="Times New Roman" panose="02020603050405020304" pitchFamily="18" charset="0"/>
                </a:rPr>
                <a:t>98%</a:t>
              </a:r>
            </a:p>
          </p:txBody>
        </p:sp>
      </p:grpSp>
      <p:grpSp>
        <p:nvGrpSpPr>
          <p:cNvPr id="41" name="Group 40">
            <a:extLst>
              <a:ext uri="{FF2B5EF4-FFF2-40B4-BE49-F238E27FC236}">
                <a16:creationId xmlns:a16="http://schemas.microsoft.com/office/drawing/2014/main" id="{2B291223-7AC4-4116-ADC1-282500F0BCD8}"/>
              </a:ext>
            </a:extLst>
          </p:cNvPr>
          <p:cNvGrpSpPr/>
          <p:nvPr/>
        </p:nvGrpSpPr>
        <p:grpSpPr>
          <a:xfrm>
            <a:off x="7169916" y="2044357"/>
            <a:ext cx="845853" cy="1052986"/>
            <a:chOff x="3423276" y="4137455"/>
            <a:chExt cx="845853" cy="1052986"/>
          </a:xfrm>
        </p:grpSpPr>
        <p:sp>
          <p:nvSpPr>
            <p:cNvPr id="42" name="Oval 41">
              <a:extLst>
                <a:ext uri="{FF2B5EF4-FFF2-40B4-BE49-F238E27FC236}">
                  <a16:creationId xmlns:a16="http://schemas.microsoft.com/office/drawing/2014/main" id="{43B559C7-CABF-49FB-A3AA-91324E53C0F7}"/>
                </a:ext>
              </a:extLst>
            </p:cNvPr>
            <p:cNvSpPr/>
            <p:nvPr/>
          </p:nvSpPr>
          <p:spPr>
            <a:xfrm>
              <a:off x="3423276" y="4879468"/>
              <a:ext cx="237994" cy="237994"/>
            </a:xfrm>
            <a:prstGeom prst="ellipse">
              <a:avLst/>
            </a:prstGeom>
            <a:solidFill>
              <a:srgbClr val="04E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43" name="Oval 42">
              <a:extLst>
                <a:ext uri="{FF2B5EF4-FFF2-40B4-BE49-F238E27FC236}">
                  <a16:creationId xmlns:a16="http://schemas.microsoft.com/office/drawing/2014/main" id="{CBB93013-101C-4C98-8624-6F68718E0EF3}"/>
                </a:ext>
              </a:extLst>
            </p:cNvPr>
            <p:cNvSpPr/>
            <p:nvPr/>
          </p:nvSpPr>
          <p:spPr>
            <a:xfrm>
              <a:off x="3423276" y="4541296"/>
              <a:ext cx="237994" cy="2379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44" name="Oval 43">
              <a:extLst>
                <a:ext uri="{FF2B5EF4-FFF2-40B4-BE49-F238E27FC236}">
                  <a16:creationId xmlns:a16="http://schemas.microsoft.com/office/drawing/2014/main" id="{29637DD3-880F-4D95-9370-E9A30DF9A4F4}"/>
                </a:ext>
              </a:extLst>
            </p:cNvPr>
            <p:cNvSpPr/>
            <p:nvPr/>
          </p:nvSpPr>
          <p:spPr>
            <a:xfrm>
              <a:off x="3423276" y="4203124"/>
              <a:ext cx="237994" cy="2379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0D2842DB-0EDE-4D63-9ADE-6463D0E7F01A}"/>
                </a:ext>
              </a:extLst>
            </p:cNvPr>
            <p:cNvSpPr txBox="1"/>
            <p:nvPr/>
          </p:nvSpPr>
          <p:spPr>
            <a:xfrm>
              <a:off x="3661270" y="4137455"/>
              <a:ext cx="607859" cy="369332"/>
            </a:xfrm>
            <a:prstGeom prst="rect">
              <a:avLst/>
            </a:prstGeom>
            <a:noFill/>
          </p:spPr>
          <p:txBody>
            <a:bodyPr wrap="none" rtlCol="0">
              <a:spAutoFit/>
            </a:bodyPr>
            <a:lstStyle/>
            <a:p>
              <a:r>
                <a:rPr lang="en-GB" dirty="0">
                  <a:solidFill>
                    <a:schemeClr val="bg1"/>
                  </a:solidFill>
                  <a:latin typeface="Times New Roman" panose="02020603050405020304" pitchFamily="18" charset="0"/>
                  <a:cs typeface="Times New Roman" panose="02020603050405020304" pitchFamily="18" charset="0"/>
                </a:rPr>
                <a:t>79%</a:t>
              </a:r>
            </a:p>
          </p:txBody>
        </p:sp>
        <p:sp>
          <p:nvSpPr>
            <p:cNvPr id="46" name="TextBox 45">
              <a:extLst>
                <a:ext uri="{FF2B5EF4-FFF2-40B4-BE49-F238E27FC236}">
                  <a16:creationId xmlns:a16="http://schemas.microsoft.com/office/drawing/2014/main" id="{8CF6C0C9-677F-4D22-85E4-5F83C8F766E5}"/>
                </a:ext>
              </a:extLst>
            </p:cNvPr>
            <p:cNvSpPr txBox="1"/>
            <p:nvPr/>
          </p:nvSpPr>
          <p:spPr>
            <a:xfrm>
              <a:off x="3661270" y="4475627"/>
              <a:ext cx="607859" cy="369332"/>
            </a:xfrm>
            <a:prstGeom prst="rect">
              <a:avLst/>
            </a:prstGeom>
            <a:noFill/>
          </p:spPr>
          <p:txBody>
            <a:bodyPr wrap="none" rtlCol="0">
              <a:spAutoFit/>
            </a:bodyPr>
            <a:lstStyle/>
            <a:p>
              <a:r>
                <a:rPr lang="en-GB" dirty="0">
                  <a:solidFill>
                    <a:schemeClr val="bg1"/>
                  </a:solidFill>
                  <a:latin typeface="Times New Roman" panose="02020603050405020304" pitchFamily="18" charset="0"/>
                  <a:cs typeface="Times New Roman" panose="02020603050405020304" pitchFamily="18" charset="0"/>
                </a:rPr>
                <a:t>79%</a:t>
              </a:r>
            </a:p>
          </p:txBody>
        </p:sp>
        <p:sp>
          <p:nvSpPr>
            <p:cNvPr id="47" name="TextBox 46">
              <a:extLst>
                <a:ext uri="{FF2B5EF4-FFF2-40B4-BE49-F238E27FC236}">
                  <a16:creationId xmlns:a16="http://schemas.microsoft.com/office/drawing/2014/main" id="{658D3071-E872-4B43-B929-94AF50956A6E}"/>
                </a:ext>
              </a:extLst>
            </p:cNvPr>
            <p:cNvSpPr txBox="1"/>
            <p:nvPr/>
          </p:nvSpPr>
          <p:spPr>
            <a:xfrm>
              <a:off x="3661270" y="4821109"/>
              <a:ext cx="607859" cy="369332"/>
            </a:xfrm>
            <a:prstGeom prst="rect">
              <a:avLst/>
            </a:prstGeom>
            <a:noFill/>
          </p:spPr>
          <p:txBody>
            <a:bodyPr wrap="none" rtlCol="0">
              <a:spAutoFit/>
            </a:bodyPr>
            <a:lstStyle/>
            <a:p>
              <a:r>
                <a:rPr lang="en-GB" dirty="0">
                  <a:solidFill>
                    <a:schemeClr val="bg1"/>
                  </a:solidFill>
                  <a:latin typeface="Times New Roman" panose="02020603050405020304" pitchFamily="18" charset="0"/>
                  <a:cs typeface="Times New Roman" panose="02020603050405020304" pitchFamily="18" charset="0"/>
                </a:rPr>
                <a:t>98%</a:t>
              </a:r>
            </a:p>
          </p:txBody>
        </p:sp>
      </p:grpSp>
      <p:sp>
        <p:nvSpPr>
          <p:cNvPr id="48" name="TextBox 47">
            <a:extLst>
              <a:ext uri="{FF2B5EF4-FFF2-40B4-BE49-F238E27FC236}">
                <a16:creationId xmlns:a16="http://schemas.microsoft.com/office/drawing/2014/main" id="{4D8B8DA9-D0ED-48B6-AA49-EC0E7CE56439}"/>
              </a:ext>
            </a:extLst>
          </p:cNvPr>
          <p:cNvSpPr txBox="1"/>
          <p:nvPr/>
        </p:nvSpPr>
        <p:spPr>
          <a:xfrm rot="16200000">
            <a:off x="-714470" y="3573415"/>
            <a:ext cx="2113079" cy="400110"/>
          </a:xfrm>
          <a:prstGeom prst="rect">
            <a:avLst/>
          </a:prstGeom>
          <a:noFill/>
        </p:spPr>
        <p:txBody>
          <a:bodyPr wrap="none" rtlCol="0">
            <a:spAutoFit/>
          </a:bodyPr>
          <a:lstStyle/>
          <a:p>
            <a:r>
              <a:rPr lang="en-GB" sz="2000" b="1" dirty="0">
                <a:latin typeface="Times New Roman" panose="02020603050405020304" pitchFamily="18" charset="0"/>
                <a:cs typeface="Times New Roman" panose="02020603050405020304" pitchFamily="18" charset="0"/>
              </a:rPr>
              <a:t>Observed pattern</a:t>
            </a:r>
          </a:p>
        </p:txBody>
      </p:sp>
      <p:sp>
        <p:nvSpPr>
          <p:cNvPr id="49" name="TextBox 48">
            <a:extLst>
              <a:ext uri="{FF2B5EF4-FFF2-40B4-BE49-F238E27FC236}">
                <a16:creationId xmlns:a16="http://schemas.microsoft.com/office/drawing/2014/main" id="{3E0B8A65-C97C-450F-8ED8-ED19C520E362}"/>
              </a:ext>
            </a:extLst>
          </p:cNvPr>
          <p:cNvSpPr txBox="1"/>
          <p:nvPr/>
        </p:nvSpPr>
        <p:spPr>
          <a:xfrm rot="16200000">
            <a:off x="5379967" y="3522513"/>
            <a:ext cx="2113079" cy="400110"/>
          </a:xfrm>
          <a:prstGeom prst="rect">
            <a:avLst/>
          </a:prstGeom>
          <a:noFill/>
        </p:spPr>
        <p:txBody>
          <a:bodyPr wrap="none" rtlCol="0">
            <a:spAutoFit/>
          </a:bodyPr>
          <a:lstStyle/>
          <a:p>
            <a:r>
              <a:rPr lang="en-GB" sz="2000" b="1" dirty="0">
                <a:latin typeface="Times New Roman" panose="02020603050405020304" pitchFamily="18" charset="0"/>
                <a:cs typeface="Times New Roman" panose="02020603050405020304" pitchFamily="18" charset="0"/>
              </a:rPr>
              <a:t>Observed pattern</a:t>
            </a:r>
          </a:p>
        </p:txBody>
      </p:sp>
      <p:sp>
        <p:nvSpPr>
          <p:cNvPr id="50" name="TextBox 49">
            <a:extLst>
              <a:ext uri="{FF2B5EF4-FFF2-40B4-BE49-F238E27FC236}">
                <a16:creationId xmlns:a16="http://schemas.microsoft.com/office/drawing/2014/main" id="{B16A5DFD-E64E-4C94-9861-8274EC09C634}"/>
              </a:ext>
            </a:extLst>
          </p:cNvPr>
          <p:cNvSpPr txBox="1"/>
          <p:nvPr/>
        </p:nvSpPr>
        <p:spPr>
          <a:xfrm>
            <a:off x="7480759" y="5408939"/>
            <a:ext cx="2108462" cy="400110"/>
          </a:xfrm>
          <a:prstGeom prst="rect">
            <a:avLst/>
          </a:prstGeom>
          <a:noFill/>
        </p:spPr>
        <p:txBody>
          <a:bodyPr wrap="none" rtlCol="0">
            <a:spAutoFit/>
          </a:bodyPr>
          <a:lstStyle/>
          <a:p>
            <a:r>
              <a:rPr lang="en-GB" sz="2000" b="1" dirty="0">
                <a:latin typeface="Times New Roman" panose="02020603050405020304" pitchFamily="18" charset="0"/>
                <a:cs typeface="Times New Roman" panose="02020603050405020304" pitchFamily="18" charset="0"/>
              </a:rPr>
              <a:t>Predicted pattern</a:t>
            </a:r>
          </a:p>
        </p:txBody>
      </p:sp>
      <p:sp>
        <p:nvSpPr>
          <p:cNvPr id="51" name="TextBox 50">
            <a:extLst>
              <a:ext uri="{FF2B5EF4-FFF2-40B4-BE49-F238E27FC236}">
                <a16:creationId xmlns:a16="http://schemas.microsoft.com/office/drawing/2014/main" id="{5337AC83-85F7-413B-A8C1-132C785107C8}"/>
              </a:ext>
            </a:extLst>
          </p:cNvPr>
          <p:cNvSpPr txBox="1"/>
          <p:nvPr/>
        </p:nvSpPr>
        <p:spPr>
          <a:xfrm>
            <a:off x="1038387" y="5439948"/>
            <a:ext cx="2108462" cy="400110"/>
          </a:xfrm>
          <a:prstGeom prst="rect">
            <a:avLst/>
          </a:prstGeom>
          <a:noFill/>
        </p:spPr>
        <p:txBody>
          <a:bodyPr wrap="none" rtlCol="0">
            <a:spAutoFit/>
          </a:bodyPr>
          <a:lstStyle/>
          <a:p>
            <a:r>
              <a:rPr lang="en-GB" sz="2000" b="1" dirty="0">
                <a:latin typeface="Times New Roman" panose="02020603050405020304" pitchFamily="18" charset="0"/>
                <a:cs typeface="Times New Roman" panose="02020603050405020304" pitchFamily="18" charset="0"/>
              </a:rPr>
              <a:t>Predicted pattern</a:t>
            </a:r>
          </a:p>
        </p:txBody>
      </p:sp>
    </p:spTree>
    <p:extLst>
      <p:ext uri="{BB962C8B-B14F-4D97-AF65-F5344CB8AC3E}">
        <p14:creationId xmlns:p14="http://schemas.microsoft.com/office/powerpoint/2010/main" val="305896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ign&#10;&#10;Description automatically generated">
            <a:extLst>
              <a:ext uri="{FF2B5EF4-FFF2-40B4-BE49-F238E27FC236}">
                <a16:creationId xmlns:a16="http://schemas.microsoft.com/office/drawing/2014/main" id="{3202487D-DE47-4ED1-91E9-65B69147A502}"/>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420710" y="399164"/>
            <a:ext cx="1544974" cy="446403"/>
          </a:xfrm>
          <a:prstGeom prst="rect">
            <a:avLst/>
          </a:prstGeom>
        </p:spPr>
      </p:pic>
      <p:pic>
        <p:nvPicPr>
          <p:cNvPr id="5" name="Picture 4" descr="Diagram&#10;&#10;Description automatically generated">
            <a:extLst>
              <a:ext uri="{FF2B5EF4-FFF2-40B4-BE49-F238E27FC236}">
                <a16:creationId xmlns:a16="http://schemas.microsoft.com/office/drawing/2014/main" id="{41ADBFFF-33F1-456F-9108-8B0CCF91CF66}"/>
              </a:ext>
            </a:extLst>
          </p:cNvPr>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779961" y="1843494"/>
            <a:ext cx="6413236" cy="4747134"/>
          </a:xfrm>
          <a:prstGeom prst="ellipse">
            <a:avLst/>
          </a:prstGeom>
          <a:ln>
            <a:noFill/>
          </a:ln>
          <a:effectLst>
            <a:softEdge rad="112500"/>
          </a:effectLst>
        </p:spPr>
      </p:pic>
      <p:sp>
        <p:nvSpPr>
          <p:cNvPr id="8" name="TextBox 7">
            <a:extLst>
              <a:ext uri="{FF2B5EF4-FFF2-40B4-BE49-F238E27FC236}">
                <a16:creationId xmlns:a16="http://schemas.microsoft.com/office/drawing/2014/main" id="{2262D11D-A800-4FF3-9730-7F4E03F17C42}"/>
              </a:ext>
            </a:extLst>
          </p:cNvPr>
          <p:cNvSpPr txBox="1"/>
          <p:nvPr/>
        </p:nvSpPr>
        <p:spPr>
          <a:xfrm>
            <a:off x="3747052" y="553179"/>
            <a:ext cx="4940904" cy="584775"/>
          </a:xfrm>
          <a:prstGeom prst="rect">
            <a:avLst/>
          </a:prstGeom>
          <a:noFill/>
        </p:spPr>
        <p:txBody>
          <a:bodyPr wrap="none" rtlCol="0">
            <a:spAutoFit/>
          </a:bodyPr>
          <a:lstStyle/>
          <a:p>
            <a:r>
              <a:rPr lang="en-GB" sz="3200" b="1" dirty="0">
                <a:latin typeface="Times New Roman" panose="02020603050405020304" pitchFamily="18" charset="0"/>
                <a:cs typeface="Times New Roman" panose="02020603050405020304" pitchFamily="18" charset="0"/>
              </a:rPr>
              <a:t>My main research interests</a:t>
            </a:r>
            <a:endParaRPr lang="en-GI" sz="32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C321E4B6-53DB-4903-8E53-1FB12429D83A}"/>
              </a:ext>
            </a:extLst>
          </p:cNvPr>
          <p:cNvSpPr txBox="1"/>
          <p:nvPr/>
        </p:nvSpPr>
        <p:spPr>
          <a:xfrm>
            <a:off x="601834" y="2416063"/>
            <a:ext cx="4496744" cy="4524315"/>
          </a:xfrm>
          <a:prstGeom prst="rect">
            <a:avLst/>
          </a:prstGeom>
          <a:noFill/>
        </p:spPr>
        <p:txBody>
          <a:bodyPr wrap="none" rtlCol="0">
            <a:spAutoFit/>
          </a:bodyPr>
          <a:lstStyle/>
          <a:p>
            <a:pPr marL="285750" indent="-285750">
              <a:lnSpc>
                <a:spcPct val="200000"/>
              </a:lnSpc>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Networks in human geography</a:t>
            </a:r>
          </a:p>
          <a:p>
            <a:pPr marL="285750" indent="-285750">
              <a:lnSpc>
                <a:spcPct val="200000"/>
              </a:lnSpc>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Urban flows</a:t>
            </a:r>
          </a:p>
          <a:p>
            <a:pPr marL="285750" indent="-285750">
              <a:lnSpc>
                <a:spcPct val="200000"/>
              </a:lnSpc>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Spatial structures</a:t>
            </a:r>
          </a:p>
          <a:p>
            <a:pPr marL="285750" indent="-285750">
              <a:lnSpc>
                <a:spcPct val="200000"/>
              </a:lnSpc>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Spatial interaction</a:t>
            </a:r>
          </a:p>
          <a:p>
            <a:pPr marL="285750" indent="-285750">
              <a:lnSpc>
                <a:spcPct val="200000"/>
              </a:lnSpc>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Complex networks in geography</a:t>
            </a:r>
          </a:p>
          <a:p>
            <a:pPr marL="285750" indent="-285750">
              <a:buFont typeface="Arial" panose="020B0604020202020204" pitchFamily="34" charset="0"/>
              <a:buChar char="•"/>
            </a:pPr>
            <a:endParaRPr lang="en-GB"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I"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BF21F4F-906F-4A34-AAE2-79F10998BE37}"/>
              </a:ext>
            </a:extLst>
          </p:cNvPr>
          <p:cNvSpPr txBox="1"/>
          <p:nvPr/>
        </p:nvSpPr>
        <p:spPr>
          <a:xfrm>
            <a:off x="381000" y="1099971"/>
            <a:ext cx="11888637" cy="1665841"/>
          </a:xfrm>
          <a:prstGeom prst="rect">
            <a:avLst/>
          </a:prstGeom>
          <a:noFill/>
        </p:spPr>
        <p:txBody>
          <a:bodyPr wrap="square">
            <a:spAutoFit/>
          </a:bodyPr>
          <a:lstStyle/>
          <a:p>
            <a:pPr algn="ctr">
              <a:lnSpc>
                <a:spcPct val="200000"/>
              </a:lnSpc>
            </a:pPr>
            <a:r>
              <a:rPr lang="en-GB" sz="2400" dirty="0">
                <a:solidFill>
                  <a:srgbClr val="FFC000"/>
                </a:solidFill>
                <a:latin typeface="Times New Roman" panose="02020603050405020304" pitchFamily="18" charset="0"/>
                <a:cs typeface="Times New Roman" panose="02020603050405020304" pitchFamily="18" charset="0"/>
              </a:rPr>
              <a:t>Rethinking how spatial structure is used to build and validate Spatial Interaction models.</a:t>
            </a:r>
          </a:p>
          <a:p>
            <a:pPr algn="ctr">
              <a:lnSpc>
                <a:spcPct val="200000"/>
              </a:lnSpc>
            </a:pPr>
            <a:endParaRPr lang="en-GB" sz="32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128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ign&#10;&#10;Description automatically generated">
            <a:extLst>
              <a:ext uri="{FF2B5EF4-FFF2-40B4-BE49-F238E27FC236}">
                <a16:creationId xmlns:a16="http://schemas.microsoft.com/office/drawing/2014/main" id="{7D8AD19C-3D74-45F0-B431-0F13849B0534}"/>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420710" y="399164"/>
            <a:ext cx="1544974" cy="446403"/>
          </a:xfrm>
          <a:prstGeom prst="rect">
            <a:avLst/>
          </a:prstGeom>
        </p:spPr>
      </p:pic>
      <p:grpSp>
        <p:nvGrpSpPr>
          <p:cNvPr id="28" name="Group 27">
            <a:extLst>
              <a:ext uri="{FF2B5EF4-FFF2-40B4-BE49-F238E27FC236}">
                <a16:creationId xmlns:a16="http://schemas.microsoft.com/office/drawing/2014/main" id="{CB66C078-45F8-4C99-A8DA-B64F9C57DA96}"/>
              </a:ext>
            </a:extLst>
          </p:cNvPr>
          <p:cNvGrpSpPr/>
          <p:nvPr/>
        </p:nvGrpSpPr>
        <p:grpSpPr>
          <a:xfrm>
            <a:off x="677046" y="2836961"/>
            <a:ext cx="8722784" cy="769441"/>
            <a:chOff x="579120" y="1717793"/>
            <a:chExt cx="8722784" cy="769441"/>
          </a:xfrm>
        </p:grpSpPr>
        <p:sp>
          <p:nvSpPr>
            <p:cNvPr id="12" name="TextBox 11">
              <a:extLst>
                <a:ext uri="{FF2B5EF4-FFF2-40B4-BE49-F238E27FC236}">
                  <a16:creationId xmlns:a16="http://schemas.microsoft.com/office/drawing/2014/main" id="{D7EF1FBA-8537-46CE-9D64-F2900EFAC3A3}"/>
                </a:ext>
              </a:extLst>
            </p:cNvPr>
            <p:cNvSpPr txBox="1"/>
            <p:nvPr/>
          </p:nvSpPr>
          <p:spPr>
            <a:xfrm>
              <a:off x="1256112" y="1989043"/>
              <a:ext cx="8045792" cy="369332"/>
            </a:xfrm>
            <a:prstGeom prst="rect">
              <a:avLst/>
            </a:prstGeom>
            <a:noFill/>
          </p:spPr>
          <p:txBody>
            <a:bodyPr wrap="none" rtlCol="0">
              <a:spAutoFit/>
            </a:bodyPr>
            <a:lstStyle/>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Complex network incorporation in model design and development will be crucial </a:t>
              </a:r>
            </a:p>
          </p:txBody>
        </p:sp>
        <p:sp>
          <p:nvSpPr>
            <p:cNvPr id="13" name="TextBox 12">
              <a:extLst>
                <a:ext uri="{FF2B5EF4-FFF2-40B4-BE49-F238E27FC236}">
                  <a16:creationId xmlns:a16="http://schemas.microsoft.com/office/drawing/2014/main" id="{82EC87D1-BD1A-410C-9724-37E22802179F}"/>
                </a:ext>
              </a:extLst>
            </p:cNvPr>
            <p:cNvSpPr txBox="1"/>
            <p:nvPr/>
          </p:nvSpPr>
          <p:spPr>
            <a:xfrm>
              <a:off x="579120" y="1717793"/>
              <a:ext cx="518160" cy="769441"/>
            </a:xfrm>
            <a:prstGeom prst="rect">
              <a:avLst/>
            </a:prstGeom>
            <a:noFill/>
          </p:spPr>
          <p:txBody>
            <a:bodyPr wrap="square">
              <a:spAutoFit/>
            </a:bodyPr>
            <a:lstStyle/>
            <a:p>
              <a:r>
                <a:rPr lang="en-GB" sz="4400" dirty="0">
                  <a:solidFill>
                    <a:schemeClr val="accent2">
                      <a:lumMod val="75000"/>
                    </a:schemeClr>
                  </a:solidFill>
                  <a:latin typeface="Times New Roman" panose="02020603050405020304" pitchFamily="18" charset="0"/>
                  <a:cs typeface="Times New Roman" panose="02020603050405020304" pitchFamily="18" charset="0"/>
                </a:rPr>
                <a:t>2</a:t>
              </a:r>
            </a:p>
          </p:txBody>
        </p:sp>
      </p:grpSp>
      <p:grpSp>
        <p:nvGrpSpPr>
          <p:cNvPr id="18" name="Group 17">
            <a:extLst>
              <a:ext uri="{FF2B5EF4-FFF2-40B4-BE49-F238E27FC236}">
                <a16:creationId xmlns:a16="http://schemas.microsoft.com/office/drawing/2014/main" id="{ED559FA6-BB71-4A8C-9092-0914037163A8}"/>
              </a:ext>
            </a:extLst>
          </p:cNvPr>
          <p:cNvGrpSpPr/>
          <p:nvPr/>
        </p:nvGrpSpPr>
        <p:grpSpPr>
          <a:xfrm>
            <a:off x="677046" y="4169177"/>
            <a:ext cx="9155468" cy="1681805"/>
            <a:chOff x="579120" y="2601930"/>
            <a:chExt cx="9139099" cy="1681805"/>
          </a:xfrm>
        </p:grpSpPr>
        <p:sp>
          <p:nvSpPr>
            <p:cNvPr id="14" name="TextBox 13">
              <a:extLst>
                <a:ext uri="{FF2B5EF4-FFF2-40B4-BE49-F238E27FC236}">
                  <a16:creationId xmlns:a16="http://schemas.microsoft.com/office/drawing/2014/main" id="{DCEFF70A-EA36-4FE2-AAE4-74F696EEF76A}"/>
                </a:ext>
              </a:extLst>
            </p:cNvPr>
            <p:cNvSpPr txBox="1"/>
            <p:nvPr/>
          </p:nvSpPr>
          <p:spPr>
            <a:xfrm>
              <a:off x="1256112" y="2842535"/>
              <a:ext cx="8327921" cy="369332"/>
            </a:xfrm>
            <a:prstGeom prst="rect">
              <a:avLst/>
            </a:prstGeom>
            <a:noFill/>
          </p:spPr>
          <p:txBody>
            <a:bodyPr wrap="none" rtlCol="0">
              <a:spAutoFit/>
            </a:bodyPr>
            <a:lstStyle/>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Pattern validation methods can reveal how well our models replicate spatial structure</a:t>
              </a:r>
            </a:p>
          </p:txBody>
        </p:sp>
        <p:sp>
          <p:nvSpPr>
            <p:cNvPr id="15" name="TextBox 14">
              <a:extLst>
                <a:ext uri="{FF2B5EF4-FFF2-40B4-BE49-F238E27FC236}">
                  <a16:creationId xmlns:a16="http://schemas.microsoft.com/office/drawing/2014/main" id="{740910D2-0E34-4DE5-B26A-94FE0BACAE85}"/>
                </a:ext>
              </a:extLst>
            </p:cNvPr>
            <p:cNvSpPr txBox="1"/>
            <p:nvPr/>
          </p:nvSpPr>
          <p:spPr>
            <a:xfrm>
              <a:off x="579120" y="2601930"/>
              <a:ext cx="518160" cy="769441"/>
            </a:xfrm>
            <a:prstGeom prst="rect">
              <a:avLst/>
            </a:prstGeom>
            <a:noFill/>
          </p:spPr>
          <p:txBody>
            <a:bodyPr wrap="square">
              <a:spAutoFit/>
            </a:bodyPr>
            <a:lstStyle/>
            <a:p>
              <a:r>
                <a:rPr lang="en-GB" sz="4400" dirty="0">
                  <a:solidFill>
                    <a:schemeClr val="accent2">
                      <a:lumMod val="75000"/>
                    </a:schemeClr>
                  </a:solidFill>
                  <a:latin typeface="Times New Roman" panose="02020603050405020304" pitchFamily="18" charset="0"/>
                  <a:cs typeface="Times New Roman" panose="02020603050405020304" pitchFamily="18" charset="0"/>
                </a:rPr>
                <a:t>3</a:t>
              </a:r>
            </a:p>
          </p:txBody>
        </p:sp>
        <p:sp>
          <p:nvSpPr>
            <p:cNvPr id="17" name="TextBox 16">
              <a:extLst>
                <a:ext uri="{FF2B5EF4-FFF2-40B4-BE49-F238E27FC236}">
                  <a16:creationId xmlns:a16="http://schemas.microsoft.com/office/drawing/2014/main" id="{6800EE83-1081-4DAC-9F51-D628B32E15FE}"/>
                </a:ext>
              </a:extLst>
            </p:cNvPr>
            <p:cNvSpPr txBox="1"/>
            <p:nvPr/>
          </p:nvSpPr>
          <p:spPr>
            <a:xfrm>
              <a:off x="2239729" y="3637404"/>
              <a:ext cx="7478490" cy="646331"/>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Network structure measures such as </a:t>
              </a:r>
              <a:r>
                <a:rPr lang="en-GB" dirty="0">
                  <a:solidFill>
                    <a:srgbClr val="FFC000"/>
                  </a:solidFill>
                  <a:latin typeface="Times New Roman" panose="02020603050405020304" pitchFamily="18" charset="0"/>
                  <a:cs typeface="Times New Roman" panose="02020603050405020304" pitchFamily="18" charset="0"/>
                </a:rPr>
                <a:t>Page Rank </a:t>
              </a:r>
              <a:r>
                <a:rPr lang="en-GB" dirty="0">
                  <a:latin typeface="Times New Roman" panose="02020603050405020304" pitchFamily="18" charset="0"/>
                  <a:cs typeface="Times New Roman" panose="02020603050405020304" pitchFamily="18" charset="0"/>
                </a:rPr>
                <a:t>can be efficient capturing spatial structure</a:t>
              </a:r>
            </a:p>
          </p:txBody>
        </p:sp>
        <p:cxnSp>
          <p:nvCxnSpPr>
            <p:cNvPr id="5" name="Connector: Elbow 4">
              <a:extLst>
                <a:ext uri="{FF2B5EF4-FFF2-40B4-BE49-F238E27FC236}">
                  <a16:creationId xmlns:a16="http://schemas.microsoft.com/office/drawing/2014/main" id="{A6F966D2-0D26-4298-853D-7107A273F105}"/>
                </a:ext>
              </a:extLst>
            </p:cNvPr>
            <p:cNvCxnSpPr>
              <a:cxnSpLocks/>
              <a:stCxn id="14" idx="1"/>
              <a:endCxn id="17" idx="1"/>
            </p:cNvCxnSpPr>
            <p:nvPr/>
          </p:nvCxnSpPr>
          <p:spPr>
            <a:xfrm rot="10800000" flipH="1" flipV="1">
              <a:off x="1256112" y="3027200"/>
              <a:ext cx="983616" cy="933369"/>
            </a:xfrm>
            <a:prstGeom prst="bentConnector3">
              <a:avLst>
                <a:gd name="adj1" fmla="val -23199"/>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63FD213B-2D67-4F60-924F-CCA836BF8731}"/>
              </a:ext>
            </a:extLst>
          </p:cNvPr>
          <p:cNvSpPr txBox="1"/>
          <p:nvPr/>
        </p:nvSpPr>
        <p:spPr>
          <a:xfrm>
            <a:off x="4925945" y="357020"/>
            <a:ext cx="1940659" cy="523220"/>
          </a:xfrm>
          <a:prstGeom prst="rect">
            <a:avLst/>
          </a:prstGeom>
          <a:noFill/>
        </p:spPr>
        <p:txBody>
          <a:bodyPr wrap="none" rtlCol="0">
            <a:spAutoFit/>
          </a:bodyPr>
          <a:lstStyle/>
          <a:p>
            <a:r>
              <a:rPr lang="en-GB" sz="2800" b="1" dirty="0">
                <a:latin typeface="Times New Roman" panose="02020603050405020304" pitchFamily="18" charset="0"/>
                <a:cs typeface="Times New Roman" panose="02020603050405020304" pitchFamily="18" charset="0"/>
              </a:rPr>
              <a:t>Take Away </a:t>
            </a:r>
            <a:endParaRPr lang="en-GI" sz="2800" b="1" dirty="0">
              <a:latin typeface="Times New Roman" panose="02020603050405020304" pitchFamily="18" charset="0"/>
              <a:cs typeface="Times New Roman" panose="02020603050405020304" pitchFamily="18" charset="0"/>
            </a:endParaRPr>
          </a:p>
        </p:txBody>
      </p:sp>
      <p:grpSp>
        <p:nvGrpSpPr>
          <p:cNvPr id="32" name="Group 31">
            <a:extLst>
              <a:ext uri="{FF2B5EF4-FFF2-40B4-BE49-F238E27FC236}">
                <a16:creationId xmlns:a16="http://schemas.microsoft.com/office/drawing/2014/main" id="{617CB67A-6263-4C0E-BEC9-F6BC1D20D3A6}"/>
              </a:ext>
            </a:extLst>
          </p:cNvPr>
          <p:cNvGrpSpPr/>
          <p:nvPr/>
        </p:nvGrpSpPr>
        <p:grpSpPr>
          <a:xfrm>
            <a:off x="790874" y="1087462"/>
            <a:ext cx="9558924" cy="1302717"/>
            <a:chOff x="579120" y="994519"/>
            <a:chExt cx="9558924" cy="1302717"/>
          </a:xfrm>
        </p:grpSpPr>
        <p:sp>
          <p:nvSpPr>
            <p:cNvPr id="41" name="TextBox 40">
              <a:extLst>
                <a:ext uri="{FF2B5EF4-FFF2-40B4-BE49-F238E27FC236}">
                  <a16:creationId xmlns:a16="http://schemas.microsoft.com/office/drawing/2014/main" id="{B274F080-4E5B-4BE1-B7D9-BD7797986109}"/>
                </a:ext>
              </a:extLst>
            </p:cNvPr>
            <p:cNvSpPr txBox="1"/>
            <p:nvPr/>
          </p:nvSpPr>
          <p:spPr>
            <a:xfrm>
              <a:off x="1256112" y="1255714"/>
              <a:ext cx="8462573" cy="369332"/>
            </a:xfrm>
            <a:prstGeom prst="rect">
              <a:avLst/>
            </a:prstGeom>
            <a:noFill/>
          </p:spPr>
          <p:txBody>
            <a:bodyPr wrap="none" rtlCol="0">
              <a:spAutoFit/>
            </a:bodyPr>
            <a:lstStyle/>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Spatial structure can be broken down into locational structure and functional structure </a:t>
              </a:r>
            </a:p>
          </p:txBody>
        </p:sp>
        <p:sp>
          <p:nvSpPr>
            <p:cNvPr id="42" name="TextBox 41">
              <a:extLst>
                <a:ext uri="{FF2B5EF4-FFF2-40B4-BE49-F238E27FC236}">
                  <a16:creationId xmlns:a16="http://schemas.microsoft.com/office/drawing/2014/main" id="{6E47238B-7128-4E38-81A8-DFEDE866CAF6}"/>
                </a:ext>
              </a:extLst>
            </p:cNvPr>
            <p:cNvSpPr txBox="1"/>
            <p:nvPr/>
          </p:nvSpPr>
          <p:spPr>
            <a:xfrm>
              <a:off x="2239728" y="1927904"/>
              <a:ext cx="7898316" cy="369332"/>
            </a:xfrm>
            <a:prstGeom prst="rect">
              <a:avLst/>
            </a:prstGeom>
            <a:noFill/>
          </p:spPr>
          <p:txBody>
            <a:bodyPr wrap="none" rtlCol="0">
              <a:spAutoFit/>
            </a:bodyPr>
            <a:lstStyle/>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Using the flow volumes might be a crucial in accounting for functional structure</a:t>
              </a:r>
            </a:p>
          </p:txBody>
        </p:sp>
        <p:sp>
          <p:nvSpPr>
            <p:cNvPr id="11" name="TextBox 10">
              <a:extLst>
                <a:ext uri="{FF2B5EF4-FFF2-40B4-BE49-F238E27FC236}">
                  <a16:creationId xmlns:a16="http://schemas.microsoft.com/office/drawing/2014/main" id="{D1106BF7-AE93-4A91-96A4-BF5A486B19DE}"/>
                </a:ext>
              </a:extLst>
            </p:cNvPr>
            <p:cNvSpPr txBox="1"/>
            <p:nvPr/>
          </p:nvSpPr>
          <p:spPr>
            <a:xfrm>
              <a:off x="579120" y="994519"/>
              <a:ext cx="518160" cy="769441"/>
            </a:xfrm>
            <a:prstGeom prst="rect">
              <a:avLst/>
            </a:prstGeom>
            <a:noFill/>
          </p:spPr>
          <p:txBody>
            <a:bodyPr wrap="square">
              <a:spAutoFit/>
            </a:bodyPr>
            <a:lstStyle/>
            <a:p>
              <a:r>
                <a:rPr lang="en-GB" sz="4400" dirty="0">
                  <a:solidFill>
                    <a:schemeClr val="accent2">
                      <a:lumMod val="75000"/>
                    </a:schemeClr>
                  </a:solidFill>
                  <a:latin typeface="Times New Roman" panose="02020603050405020304" pitchFamily="18" charset="0"/>
                  <a:cs typeface="Times New Roman" panose="02020603050405020304" pitchFamily="18" charset="0"/>
                </a:rPr>
                <a:t>1</a:t>
              </a:r>
            </a:p>
          </p:txBody>
        </p:sp>
        <p:cxnSp>
          <p:nvCxnSpPr>
            <p:cNvPr id="36" name="Connector: Elbow 35">
              <a:extLst>
                <a:ext uri="{FF2B5EF4-FFF2-40B4-BE49-F238E27FC236}">
                  <a16:creationId xmlns:a16="http://schemas.microsoft.com/office/drawing/2014/main" id="{C633EF17-A10C-45BD-91FD-6E3D58F09151}"/>
                </a:ext>
              </a:extLst>
            </p:cNvPr>
            <p:cNvCxnSpPr>
              <a:cxnSpLocks/>
              <a:stCxn id="41" idx="1"/>
              <a:endCxn id="42" idx="1"/>
            </p:cNvCxnSpPr>
            <p:nvPr/>
          </p:nvCxnSpPr>
          <p:spPr>
            <a:xfrm rot="10800000" flipH="1" flipV="1">
              <a:off x="1256112" y="1440380"/>
              <a:ext cx="983616" cy="672190"/>
            </a:xfrm>
            <a:prstGeom prst="bentConnector3">
              <a:avLst>
                <a:gd name="adj1" fmla="val -23241"/>
              </a:avLst>
            </a:prstGeom>
            <a:ln w="2857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3516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82A157-6999-4759-B980-0335DFF88524}"/>
              </a:ext>
            </a:extLst>
          </p:cNvPr>
          <p:cNvSpPr txBox="1"/>
          <p:nvPr/>
        </p:nvSpPr>
        <p:spPr>
          <a:xfrm>
            <a:off x="412450" y="285833"/>
            <a:ext cx="11573325" cy="2281394"/>
          </a:xfrm>
          <a:prstGeom prst="rect">
            <a:avLst/>
          </a:prstGeom>
          <a:noFill/>
        </p:spPr>
        <p:txBody>
          <a:bodyPr wrap="square">
            <a:spAutoFit/>
          </a:bodyPr>
          <a:lstStyle/>
          <a:p>
            <a:pPr algn="ctr">
              <a:lnSpc>
                <a:spcPct val="200000"/>
              </a:lnSpc>
            </a:pPr>
            <a:r>
              <a:rPr lang="en-GB" sz="4400" dirty="0">
                <a:latin typeface="Times New Roman" panose="02020603050405020304" pitchFamily="18" charset="0"/>
                <a:cs typeface="Times New Roman" panose="02020603050405020304" pitchFamily="18" charset="0"/>
              </a:rPr>
              <a:t>Spatial Structure in Spatial Interaction</a:t>
            </a:r>
          </a:p>
          <a:p>
            <a:pPr algn="ctr">
              <a:lnSpc>
                <a:spcPct val="200000"/>
              </a:lnSpc>
            </a:pPr>
            <a:r>
              <a:rPr lang="en-GB" sz="3200" dirty="0">
                <a:latin typeface="Times New Roman" panose="02020603050405020304" pitchFamily="18" charset="0"/>
                <a:cs typeface="Times New Roman" panose="02020603050405020304" pitchFamily="18" charset="0"/>
              </a:rPr>
              <a:t>Rethinking how spatial structure is used to build and validate SIMs.</a:t>
            </a:r>
          </a:p>
        </p:txBody>
      </p:sp>
      <p:pic>
        <p:nvPicPr>
          <p:cNvPr id="9" name="Picture 8" descr="A picture containing text, sign&#10;&#10;Description automatically generated">
            <a:extLst>
              <a:ext uri="{FF2B5EF4-FFF2-40B4-BE49-F238E27FC236}">
                <a16:creationId xmlns:a16="http://schemas.microsoft.com/office/drawing/2014/main" id="{7A581336-D6AD-4D30-A9EE-409DDC61D90C}"/>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387170" y="5290334"/>
            <a:ext cx="3950944" cy="1141582"/>
          </a:xfrm>
          <a:prstGeom prst="rect">
            <a:avLst/>
          </a:prstGeom>
        </p:spPr>
      </p:pic>
      <p:sp>
        <p:nvSpPr>
          <p:cNvPr id="10" name="TextBox 9">
            <a:extLst>
              <a:ext uri="{FF2B5EF4-FFF2-40B4-BE49-F238E27FC236}">
                <a16:creationId xmlns:a16="http://schemas.microsoft.com/office/drawing/2014/main" id="{2134E2DF-E9B6-4EAB-B52A-B562D2E8980B}"/>
              </a:ext>
            </a:extLst>
          </p:cNvPr>
          <p:cNvSpPr txBox="1"/>
          <p:nvPr/>
        </p:nvSpPr>
        <p:spPr>
          <a:xfrm>
            <a:off x="657162" y="3731775"/>
            <a:ext cx="2271776" cy="523220"/>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Lenka.Hasova@bristol.ac.uk</a:t>
            </a:r>
            <a:endParaRPr lang="en-GB" sz="1400" dirty="0">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@LenkaHas</a:t>
            </a:r>
          </a:p>
        </p:txBody>
      </p:sp>
      <p:sp>
        <p:nvSpPr>
          <p:cNvPr id="7" name="TextBox 6">
            <a:extLst>
              <a:ext uri="{FF2B5EF4-FFF2-40B4-BE49-F238E27FC236}">
                <a16:creationId xmlns:a16="http://schemas.microsoft.com/office/drawing/2014/main" id="{A323035D-BDDB-40B1-AAB5-F74AC7C50805}"/>
              </a:ext>
            </a:extLst>
          </p:cNvPr>
          <p:cNvSpPr txBox="1"/>
          <p:nvPr/>
        </p:nvSpPr>
        <p:spPr>
          <a:xfrm>
            <a:off x="657162" y="5468715"/>
            <a:ext cx="2244525" cy="523220"/>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levi.john.wolf@bristol.ac.uk</a:t>
            </a:r>
            <a:endParaRPr lang="en-GB" sz="1400" dirty="0">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@levijohnwolf</a:t>
            </a:r>
          </a:p>
        </p:txBody>
      </p:sp>
      <p:sp>
        <p:nvSpPr>
          <p:cNvPr id="8" name="TextBox 7">
            <a:extLst>
              <a:ext uri="{FF2B5EF4-FFF2-40B4-BE49-F238E27FC236}">
                <a16:creationId xmlns:a16="http://schemas.microsoft.com/office/drawing/2014/main" id="{21B1D026-848B-40BF-8D92-06660E3D2055}"/>
              </a:ext>
            </a:extLst>
          </p:cNvPr>
          <p:cNvSpPr txBox="1"/>
          <p:nvPr/>
        </p:nvSpPr>
        <p:spPr>
          <a:xfrm>
            <a:off x="9255374" y="3605247"/>
            <a:ext cx="2388795" cy="584775"/>
          </a:xfrm>
          <a:prstGeom prst="rect">
            <a:avLst/>
          </a:prstGeom>
          <a:noFill/>
        </p:spPr>
        <p:txBody>
          <a:bodyPr wrap="none" rtlCol="0">
            <a:spAutoFit/>
          </a:bodyPr>
          <a:lstStyle/>
          <a:p>
            <a:r>
              <a:rPr lang="en-GB" sz="3200" dirty="0">
                <a:latin typeface="Lucida Fax" panose="02060602050505020204" pitchFamily="18" charset="0"/>
              </a:rPr>
              <a:t>Thank you</a:t>
            </a:r>
          </a:p>
        </p:txBody>
      </p:sp>
      <p:sp>
        <p:nvSpPr>
          <p:cNvPr id="11" name="TextBox 10">
            <a:extLst>
              <a:ext uri="{FF2B5EF4-FFF2-40B4-BE49-F238E27FC236}">
                <a16:creationId xmlns:a16="http://schemas.microsoft.com/office/drawing/2014/main" id="{B007B205-801C-4FEE-A0E1-B46000436190}"/>
              </a:ext>
            </a:extLst>
          </p:cNvPr>
          <p:cNvSpPr txBox="1"/>
          <p:nvPr/>
        </p:nvSpPr>
        <p:spPr>
          <a:xfrm>
            <a:off x="657162" y="4600245"/>
            <a:ext cx="1802096" cy="523220"/>
          </a:xfrm>
          <a:prstGeom prst="rect">
            <a:avLst/>
          </a:prstGeom>
          <a:noFill/>
        </p:spPr>
        <p:txBody>
          <a:bodyPr wrap="none" rtlCol="0">
            <a:spAutoFit/>
          </a:bodyPr>
          <a:lstStyle/>
          <a:p>
            <a:r>
              <a:rPr lang="en-GB" sz="1400" i="0" u="none" strike="noStrike" dirty="0">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e.tranos@bristol.ac.uk</a:t>
            </a:r>
            <a:endParaRPr lang="en-GB" sz="1400" i="0" u="none" strike="noStrike" dirty="0">
              <a:effectLst/>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@EmmanouilTranos</a:t>
            </a:r>
          </a:p>
        </p:txBody>
      </p:sp>
    </p:spTree>
    <p:extLst>
      <p:ext uri="{BB962C8B-B14F-4D97-AF65-F5344CB8AC3E}">
        <p14:creationId xmlns:p14="http://schemas.microsoft.com/office/powerpoint/2010/main" val="1411859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5D87C-88C5-4943-B909-294B5DE2A66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BCC4563-0924-4B1A-95BA-D06A414AB576}"/>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601618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ign&#10;&#10;Description automatically generated">
            <a:extLst>
              <a:ext uri="{FF2B5EF4-FFF2-40B4-BE49-F238E27FC236}">
                <a16:creationId xmlns:a16="http://schemas.microsoft.com/office/drawing/2014/main" id="{E0A82940-766F-4A04-8B38-F53F1B33E567}"/>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420710" y="399164"/>
            <a:ext cx="1544974" cy="446403"/>
          </a:xfrm>
          <a:prstGeom prst="rect">
            <a:avLst/>
          </a:prstGeom>
        </p:spPr>
      </p:pic>
      <p:sp>
        <p:nvSpPr>
          <p:cNvPr id="6" name="TextBox 5">
            <a:extLst>
              <a:ext uri="{FF2B5EF4-FFF2-40B4-BE49-F238E27FC236}">
                <a16:creationId xmlns:a16="http://schemas.microsoft.com/office/drawing/2014/main" id="{094462B6-3F97-441E-ADFB-47E35E11BE54}"/>
              </a:ext>
            </a:extLst>
          </p:cNvPr>
          <p:cNvSpPr txBox="1"/>
          <p:nvPr/>
        </p:nvSpPr>
        <p:spPr>
          <a:xfrm>
            <a:off x="926510" y="90331"/>
            <a:ext cx="9126406" cy="1031501"/>
          </a:xfrm>
          <a:prstGeom prst="rect">
            <a:avLst/>
          </a:prstGeom>
          <a:noFill/>
        </p:spPr>
        <p:txBody>
          <a:bodyPr wrap="square">
            <a:spAutoFit/>
          </a:bodyPr>
          <a:lstStyle/>
          <a:p>
            <a:pPr algn="ctr">
              <a:lnSpc>
                <a:spcPct val="200000"/>
              </a:lnSpc>
            </a:pPr>
            <a:r>
              <a:rPr lang="en-GB" sz="3600" dirty="0">
                <a:latin typeface="Times New Roman" panose="02020603050405020304" pitchFamily="18" charset="0"/>
                <a:cs typeface="Times New Roman" panose="02020603050405020304" pitchFamily="18" charset="0"/>
              </a:rPr>
              <a:t>Spatial Structure in Spatial Interaction</a:t>
            </a:r>
          </a:p>
        </p:txBody>
      </p:sp>
      <p:sp>
        <p:nvSpPr>
          <p:cNvPr id="7" name="TextBox 6">
            <a:extLst>
              <a:ext uri="{FF2B5EF4-FFF2-40B4-BE49-F238E27FC236}">
                <a16:creationId xmlns:a16="http://schemas.microsoft.com/office/drawing/2014/main" id="{F9E1E0DC-6A30-455D-A3F2-EAF3C2CDC8B2}"/>
              </a:ext>
            </a:extLst>
          </p:cNvPr>
          <p:cNvSpPr txBox="1"/>
          <p:nvPr/>
        </p:nvSpPr>
        <p:spPr>
          <a:xfrm>
            <a:off x="1276475" y="5810143"/>
            <a:ext cx="2199641" cy="523220"/>
          </a:xfrm>
          <a:prstGeom prst="rect">
            <a:avLst/>
          </a:prstGeom>
          <a:noFill/>
        </p:spPr>
        <p:txBody>
          <a:bodyPr wrap="none" rtlCol="0">
            <a:spAutoFit/>
          </a:bodyPr>
          <a:lstStyle/>
          <a:p>
            <a:r>
              <a:rPr lang="en-GB" sz="2800" b="1" dirty="0">
                <a:latin typeface="Times New Roman" panose="02020603050405020304" pitchFamily="18" charset="0"/>
                <a:cs typeface="Times New Roman" panose="02020603050405020304" pitchFamily="18" charset="0"/>
              </a:rPr>
              <a:t>3 main issues</a:t>
            </a:r>
            <a:endParaRPr lang="en-GI" sz="2800" b="1" dirty="0">
              <a:latin typeface="Times New Roman" panose="02020603050405020304" pitchFamily="18" charset="0"/>
              <a:cs typeface="Times New Roman" panose="02020603050405020304" pitchFamily="18" charset="0"/>
            </a:endParaRPr>
          </a:p>
        </p:txBody>
      </p:sp>
      <p:grpSp>
        <p:nvGrpSpPr>
          <p:cNvPr id="36" name="Group 35">
            <a:extLst>
              <a:ext uri="{FF2B5EF4-FFF2-40B4-BE49-F238E27FC236}">
                <a16:creationId xmlns:a16="http://schemas.microsoft.com/office/drawing/2014/main" id="{FB90EDBE-F914-4441-956A-3CF844BC520D}"/>
              </a:ext>
            </a:extLst>
          </p:cNvPr>
          <p:cNvGrpSpPr/>
          <p:nvPr/>
        </p:nvGrpSpPr>
        <p:grpSpPr>
          <a:xfrm>
            <a:off x="2607817" y="4240192"/>
            <a:ext cx="9603206" cy="3260311"/>
            <a:chOff x="2739388" y="2811442"/>
            <a:chExt cx="9603206" cy="3260311"/>
          </a:xfrm>
        </p:grpSpPr>
        <p:grpSp>
          <p:nvGrpSpPr>
            <p:cNvPr id="29" name="Group 28">
              <a:extLst>
                <a:ext uri="{FF2B5EF4-FFF2-40B4-BE49-F238E27FC236}">
                  <a16:creationId xmlns:a16="http://schemas.microsoft.com/office/drawing/2014/main" id="{48A625FA-416B-4383-A5E9-260D4EC2A1E0}"/>
                </a:ext>
              </a:extLst>
            </p:cNvPr>
            <p:cNvGrpSpPr/>
            <p:nvPr/>
          </p:nvGrpSpPr>
          <p:grpSpPr>
            <a:xfrm>
              <a:off x="3476116" y="3301880"/>
              <a:ext cx="7019606" cy="2769873"/>
              <a:chOff x="3476116" y="3301880"/>
              <a:chExt cx="7019606" cy="2769873"/>
            </a:xfrm>
          </p:grpSpPr>
          <p:cxnSp>
            <p:nvCxnSpPr>
              <p:cNvPr id="9" name="Straight Connector 8">
                <a:extLst>
                  <a:ext uri="{FF2B5EF4-FFF2-40B4-BE49-F238E27FC236}">
                    <a16:creationId xmlns:a16="http://schemas.microsoft.com/office/drawing/2014/main" id="{EBB873C3-2165-40DD-A5F5-7536183ADEAF}"/>
                  </a:ext>
                </a:extLst>
              </p:cNvPr>
              <p:cNvCxnSpPr>
                <a:cxnSpLocks/>
                <a:stCxn id="7" idx="3"/>
              </p:cNvCxnSpPr>
              <p:nvPr/>
            </p:nvCxnSpPr>
            <p:spPr>
              <a:xfrm flipV="1">
                <a:off x="3476116" y="4788176"/>
                <a:ext cx="2763296" cy="128357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83D989F-7132-4BE3-A5F9-E435CAC411EF}"/>
                  </a:ext>
                </a:extLst>
              </p:cNvPr>
              <p:cNvCxnSpPr>
                <a:cxnSpLocks/>
              </p:cNvCxnSpPr>
              <p:nvPr/>
            </p:nvCxnSpPr>
            <p:spPr>
              <a:xfrm flipH="1">
                <a:off x="6370983" y="3301880"/>
                <a:ext cx="4124739" cy="57546"/>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FEEDF89F-DED0-4E93-AB58-0ED320DAE5F6}"/>
                </a:ext>
              </a:extLst>
            </p:cNvPr>
            <p:cNvSpPr txBox="1"/>
            <p:nvPr/>
          </p:nvSpPr>
          <p:spPr>
            <a:xfrm>
              <a:off x="2739388" y="2811442"/>
              <a:ext cx="9603206" cy="461665"/>
            </a:xfrm>
            <a:prstGeom prst="rect">
              <a:avLst/>
            </a:prstGeom>
            <a:noFill/>
          </p:spPr>
          <p:txBody>
            <a:bodyPr wrap="none" rtlCol="0">
              <a:spAutoFit/>
            </a:bodyPr>
            <a:lstStyle/>
            <a:p>
              <a:r>
                <a:rPr lang="en-GB" sz="2400" b="1" dirty="0">
                  <a:latin typeface="Times New Roman" panose="02020603050405020304" pitchFamily="18" charset="0"/>
                  <a:cs typeface="Times New Roman" panose="02020603050405020304" pitchFamily="18" charset="0"/>
                </a:rPr>
                <a:t>Measures of structure don’t work well, particularly for bipartite graphs</a:t>
              </a:r>
              <a:endParaRPr lang="en-GI" sz="2400" b="1" dirty="0">
                <a:latin typeface="Times New Roman" panose="02020603050405020304" pitchFamily="18" charset="0"/>
                <a:cs typeface="Times New Roman" panose="02020603050405020304" pitchFamily="18" charset="0"/>
              </a:endParaRPr>
            </a:p>
          </p:txBody>
        </p:sp>
      </p:grpSp>
      <p:grpSp>
        <p:nvGrpSpPr>
          <p:cNvPr id="37" name="Group 36">
            <a:extLst>
              <a:ext uri="{FF2B5EF4-FFF2-40B4-BE49-F238E27FC236}">
                <a16:creationId xmlns:a16="http://schemas.microsoft.com/office/drawing/2014/main" id="{C3CA193A-05FE-44F7-9FEE-A1FA441F5538}"/>
              </a:ext>
            </a:extLst>
          </p:cNvPr>
          <p:cNvGrpSpPr/>
          <p:nvPr/>
        </p:nvGrpSpPr>
        <p:grpSpPr>
          <a:xfrm>
            <a:off x="3476116" y="5521602"/>
            <a:ext cx="7357886" cy="2172411"/>
            <a:chOff x="3476116" y="4092852"/>
            <a:chExt cx="7357886" cy="2172411"/>
          </a:xfrm>
        </p:grpSpPr>
        <p:grpSp>
          <p:nvGrpSpPr>
            <p:cNvPr id="28" name="Group 27">
              <a:extLst>
                <a:ext uri="{FF2B5EF4-FFF2-40B4-BE49-F238E27FC236}">
                  <a16:creationId xmlns:a16="http://schemas.microsoft.com/office/drawing/2014/main" id="{2AC21E71-4650-441B-9808-ADE8101582F4}"/>
                </a:ext>
              </a:extLst>
            </p:cNvPr>
            <p:cNvGrpSpPr/>
            <p:nvPr/>
          </p:nvGrpSpPr>
          <p:grpSpPr>
            <a:xfrm>
              <a:off x="3476116" y="4800746"/>
              <a:ext cx="7183087" cy="1464517"/>
              <a:chOff x="3476116" y="4746372"/>
              <a:chExt cx="7183086" cy="1178103"/>
            </a:xfrm>
          </p:grpSpPr>
          <p:cxnSp>
            <p:nvCxnSpPr>
              <p:cNvPr id="10" name="Straight Connector 9">
                <a:extLst>
                  <a:ext uri="{FF2B5EF4-FFF2-40B4-BE49-F238E27FC236}">
                    <a16:creationId xmlns:a16="http://schemas.microsoft.com/office/drawing/2014/main" id="{B9BED130-1A8F-4577-BB81-1B54D64DA924}"/>
                  </a:ext>
                </a:extLst>
              </p:cNvPr>
              <p:cNvCxnSpPr>
                <a:cxnSpLocks/>
                <a:stCxn id="7" idx="3"/>
              </p:cNvCxnSpPr>
              <p:nvPr/>
            </p:nvCxnSpPr>
            <p:spPr>
              <a:xfrm>
                <a:off x="3476116" y="5768828"/>
                <a:ext cx="2882564" cy="15564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BD8DBFB-D60A-4E00-8E74-F38474C79C50}"/>
                  </a:ext>
                </a:extLst>
              </p:cNvPr>
              <p:cNvCxnSpPr>
                <a:cxnSpLocks/>
              </p:cNvCxnSpPr>
              <p:nvPr/>
            </p:nvCxnSpPr>
            <p:spPr>
              <a:xfrm flipH="1">
                <a:off x="6490251" y="4746372"/>
                <a:ext cx="4168951" cy="28767"/>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C1F88FD1-AB15-4C11-95E4-946F4C4EA354}"/>
                </a:ext>
              </a:extLst>
            </p:cNvPr>
            <p:cNvSpPr txBox="1"/>
            <p:nvPr/>
          </p:nvSpPr>
          <p:spPr>
            <a:xfrm>
              <a:off x="6545782" y="4092852"/>
              <a:ext cx="4288220" cy="707886"/>
            </a:xfrm>
            <a:prstGeom prst="rect">
              <a:avLst/>
            </a:prstGeom>
            <a:noFill/>
          </p:spPr>
          <p:txBody>
            <a:bodyPr wrap="square" rtlCol="0">
              <a:spAutoFit/>
            </a:bodyPr>
            <a:lstStyle/>
            <a:p>
              <a:r>
                <a:rPr lang="en-GB" sz="2000" b="1" dirty="0">
                  <a:latin typeface="Times New Roman" panose="02020603050405020304" pitchFamily="18" charset="0"/>
                  <a:cs typeface="Times New Roman" panose="02020603050405020304" pitchFamily="18" charset="0"/>
                </a:rPr>
                <a:t>How do I know if my model replicates spatial structure?</a:t>
              </a:r>
              <a:endParaRPr lang="en-GI" sz="2000" b="1" dirty="0">
                <a:latin typeface="Times New Roman" panose="020206030504050203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id="{160EA498-06F9-4568-836E-A03D9EF943AA}"/>
              </a:ext>
            </a:extLst>
          </p:cNvPr>
          <p:cNvGrpSpPr/>
          <p:nvPr/>
        </p:nvGrpSpPr>
        <p:grpSpPr>
          <a:xfrm>
            <a:off x="3645176" y="3461359"/>
            <a:ext cx="8187984" cy="755202"/>
            <a:chOff x="2471219" y="5600225"/>
            <a:chExt cx="8187984" cy="755202"/>
          </a:xfrm>
        </p:grpSpPr>
        <p:grpSp>
          <p:nvGrpSpPr>
            <p:cNvPr id="27" name="Group 26">
              <a:extLst>
                <a:ext uri="{FF2B5EF4-FFF2-40B4-BE49-F238E27FC236}">
                  <a16:creationId xmlns:a16="http://schemas.microsoft.com/office/drawing/2014/main" id="{1B5D5968-486D-40AC-B14D-7EA9C6911C17}"/>
                </a:ext>
              </a:extLst>
            </p:cNvPr>
            <p:cNvGrpSpPr/>
            <p:nvPr/>
          </p:nvGrpSpPr>
          <p:grpSpPr>
            <a:xfrm>
              <a:off x="2471219" y="5600225"/>
              <a:ext cx="8187984" cy="755202"/>
              <a:chOff x="2471219" y="5161515"/>
              <a:chExt cx="8187984" cy="409082"/>
            </a:xfrm>
          </p:grpSpPr>
          <p:cxnSp>
            <p:nvCxnSpPr>
              <p:cNvPr id="11" name="Straight Connector 10">
                <a:extLst>
                  <a:ext uri="{FF2B5EF4-FFF2-40B4-BE49-F238E27FC236}">
                    <a16:creationId xmlns:a16="http://schemas.microsoft.com/office/drawing/2014/main" id="{D6A0C5B3-52FD-4F67-B71A-1BC0F8EE011D}"/>
                  </a:ext>
                </a:extLst>
              </p:cNvPr>
              <p:cNvCxnSpPr>
                <a:cxnSpLocks/>
              </p:cNvCxnSpPr>
              <p:nvPr/>
            </p:nvCxnSpPr>
            <p:spPr>
              <a:xfrm>
                <a:off x="2471219" y="5161515"/>
                <a:ext cx="3993291" cy="4090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3BAE21-D9D2-4A48-BBA6-8294572F4FD6}"/>
                  </a:ext>
                </a:extLst>
              </p:cNvPr>
              <p:cNvCxnSpPr>
                <a:cxnSpLocks/>
              </p:cNvCxnSpPr>
              <p:nvPr/>
            </p:nvCxnSpPr>
            <p:spPr>
              <a:xfrm flipH="1">
                <a:off x="6490253" y="5539484"/>
                <a:ext cx="4168950" cy="28773"/>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33B3B31A-F29F-4AE5-B3E3-CDB84012FD81}"/>
                </a:ext>
              </a:extLst>
            </p:cNvPr>
            <p:cNvSpPr txBox="1"/>
            <p:nvPr/>
          </p:nvSpPr>
          <p:spPr>
            <a:xfrm>
              <a:off x="6881728" y="5780391"/>
              <a:ext cx="3692870" cy="461665"/>
            </a:xfrm>
            <a:prstGeom prst="rect">
              <a:avLst/>
            </a:prstGeom>
            <a:noFill/>
          </p:spPr>
          <p:txBody>
            <a:bodyPr wrap="none" rtlCol="0">
              <a:spAutoFit/>
            </a:bodyPr>
            <a:lstStyle/>
            <a:p>
              <a:r>
                <a:rPr lang="en-GB" sz="2400" b="1" dirty="0">
                  <a:latin typeface="Times New Roman" panose="02020603050405020304" pitchFamily="18" charset="0"/>
                  <a:cs typeface="Times New Roman" panose="02020603050405020304" pitchFamily="18" charset="0"/>
                </a:rPr>
                <a:t>What is Spatial Structure?</a:t>
              </a:r>
              <a:endParaRPr lang="en-GI" sz="2400" b="1" dirty="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669EAC6-70A5-4669-A07F-08485E09AF50}"/>
                  </a:ext>
                </a:extLst>
              </p:cNvPr>
              <p:cNvSpPr txBox="1"/>
              <p:nvPr/>
            </p:nvSpPr>
            <p:spPr>
              <a:xfrm>
                <a:off x="448660" y="3427789"/>
                <a:ext cx="3263726" cy="768415"/>
              </a:xfrm>
              <a:prstGeom prst="rect">
                <a:avLst/>
              </a:prstGeom>
              <a:noFill/>
            </p:spPr>
            <p:txBody>
              <a:bodyPr wrap="square" lIns="0" tIns="0" rIns="0" bIns="0" rtlCol="0">
                <a:spAutoFit/>
              </a:bodyPr>
              <a:lstStyle/>
              <a:p>
                <a14:m>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𝐹</m:t>
                        </m:r>
                      </m:e>
                      <m:sub>
                        <m:r>
                          <a:rPr lang="en-GB" sz="2400" b="0" i="1" smtClean="0">
                            <a:latin typeface="Cambria Math" panose="02040503050406030204" pitchFamily="18" charset="0"/>
                          </a:rPr>
                          <m:t>𝑖𝑗</m:t>
                        </m:r>
                      </m:sub>
                    </m:sSub>
                    <m:r>
                      <a:rPr lang="en-GB" sz="2400" b="0" i="1" smtClean="0">
                        <a:latin typeface="Cambria Math" panose="02040503050406030204" pitchFamily="18" charset="0"/>
                      </a:rPr>
                      <m:t>=</m:t>
                    </m:r>
                    <m:r>
                      <a:rPr lang="en-GB" sz="2400" b="0" i="1" smtClean="0">
                        <a:latin typeface="Cambria Math" panose="02040503050406030204" pitchFamily="18" charset="0"/>
                      </a:rPr>
                      <m:t>𝑘</m:t>
                    </m:r>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 </m:t>
                        </m:r>
                        <m:r>
                          <a:rPr lang="en-GB" sz="2400" b="0" i="1" smtClean="0">
                            <a:latin typeface="Cambria Math" panose="02040503050406030204" pitchFamily="18" charset="0"/>
                          </a:rPr>
                          <m:t>𝑀</m:t>
                        </m:r>
                      </m:e>
                      <m:sub>
                        <m:r>
                          <a:rPr lang="en-GB" sz="2400" b="0" i="1" smtClean="0">
                            <a:latin typeface="Cambria Math" panose="02040503050406030204" pitchFamily="18" charset="0"/>
                          </a:rPr>
                          <m:t>𝑖</m:t>
                        </m:r>
                        <m:r>
                          <a:rPr lang="en-GB" sz="2400" b="0" i="1" smtClean="0">
                            <a:latin typeface="Cambria Math" panose="02040503050406030204" pitchFamily="18" charset="0"/>
                          </a:rPr>
                          <m:t>  </m:t>
                        </m:r>
                      </m:sub>
                    </m:sSub>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𝑀</m:t>
                        </m:r>
                      </m:e>
                      <m:sub>
                        <m:r>
                          <a:rPr lang="en-GB" sz="2400" b="0" i="1" smtClean="0">
                            <a:latin typeface="Cambria Math" panose="02040503050406030204" pitchFamily="18" charset="0"/>
                          </a:rPr>
                          <m:t>𝑗</m:t>
                        </m:r>
                      </m:sub>
                    </m:sSub>
                  </m:oMath>
                </a14:m>
                <a:r>
                  <a:rPr lang="en-GB" sz="2400" dirty="0">
                    <a:latin typeface="Lucida Fax" panose="02060602050505020204" pitchFamily="18" charset="0"/>
                  </a:rPr>
                  <a:t> f(</a:t>
                </a:r>
                <a14:m>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𝐷</m:t>
                        </m:r>
                      </m:e>
                      <m:sub>
                        <m:r>
                          <a:rPr lang="en-GB" sz="2400" b="0" i="1" smtClean="0">
                            <a:latin typeface="Cambria Math" panose="02040503050406030204" pitchFamily="18" charset="0"/>
                          </a:rPr>
                          <m:t>𝑖𝑗</m:t>
                        </m:r>
                      </m:sub>
                    </m:sSub>
                  </m:oMath>
                </a14:m>
                <a:r>
                  <a:rPr lang="en-GB" sz="2400" dirty="0">
                    <a:latin typeface="Lucida Fax" panose="02060602050505020204" pitchFamily="18" charset="0"/>
                  </a:rPr>
                  <a:t>)</a:t>
                </a:r>
              </a:p>
              <a:p>
                <a:endParaRPr lang="en-GB" sz="2400" dirty="0">
                  <a:latin typeface="Lucida Fax" panose="02060602050505020204" pitchFamily="18" charset="0"/>
                </a:endParaRPr>
              </a:p>
            </p:txBody>
          </p:sp>
        </mc:Choice>
        <mc:Fallback xmlns="">
          <p:sp>
            <p:nvSpPr>
              <p:cNvPr id="21" name="TextBox 20">
                <a:extLst>
                  <a:ext uri="{FF2B5EF4-FFF2-40B4-BE49-F238E27FC236}">
                    <a16:creationId xmlns:a16="http://schemas.microsoft.com/office/drawing/2014/main" id="{3669EAC6-70A5-4669-A07F-08485E09AF50}"/>
                  </a:ext>
                </a:extLst>
              </p:cNvPr>
              <p:cNvSpPr txBox="1">
                <a:spLocks noRot="1" noChangeAspect="1" noMove="1" noResize="1" noEditPoints="1" noAdjustHandles="1" noChangeArrowheads="1" noChangeShapeType="1" noTextEdit="1"/>
              </p:cNvSpPr>
              <p:nvPr/>
            </p:nvSpPr>
            <p:spPr>
              <a:xfrm>
                <a:off x="448660" y="3427789"/>
                <a:ext cx="3263726" cy="768415"/>
              </a:xfrm>
              <a:prstGeom prst="rect">
                <a:avLst/>
              </a:prstGeom>
              <a:blipFill>
                <a:blip r:embed="rId3"/>
                <a:stretch>
                  <a:fillRect l="-3364" t="-12698"/>
                </a:stretch>
              </a:blipFill>
            </p:spPr>
            <p:txBody>
              <a:bodyPr/>
              <a:lstStyle/>
              <a:p>
                <a:r>
                  <a:rPr lang="en-GB">
                    <a:noFill/>
                  </a:rPr>
                  <a:t> </a:t>
                </a:r>
              </a:p>
            </p:txBody>
          </p:sp>
        </mc:Fallback>
      </mc:AlternateContent>
      <p:sp>
        <p:nvSpPr>
          <p:cNvPr id="24" name="Oval 23">
            <a:extLst>
              <a:ext uri="{FF2B5EF4-FFF2-40B4-BE49-F238E27FC236}">
                <a16:creationId xmlns:a16="http://schemas.microsoft.com/office/drawing/2014/main" id="{58830C45-3D45-4505-9C9A-718C1B3A0B6C}"/>
              </a:ext>
            </a:extLst>
          </p:cNvPr>
          <p:cNvSpPr/>
          <p:nvPr/>
        </p:nvSpPr>
        <p:spPr>
          <a:xfrm>
            <a:off x="9925117" y="4698806"/>
            <a:ext cx="2232991" cy="215919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774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5B99190-F54D-42B9-8512-A6ABDDCF82CB}"/>
              </a:ext>
            </a:extLst>
          </p:cNvPr>
          <p:cNvGrpSpPr/>
          <p:nvPr/>
        </p:nvGrpSpPr>
        <p:grpSpPr>
          <a:xfrm>
            <a:off x="487018" y="364755"/>
            <a:ext cx="4201683" cy="529767"/>
            <a:chOff x="6370983" y="2829659"/>
            <a:chExt cx="4201683" cy="529767"/>
          </a:xfrm>
        </p:grpSpPr>
        <p:cxnSp>
          <p:nvCxnSpPr>
            <p:cNvPr id="5" name="Straight Connector 4">
              <a:extLst>
                <a:ext uri="{FF2B5EF4-FFF2-40B4-BE49-F238E27FC236}">
                  <a16:creationId xmlns:a16="http://schemas.microsoft.com/office/drawing/2014/main" id="{732D7ADA-1FEC-4800-BA00-563615D65D8D}"/>
                </a:ext>
              </a:extLst>
            </p:cNvPr>
            <p:cNvCxnSpPr>
              <a:cxnSpLocks/>
            </p:cNvCxnSpPr>
            <p:nvPr/>
          </p:nvCxnSpPr>
          <p:spPr>
            <a:xfrm flipH="1">
              <a:off x="6370983" y="3301880"/>
              <a:ext cx="4124739" cy="5754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2AC8266-600E-4AD3-B6DA-7BB2DA9FC987}"/>
                </a:ext>
              </a:extLst>
            </p:cNvPr>
            <p:cNvSpPr txBox="1"/>
            <p:nvPr/>
          </p:nvSpPr>
          <p:spPr>
            <a:xfrm>
              <a:off x="6418131" y="2829659"/>
              <a:ext cx="4154535" cy="461665"/>
            </a:xfrm>
            <a:prstGeom prst="rect">
              <a:avLst/>
            </a:prstGeom>
            <a:noFill/>
          </p:spPr>
          <p:txBody>
            <a:bodyPr wrap="none" rtlCol="0">
              <a:spAutoFit/>
            </a:bodyPr>
            <a:lstStyle/>
            <a:p>
              <a:r>
                <a:rPr lang="en-GB" sz="2400" b="1" dirty="0">
                  <a:latin typeface="Times New Roman" panose="02020603050405020304" pitchFamily="18" charset="0"/>
                  <a:cs typeface="Times New Roman" panose="02020603050405020304" pitchFamily="18" charset="0"/>
                </a:rPr>
                <a:t>My SI network is too different</a:t>
              </a:r>
              <a:endParaRPr lang="en-GI" sz="2400" b="1" dirty="0">
                <a:latin typeface="Times New Roman" panose="020206030504050203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DB0A7582-9706-4A12-BD27-560F8A3FB250}"/>
              </a:ext>
            </a:extLst>
          </p:cNvPr>
          <p:cNvGrpSpPr/>
          <p:nvPr/>
        </p:nvGrpSpPr>
        <p:grpSpPr>
          <a:xfrm>
            <a:off x="417444" y="1078668"/>
            <a:ext cx="4343751" cy="743653"/>
            <a:chOff x="6490251" y="4092852"/>
            <a:chExt cx="4343751" cy="743653"/>
          </a:xfrm>
        </p:grpSpPr>
        <p:cxnSp>
          <p:nvCxnSpPr>
            <p:cNvPr id="8" name="Straight Connector 7">
              <a:extLst>
                <a:ext uri="{FF2B5EF4-FFF2-40B4-BE49-F238E27FC236}">
                  <a16:creationId xmlns:a16="http://schemas.microsoft.com/office/drawing/2014/main" id="{EDA74836-8C54-4E01-8642-D2777EEC1CFD}"/>
                </a:ext>
              </a:extLst>
            </p:cNvPr>
            <p:cNvCxnSpPr>
              <a:cxnSpLocks/>
            </p:cNvCxnSpPr>
            <p:nvPr/>
          </p:nvCxnSpPr>
          <p:spPr>
            <a:xfrm flipH="1">
              <a:off x="6490251" y="4800744"/>
              <a:ext cx="4168952" cy="35761"/>
            </a:xfrm>
            <a:prstGeom prst="line">
              <a:avLst/>
            </a:prstGeom>
            <a:ln w="5715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3A67E63-FDF8-424C-968F-B43DE9AC956C}"/>
                </a:ext>
              </a:extLst>
            </p:cNvPr>
            <p:cNvSpPr txBox="1"/>
            <p:nvPr/>
          </p:nvSpPr>
          <p:spPr>
            <a:xfrm>
              <a:off x="6545782" y="4092852"/>
              <a:ext cx="4288220" cy="707886"/>
            </a:xfrm>
            <a:prstGeom prst="rect">
              <a:avLst/>
            </a:prstGeom>
            <a:noFill/>
          </p:spPr>
          <p:txBody>
            <a:bodyPr wrap="square" rtlCol="0">
              <a:spAutoFit/>
            </a:bodyPr>
            <a:lstStyle/>
            <a:p>
              <a:r>
                <a:rPr lang="en-GB" sz="2000" dirty="0">
                  <a:solidFill>
                    <a:schemeClr val="tx1">
                      <a:lumMod val="50000"/>
                    </a:schemeClr>
                  </a:solidFill>
                  <a:latin typeface="Times New Roman" panose="02020603050405020304" pitchFamily="18" charset="0"/>
                  <a:cs typeface="Times New Roman" panose="02020603050405020304" pitchFamily="18" charset="0"/>
                </a:rPr>
                <a:t>How do I know if my model replicates spatial structure?</a:t>
              </a:r>
              <a:endParaRPr lang="en-GI" sz="2000" dirty="0">
                <a:solidFill>
                  <a:schemeClr val="tx1">
                    <a:lumMod val="50000"/>
                  </a:schemeClr>
                </a:solidFill>
                <a:latin typeface="Times New Roman" panose="020206030504050203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2F1BCFBC-999E-4351-901C-0BADBD2678C7}"/>
              </a:ext>
            </a:extLst>
          </p:cNvPr>
          <p:cNvGrpSpPr/>
          <p:nvPr/>
        </p:nvGrpSpPr>
        <p:grpSpPr>
          <a:xfrm>
            <a:off x="442807" y="1970700"/>
            <a:ext cx="4168950" cy="570713"/>
            <a:chOff x="6490253" y="5780391"/>
            <a:chExt cx="4168950" cy="570713"/>
          </a:xfrm>
        </p:grpSpPr>
        <p:cxnSp>
          <p:nvCxnSpPr>
            <p:cNvPr id="11" name="Straight Connector 10">
              <a:extLst>
                <a:ext uri="{FF2B5EF4-FFF2-40B4-BE49-F238E27FC236}">
                  <a16:creationId xmlns:a16="http://schemas.microsoft.com/office/drawing/2014/main" id="{0AA7B8B9-B905-4068-B46F-0ACD1536FBB4}"/>
                </a:ext>
              </a:extLst>
            </p:cNvPr>
            <p:cNvCxnSpPr>
              <a:cxnSpLocks/>
            </p:cNvCxnSpPr>
            <p:nvPr/>
          </p:nvCxnSpPr>
          <p:spPr>
            <a:xfrm flipH="1">
              <a:off x="6490253" y="6297986"/>
              <a:ext cx="4168950" cy="53118"/>
            </a:xfrm>
            <a:prstGeom prst="line">
              <a:avLst/>
            </a:prstGeom>
            <a:ln w="5715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30E0851-38FA-4D76-B9E0-BAED64B4905A}"/>
                </a:ext>
              </a:extLst>
            </p:cNvPr>
            <p:cNvSpPr txBox="1"/>
            <p:nvPr/>
          </p:nvSpPr>
          <p:spPr>
            <a:xfrm>
              <a:off x="6881728" y="5780391"/>
              <a:ext cx="3401893" cy="461665"/>
            </a:xfrm>
            <a:prstGeom prst="rect">
              <a:avLst/>
            </a:prstGeom>
            <a:noFill/>
          </p:spPr>
          <p:txBody>
            <a:bodyPr wrap="none" rtlCol="0">
              <a:spAutoFit/>
            </a:bodyPr>
            <a:lstStyle/>
            <a:p>
              <a:r>
                <a:rPr lang="en-GB" sz="2400" dirty="0">
                  <a:solidFill>
                    <a:schemeClr val="tx1">
                      <a:lumMod val="50000"/>
                    </a:schemeClr>
                  </a:solidFill>
                  <a:latin typeface="Times New Roman" panose="02020603050405020304" pitchFamily="18" charset="0"/>
                  <a:cs typeface="Times New Roman" panose="02020603050405020304" pitchFamily="18" charset="0"/>
                </a:rPr>
                <a:t>What is Spatial Structure?</a:t>
              </a:r>
              <a:endParaRPr lang="en-GI" sz="2400" dirty="0">
                <a:solidFill>
                  <a:schemeClr val="tx1">
                    <a:lumMod val="50000"/>
                  </a:schemeClr>
                </a:solidFill>
                <a:latin typeface="Times New Roman" panose="02020603050405020304" pitchFamily="18" charset="0"/>
                <a:cs typeface="Times New Roman" panose="02020603050405020304" pitchFamily="18" charset="0"/>
              </a:endParaRPr>
            </a:p>
          </p:txBody>
        </p:sp>
      </p:grpSp>
      <p:sp>
        <p:nvSpPr>
          <p:cNvPr id="13" name="TextBox 12">
            <a:extLst>
              <a:ext uri="{FF2B5EF4-FFF2-40B4-BE49-F238E27FC236}">
                <a16:creationId xmlns:a16="http://schemas.microsoft.com/office/drawing/2014/main" id="{3A9F5389-B10F-4836-ACF6-84D3FC8BDFCD}"/>
              </a:ext>
            </a:extLst>
          </p:cNvPr>
          <p:cNvSpPr txBox="1"/>
          <p:nvPr/>
        </p:nvSpPr>
        <p:spPr>
          <a:xfrm>
            <a:off x="6797040" y="1432611"/>
            <a:ext cx="3519746" cy="461665"/>
          </a:xfrm>
          <a:prstGeom prst="rect">
            <a:avLst/>
          </a:prstGeom>
          <a:noFill/>
        </p:spPr>
        <p:txBody>
          <a:bodyPr wrap="none" rtlCol="0">
            <a:spAutoFit/>
          </a:bodyPr>
          <a:lstStyle/>
          <a:p>
            <a:r>
              <a:rPr lang="en-GB" sz="2400" b="1" dirty="0">
                <a:latin typeface="Times New Roman" panose="02020603050405020304" pitchFamily="18" charset="0"/>
                <a:cs typeface="Times New Roman" panose="02020603050405020304" pitchFamily="18" charset="0"/>
              </a:rPr>
              <a:t>Solution - More variation</a:t>
            </a:r>
            <a:endParaRPr lang="en-GI" sz="2400" b="1" dirty="0">
              <a:latin typeface="Times New Roman" panose="02020603050405020304" pitchFamily="18" charset="0"/>
              <a:cs typeface="Times New Roman" panose="02020603050405020304" pitchFamily="18" charset="0"/>
            </a:endParaRPr>
          </a:p>
        </p:txBody>
      </p:sp>
      <p:pic>
        <p:nvPicPr>
          <p:cNvPr id="14" name="Picture 13" descr="A picture containing text, sign&#10;&#10;Description automatically generated">
            <a:extLst>
              <a:ext uri="{FF2B5EF4-FFF2-40B4-BE49-F238E27FC236}">
                <a16:creationId xmlns:a16="http://schemas.microsoft.com/office/drawing/2014/main" id="{2ECD44C5-58E1-4FB8-8D29-9FE43E1DC27A}"/>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420710" y="399164"/>
            <a:ext cx="1544974" cy="446403"/>
          </a:xfrm>
          <a:prstGeom prst="rect">
            <a:avLst/>
          </a:prstGeom>
        </p:spPr>
      </p:pic>
      <p:grpSp>
        <p:nvGrpSpPr>
          <p:cNvPr id="57" name="Group 56">
            <a:extLst>
              <a:ext uri="{FF2B5EF4-FFF2-40B4-BE49-F238E27FC236}">
                <a16:creationId xmlns:a16="http://schemas.microsoft.com/office/drawing/2014/main" id="{127F444E-5366-473F-B706-1F17D6F8C4C2}"/>
              </a:ext>
            </a:extLst>
          </p:cNvPr>
          <p:cNvGrpSpPr/>
          <p:nvPr/>
        </p:nvGrpSpPr>
        <p:grpSpPr>
          <a:xfrm>
            <a:off x="3135596" y="3698220"/>
            <a:ext cx="1788766" cy="2391109"/>
            <a:chOff x="3640628" y="3386982"/>
            <a:chExt cx="1788766" cy="2391109"/>
          </a:xfrm>
        </p:grpSpPr>
        <p:sp>
          <p:nvSpPr>
            <p:cNvPr id="15" name="Oval 14">
              <a:extLst>
                <a:ext uri="{FF2B5EF4-FFF2-40B4-BE49-F238E27FC236}">
                  <a16:creationId xmlns:a16="http://schemas.microsoft.com/office/drawing/2014/main" id="{346D6C79-2127-4BC8-B553-FC1F49251E51}"/>
                </a:ext>
              </a:extLst>
            </p:cNvPr>
            <p:cNvSpPr/>
            <p:nvPr/>
          </p:nvSpPr>
          <p:spPr>
            <a:xfrm>
              <a:off x="4143543" y="4004374"/>
              <a:ext cx="226423" cy="226423"/>
            </a:xfrm>
            <a:prstGeom prst="ellipse">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id="{4095ABD8-27A2-47C2-A3F6-B6C64C66F5C7}"/>
                </a:ext>
              </a:extLst>
            </p:cNvPr>
            <p:cNvSpPr/>
            <p:nvPr/>
          </p:nvSpPr>
          <p:spPr>
            <a:xfrm>
              <a:off x="3640628" y="4527404"/>
              <a:ext cx="226423" cy="226423"/>
            </a:xfrm>
            <a:prstGeom prst="ellipse">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F71D3AD4-4DEC-47FF-81B7-6A294484CAF0}"/>
                </a:ext>
              </a:extLst>
            </p:cNvPr>
            <p:cNvSpPr/>
            <p:nvPr/>
          </p:nvSpPr>
          <p:spPr>
            <a:xfrm>
              <a:off x="3790846" y="5347598"/>
              <a:ext cx="226423" cy="226423"/>
            </a:xfrm>
            <a:prstGeom prst="ellipse">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id="{922B8F1A-E340-4FCC-9529-C4C1553DAD59}"/>
                </a:ext>
              </a:extLst>
            </p:cNvPr>
            <p:cNvSpPr/>
            <p:nvPr/>
          </p:nvSpPr>
          <p:spPr>
            <a:xfrm>
              <a:off x="4813266" y="4020703"/>
              <a:ext cx="226423" cy="226423"/>
            </a:xfrm>
            <a:prstGeom prst="ellipse">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EBDDD4DE-68D2-4FE7-B89F-1E61372BCC88}"/>
                </a:ext>
              </a:extLst>
            </p:cNvPr>
            <p:cNvSpPr/>
            <p:nvPr/>
          </p:nvSpPr>
          <p:spPr>
            <a:xfrm>
              <a:off x="5202971" y="4567099"/>
              <a:ext cx="226423" cy="226423"/>
            </a:xfrm>
            <a:prstGeom prst="ellipse">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20" name="Oval 19">
              <a:extLst>
                <a:ext uri="{FF2B5EF4-FFF2-40B4-BE49-F238E27FC236}">
                  <a16:creationId xmlns:a16="http://schemas.microsoft.com/office/drawing/2014/main" id="{7EF1C252-73A5-44A5-B1E2-879BCBFEC6C6}"/>
                </a:ext>
              </a:extLst>
            </p:cNvPr>
            <p:cNvSpPr/>
            <p:nvPr/>
          </p:nvSpPr>
          <p:spPr>
            <a:xfrm>
              <a:off x="5017911" y="5267545"/>
              <a:ext cx="226423" cy="226423"/>
            </a:xfrm>
            <a:prstGeom prst="ellipse">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572D374E-5EBC-46EE-95AA-E46B6C71852C}"/>
                </a:ext>
              </a:extLst>
            </p:cNvPr>
            <p:cNvSpPr/>
            <p:nvPr/>
          </p:nvSpPr>
          <p:spPr>
            <a:xfrm>
              <a:off x="4379763" y="5551668"/>
              <a:ext cx="226423" cy="226423"/>
            </a:xfrm>
            <a:prstGeom prst="ellipse">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cxnSp>
          <p:nvCxnSpPr>
            <p:cNvPr id="34" name="Straight Arrow Connector 33">
              <a:extLst>
                <a:ext uri="{FF2B5EF4-FFF2-40B4-BE49-F238E27FC236}">
                  <a16:creationId xmlns:a16="http://schemas.microsoft.com/office/drawing/2014/main" id="{24652F65-23D9-4601-846B-212DAB2D97A5}"/>
                </a:ext>
              </a:extLst>
            </p:cNvPr>
            <p:cNvCxnSpPr>
              <a:cxnSpLocks/>
              <a:stCxn id="17" idx="1"/>
              <a:endCxn id="16" idx="4"/>
            </p:cNvCxnSpPr>
            <p:nvPr/>
          </p:nvCxnSpPr>
          <p:spPr>
            <a:xfrm flipH="1" flipV="1">
              <a:off x="3753840" y="4753827"/>
              <a:ext cx="70165" cy="626930"/>
            </a:xfrm>
            <a:prstGeom prst="straightConnector1">
              <a:avLst/>
            </a:prstGeom>
            <a:ln w="9525" cap="flat" cmpd="sng" algn="ctr">
              <a:solidFill>
                <a:schemeClr val="accent2">
                  <a:lumMod val="20000"/>
                  <a:lumOff val="80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5" name="Straight Arrow Connector 34">
              <a:extLst>
                <a:ext uri="{FF2B5EF4-FFF2-40B4-BE49-F238E27FC236}">
                  <a16:creationId xmlns:a16="http://schemas.microsoft.com/office/drawing/2014/main" id="{0CE279E7-4769-449E-A3E9-E09F1C18901B}"/>
                </a:ext>
              </a:extLst>
            </p:cNvPr>
            <p:cNvCxnSpPr>
              <a:cxnSpLocks/>
              <a:stCxn id="16" idx="5"/>
              <a:endCxn id="19" idx="2"/>
            </p:cNvCxnSpPr>
            <p:nvPr/>
          </p:nvCxnSpPr>
          <p:spPr>
            <a:xfrm flipV="1">
              <a:off x="3833892" y="4680311"/>
              <a:ext cx="1369079" cy="40357"/>
            </a:xfrm>
            <a:prstGeom prst="straightConnector1">
              <a:avLst/>
            </a:prstGeom>
            <a:ln w="9525" cap="flat" cmpd="sng" algn="ctr">
              <a:solidFill>
                <a:schemeClr val="accent2">
                  <a:lumMod val="20000"/>
                  <a:lumOff val="80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Straight Arrow Connector 35">
              <a:extLst>
                <a:ext uri="{FF2B5EF4-FFF2-40B4-BE49-F238E27FC236}">
                  <a16:creationId xmlns:a16="http://schemas.microsoft.com/office/drawing/2014/main" id="{4887559E-8C0D-4C39-BEE0-A9796A0FE800}"/>
                </a:ext>
              </a:extLst>
            </p:cNvPr>
            <p:cNvCxnSpPr>
              <a:cxnSpLocks/>
              <a:stCxn id="19" idx="4"/>
              <a:endCxn id="20" idx="0"/>
            </p:cNvCxnSpPr>
            <p:nvPr/>
          </p:nvCxnSpPr>
          <p:spPr>
            <a:xfrm flipH="1">
              <a:off x="5131123" y="4793522"/>
              <a:ext cx="185060" cy="474023"/>
            </a:xfrm>
            <a:prstGeom prst="straightConnector1">
              <a:avLst/>
            </a:prstGeom>
            <a:ln w="9525" cap="flat" cmpd="sng" algn="ctr">
              <a:solidFill>
                <a:schemeClr val="accent2">
                  <a:lumMod val="20000"/>
                  <a:lumOff val="80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Straight Arrow Connector 36">
              <a:extLst>
                <a:ext uri="{FF2B5EF4-FFF2-40B4-BE49-F238E27FC236}">
                  <a16:creationId xmlns:a16="http://schemas.microsoft.com/office/drawing/2014/main" id="{302D230B-51BF-48EB-9F02-509909CBE520}"/>
                </a:ext>
              </a:extLst>
            </p:cNvPr>
            <p:cNvCxnSpPr>
              <a:cxnSpLocks/>
              <a:stCxn id="21" idx="0"/>
              <a:endCxn id="18" idx="4"/>
            </p:cNvCxnSpPr>
            <p:nvPr/>
          </p:nvCxnSpPr>
          <p:spPr>
            <a:xfrm flipV="1">
              <a:off x="4492975" y="4247126"/>
              <a:ext cx="433503" cy="1304542"/>
            </a:xfrm>
            <a:prstGeom prst="straightConnector1">
              <a:avLst/>
            </a:prstGeom>
            <a:ln w="9525" cap="flat" cmpd="sng" algn="ctr">
              <a:solidFill>
                <a:schemeClr val="accent2">
                  <a:lumMod val="20000"/>
                  <a:lumOff val="80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Straight Arrow Connector 37">
              <a:extLst>
                <a:ext uri="{FF2B5EF4-FFF2-40B4-BE49-F238E27FC236}">
                  <a16:creationId xmlns:a16="http://schemas.microsoft.com/office/drawing/2014/main" id="{797FBAC2-5755-4F47-9D70-6940E18CAC09}"/>
                </a:ext>
              </a:extLst>
            </p:cNvPr>
            <p:cNvCxnSpPr>
              <a:cxnSpLocks/>
              <a:stCxn id="17" idx="0"/>
              <a:endCxn id="15" idx="3"/>
            </p:cNvCxnSpPr>
            <p:nvPr/>
          </p:nvCxnSpPr>
          <p:spPr>
            <a:xfrm flipV="1">
              <a:off x="3904058" y="4197638"/>
              <a:ext cx="272644" cy="1149960"/>
            </a:xfrm>
            <a:prstGeom prst="straightConnector1">
              <a:avLst/>
            </a:prstGeom>
            <a:ln w="9525" cap="flat" cmpd="sng" algn="ctr">
              <a:solidFill>
                <a:schemeClr val="accent2">
                  <a:lumMod val="20000"/>
                  <a:lumOff val="80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9" name="Straight Arrow Connector 38">
              <a:extLst>
                <a:ext uri="{FF2B5EF4-FFF2-40B4-BE49-F238E27FC236}">
                  <a16:creationId xmlns:a16="http://schemas.microsoft.com/office/drawing/2014/main" id="{73845647-A324-4E09-9D7E-6C58441B91F6}"/>
                </a:ext>
              </a:extLst>
            </p:cNvPr>
            <p:cNvCxnSpPr>
              <a:cxnSpLocks/>
              <a:stCxn id="20" idx="3"/>
              <a:endCxn id="21" idx="6"/>
            </p:cNvCxnSpPr>
            <p:nvPr/>
          </p:nvCxnSpPr>
          <p:spPr>
            <a:xfrm flipH="1">
              <a:off x="4606186" y="5460809"/>
              <a:ext cx="444884" cy="204071"/>
            </a:xfrm>
            <a:prstGeom prst="straightConnector1">
              <a:avLst/>
            </a:prstGeom>
            <a:ln w="9525" cap="flat" cmpd="sng" algn="ctr">
              <a:solidFill>
                <a:schemeClr val="accent2">
                  <a:lumMod val="20000"/>
                  <a:lumOff val="80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Straight Arrow Connector 39">
              <a:extLst>
                <a:ext uri="{FF2B5EF4-FFF2-40B4-BE49-F238E27FC236}">
                  <a16:creationId xmlns:a16="http://schemas.microsoft.com/office/drawing/2014/main" id="{92A50145-3A0C-49A4-8C52-A60A6E0EF464}"/>
                </a:ext>
              </a:extLst>
            </p:cNvPr>
            <p:cNvCxnSpPr>
              <a:cxnSpLocks/>
              <a:stCxn id="18" idx="3"/>
              <a:endCxn id="17" idx="7"/>
            </p:cNvCxnSpPr>
            <p:nvPr/>
          </p:nvCxnSpPr>
          <p:spPr>
            <a:xfrm flipH="1">
              <a:off x="3984110" y="4213967"/>
              <a:ext cx="862315" cy="1166790"/>
            </a:xfrm>
            <a:prstGeom prst="straightConnector1">
              <a:avLst/>
            </a:prstGeom>
            <a:ln w="9525" cap="flat" cmpd="sng" algn="ctr">
              <a:solidFill>
                <a:schemeClr val="accent2">
                  <a:lumMod val="20000"/>
                  <a:lumOff val="80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1" name="Straight Arrow Connector 40">
              <a:extLst>
                <a:ext uri="{FF2B5EF4-FFF2-40B4-BE49-F238E27FC236}">
                  <a16:creationId xmlns:a16="http://schemas.microsoft.com/office/drawing/2014/main" id="{D57FCF45-FDC7-4307-8C65-F6B20ADCDD85}"/>
                </a:ext>
              </a:extLst>
            </p:cNvPr>
            <p:cNvCxnSpPr>
              <a:cxnSpLocks/>
              <a:stCxn id="15" idx="4"/>
              <a:endCxn id="20" idx="1"/>
            </p:cNvCxnSpPr>
            <p:nvPr/>
          </p:nvCxnSpPr>
          <p:spPr>
            <a:xfrm>
              <a:off x="4256755" y="4230797"/>
              <a:ext cx="794315" cy="1069907"/>
            </a:xfrm>
            <a:prstGeom prst="straightConnector1">
              <a:avLst/>
            </a:prstGeom>
            <a:ln w="9525" cap="flat" cmpd="sng" algn="ctr">
              <a:solidFill>
                <a:schemeClr val="accent2">
                  <a:lumMod val="20000"/>
                  <a:lumOff val="80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46" name="TextBox 45">
              <a:extLst>
                <a:ext uri="{FF2B5EF4-FFF2-40B4-BE49-F238E27FC236}">
                  <a16:creationId xmlns:a16="http://schemas.microsoft.com/office/drawing/2014/main" id="{0A47F2D6-CF3F-4DC5-992A-E7A2F21EB132}"/>
                </a:ext>
              </a:extLst>
            </p:cNvPr>
            <p:cNvSpPr txBox="1"/>
            <p:nvPr/>
          </p:nvSpPr>
          <p:spPr>
            <a:xfrm>
              <a:off x="3909387" y="3386982"/>
              <a:ext cx="1221809" cy="400110"/>
            </a:xfrm>
            <a:prstGeom prst="rect">
              <a:avLst/>
            </a:prstGeom>
            <a:noFill/>
          </p:spPr>
          <p:txBody>
            <a:bodyPr wrap="none" rtlCol="0">
              <a:spAutoFit/>
            </a:bodyPr>
            <a:lstStyle/>
            <a:p>
              <a:r>
                <a:rPr lang="en-GB" sz="2000" dirty="0">
                  <a:latin typeface="Times New Roman" panose="02020603050405020304" pitchFamily="18" charset="0"/>
                  <a:cs typeface="Times New Roman" panose="02020603050405020304" pitchFamily="18" charset="0"/>
                </a:rPr>
                <a:t>Unipartite</a:t>
              </a:r>
            </a:p>
          </p:txBody>
        </p:sp>
      </p:grpSp>
      <p:grpSp>
        <p:nvGrpSpPr>
          <p:cNvPr id="56" name="Group 55">
            <a:extLst>
              <a:ext uri="{FF2B5EF4-FFF2-40B4-BE49-F238E27FC236}">
                <a16:creationId xmlns:a16="http://schemas.microsoft.com/office/drawing/2014/main" id="{ABA087F9-0CE2-47F2-99A9-D016F809175B}"/>
              </a:ext>
            </a:extLst>
          </p:cNvPr>
          <p:cNvGrpSpPr/>
          <p:nvPr/>
        </p:nvGrpSpPr>
        <p:grpSpPr>
          <a:xfrm>
            <a:off x="7275175" y="3608457"/>
            <a:ext cx="1180014" cy="2196749"/>
            <a:chOff x="6686749" y="3397184"/>
            <a:chExt cx="1180014" cy="2196749"/>
          </a:xfrm>
        </p:grpSpPr>
        <p:sp>
          <p:nvSpPr>
            <p:cNvPr id="22" name="Oval 21">
              <a:extLst>
                <a:ext uri="{FF2B5EF4-FFF2-40B4-BE49-F238E27FC236}">
                  <a16:creationId xmlns:a16="http://schemas.microsoft.com/office/drawing/2014/main" id="{AEDD4907-E3D1-4A63-96A6-167D8BB27B16}"/>
                </a:ext>
              </a:extLst>
            </p:cNvPr>
            <p:cNvSpPr/>
            <p:nvPr/>
          </p:nvSpPr>
          <p:spPr>
            <a:xfrm>
              <a:off x="6686749" y="4044897"/>
              <a:ext cx="226423" cy="226423"/>
            </a:xfrm>
            <a:prstGeom prst="ellipse">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23" name="Oval 22">
              <a:extLst>
                <a:ext uri="{FF2B5EF4-FFF2-40B4-BE49-F238E27FC236}">
                  <a16:creationId xmlns:a16="http://schemas.microsoft.com/office/drawing/2014/main" id="{5B6780A0-1C53-4826-A957-6F860D32A27A}"/>
                </a:ext>
              </a:extLst>
            </p:cNvPr>
            <p:cNvSpPr/>
            <p:nvPr/>
          </p:nvSpPr>
          <p:spPr>
            <a:xfrm>
              <a:off x="6686749" y="4485768"/>
              <a:ext cx="226423" cy="226423"/>
            </a:xfrm>
            <a:prstGeom prst="ellipse">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24" name="Oval 23">
              <a:extLst>
                <a:ext uri="{FF2B5EF4-FFF2-40B4-BE49-F238E27FC236}">
                  <a16:creationId xmlns:a16="http://schemas.microsoft.com/office/drawing/2014/main" id="{0C218622-85F4-42B6-B6C8-7BE9B57D9A61}"/>
                </a:ext>
              </a:extLst>
            </p:cNvPr>
            <p:cNvSpPr/>
            <p:nvPr/>
          </p:nvSpPr>
          <p:spPr>
            <a:xfrm>
              <a:off x="6686749" y="4926639"/>
              <a:ext cx="226423" cy="226423"/>
            </a:xfrm>
            <a:prstGeom prst="ellipse">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25" name="Oval 24">
              <a:extLst>
                <a:ext uri="{FF2B5EF4-FFF2-40B4-BE49-F238E27FC236}">
                  <a16:creationId xmlns:a16="http://schemas.microsoft.com/office/drawing/2014/main" id="{FB290AA7-CBC4-4605-9222-8A750065119B}"/>
                </a:ext>
              </a:extLst>
            </p:cNvPr>
            <p:cNvSpPr/>
            <p:nvPr/>
          </p:nvSpPr>
          <p:spPr>
            <a:xfrm>
              <a:off x="7640340" y="4044897"/>
              <a:ext cx="226423" cy="226423"/>
            </a:xfrm>
            <a:prstGeom prst="ellipse">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a16="http://schemas.microsoft.com/office/drawing/2014/main" id="{1EC338A3-F8FD-4CC3-ACD3-F94C5A00B31A}"/>
                </a:ext>
              </a:extLst>
            </p:cNvPr>
            <p:cNvSpPr/>
            <p:nvPr/>
          </p:nvSpPr>
          <p:spPr>
            <a:xfrm>
              <a:off x="7635986" y="4485767"/>
              <a:ext cx="226423" cy="226423"/>
            </a:xfrm>
            <a:prstGeom prst="ellipse">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id="{65C4A39E-0EC7-4EF6-B7BC-EC097579B5A4}"/>
                </a:ext>
              </a:extLst>
            </p:cNvPr>
            <p:cNvSpPr/>
            <p:nvPr/>
          </p:nvSpPr>
          <p:spPr>
            <a:xfrm>
              <a:off x="7635986" y="4926637"/>
              <a:ext cx="226423" cy="226423"/>
            </a:xfrm>
            <a:prstGeom prst="ellipse">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28" name="Oval 27">
              <a:extLst>
                <a:ext uri="{FF2B5EF4-FFF2-40B4-BE49-F238E27FC236}">
                  <a16:creationId xmlns:a16="http://schemas.microsoft.com/office/drawing/2014/main" id="{1EDE2AFC-216E-4153-9728-D8D054DC37F6}"/>
                </a:ext>
              </a:extLst>
            </p:cNvPr>
            <p:cNvSpPr/>
            <p:nvPr/>
          </p:nvSpPr>
          <p:spPr>
            <a:xfrm>
              <a:off x="6686749" y="5367510"/>
              <a:ext cx="226423" cy="226423"/>
            </a:xfrm>
            <a:prstGeom prst="ellipse">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sp>
          <p:nvSpPr>
            <p:cNvPr id="29" name="Oval 28">
              <a:extLst>
                <a:ext uri="{FF2B5EF4-FFF2-40B4-BE49-F238E27FC236}">
                  <a16:creationId xmlns:a16="http://schemas.microsoft.com/office/drawing/2014/main" id="{AE4D3A3B-D1E3-4A79-BB60-911BB95A0154}"/>
                </a:ext>
              </a:extLst>
            </p:cNvPr>
            <p:cNvSpPr/>
            <p:nvPr/>
          </p:nvSpPr>
          <p:spPr>
            <a:xfrm>
              <a:off x="7635985" y="5367507"/>
              <a:ext cx="226423" cy="226423"/>
            </a:xfrm>
            <a:prstGeom prst="ellipse">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latin typeface="Times New Roman" panose="02020603050405020304" pitchFamily="18" charset="0"/>
                <a:cs typeface="Times New Roman" panose="02020603050405020304" pitchFamily="18" charset="0"/>
              </a:endParaRPr>
            </a:p>
          </p:txBody>
        </p:sp>
        <p:cxnSp>
          <p:nvCxnSpPr>
            <p:cNvPr id="30" name="Straight Arrow Connector 29">
              <a:extLst>
                <a:ext uri="{FF2B5EF4-FFF2-40B4-BE49-F238E27FC236}">
                  <a16:creationId xmlns:a16="http://schemas.microsoft.com/office/drawing/2014/main" id="{ADB0EF5B-9781-4FB0-AA28-0D8F531CEB3F}"/>
                </a:ext>
              </a:extLst>
            </p:cNvPr>
            <p:cNvCxnSpPr>
              <a:cxnSpLocks/>
              <a:stCxn id="22" idx="6"/>
              <a:endCxn id="26" idx="2"/>
            </p:cNvCxnSpPr>
            <p:nvPr/>
          </p:nvCxnSpPr>
          <p:spPr>
            <a:xfrm>
              <a:off x="6913172" y="4158109"/>
              <a:ext cx="722814" cy="440870"/>
            </a:xfrm>
            <a:prstGeom prst="straightConnector1">
              <a:avLst/>
            </a:prstGeom>
            <a:ln w="9525" cap="flat" cmpd="sng" algn="ctr">
              <a:solidFill>
                <a:schemeClr val="accent2">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Straight Arrow Connector 30">
              <a:extLst>
                <a:ext uri="{FF2B5EF4-FFF2-40B4-BE49-F238E27FC236}">
                  <a16:creationId xmlns:a16="http://schemas.microsoft.com/office/drawing/2014/main" id="{D9BBB17B-DC1D-45E0-99E6-CE258CF312C7}"/>
                </a:ext>
              </a:extLst>
            </p:cNvPr>
            <p:cNvCxnSpPr>
              <a:cxnSpLocks/>
              <a:stCxn id="23" idx="6"/>
              <a:endCxn id="27" idx="2"/>
            </p:cNvCxnSpPr>
            <p:nvPr/>
          </p:nvCxnSpPr>
          <p:spPr>
            <a:xfrm>
              <a:off x="6913172" y="4598980"/>
              <a:ext cx="722814" cy="440869"/>
            </a:xfrm>
            <a:prstGeom prst="straightConnector1">
              <a:avLst/>
            </a:prstGeom>
            <a:ln w="9525" cap="flat" cmpd="sng" algn="ctr">
              <a:solidFill>
                <a:schemeClr val="accent2">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Straight Arrow Connector 31">
              <a:extLst>
                <a:ext uri="{FF2B5EF4-FFF2-40B4-BE49-F238E27FC236}">
                  <a16:creationId xmlns:a16="http://schemas.microsoft.com/office/drawing/2014/main" id="{C99C3DAB-4185-408D-9032-31C4876EF771}"/>
                </a:ext>
              </a:extLst>
            </p:cNvPr>
            <p:cNvCxnSpPr>
              <a:cxnSpLocks/>
              <a:stCxn id="28" idx="7"/>
              <a:endCxn id="26" idx="3"/>
            </p:cNvCxnSpPr>
            <p:nvPr/>
          </p:nvCxnSpPr>
          <p:spPr>
            <a:xfrm flipV="1">
              <a:off x="6880013" y="4679031"/>
              <a:ext cx="789132" cy="721638"/>
            </a:xfrm>
            <a:prstGeom prst="straightConnector1">
              <a:avLst/>
            </a:prstGeom>
            <a:ln w="9525" cap="flat" cmpd="sng" algn="ctr">
              <a:solidFill>
                <a:schemeClr val="accent2">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3" name="Straight Arrow Connector 32">
              <a:extLst>
                <a:ext uri="{FF2B5EF4-FFF2-40B4-BE49-F238E27FC236}">
                  <a16:creationId xmlns:a16="http://schemas.microsoft.com/office/drawing/2014/main" id="{B654DC48-2EE1-4695-AD9C-4E754407E702}"/>
                </a:ext>
              </a:extLst>
            </p:cNvPr>
            <p:cNvCxnSpPr>
              <a:cxnSpLocks/>
              <a:stCxn id="28" idx="6"/>
              <a:endCxn id="29" idx="2"/>
            </p:cNvCxnSpPr>
            <p:nvPr/>
          </p:nvCxnSpPr>
          <p:spPr>
            <a:xfrm flipV="1">
              <a:off x="6913172" y="5480719"/>
              <a:ext cx="722813" cy="3"/>
            </a:xfrm>
            <a:prstGeom prst="straightConnector1">
              <a:avLst/>
            </a:prstGeom>
            <a:ln w="9525" cap="flat" cmpd="sng" algn="ctr">
              <a:solidFill>
                <a:schemeClr val="accent2">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2" name="Straight Arrow Connector 41">
              <a:extLst>
                <a:ext uri="{FF2B5EF4-FFF2-40B4-BE49-F238E27FC236}">
                  <a16:creationId xmlns:a16="http://schemas.microsoft.com/office/drawing/2014/main" id="{3BB84D59-9CA0-4E36-95DB-073DBDFE3AEA}"/>
                </a:ext>
              </a:extLst>
            </p:cNvPr>
            <p:cNvCxnSpPr>
              <a:cxnSpLocks/>
              <a:stCxn id="24" idx="6"/>
              <a:endCxn id="29" idx="1"/>
            </p:cNvCxnSpPr>
            <p:nvPr/>
          </p:nvCxnSpPr>
          <p:spPr>
            <a:xfrm>
              <a:off x="6913172" y="5039851"/>
              <a:ext cx="755972" cy="360815"/>
            </a:xfrm>
            <a:prstGeom prst="straightConnector1">
              <a:avLst/>
            </a:prstGeom>
            <a:ln w="9525" cap="flat" cmpd="sng" algn="ctr">
              <a:solidFill>
                <a:schemeClr val="accent2">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3" name="Straight Arrow Connector 42">
              <a:extLst>
                <a:ext uri="{FF2B5EF4-FFF2-40B4-BE49-F238E27FC236}">
                  <a16:creationId xmlns:a16="http://schemas.microsoft.com/office/drawing/2014/main" id="{955B27CA-8E9A-4DBE-B04C-259E1E4DF3BE}"/>
                </a:ext>
              </a:extLst>
            </p:cNvPr>
            <p:cNvCxnSpPr>
              <a:cxnSpLocks/>
              <a:stCxn id="22" idx="6"/>
              <a:endCxn id="25" idx="2"/>
            </p:cNvCxnSpPr>
            <p:nvPr/>
          </p:nvCxnSpPr>
          <p:spPr>
            <a:xfrm>
              <a:off x="6913172" y="4158109"/>
              <a:ext cx="727168" cy="0"/>
            </a:xfrm>
            <a:prstGeom prst="straightConnector1">
              <a:avLst/>
            </a:prstGeom>
            <a:ln w="9525" cap="flat" cmpd="sng" algn="ctr">
              <a:solidFill>
                <a:schemeClr val="accent2">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4" name="Straight Arrow Connector 43">
              <a:extLst>
                <a:ext uri="{FF2B5EF4-FFF2-40B4-BE49-F238E27FC236}">
                  <a16:creationId xmlns:a16="http://schemas.microsoft.com/office/drawing/2014/main" id="{00D35EA9-3F4B-4F27-8D96-BE42CF2D73A0}"/>
                </a:ext>
              </a:extLst>
            </p:cNvPr>
            <p:cNvCxnSpPr>
              <a:cxnSpLocks/>
              <a:stCxn id="24" idx="6"/>
              <a:endCxn id="25" idx="2"/>
            </p:cNvCxnSpPr>
            <p:nvPr/>
          </p:nvCxnSpPr>
          <p:spPr>
            <a:xfrm flipV="1">
              <a:off x="6913172" y="4158109"/>
              <a:ext cx="727168" cy="881742"/>
            </a:xfrm>
            <a:prstGeom prst="straightConnector1">
              <a:avLst/>
            </a:prstGeom>
            <a:ln w="9525" cap="flat" cmpd="sng" algn="ctr">
              <a:solidFill>
                <a:schemeClr val="accent2">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5" name="Straight Arrow Connector 44">
              <a:extLst>
                <a:ext uri="{FF2B5EF4-FFF2-40B4-BE49-F238E27FC236}">
                  <a16:creationId xmlns:a16="http://schemas.microsoft.com/office/drawing/2014/main" id="{36A8192A-1A31-4006-8A9B-AE4DD622B6BA}"/>
                </a:ext>
              </a:extLst>
            </p:cNvPr>
            <p:cNvCxnSpPr>
              <a:cxnSpLocks/>
              <a:stCxn id="24" idx="6"/>
              <a:endCxn id="27" idx="2"/>
            </p:cNvCxnSpPr>
            <p:nvPr/>
          </p:nvCxnSpPr>
          <p:spPr>
            <a:xfrm flipV="1">
              <a:off x="6913172" y="5039849"/>
              <a:ext cx="722814" cy="2"/>
            </a:xfrm>
            <a:prstGeom prst="straightConnector1">
              <a:avLst/>
            </a:prstGeom>
            <a:ln w="9525" cap="flat" cmpd="sng" algn="ctr">
              <a:solidFill>
                <a:schemeClr val="accent2">
                  <a:lumMod val="20000"/>
                  <a:lumOff val="8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7" name="TextBox 46">
              <a:extLst>
                <a:ext uri="{FF2B5EF4-FFF2-40B4-BE49-F238E27FC236}">
                  <a16:creationId xmlns:a16="http://schemas.microsoft.com/office/drawing/2014/main" id="{6F3ACE1F-CB94-4D90-927F-A0B183716151}"/>
                </a:ext>
              </a:extLst>
            </p:cNvPr>
            <p:cNvSpPr txBox="1"/>
            <p:nvPr/>
          </p:nvSpPr>
          <p:spPr>
            <a:xfrm>
              <a:off x="6735007" y="3397184"/>
              <a:ext cx="1079142" cy="400110"/>
            </a:xfrm>
            <a:prstGeom prst="rect">
              <a:avLst/>
            </a:prstGeom>
            <a:noFill/>
          </p:spPr>
          <p:txBody>
            <a:bodyPr wrap="none" rtlCol="0">
              <a:spAutoFit/>
            </a:bodyPr>
            <a:lstStyle/>
            <a:p>
              <a:r>
                <a:rPr lang="en-GB" sz="2000" dirty="0">
                  <a:latin typeface="Times New Roman" panose="02020603050405020304" pitchFamily="18" charset="0"/>
                  <a:cs typeface="Times New Roman" panose="02020603050405020304" pitchFamily="18" charset="0"/>
                </a:rPr>
                <a:t>Bipartite</a:t>
              </a:r>
            </a:p>
          </p:txBody>
        </p:sp>
      </p:grpSp>
      <p:sp>
        <p:nvSpPr>
          <p:cNvPr id="48" name="Oval 47">
            <a:extLst>
              <a:ext uri="{FF2B5EF4-FFF2-40B4-BE49-F238E27FC236}">
                <a16:creationId xmlns:a16="http://schemas.microsoft.com/office/drawing/2014/main" id="{85F587A9-38B4-4D6C-B677-02419EF5B317}"/>
              </a:ext>
            </a:extLst>
          </p:cNvPr>
          <p:cNvSpPr/>
          <p:nvPr/>
        </p:nvSpPr>
        <p:spPr>
          <a:xfrm>
            <a:off x="9546559" y="4431434"/>
            <a:ext cx="2232991" cy="215919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4757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ign&#10;&#10;Description automatically generated">
            <a:extLst>
              <a:ext uri="{FF2B5EF4-FFF2-40B4-BE49-F238E27FC236}">
                <a16:creationId xmlns:a16="http://schemas.microsoft.com/office/drawing/2014/main" id="{7D8AD19C-3D74-45F0-B431-0F13849B0534}"/>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420710" y="399164"/>
            <a:ext cx="1544974" cy="446403"/>
          </a:xfrm>
          <a:prstGeom prst="rect">
            <a:avLst/>
          </a:prstGeom>
        </p:spPr>
      </p:pic>
      <p:grpSp>
        <p:nvGrpSpPr>
          <p:cNvPr id="5" name="Group 4">
            <a:extLst>
              <a:ext uri="{FF2B5EF4-FFF2-40B4-BE49-F238E27FC236}">
                <a16:creationId xmlns:a16="http://schemas.microsoft.com/office/drawing/2014/main" id="{D60D4C2A-C84A-474E-8B9F-54971457967D}"/>
              </a:ext>
            </a:extLst>
          </p:cNvPr>
          <p:cNvGrpSpPr/>
          <p:nvPr/>
        </p:nvGrpSpPr>
        <p:grpSpPr>
          <a:xfrm>
            <a:off x="487018" y="364755"/>
            <a:ext cx="4124739" cy="529767"/>
            <a:chOff x="6370983" y="2829659"/>
            <a:chExt cx="4124739" cy="529767"/>
          </a:xfrm>
        </p:grpSpPr>
        <p:cxnSp>
          <p:nvCxnSpPr>
            <p:cNvPr id="6" name="Straight Connector 5">
              <a:extLst>
                <a:ext uri="{FF2B5EF4-FFF2-40B4-BE49-F238E27FC236}">
                  <a16:creationId xmlns:a16="http://schemas.microsoft.com/office/drawing/2014/main" id="{7FDCD138-AA9E-4F49-B64F-DE378452ACAD}"/>
                </a:ext>
              </a:extLst>
            </p:cNvPr>
            <p:cNvCxnSpPr>
              <a:cxnSpLocks/>
            </p:cNvCxnSpPr>
            <p:nvPr/>
          </p:nvCxnSpPr>
          <p:spPr>
            <a:xfrm flipH="1">
              <a:off x="6370983" y="3301880"/>
              <a:ext cx="4124739" cy="57546"/>
            </a:xfrm>
            <a:prstGeom prst="line">
              <a:avLst/>
            </a:prstGeom>
            <a:ln w="5715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980822D-0C62-4A0C-87B0-BEE5A158D94A}"/>
                </a:ext>
              </a:extLst>
            </p:cNvPr>
            <p:cNvSpPr txBox="1"/>
            <p:nvPr/>
          </p:nvSpPr>
          <p:spPr>
            <a:xfrm>
              <a:off x="6418131" y="2829659"/>
              <a:ext cx="3930115" cy="461665"/>
            </a:xfrm>
            <a:prstGeom prst="rect">
              <a:avLst/>
            </a:prstGeom>
            <a:noFill/>
            <a:ln>
              <a:solidFill>
                <a:schemeClr val="tx2">
                  <a:lumMod val="25000"/>
                </a:schemeClr>
              </a:solidFill>
            </a:ln>
          </p:spPr>
          <p:txBody>
            <a:bodyPr wrap="none" rtlCol="0">
              <a:spAutoFit/>
            </a:bodyPr>
            <a:lstStyle/>
            <a:p>
              <a:r>
                <a:rPr lang="en-GB" sz="2400" dirty="0">
                  <a:solidFill>
                    <a:schemeClr val="bg1">
                      <a:lumMod val="50000"/>
                      <a:lumOff val="50000"/>
                    </a:schemeClr>
                  </a:solidFill>
                  <a:latin typeface="Times New Roman" panose="02020603050405020304" pitchFamily="18" charset="0"/>
                  <a:cs typeface="Times New Roman" panose="02020603050405020304" pitchFamily="18" charset="0"/>
                </a:rPr>
                <a:t>My SI network is too different</a:t>
              </a:r>
              <a:endParaRPr lang="en-GI" sz="2400" dirty="0">
                <a:solidFill>
                  <a:schemeClr val="bg1">
                    <a:lumMod val="50000"/>
                    <a:lumOff val="50000"/>
                  </a:schemeClr>
                </a:solidFill>
                <a:latin typeface="Times New Roman" panose="02020603050405020304" pitchFamily="18"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803F7F39-6C17-485E-9BDA-62DDE636F537}"/>
              </a:ext>
            </a:extLst>
          </p:cNvPr>
          <p:cNvGrpSpPr/>
          <p:nvPr/>
        </p:nvGrpSpPr>
        <p:grpSpPr>
          <a:xfrm>
            <a:off x="417444" y="1078668"/>
            <a:ext cx="4343751" cy="743653"/>
            <a:chOff x="6490251" y="4092852"/>
            <a:chExt cx="4343751" cy="743653"/>
          </a:xfrm>
        </p:grpSpPr>
        <p:cxnSp>
          <p:nvCxnSpPr>
            <p:cNvPr id="9" name="Straight Connector 8">
              <a:extLst>
                <a:ext uri="{FF2B5EF4-FFF2-40B4-BE49-F238E27FC236}">
                  <a16:creationId xmlns:a16="http://schemas.microsoft.com/office/drawing/2014/main" id="{33E285D6-D3FF-4C2A-A890-7A87B3685F13}"/>
                </a:ext>
              </a:extLst>
            </p:cNvPr>
            <p:cNvCxnSpPr>
              <a:cxnSpLocks/>
            </p:cNvCxnSpPr>
            <p:nvPr/>
          </p:nvCxnSpPr>
          <p:spPr>
            <a:xfrm flipH="1">
              <a:off x="6490251" y="4800744"/>
              <a:ext cx="4168952" cy="3576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5D77A6A-C6E0-45DA-B91C-EF59B998AD3E}"/>
                </a:ext>
              </a:extLst>
            </p:cNvPr>
            <p:cNvSpPr txBox="1"/>
            <p:nvPr/>
          </p:nvSpPr>
          <p:spPr>
            <a:xfrm>
              <a:off x="6545782" y="4092852"/>
              <a:ext cx="4288220" cy="707886"/>
            </a:xfrm>
            <a:prstGeom prst="rect">
              <a:avLst/>
            </a:prstGeom>
            <a:noFill/>
          </p:spPr>
          <p:txBody>
            <a:bodyPr wrap="square" rtlCol="0">
              <a:spAutoFit/>
            </a:bodyPr>
            <a:lstStyle/>
            <a:p>
              <a:r>
                <a:rPr lang="en-GB" sz="2000" b="1" dirty="0">
                  <a:latin typeface="Times New Roman" panose="02020603050405020304" pitchFamily="18" charset="0"/>
                  <a:cs typeface="Times New Roman" panose="02020603050405020304" pitchFamily="18" charset="0"/>
                </a:rPr>
                <a:t>How do I know if my model replicates spatial structure?</a:t>
              </a:r>
              <a:endParaRPr lang="en-GI" sz="2000" b="1" dirty="0">
                <a:latin typeface="Times New Roman" panose="02020603050405020304" pitchFamily="18"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id="{5AC29684-286F-46FB-A363-A02DB500156E}"/>
              </a:ext>
            </a:extLst>
          </p:cNvPr>
          <p:cNvGrpSpPr/>
          <p:nvPr/>
        </p:nvGrpSpPr>
        <p:grpSpPr>
          <a:xfrm>
            <a:off x="442807" y="1970700"/>
            <a:ext cx="4168950" cy="570713"/>
            <a:chOff x="6490253" y="5780391"/>
            <a:chExt cx="4168950" cy="570713"/>
          </a:xfrm>
        </p:grpSpPr>
        <p:cxnSp>
          <p:nvCxnSpPr>
            <p:cNvPr id="12" name="Straight Connector 11">
              <a:extLst>
                <a:ext uri="{FF2B5EF4-FFF2-40B4-BE49-F238E27FC236}">
                  <a16:creationId xmlns:a16="http://schemas.microsoft.com/office/drawing/2014/main" id="{8CAFF723-16A3-4CE1-A36A-7BDDAE9D1404}"/>
                </a:ext>
              </a:extLst>
            </p:cNvPr>
            <p:cNvCxnSpPr>
              <a:cxnSpLocks/>
            </p:cNvCxnSpPr>
            <p:nvPr/>
          </p:nvCxnSpPr>
          <p:spPr>
            <a:xfrm flipH="1">
              <a:off x="6490253" y="6297986"/>
              <a:ext cx="4168950" cy="53118"/>
            </a:xfrm>
            <a:prstGeom prst="line">
              <a:avLst/>
            </a:prstGeom>
            <a:ln w="5715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1F45E8E-DA8E-44D1-92CF-53E451A76B79}"/>
                </a:ext>
              </a:extLst>
            </p:cNvPr>
            <p:cNvSpPr txBox="1"/>
            <p:nvPr/>
          </p:nvSpPr>
          <p:spPr>
            <a:xfrm>
              <a:off x="6881728" y="5780391"/>
              <a:ext cx="3401893" cy="461665"/>
            </a:xfrm>
            <a:prstGeom prst="rect">
              <a:avLst/>
            </a:prstGeom>
            <a:noFill/>
          </p:spPr>
          <p:txBody>
            <a:bodyPr wrap="none" rtlCol="0">
              <a:spAutoFit/>
            </a:bodyPr>
            <a:lstStyle/>
            <a:p>
              <a:r>
                <a:rPr lang="en-GB" sz="2400" dirty="0">
                  <a:solidFill>
                    <a:schemeClr val="tx1">
                      <a:lumMod val="50000"/>
                    </a:schemeClr>
                  </a:solidFill>
                  <a:latin typeface="Times New Roman" panose="02020603050405020304" pitchFamily="18" charset="0"/>
                  <a:cs typeface="Times New Roman" panose="02020603050405020304" pitchFamily="18" charset="0"/>
                </a:rPr>
                <a:t>What is Spatial Structure?</a:t>
              </a:r>
              <a:endParaRPr lang="en-GI" sz="2400" dirty="0">
                <a:solidFill>
                  <a:schemeClr val="tx1">
                    <a:lumMod val="50000"/>
                  </a:schemeClr>
                </a:solidFill>
                <a:latin typeface="Times New Roman" panose="02020603050405020304" pitchFamily="18" charset="0"/>
                <a:cs typeface="Times New Roman" panose="02020603050405020304" pitchFamily="18" charset="0"/>
              </a:endParaRPr>
            </a:p>
          </p:txBody>
        </p:sp>
      </p:grpSp>
      <p:sp>
        <p:nvSpPr>
          <p:cNvPr id="14" name="TextBox 13">
            <a:extLst>
              <a:ext uri="{FF2B5EF4-FFF2-40B4-BE49-F238E27FC236}">
                <a16:creationId xmlns:a16="http://schemas.microsoft.com/office/drawing/2014/main" id="{0289870D-697D-4043-A8D8-70B2652A425F}"/>
              </a:ext>
            </a:extLst>
          </p:cNvPr>
          <p:cNvSpPr txBox="1"/>
          <p:nvPr/>
        </p:nvSpPr>
        <p:spPr>
          <a:xfrm>
            <a:off x="6596743" y="1027903"/>
            <a:ext cx="3162982" cy="1200329"/>
          </a:xfrm>
          <a:prstGeom prst="rect">
            <a:avLst/>
          </a:prstGeom>
          <a:noFill/>
        </p:spPr>
        <p:txBody>
          <a:bodyPr wrap="none" rtlCol="0">
            <a:spAutoFit/>
          </a:bodyPr>
          <a:lstStyle/>
          <a:p>
            <a:r>
              <a:rPr lang="en-GB" dirty="0"/>
              <a:t>Performance measures</a:t>
            </a:r>
          </a:p>
          <a:p>
            <a:pPr marL="285750" indent="-285750">
              <a:buFont typeface="Arial" panose="020B0604020202020204" pitchFamily="34" charset="0"/>
              <a:buChar char="•"/>
            </a:pPr>
            <a:r>
              <a:rPr lang="en-GB" dirty="0"/>
              <a:t>R2</a:t>
            </a:r>
          </a:p>
          <a:p>
            <a:pPr marL="285750" indent="-285750">
              <a:buFont typeface="Arial" panose="020B0604020202020204" pitchFamily="34" charset="0"/>
              <a:buChar char="•"/>
            </a:pPr>
            <a:r>
              <a:rPr lang="en-GB" dirty="0"/>
              <a:t>RMSE </a:t>
            </a:r>
          </a:p>
          <a:p>
            <a:pPr marL="285750" indent="-285750">
              <a:buFont typeface="Arial" panose="020B0604020202020204" pitchFamily="34" charset="0"/>
              <a:buChar char="•"/>
            </a:pPr>
            <a:r>
              <a:rPr lang="en-GB" dirty="0"/>
              <a:t>Common part of Commuters</a:t>
            </a:r>
            <a:endParaRPr lang="en-GI" dirty="0"/>
          </a:p>
        </p:txBody>
      </p:sp>
      <p:grpSp>
        <p:nvGrpSpPr>
          <p:cNvPr id="24" name="Group 23">
            <a:extLst>
              <a:ext uri="{FF2B5EF4-FFF2-40B4-BE49-F238E27FC236}">
                <a16:creationId xmlns:a16="http://schemas.microsoft.com/office/drawing/2014/main" id="{F93F5710-2682-4DDB-9A02-36D81D837268}"/>
              </a:ext>
            </a:extLst>
          </p:cNvPr>
          <p:cNvGrpSpPr/>
          <p:nvPr/>
        </p:nvGrpSpPr>
        <p:grpSpPr>
          <a:xfrm>
            <a:off x="1709984" y="3571925"/>
            <a:ext cx="3181839" cy="2846050"/>
            <a:chOff x="2093690" y="4643281"/>
            <a:chExt cx="2142485" cy="1725222"/>
          </a:xfrm>
        </p:grpSpPr>
        <p:grpSp>
          <p:nvGrpSpPr>
            <p:cNvPr id="25" name="Group 24">
              <a:extLst>
                <a:ext uri="{FF2B5EF4-FFF2-40B4-BE49-F238E27FC236}">
                  <a16:creationId xmlns:a16="http://schemas.microsoft.com/office/drawing/2014/main" id="{1C420193-C97D-4DB7-9E2F-8E049D4054DA}"/>
                </a:ext>
              </a:extLst>
            </p:cNvPr>
            <p:cNvGrpSpPr/>
            <p:nvPr/>
          </p:nvGrpSpPr>
          <p:grpSpPr>
            <a:xfrm>
              <a:off x="2093690" y="4643281"/>
              <a:ext cx="2142485" cy="1725222"/>
              <a:chOff x="579634" y="4420578"/>
              <a:chExt cx="2142485" cy="1725222"/>
            </a:xfrm>
          </p:grpSpPr>
          <p:sp>
            <p:nvSpPr>
              <p:cNvPr id="30" name="Oval 29">
                <a:extLst>
                  <a:ext uri="{FF2B5EF4-FFF2-40B4-BE49-F238E27FC236}">
                    <a16:creationId xmlns:a16="http://schemas.microsoft.com/office/drawing/2014/main" id="{F676B12A-9707-4954-8CC0-54BF61AB21BB}"/>
                  </a:ext>
                </a:extLst>
              </p:cNvPr>
              <p:cNvSpPr/>
              <p:nvPr/>
            </p:nvSpPr>
            <p:spPr>
              <a:xfrm>
                <a:off x="770562" y="4420578"/>
                <a:ext cx="359596" cy="33605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31" name="Oval 30">
                <a:extLst>
                  <a:ext uri="{FF2B5EF4-FFF2-40B4-BE49-F238E27FC236}">
                    <a16:creationId xmlns:a16="http://schemas.microsoft.com/office/drawing/2014/main" id="{C6A18238-D9D6-4A52-96F6-82377F4A2EB0}"/>
                  </a:ext>
                </a:extLst>
              </p:cNvPr>
              <p:cNvSpPr/>
              <p:nvPr/>
            </p:nvSpPr>
            <p:spPr>
              <a:xfrm>
                <a:off x="1980667" y="5419495"/>
                <a:ext cx="741452" cy="726305"/>
              </a:xfrm>
              <a:prstGeom prst="ellipse">
                <a:avLst/>
              </a:prstGeom>
              <a:solidFill>
                <a:schemeClr val="accent1">
                  <a:lumMod val="50000"/>
                </a:schemeClr>
              </a:solidFill>
              <a:ln>
                <a:solidFill>
                  <a:schemeClr val="tx2">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32" name="Oval 31">
                <a:extLst>
                  <a:ext uri="{FF2B5EF4-FFF2-40B4-BE49-F238E27FC236}">
                    <a16:creationId xmlns:a16="http://schemas.microsoft.com/office/drawing/2014/main" id="{2ACCD8BE-A84F-4B4A-AEE6-D823E0E4C2E4}"/>
                  </a:ext>
                </a:extLst>
              </p:cNvPr>
              <p:cNvSpPr/>
              <p:nvPr/>
            </p:nvSpPr>
            <p:spPr>
              <a:xfrm>
                <a:off x="579634" y="5389599"/>
                <a:ext cx="486633" cy="487219"/>
              </a:xfrm>
              <a:prstGeom prst="ellipse">
                <a:avLst/>
              </a:prstGeom>
              <a:solidFill>
                <a:schemeClr val="accent1">
                  <a:lumMod val="50000"/>
                </a:schemeClr>
              </a:solidFill>
              <a:ln>
                <a:solidFill>
                  <a:schemeClr val="tx2">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cxnSp>
            <p:nvCxnSpPr>
              <p:cNvPr id="33" name="Straight Arrow Connector 32">
                <a:extLst>
                  <a:ext uri="{FF2B5EF4-FFF2-40B4-BE49-F238E27FC236}">
                    <a16:creationId xmlns:a16="http://schemas.microsoft.com/office/drawing/2014/main" id="{ED3A2774-3B9B-496D-8B2D-23E20EC6EB89}"/>
                  </a:ext>
                </a:extLst>
              </p:cNvPr>
              <p:cNvCxnSpPr>
                <a:stCxn id="30" idx="4"/>
                <a:endCxn id="32" idx="0"/>
              </p:cNvCxnSpPr>
              <p:nvPr/>
            </p:nvCxnSpPr>
            <p:spPr>
              <a:xfrm flipH="1">
                <a:off x="822951" y="4756631"/>
                <a:ext cx="127409" cy="632968"/>
              </a:xfrm>
              <a:prstGeom prst="straightConnector1">
                <a:avLst/>
              </a:prstGeom>
              <a:ln w="38100">
                <a:solidFill>
                  <a:schemeClr val="tx2">
                    <a:lumMod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51A8778-E19C-47A9-A1DA-1621A1655DE2}"/>
                  </a:ext>
                </a:extLst>
              </p:cNvPr>
              <p:cNvCxnSpPr>
                <a:cxnSpLocks/>
                <a:stCxn id="30" idx="5"/>
                <a:endCxn id="31" idx="1"/>
              </p:cNvCxnSpPr>
              <p:nvPr/>
            </p:nvCxnSpPr>
            <p:spPr>
              <a:xfrm>
                <a:off x="1077496" y="4707417"/>
                <a:ext cx="1011754" cy="818443"/>
              </a:xfrm>
              <a:prstGeom prst="straightConnector1">
                <a:avLst/>
              </a:prstGeom>
              <a:ln>
                <a:solidFill>
                  <a:schemeClr val="tx2">
                    <a:lumMod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08E97DC-332C-461E-87B8-D025580C7812}"/>
                  </a:ext>
                </a:extLst>
              </p:cNvPr>
              <p:cNvCxnSpPr>
                <a:cxnSpLocks/>
                <a:stCxn id="32" idx="6"/>
                <a:endCxn id="31" idx="2"/>
              </p:cNvCxnSpPr>
              <p:nvPr/>
            </p:nvCxnSpPr>
            <p:spPr>
              <a:xfrm>
                <a:off x="1066267" y="5633209"/>
                <a:ext cx="914400" cy="149439"/>
              </a:xfrm>
              <a:prstGeom prst="straightConnector1">
                <a:avLst/>
              </a:prstGeom>
              <a:ln w="76200">
                <a:solidFill>
                  <a:schemeClr val="tx2">
                    <a:lumMod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6" name="Oval 25">
              <a:extLst>
                <a:ext uri="{FF2B5EF4-FFF2-40B4-BE49-F238E27FC236}">
                  <a16:creationId xmlns:a16="http://schemas.microsoft.com/office/drawing/2014/main" id="{44CCC238-6AD8-4F73-AAA3-905221D15FE3}"/>
                </a:ext>
              </a:extLst>
            </p:cNvPr>
            <p:cNvSpPr/>
            <p:nvPr/>
          </p:nvSpPr>
          <p:spPr>
            <a:xfrm>
              <a:off x="3369366" y="4672768"/>
              <a:ext cx="562406" cy="49844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BA9AB739-A196-45E1-A0ED-07C7C0AF9498}"/>
                </a:ext>
              </a:extLst>
            </p:cNvPr>
            <p:cNvCxnSpPr>
              <a:cxnSpLocks/>
              <a:stCxn id="26" idx="4"/>
              <a:endCxn id="31" idx="0"/>
            </p:cNvCxnSpPr>
            <p:nvPr/>
          </p:nvCxnSpPr>
          <p:spPr>
            <a:xfrm>
              <a:off x="3650569" y="5171214"/>
              <a:ext cx="214880" cy="470984"/>
            </a:xfrm>
            <a:prstGeom prst="straightConnector1">
              <a:avLst/>
            </a:prstGeom>
            <a:ln w="28575">
              <a:solidFill>
                <a:schemeClr val="tx2">
                  <a:lumMod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A72E698-6FCE-463E-9107-39D716C042B1}"/>
                </a:ext>
              </a:extLst>
            </p:cNvPr>
            <p:cNvCxnSpPr>
              <a:cxnSpLocks/>
              <a:stCxn id="30" idx="6"/>
              <a:endCxn id="26" idx="2"/>
            </p:cNvCxnSpPr>
            <p:nvPr/>
          </p:nvCxnSpPr>
          <p:spPr>
            <a:xfrm>
              <a:off x="2644214" y="4811308"/>
              <a:ext cx="725152" cy="110683"/>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0D31472-52FB-497D-A138-73BB088E6F97}"/>
                </a:ext>
              </a:extLst>
            </p:cNvPr>
            <p:cNvCxnSpPr>
              <a:cxnSpLocks/>
              <a:stCxn id="26" idx="3"/>
              <a:endCxn id="32" idx="7"/>
            </p:cNvCxnSpPr>
            <p:nvPr/>
          </p:nvCxnSpPr>
          <p:spPr>
            <a:xfrm flipH="1">
              <a:off x="2509057" y="5098218"/>
              <a:ext cx="942671" cy="585436"/>
            </a:xfrm>
            <a:prstGeom prst="straightConnector1">
              <a:avLst/>
            </a:prstGeom>
            <a:ln>
              <a:solidFill>
                <a:schemeClr val="tx2">
                  <a:lumMod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C57E8A8-553A-4D70-833B-417F7F2886AF}"/>
              </a:ext>
            </a:extLst>
          </p:cNvPr>
          <p:cNvGrpSpPr/>
          <p:nvPr/>
        </p:nvGrpSpPr>
        <p:grpSpPr>
          <a:xfrm>
            <a:off x="6938823" y="3551226"/>
            <a:ext cx="3181839" cy="2846050"/>
            <a:chOff x="2093690" y="4643281"/>
            <a:chExt cx="2142485" cy="1725222"/>
          </a:xfrm>
        </p:grpSpPr>
        <p:grpSp>
          <p:nvGrpSpPr>
            <p:cNvPr id="37" name="Group 36">
              <a:extLst>
                <a:ext uri="{FF2B5EF4-FFF2-40B4-BE49-F238E27FC236}">
                  <a16:creationId xmlns:a16="http://schemas.microsoft.com/office/drawing/2014/main" id="{73AFFEA3-E2D1-4D79-BD08-8A230ECE8AE3}"/>
                </a:ext>
              </a:extLst>
            </p:cNvPr>
            <p:cNvGrpSpPr/>
            <p:nvPr/>
          </p:nvGrpSpPr>
          <p:grpSpPr>
            <a:xfrm>
              <a:off x="2093690" y="4643281"/>
              <a:ext cx="2142485" cy="1725222"/>
              <a:chOff x="579634" y="4420578"/>
              <a:chExt cx="2142485" cy="1725222"/>
            </a:xfrm>
          </p:grpSpPr>
          <p:sp>
            <p:nvSpPr>
              <p:cNvPr id="42" name="Oval 41">
                <a:extLst>
                  <a:ext uri="{FF2B5EF4-FFF2-40B4-BE49-F238E27FC236}">
                    <a16:creationId xmlns:a16="http://schemas.microsoft.com/office/drawing/2014/main" id="{C08D3CC7-4F79-48F9-95D7-C0A64EBD1517}"/>
                  </a:ext>
                </a:extLst>
              </p:cNvPr>
              <p:cNvSpPr/>
              <p:nvPr/>
            </p:nvSpPr>
            <p:spPr>
              <a:xfrm>
                <a:off x="770562" y="4420578"/>
                <a:ext cx="359596" cy="33605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43" name="Oval 42">
                <a:extLst>
                  <a:ext uri="{FF2B5EF4-FFF2-40B4-BE49-F238E27FC236}">
                    <a16:creationId xmlns:a16="http://schemas.microsoft.com/office/drawing/2014/main" id="{37840C79-E123-442C-8597-F09D0AE84E51}"/>
                  </a:ext>
                </a:extLst>
              </p:cNvPr>
              <p:cNvSpPr/>
              <p:nvPr/>
            </p:nvSpPr>
            <p:spPr>
              <a:xfrm>
                <a:off x="1980667" y="5419495"/>
                <a:ext cx="741452" cy="726305"/>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44" name="Oval 43">
                <a:extLst>
                  <a:ext uri="{FF2B5EF4-FFF2-40B4-BE49-F238E27FC236}">
                    <a16:creationId xmlns:a16="http://schemas.microsoft.com/office/drawing/2014/main" id="{15BCA198-167A-4092-8514-E112BE2671DA}"/>
                  </a:ext>
                </a:extLst>
              </p:cNvPr>
              <p:cNvSpPr/>
              <p:nvPr/>
            </p:nvSpPr>
            <p:spPr>
              <a:xfrm>
                <a:off x="579634" y="5389599"/>
                <a:ext cx="486633" cy="48721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cxnSp>
            <p:nvCxnSpPr>
              <p:cNvPr id="45" name="Straight Arrow Connector 44">
                <a:extLst>
                  <a:ext uri="{FF2B5EF4-FFF2-40B4-BE49-F238E27FC236}">
                    <a16:creationId xmlns:a16="http://schemas.microsoft.com/office/drawing/2014/main" id="{C4615338-4053-4AEB-ACA5-E458FDC77CBA}"/>
                  </a:ext>
                </a:extLst>
              </p:cNvPr>
              <p:cNvCxnSpPr>
                <a:stCxn id="42" idx="4"/>
                <a:endCxn id="44" idx="0"/>
              </p:cNvCxnSpPr>
              <p:nvPr/>
            </p:nvCxnSpPr>
            <p:spPr>
              <a:xfrm flipH="1">
                <a:off x="822951" y="4756631"/>
                <a:ext cx="127409" cy="63296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E056F20-8A69-4689-87E9-32EE64832971}"/>
                  </a:ext>
                </a:extLst>
              </p:cNvPr>
              <p:cNvCxnSpPr>
                <a:cxnSpLocks/>
                <a:stCxn id="42" idx="5"/>
                <a:endCxn id="43" idx="1"/>
              </p:cNvCxnSpPr>
              <p:nvPr/>
            </p:nvCxnSpPr>
            <p:spPr>
              <a:xfrm>
                <a:off x="1077496" y="4707417"/>
                <a:ext cx="1011754" cy="81844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CFBFF5FE-871C-4E6C-8461-4DFC02EB9925}"/>
                  </a:ext>
                </a:extLst>
              </p:cNvPr>
              <p:cNvCxnSpPr>
                <a:cxnSpLocks/>
                <a:stCxn id="44" idx="6"/>
                <a:endCxn id="43" idx="2"/>
              </p:cNvCxnSpPr>
              <p:nvPr/>
            </p:nvCxnSpPr>
            <p:spPr>
              <a:xfrm>
                <a:off x="1066267" y="5633209"/>
                <a:ext cx="914400" cy="14943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8" name="Oval 37">
              <a:extLst>
                <a:ext uri="{FF2B5EF4-FFF2-40B4-BE49-F238E27FC236}">
                  <a16:creationId xmlns:a16="http://schemas.microsoft.com/office/drawing/2014/main" id="{9B95FA14-7CFA-492C-8B19-C193126D238A}"/>
                </a:ext>
              </a:extLst>
            </p:cNvPr>
            <p:cNvSpPr/>
            <p:nvPr/>
          </p:nvSpPr>
          <p:spPr>
            <a:xfrm>
              <a:off x="3369366" y="4672768"/>
              <a:ext cx="562406" cy="49844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cxnSp>
          <p:nvCxnSpPr>
            <p:cNvPr id="39" name="Straight Arrow Connector 38">
              <a:extLst>
                <a:ext uri="{FF2B5EF4-FFF2-40B4-BE49-F238E27FC236}">
                  <a16:creationId xmlns:a16="http://schemas.microsoft.com/office/drawing/2014/main" id="{EFFF36EB-D0F9-46E2-B851-D3EBA9352BB1}"/>
                </a:ext>
              </a:extLst>
            </p:cNvPr>
            <p:cNvCxnSpPr>
              <a:cxnSpLocks/>
              <a:stCxn id="38" idx="4"/>
              <a:endCxn id="43" idx="0"/>
            </p:cNvCxnSpPr>
            <p:nvPr/>
          </p:nvCxnSpPr>
          <p:spPr>
            <a:xfrm>
              <a:off x="3650569" y="5171214"/>
              <a:ext cx="214880" cy="470984"/>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25039BF-5DE7-422D-957B-DCCFF9AA225F}"/>
                </a:ext>
              </a:extLst>
            </p:cNvPr>
            <p:cNvCxnSpPr>
              <a:cxnSpLocks/>
              <a:stCxn id="42" idx="6"/>
              <a:endCxn id="38" idx="2"/>
            </p:cNvCxnSpPr>
            <p:nvPr/>
          </p:nvCxnSpPr>
          <p:spPr>
            <a:xfrm>
              <a:off x="2644214" y="4811308"/>
              <a:ext cx="725152" cy="110683"/>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6C9D198-88AE-4697-8FF6-7F3E64B64AE6}"/>
                </a:ext>
              </a:extLst>
            </p:cNvPr>
            <p:cNvCxnSpPr>
              <a:cxnSpLocks/>
              <a:stCxn id="38" idx="3"/>
              <a:endCxn id="44" idx="7"/>
            </p:cNvCxnSpPr>
            <p:nvPr/>
          </p:nvCxnSpPr>
          <p:spPr>
            <a:xfrm flipH="1">
              <a:off x="2509057" y="5098218"/>
              <a:ext cx="942671" cy="58543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8" name="Oval 47">
            <a:extLst>
              <a:ext uri="{FF2B5EF4-FFF2-40B4-BE49-F238E27FC236}">
                <a16:creationId xmlns:a16="http://schemas.microsoft.com/office/drawing/2014/main" id="{8A7C3740-DB84-406B-9815-5CCC0DED20A5}"/>
              </a:ext>
            </a:extLst>
          </p:cNvPr>
          <p:cNvSpPr/>
          <p:nvPr/>
        </p:nvSpPr>
        <p:spPr>
          <a:xfrm>
            <a:off x="9546559" y="4431434"/>
            <a:ext cx="2232991" cy="215919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41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CBE828-5B0F-485C-BAC3-B80C04904284}"/>
              </a:ext>
            </a:extLst>
          </p:cNvPr>
          <p:cNvSpPr txBox="1"/>
          <p:nvPr/>
        </p:nvSpPr>
        <p:spPr>
          <a:xfrm flipH="1">
            <a:off x="5770323" y="1472632"/>
            <a:ext cx="5290369" cy="1015663"/>
          </a:xfrm>
          <a:prstGeom prst="rect">
            <a:avLst/>
          </a:prstGeom>
          <a:noFill/>
        </p:spPr>
        <p:txBody>
          <a:bodyPr wrap="square" rtlCol="0">
            <a:spAutoFit/>
          </a:bodyPr>
          <a:lstStyle/>
          <a:p>
            <a:pPr algn="ctr"/>
            <a:r>
              <a:rPr lang="en-GB" sz="2000" b="1" dirty="0">
                <a:latin typeface="Times New Roman" panose="02020603050405020304" pitchFamily="18" charset="0"/>
                <a:cs typeface="Times New Roman" panose="02020603050405020304" pitchFamily="18" charset="0"/>
              </a:rPr>
              <a:t>Can we use the flows themselves (weight of interaction) to provide additional information to our model? </a:t>
            </a:r>
          </a:p>
        </p:txBody>
      </p:sp>
      <p:pic>
        <p:nvPicPr>
          <p:cNvPr id="17" name="Picture 16" descr="A picture containing text, sign&#10;&#10;Description automatically generated">
            <a:extLst>
              <a:ext uri="{FF2B5EF4-FFF2-40B4-BE49-F238E27FC236}">
                <a16:creationId xmlns:a16="http://schemas.microsoft.com/office/drawing/2014/main" id="{99753F8A-8632-495D-94D2-CAB59DF4A124}"/>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420710" y="399164"/>
            <a:ext cx="1544974" cy="446403"/>
          </a:xfrm>
          <a:prstGeom prst="rect">
            <a:avLst/>
          </a:prstGeom>
        </p:spPr>
      </p:pic>
      <p:pic>
        <p:nvPicPr>
          <p:cNvPr id="19" name="Picture 2" descr="png">
            <a:extLst>
              <a:ext uri="{FF2B5EF4-FFF2-40B4-BE49-F238E27FC236}">
                <a16:creationId xmlns:a16="http://schemas.microsoft.com/office/drawing/2014/main" id="{BC7E3CB3-4CDC-4B9B-964E-BB5394B519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230" r="9200"/>
          <a:stretch/>
        </p:blipFill>
        <p:spPr bwMode="auto">
          <a:xfrm>
            <a:off x="7010400" y="3232360"/>
            <a:ext cx="4492486" cy="336189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9DFC091-08E8-448D-989C-AC40ED66A6CB}"/>
              </a:ext>
            </a:extLst>
          </p:cNvPr>
          <p:cNvSpPr txBox="1"/>
          <p:nvPr/>
        </p:nvSpPr>
        <p:spPr>
          <a:xfrm>
            <a:off x="1012440" y="4671337"/>
            <a:ext cx="5574347" cy="400110"/>
          </a:xfrm>
          <a:prstGeom prst="rect">
            <a:avLst/>
          </a:prstGeom>
          <a:noFill/>
        </p:spPr>
        <p:txBody>
          <a:bodyPr wrap="none" rtlCol="0">
            <a:spAutoFit/>
          </a:bodyPr>
          <a:lstStyle/>
          <a:p>
            <a:r>
              <a:rPr lang="en-GB" sz="2000" b="1" dirty="0">
                <a:latin typeface="Times New Roman" panose="02020603050405020304" pitchFamily="18" charset="0"/>
                <a:cs typeface="Times New Roman" panose="02020603050405020304" pitchFamily="18" charset="0"/>
              </a:rPr>
              <a:t>Network Structure measures such as Page Rank?</a:t>
            </a:r>
            <a:endParaRPr lang="en-GI" sz="2000" b="1" dirty="0">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627EE8D9-F478-4F12-ABF5-93EEF0276DD9}"/>
              </a:ext>
            </a:extLst>
          </p:cNvPr>
          <p:cNvSpPr/>
          <p:nvPr/>
        </p:nvSpPr>
        <p:spPr>
          <a:xfrm>
            <a:off x="9546559" y="4431434"/>
            <a:ext cx="2232991" cy="215919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2430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scatter chart&#10;&#10;Description automatically generated">
            <a:extLst>
              <a:ext uri="{FF2B5EF4-FFF2-40B4-BE49-F238E27FC236}">
                <a16:creationId xmlns:a16="http://schemas.microsoft.com/office/drawing/2014/main" id="{53775E32-0F64-4F10-8649-4DB3F617B4FE}"/>
              </a:ext>
            </a:extLst>
          </p:cNvPr>
          <p:cNvPicPr>
            <a:picLocks noChangeAspect="1"/>
          </p:cNvPicPr>
          <p:nvPr/>
        </p:nvPicPr>
        <p:blipFill rotWithShape="1">
          <a:blip r:embed="rId2">
            <a:extLst>
              <a:ext uri="{28A0092B-C50C-407E-A947-70E740481C1C}">
                <a14:useLocalDpi xmlns:a14="http://schemas.microsoft.com/office/drawing/2010/main" val="0"/>
              </a:ext>
            </a:extLst>
          </a:blip>
          <a:srcRect l="56806" t="4232" r="-1" b="6926"/>
          <a:stretch/>
        </p:blipFill>
        <p:spPr>
          <a:xfrm>
            <a:off x="6612279" y="962057"/>
            <a:ext cx="5266286" cy="4551663"/>
          </a:xfrm>
          <a:prstGeom prst="rect">
            <a:avLst/>
          </a:prstGeom>
          <a:ln>
            <a:noFill/>
          </a:ln>
          <a:effectLst>
            <a:softEdge rad="112500"/>
          </a:effectLst>
        </p:spPr>
      </p:pic>
      <p:pic>
        <p:nvPicPr>
          <p:cNvPr id="4" name="Picture 3" descr="A picture containing text, sign&#10;&#10;Description automatically generated">
            <a:extLst>
              <a:ext uri="{FF2B5EF4-FFF2-40B4-BE49-F238E27FC236}">
                <a16:creationId xmlns:a16="http://schemas.microsoft.com/office/drawing/2014/main" id="{7D8AD19C-3D74-45F0-B431-0F13849B0534}"/>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494922" y="197323"/>
            <a:ext cx="1544974" cy="446403"/>
          </a:xfrm>
          <a:prstGeom prst="rect">
            <a:avLst/>
          </a:prstGeom>
        </p:spPr>
      </p:pic>
      <p:sp>
        <p:nvSpPr>
          <p:cNvPr id="13" name="TextBox 12">
            <a:extLst>
              <a:ext uri="{FF2B5EF4-FFF2-40B4-BE49-F238E27FC236}">
                <a16:creationId xmlns:a16="http://schemas.microsoft.com/office/drawing/2014/main" id="{27F988B3-A107-44B4-B7A0-9530F1CA4840}"/>
              </a:ext>
            </a:extLst>
          </p:cNvPr>
          <p:cNvSpPr txBox="1"/>
          <p:nvPr/>
        </p:nvSpPr>
        <p:spPr>
          <a:xfrm>
            <a:off x="1553228" y="61731"/>
            <a:ext cx="4051336" cy="523220"/>
          </a:xfrm>
          <a:prstGeom prst="rect">
            <a:avLst/>
          </a:prstGeom>
          <a:noFill/>
        </p:spPr>
        <p:txBody>
          <a:bodyPr wrap="square" rtlCol="0">
            <a:spAutoFit/>
          </a:bodyPr>
          <a:lstStyle/>
          <a:p>
            <a:r>
              <a:rPr lang="en-GB" sz="2800" b="1" dirty="0">
                <a:latin typeface="Times New Roman" panose="02020603050405020304" pitchFamily="18" charset="0"/>
                <a:cs typeface="Times New Roman" panose="02020603050405020304" pitchFamily="18" charset="0"/>
              </a:rPr>
              <a:t>Unipartite interaction</a:t>
            </a:r>
          </a:p>
        </p:txBody>
      </p:sp>
      <p:sp>
        <p:nvSpPr>
          <p:cNvPr id="14" name="TextBox 13">
            <a:extLst>
              <a:ext uri="{FF2B5EF4-FFF2-40B4-BE49-F238E27FC236}">
                <a16:creationId xmlns:a16="http://schemas.microsoft.com/office/drawing/2014/main" id="{39954B51-8969-4391-AC82-F905FA281CAC}"/>
              </a:ext>
            </a:extLst>
          </p:cNvPr>
          <p:cNvSpPr txBox="1"/>
          <p:nvPr/>
        </p:nvSpPr>
        <p:spPr>
          <a:xfrm>
            <a:off x="7176469" y="233301"/>
            <a:ext cx="3318453" cy="523220"/>
          </a:xfrm>
          <a:prstGeom prst="rect">
            <a:avLst/>
          </a:prstGeom>
          <a:noFill/>
        </p:spPr>
        <p:txBody>
          <a:bodyPr wrap="square" rtlCol="0">
            <a:spAutoFit/>
          </a:bodyPr>
          <a:lstStyle/>
          <a:p>
            <a:r>
              <a:rPr lang="en-GB" sz="2800" b="1" dirty="0">
                <a:latin typeface="Times New Roman" panose="02020603050405020304" pitchFamily="18" charset="0"/>
                <a:cs typeface="Times New Roman" panose="02020603050405020304" pitchFamily="18" charset="0"/>
              </a:rPr>
              <a:t>Bipartite interaction</a:t>
            </a:r>
          </a:p>
        </p:txBody>
      </p:sp>
      <p:sp>
        <p:nvSpPr>
          <p:cNvPr id="22" name="Rectangle 21">
            <a:extLst>
              <a:ext uri="{FF2B5EF4-FFF2-40B4-BE49-F238E27FC236}">
                <a16:creationId xmlns:a16="http://schemas.microsoft.com/office/drawing/2014/main" id="{1E9CB482-C918-4325-A91C-4ADFB6AE2B34}"/>
              </a:ext>
            </a:extLst>
          </p:cNvPr>
          <p:cNvSpPr/>
          <p:nvPr/>
        </p:nvSpPr>
        <p:spPr>
          <a:xfrm>
            <a:off x="6736566" y="1036867"/>
            <a:ext cx="3051031" cy="982659"/>
          </a:xfrm>
          <a:prstGeom prst="rect">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grpSp>
        <p:nvGrpSpPr>
          <p:cNvPr id="29" name="Group 28">
            <a:extLst>
              <a:ext uri="{FF2B5EF4-FFF2-40B4-BE49-F238E27FC236}">
                <a16:creationId xmlns:a16="http://schemas.microsoft.com/office/drawing/2014/main" id="{200B7D4F-4956-4A97-930D-8D050A06D1A3}"/>
              </a:ext>
            </a:extLst>
          </p:cNvPr>
          <p:cNvGrpSpPr/>
          <p:nvPr/>
        </p:nvGrpSpPr>
        <p:grpSpPr>
          <a:xfrm>
            <a:off x="3936447" y="5655499"/>
            <a:ext cx="3336234" cy="1045461"/>
            <a:chOff x="276201" y="336437"/>
            <a:chExt cx="3336234" cy="1045461"/>
          </a:xfrm>
        </p:grpSpPr>
        <p:sp>
          <p:nvSpPr>
            <p:cNvPr id="23" name="Oval 22">
              <a:extLst>
                <a:ext uri="{FF2B5EF4-FFF2-40B4-BE49-F238E27FC236}">
                  <a16:creationId xmlns:a16="http://schemas.microsoft.com/office/drawing/2014/main" id="{883D9E4D-8DFA-4026-93A2-71F51DF0ADC2}"/>
                </a:ext>
              </a:extLst>
            </p:cNvPr>
            <p:cNvSpPr/>
            <p:nvPr/>
          </p:nvSpPr>
          <p:spPr>
            <a:xfrm>
              <a:off x="276201" y="1085620"/>
              <a:ext cx="237994" cy="237994"/>
            </a:xfrm>
            <a:prstGeom prst="ellipse">
              <a:avLst/>
            </a:prstGeom>
            <a:solidFill>
              <a:srgbClr val="04E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24" name="Oval 23">
              <a:extLst>
                <a:ext uri="{FF2B5EF4-FFF2-40B4-BE49-F238E27FC236}">
                  <a16:creationId xmlns:a16="http://schemas.microsoft.com/office/drawing/2014/main" id="{4A8BD2A2-1641-43CA-AD18-993ED5080B4D}"/>
                </a:ext>
              </a:extLst>
            </p:cNvPr>
            <p:cNvSpPr/>
            <p:nvPr/>
          </p:nvSpPr>
          <p:spPr>
            <a:xfrm>
              <a:off x="276201" y="747448"/>
              <a:ext cx="237994" cy="2379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25" name="Oval 24">
              <a:extLst>
                <a:ext uri="{FF2B5EF4-FFF2-40B4-BE49-F238E27FC236}">
                  <a16:creationId xmlns:a16="http://schemas.microsoft.com/office/drawing/2014/main" id="{912BE25A-FFA4-49E0-A4A5-252040CD8710}"/>
                </a:ext>
              </a:extLst>
            </p:cNvPr>
            <p:cNvSpPr/>
            <p:nvPr/>
          </p:nvSpPr>
          <p:spPr>
            <a:xfrm>
              <a:off x="276201" y="409276"/>
              <a:ext cx="237994" cy="2379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98F56039-C945-44EE-8E3F-06C1D8E27C8E}"/>
                </a:ext>
              </a:extLst>
            </p:cNvPr>
            <p:cNvSpPr txBox="1"/>
            <p:nvPr/>
          </p:nvSpPr>
          <p:spPr>
            <a:xfrm>
              <a:off x="587248" y="336437"/>
              <a:ext cx="1980029" cy="369332"/>
            </a:xfrm>
            <a:prstGeom prst="rect">
              <a:avLst/>
            </a:prstGeom>
            <a:noFill/>
          </p:spPr>
          <p:txBody>
            <a:bodyPr wrap="none" rtlCol="0">
              <a:spAutoFit/>
            </a:bodyPr>
            <a:lstStyle/>
            <a:p>
              <a:r>
                <a:rPr lang="en-GB" dirty="0">
                  <a:latin typeface="Times New Roman" panose="02020603050405020304" pitchFamily="18" charset="0"/>
                  <a:cs typeface="Times New Roman" panose="02020603050405020304" pitchFamily="18" charset="0"/>
                </a:rPr>
                <a:t>Base gravity model</a:t>
              </a:r>
            </a:p>
          </p:txBody>
        </p:sp>
        <p:sp>
          <p:nvSpPr>
            <p:cNvPr id="27" name="TextBox 26">
              <a:extLst>
                <a:ext uri="{FF2B5EF4-FFF2-40B4-BE49-F238E27FC236}">
                  <a16:creationId xmlns:a16="http://schemas.microsoft.com/office/drawing/2014/main" id="{B25AD974-DA24-4439-A627-BBEBB826D9DB}"/>
                </a:ext>
              </a:extLst>
            </p:cNvPr>
            <p:cNvSpPr txBox="1"/>
            <p:nvPr/>
          </p:nvSpPr>
          <p:spPr>
            <a:xfrm>
              <a:off x="587248" y="681779"/>
              <a:ext cx="3025187" cy="369332"/>
            </a:xfrm>
            <a:prstGeom prst="rect">
              <a:avLst/>
            </a:prstGeom>
            <a:noFill/>
          </p:spPr>
          <p:txBody>
            <a:bodyPr wrap="none" rtlCol="0">
              <a:spAutoFit/>
            </a:bodyPr>
            <a:lstStyle/>
            <a:p>
              <a:r>
                <a:rPr lang="en-GB" dirty="0">
                  <a:latin typeface="Times New Roman" panose="02020603050405020304" pitchFamily="18" charset="0"/>
                  <a:cs typeface="Times New Roman" panose="02020603050405020304" pitchFamily="18" charset="0"/>
                </a:rPr>
                <a:t>Competing Destination model</a:t>
              </a:r>
            </a:p>
          </p:txBody>
        </p:sp>
        <p:sp>
          <p:nvSpPr>
            <p:cNvPr id="28" name="TextBox 27">
              <a:extLst>
                <a:ext uri="{FF2B5EF4-FFF2-40B4-BE49-F238E27FC236}">
                  <a16:creationId xmlns:a16="http://schemas.microsoft.com/office/drawing/2014/main" id="{E4886267-7BD0-4FDC-8099-35CCD64B30BF}"/>
                </a:ext>
              </a:extLst>
            </p:cNvPr>
            <p:cNvSpPr txBox="1"/>
            <p:nvPr/>
          </p:nvSpPr>
          <p:spPr>
            <a:xfrm>
              <a:off x="587248" y="1012566"/>
              <a:ext cx="2784993" cy="369332"/>
            </a:xfrm>
            <a:prstGeom prst="rect">
              <a:avLst/>
            </a:prstGeom>
            <a:noFill/>
          </p:spPr>
          <p:txBody>
            <a:bodyPr wrap="none" rtlCol="0">
              <a:spAutoFit/>
            </a:bodyPr>
            <a:lstStyle/>
            <a:p>
              <a:r>
                <a:rPr lang="en-GB" dirty="0">
                  <a:latin typeface="Times New Roman" panose="02020603050405020304" pitchFamily="18" charset="0"/>
                  <a:cs typeface="Times New Roman" panose="02020603050405020304" pitchFamily="18" charset="0"/>
                </a:rPr>
                <a:t>Model with Page Rank term</a:t>
              </a:r>
            </a:p>
          </p:txBody>
        </p:sp>
      </p:grpSp>
      <p:grpSp>
        <p:nvGrpSpPr>
          <p:cNvPr id="40" name="Group 39">
            <a:extLst>
              <a:ext uri="{FF2B5EF4-FFF2-40B4-BE49-F238E27FC236}">
                <a16:creationId xmlns:a16="http://schemas.microsoft.com/office/drawing/2014/main" id="{E8A19360-0C5B-4C96-B25C-DD1AE17B995C}"/>
              </a:ext>
            </a:extLst>
          </p:cNvPr>
          <p:cNvGrpSpPr/>
          <p:nvPr/>
        </p:nvGrpSpPr>
        <p:grpSpPr>
          <a:xfrm>
            <a:off x="4841751" y="4133800"/>
            <a:ext cx="845853" cy="1052986"/>
            <a:chOff x="3423276" y="4137455"/>
            <a:chExt cx="845853" cy="1052986"/>
          </a:xfrm>
        </p:grpSpPr>
        <p:sp>
          <p:nvSpPr>
            <p:cNvPr id="31" name="Oval 30">
              <a:extLst>
                <a:ext uri="{FF2B5EF4-FFF2-40B4-BE49-F238E27FC236}">
                  <a16:creationId xmlns:a16="http://schemas.microsoft.com/office/drawing/2014/main" id="{A137BE20-B57F-411F-9ECB-1E763DFC763F}"/>
                </a:ext>
              </a:extLst>
            </p:cNvPr>
            <p:cNvSpPr/>
            <p:nvPr/>
          </p:nvSpPr>
          <p:spPr>
            <a:xfrm>
              <a:off x="3423276" y="4879468"/>
              <a:ext cx="237994" cy="237994"/>
            </a:xfrm>
            <a:prstGeom prst="ellipse">
              <a:avLst/>
            </a:prstGeom>
            <a:solidFill>
              <a:srgbClr val="04E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32" name="Oval 31">
              <a:extLst>
                <a:ext uri="{FF2B5EF4-FFF2-40B4-BE49-F238E27FC236}">
                  <a16:creationId xmlns:a16="http://schemas.microsoft.com/office/drawing/2014/main" id="{8E262D9D-00EF-47B5-BBB0-E92AAE1E0491}"/>
                </a:ext>
              </a:extLst>
            </p:cNvPr>
            <p:cNvSpPr/>
            <p:nvPr/>
          </p:nvSpPr>
          <p:spPr>
            <a:xfrm>
              <a:off x="3423276" y="4541296"/>
              <a:ext cx="237994" cy="2379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33" name="Oval 32">
              <a:extLst>
                <a:ext uri="{FF2B5EF4-FFF2-40B4-BE49-F238E27FC236}">
                  <a16:creationId xmlns:a16="http://schemas.microsoft.com/office/drawing/2014/main" id="{0405404D-4A71-4483-8BD7-61B434A1CB16}"/>
                </a:ext>
              </a:extLst>
            </p:cNvPr>
            <p:cNvSpPr/>
            <p:nvPr/>
          </p:nvSpPr>
          <p:spPr>
            <a:xfrm>
              <a:off x="3423276" y="4203124"/>
              <a:ext cx="237994" cy="2379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6CD6C66D-00DB-4F94-880A-B74BF7A45FF0}"/>
                </a:ext>
              </a:extLst>
            </p:cNvPr>
            <p:cNvSpPr txBox="1"/>
            <p:nvPr/>
          </p:nvSpPr>
          <p:spPr>
            <a:xfrm>
              <a:off x="3661270" y="4137455"/>
              <a:ext cx="607859" cy="369332"/>
            </a:xfrm>
            <a:prstGeom prst="rect">
              <a:avLst/>
            </a:prstGeom>
            <a:noFill/>
          </p:spPr>
          <p:txBody>
            <a:bodyPr wrap="none" rtlCol="0">
              <a:spAutoFit/>
            </a:bodyPr>
            <a:lstStyle/>
            <a:p>
              <a:r>
                <a:rPr lang="en-GB" dirty="0">
                  <a:solidFill>
                    <a:schemeClr val="bg1"/>
                  </a:solidFill>
                  <a:latin typeface="Times New Roman" panose="02020603050405020304" pitchFamily="18" charset="0"/>
                  <a:cs typeface="Times New Roman" panose="02020603050405020304" pitchFamily="18" charset="0"/>
                </a:rPr>
                <a:t>98%</a:t>
              </a:r>
            </a:p>
          </p:txBody>
        </p:sp>
        <p:sp>
          <p:nvSpPr>
            <p:cNvPr id="38" name="TextBox 37">
              <a:extLst>
                <a:ext uri="{FF2B5EF4-FFF2-40B4-BE49-F238E27FC236}">
                  <a16:creationId xmlns:a16="http://schemas.microsoft.com/office/drawing/2014/main" id="{DA464302-895B-451F-9EFA-692A418120C3}"/>
                </a:ext>
              </a:extLst>
            </p:cNvPr>
            <p:cNvSpPr txBox="1"/>
            <p:nvPr/>
          </p:nvSpPr>
          <p:spPr>
            <a:xfrm>
              <a:off x="3661270" y="4475627"/>
              <a:ext cx="607859" cy="369332"/>
            </a:xfrm>
            <a:prstGeom prst="rect">
              <a:avLst/>
            </a:prstGeom>
            <a:noFill/>
          </p:spPr>
          <p:txBody>
            <a:bodyPr wrap="none" rtlCol="0">
              <a:spAutoFit/>
            </a:bodyPr>
            <a:lstStyle/>
            <a:p>
              <a:r>
                <a:rPr lang="en-GB" dirty="0">
                  <a:solidFill>
                    <a:schemeClr val="bg1"/>
                  </a:solidFill>
                  <a:latin typeface="Times New Roman" panose="02020603050405020304" pitchFamily="18" charset="0"/>
                  <a:cs typeface="Times New Roman" panose="02020603050405020304" pitchFamily="18" charset="0"/>
                </a:rPr>
                <a:t>97%</a:t>
              </a:r>
            </a:p>
          </p:txBody>
        </p:sp>
        <p:sp>
          <p:nvSpPr>
            <p:cNvPr id="39" name="TextBox 38">
              <a:extLst>
                <a:ext uri="{FF2B5EF4-FFF2-40B4-BE49-F238E27FC236}">
                  <a16:creationId xmlns:a16="http://schemas.microsoft.com/office/drawing/2014/main" id="{A1AF3A2F-440E-45CF-BE26-119BE003DC49}"/>
                </a:ext>
              </a:extLst>
            </p:cNvPr>
            <p:cNvSpPr txBox="1"/>
            <p:nvPr/>
          </p:nvSpPr>
          <p:spPr>
            <a:xfrm>
              <a:off x="3661270" y="4821109"/>
              <a:ext cx="607859" cy="369332"/>
            </a:xfrm>
            <a:prstGeom prst="rect">
              <a:avLst/>
            </a:prstGeom>
            <a:noFill/>
          </p:spPr>
          <p:txBody>
            <a:bodyPr wrap="none" rtlCol="0">
              <a:spAutoFit/>
            </a:bodyPr>
            <a:lstStyle/>
            <a:p>
              <a:r>
                <a:rPr lang="en-GB" dirty="0">
                  <a:solidFill>
                    <a:schemeClr val="bg1"/>
                  </a:solidFill>
                  <a:latin typeface="Times New Roman" panose="02020603050405020304" pitchFamily="18" charset="0"/>
                  <a:cs typeface="Times New Roman" panose="02020603050405020304" pitchFamily="18" charset="0"/>
                </a:rPr>
                <a:t>98%</a:t>
              </a:r>
            </a:p>
          </p:txBody>
        </p:sp>
      </p:grpSp>
      <p:grpSp>
        <p:nvGrpSpPr>
          <p:cNvPr id="41" name="Group 40">
            <a:extLst>
              <a:ext uri="{FF2B5EF4-FFF2-40B4-BE49-F238E27FC236}">
                <a16:creationId xmlns:a16="http://schemas.microsoft.com/office/drawing/2014/main" id="{2B291223-7AC4-4116-ADC1-282500F0BCD8}"/>
              </a:ext>
            </a:extLst>
          </p:cNvPr>
          <p:cNvGrpSpPr/>
          <p:nvPr/>
        </p:nvGrpSpPr>
        <p:grpSpPr>
          <a:xfrm>
            <a:off x="10844482" y="3722568"/>
            <a:ext cx="845853" cy="707504"/>
            <a:chOff x="3423276" y="4137455"/>
            <a:chExt cx="845853" cy="707504"/>
          </a:xfrm>
        </p:grpSpPr>
        <p:sp>
          <p:nvSpPr>
            <p:cNvPr id="43" name="Oval 42">
              <a:extLst>
                <a:ext uri="{FF2B5EF4-FFF2-40B4-BE49-F238E27FC236}">
                  <a16:creationId xmlns:a16="http://schemas.microsoft.com/office/drawing/2014/main" id="{CBB93013-101C-4C98-8624-6F68718E0EF3}"/>
                </a:ext>
              </a:extLst>
            </p:cNvPr>
            <p:cNvSpPr/>
            <p:nvPr/>
          </p:nvSpPr>
          <p:spPr>
            <a:xfrm>
              <a:off x="3423276" y="4541296"/>
              <a:ext cx="237994" cy="2379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44" name="Oval 43">
              <a:extLst>
                <a:ext uri="{FF2B5EF4-FFF2-40B4-BE49-F238E27FC236}">
                  <a16:creationId xmlns:a16="http://schemas.microsoft.com/office/drawing/2014/main" id="{29637DD3-880F-4D95-9370-E9A30DF9A4F4}"/>
                </a:ext>
              </a:extLst>
            </p:cNvPr>
            <p:cNvSpPr/>
            <p:nvPr/>
          </p:nvSpPr>
          <p:spPr>
            <a:xfrm>
              <a:off x="3423276" y="4203124"/>
              <a:ext cx="237994" cy="2379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0D2842DB-0EDE-4D63-9ADE-6463D0E7F01A}"/>
                </a:ext>
              </a:extLst>
            </p:cNvPr>
            <p:cNvSpPr txBox="1"/>
            <p:nvPr/>
          </p:nvSpPr>
          <p:spPr>
            <a:xfrm>
              <a:off x="3661270" y="4137455"/>
              <a:ext cx="607859" cy="369332"/>
            </a:xfrm>
            <a:prstGeom prst="rect">
              <a:avLst/>
            </a:prstGeom>
            <a:noFill/>
          </p:spPr>
          <p:txBody>
            <a:bodyPr wrap="none" rtlCol="0">
              <a:spAutoFit/>
            </a:bodyPr>
            <a:lstStyle/>
            <a:p>
              <a:r>
                <a:rPr lang="en-GB" dirty="0">
                  <a:solidFill>
                    <a:schemeClr val="bg1"/>
                  </a:solidFill>
                  <a:latin typeface="Times New Roman" panose="02020603050405020304" pitchFamily="18" charset="0"/>
                  <a:cs typeface="Times New Roman" panose="02020603050405020304" pitchFamily="18" charset="0"/>
                </a:rPr>
                <a:t>48%</a:t>
              </a:r>
            </a:p>
          </p:txBody>
        </p:sp>
        <p:sp>
          <p:nvSpPr>
            <p:cNvPr id="46" name="TextBox 45">
              <a:extLst>
                <a:ext uri="{FF2B5EF4-FFF2-40B4-BE49-F238E27FC236}">
                  <a16:creationId xmlns:a16="http://schemas.microsoft.com/office/drawing/2014/main" id="{8CF6C0C9-677F-4D22-85E4-5F83C8F766E5}"/>
                </a:ext>
              </a:extLst>
            </p:cNvPr>
            <p:cNvSpPr txBox="1"/>
            <p:nvPr/>
          </p:nvSpPr>
          <p:spPr>
            <a:xfrm>
              <a:off x="3661270" y="4475627"/>
              <a:ext cx="607859" cy="369332"/>
            </a:xfrm>
            <a:prstGeom prst="rect">
              <a:avLst/>
            </a:prstGeom>
            <a:noFill/>
          </p:spPr>
          <p:txBody>
            <a:bodyPr wrap="none" rtlCol="0">
              <a:spAutoFit/>
            </a:bodyPr>
            <a:lstStyle/>
            <a:p>
              <a:r>
                <a:rPr lang="en-GB" dirty="0">
                  <a:solidFill>
                    <a:schemeClr val="bg1"/>
                  </a:solidFill>
                  <a:latin typeface="Times New Roman" panose="02020603050405020304" pitchFamily="18" charset="0"/>
                  <a:cs typeface="Times New Roman" panose="02020603050405020304" pitchFamily="18" charset="0"/>
                </a:rPr>
                <a:t>81%</a:t>
              </a:r>
            </a:p>
          </p:txBody>
        </p:sp>
      </p:grpSp>
      <p:sp>
        <p:nvSpPr>
          <p:cNvPr id="48" name="TextBox 47">
            <a:extLst>
              <a:ext uri="{FF2B5EF4-FFF2-40B4-BE49-F238E27FC236}">
                <a16:creationId xmlns:a16="http://schemas.microsoft.com/office/drawing/2014/main" id="{4D8B8DA9-D0ED-48B6-AA49-EC0E7CE56439}"/>
              </a:ext>
            </a:extLst>
          </p:cNvPr>
          <p:cNvSpPr txBox="1"/>
          <p:nvPr/>
        </p:nvSpPr>
        <p:spPr>
          <a:xfrm rot="16200000">
            <a:off x="-714470" y="3573415"/>
            <a:ext cx="2113079" cy="400110"/>
          </a:xfrm>
          <a:prstGeom prst="rect">
            <a:avLst/>
          </a:prstGeom>
          <a:noFill/>
        </p:spPr>
        <p:txBody>
          <a:bodyPr wrap="none" rtlCol="0">
            <a:spAutoFit/>
          </a:bodyPr>
          <a:lstStyle/>
          <a:p>
            <a:r>
              <a:rPr lang="en-GB" sz="2000" b="1" dirty="0">
                <a:latin typeface="Times New Roman" panose="02020603050405020304" pitchFamily="18" charset="0"/>
                <a:cs typeface="Times New Roman" panose="02020603050405020304" pitchFamily="18" charset="0"/>
              </a:rPr>
              <a:t>Observed pattern</a:t>
            </a:r>
          </a:p>
        </p:txBody>
      </p:sp>
      <p:sp>
        <p:nvSpPr>
          <p:cNvPr id="49" name="TextBox 48">
            <a:extLst>
              <a:ext uri="{FF2B5EF4-FFF2-40B4-BE49-F238E27FC236}">
                <a16:creationId xmlns:a16="http://schemas.microsoft.com/office/drawing/2014/main" id="{3E0B8A65-C97C-450F-8ED8-ED19C520E362}"/>
              </a:ext>
            </a:extLst>
          </p:cNvPr>
          <p:cNvSpPr txBox="1"/>
          <p:nvPr/>
        </p:nvSpPr>
        <p:spPr>
          <a:xfrm rot="16200000">
            <a:off x="5379967" y="3522513"/>
            <a:ext cx="2113079" cy="400110"/>
          </a:xfrm>
          <a:prstGeom prst="rect">
            <a:avLst/>
          </a:prstGeom>
          <a:noFill/>
        </p:spPr>
        <p:txBody>
          <a:bodyPr wrap="none" rtlCol="0">
            <a:spAutoFit/>
          </a:bodyPr>
          <a:lstStyle/>
          <a:p>
            <a:r>
              <a:rPr lang="en-GB" sz="2000" b="1" dirty="0">
                <a:latin typeface="Times New Roman" panose="02020603050405020304" pitchFamily="18" charset="0"/>
                <a:cs typeface="Times New Roman" panose="02020603050405020304" pitchFamily="18" charset="0"/>
              </a:rPr>
              <a:t>Observed pattern</a:t>
            </a:r>
          </a:p>
        </p:txBody>
      </p:sp>
      <p:sp>
        <p:nvSpPr>
          <p:cNvPr id="50" name="TextBox 49">
            <a:extLst>
              <a:ext uri="{FF2B5EF4-FFF2-40B4-BE49-F238E27FC236}">
                <a16:creationId xmlns:a16="http://schemas.microsoft.com/office/drawing/2014/main" id="{B16A5DFD-E64E-4C94-9861-8274EC09C634}"/>
              </a:ext>
            </a:extLst>
          </p:cNvPr>
          <p:cNvSpPr txBox="1"/>
          <p:nvPr/>
        </p:nvSpPr>
        <p:spPr>
          <a:xfrm>
            <a:off x="7480759" y="5408939"/>
            <a:ext cx="2108462" cy="400110"/>
          </a:xfrm>
          <a:prstGeom prst="rect">
            <a:avLst/>
          </a:prstGeom>
          <a:noFill/>
        </p:spPr>
        <p:txBody>
          <a:bodyPr wrap="none" rtlCol="0">
            <a:spAutoFit/>
          </a:bodyPr>
          <a:lstStyle/>
          <a:p>
            <a:r>
              <a:rPr lang="en-GB" sz="2000" b="1" dirty="0">
                <a:latin typeface="Times New Roman" panose="02020603050405020304" pitchFamily="18" charset="0"/>
                <a:cs typeface="Times New Roman" panose="02020603050405020304" pitchFamily="18" charset="0"/>
              </a:rPr>
              <a:t>Predicted pattern</a:t>
            </a:r>
          </a:p>
        </p:txBody>
      </p:sp>
      <p:sp>
        <p:nvSpPr>
          <p:cNvPr id="51" name="TextBox 50">
            <a:extLst>
              <a:ext uri="{FF2B5EF4-FFF2-40B4-BE49-F238E27FC236}">
                <a16:creationId xmlns:a16="http://schemas.microsoft.com/office/drawing/2014/main" id="{5337AC83-85F7-413B-A8C1-132C785107C8}"/>
              </a:ext>
            </a:extLst>
          </p:cNvPr>
          <p:cNvSpPr txBox="1"/>
          <p:nvPr/>
        </p:nvSpPr>
        <p:spPr>
          <a:xfrm>
            <a:off x="1038387" y="5439948"/>
            <a:ext cx="2108462" cy="400110"/>
          </a:xfrm>
          <a:prstGeom prst="rect">
            <a:avLst/>
          </a:prstGeom>
          <a:noFill/>
        </p:spPr>
        <p:txBody>
          <a:bodyPr wrap="none" rtlCol="0">
            <a:spAutoFit/>
          </a:bodyPr>
          <a:lstStyle/>
          <a:p>
            <a:r>
              <a:rPr lang="en-GB" sz="2000" b="1" dirty="0">
                <a:latin typeface="Times New Roman" panose="02020603050405020304" pitchFamily="18" charset="0"/>
                <a:cs typeface="Times New Roman" panose="02020603050405020304" pitchFamily="18" charset="0"/>
              </a:rPr>
              <a:t>Predicted pattern</a:t>
            </a:r>
          </a:p>
        </p:txBody>
      </p:sp>
      <p:sp>
        <p:nvSpPr>
          <p:cNvPr id="36" name="Oval 35">
            <a:extLst>
              <a:ext uri="{FF2B5EF4-FFF2-40B4-BE49-F238E27FC236}">
                <a16:creationId xmlns:a16="http://schemas.microsoft.com/office/drawing/2014/main" id="{A7F1A039-3A84-4A54-96AB-43CC1081DC70}"/>
              </a:ext>
            </a:extLst>
          </p:cNvPr>
          <p:cNvSpPr/>
          <p:nvPr/>
        </p:nvSpPr>
        <p:spPr>
          <a:xfrm>
            <a:off x="10000927" y="4830010"/>
            <a:ext cx="2108462" cy="198582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 scatter chart&#10;&#10;Description automatically generated">
            <a:extLst>
              <a:ext uri="{FF2B5EF4-FFF2-40B4-BE49-F238E27FC236}">
                <a16:creationId xmlns:a16="http://schemas.microsoft.com/office/drawing/2014/main" id="{53AB58AF-2E40-490E-80D0-E9228356133D}"/>
              </a:ext>
            </a:extLst>
          </p:cNvPr>
          <p:cNvPicPr>
            <a:picLocks noChangeAspect="1"/>
          </p:cNvPicPr>
          <p:nvPr/>
        </p:nvPicPr>
        <p:blipFill rotWithShape="1">
          <a:blip r:embed="rId4">
            <a:extLst>
              <a:ext uri="{28A0092B-C50C-407E-A947-70E740481C1C}">
                <a14:useLocalDpi xmlns:a14="http://schemas.microsoft.com/office/drawing/2010/main" val="0"/>
              </a:ext>
            </a:extLst>
          </a:blip>
          <a:srcRect l="55887" t="4245" b="7142"/>
          <a:stretch/>
        </p:blipFill>
        <p:spPr>
          <a:xfrm>
            <a:off x="389094" y="1080298"/>
            <a:ext cx="5378265" cy="4589756"/>
          </a:xfrm>
          <a:prstGeom prst="rect">
            <a:avLst/>
          </a:prstGeom>
          <a:ln>
            <a:noFill/>
          </a:ln>
          <a:effectLst>
            <a:softEdge rad="112500"/>
          </a:effectLst>
        </p:spPr>
      </p:pic>
      <p:sp>
        <p:nvSpPr>
          <p:cNvPr id="20" name="Rectangle 19">
            <a:extLst>
              <a:ext uri="{FF2B5EF4-FFF2-40B4-BE49-F238E27FC236}">
                <a16:creationId xmlns:a16="http://schemas.microsoft.com/office/drawing/2014/main" id="{5E32E5BC-99C4-483C-9F0A-C329B62EBCDC}"/>
              </a:ext>
            </a:extLst>
          </p:cNvPr>
          <p:cNvSpPr/>
          <p:nvPr/>
        </p:nvSpPr>
        <p:spPr>
          <a:xfrm>
            <a:off x="542125" y="1139410"/>
            <a:ext cx="2951967" cy="851770"/>
          </a:xfrm>
          <a:prstGeom prst="rect">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275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ign&#10;&#10;Description automatically generated">
            <a:extLst>
              <a:ext uri="{FF2B5EF4-FFF2-40B4-BE49-F238E27FC236}">
                <a16:creationId xmlns:a16="http://schemas.microsoft.com/office/drawing/2014/main" id="{F6BFABA4-724B-488F-8189-647C4C578183}"/>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420710" y="399164"/>
            <a:ext cx="1544974" cy="446403"/>
          </a:xfrm>
          <a:prstGeom prst="rect">
            <a:avLst/>
          </a:prstGeom>
        </p:spPr>
      </p:pic>
      <p:sp>
        <p:nvSpPr>
          <p:cNvPr id="6" name="TextBox 5">
            <a:extLst>
              <a:ext uri="{FF2B5EF4-FFF2-40B4-BE49-F238E27FC236}">
                <a16:creationId xmlns:a16="http://schemas.microsoft.com/office/drawing/2014/main" id="{78680511-36A6-4332-91C0-5DC511A94B30}"/>
              </a:ext>
            </a:extLst>
          </p:cNvPr>
          <p:cNvSpPr txBox="1"/>
          <p:nvPr/>
        </p:nvSpPr>
        <p:spPr>
          <a:xfrm>
            <a:off x="4810539" y="622365"/>
            <a:ext cx="3243773" cy="584775"/>
          </a:xfrm>
          <a:prstGeom prst="rect">
            <a:avLst/>
          </a:prstGeom>
          <a:noFill/>
        </p:spPr>
        <p:txBody>
          <a:bodyPr wrap="none" rtlCol="0">
            <a:spAutoFit/>
          </a:bodyPr>
          <a:lstStyle/>
          <a:p>
            <a:r>
              <a:rPr lang="en-GB" sz="3200" b="1" dirty="0">
                <a:latin typeface="Times New Roman" panose="02020603050405020304" pitchFamily="18" charset="0"/>
                <a:cs typeface="Times New Roman" panose="02020603050405020304" pitchFamily="18" charset="0"/>
              </a:rPr>
              <a:t>This presentation</a:t>
            </a:r>
            <a:endParaRPr lang="en-GI" sz="32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EC49E13-ECBF-4E73-AEBD-2B8245DE7D4A}"/>
              </a:ext>
            </a:extLst>
          </p:cNvPr>
          <p:cNvSpPr txBox="1"/>
          <p:nvPr/>
        </p:nvSpPr>
        <p:spPr>
          <a:xfrm>
            <a:off x="968806" y="2182579"/>
            <a:ext cx="9974205" cy="3046988"/>
          </a:xfrm>
          <a:prstGeom prst="rect">
            <a:avLst/>
          </a:prstGeom>
          <a:noFill/>
        </p:spPr>
        <p:txBody>
          <a:bodyPr wrap="none" rtlCol="0">
            <a:spAutoFit/>
          </a:bodyPr>
          <a:lstStyle/>
          <a:p>
            <a:pPr marL="457200" indent="-457200">
              <a:buFont typeface="+mj-lt"/>
              <a:buAutoNum type="arabicPeriod"/>
            </a:pPr>
            <a:r>
              <a:rPr lang="en-GB" sz="2400" dirty="0">
                <a:latin typeface="Times New Roman" panose="02020603050405020304" pitchFamily="18" charset="0"/>
                <a:cs typeface="Times New Roman" panose="02020603050405020304" pitchFamily="18" charset="0"/>
              </a:rPr>
              <a:t>What is spatial structure &amp; how to rebuild its concept?</a:t>
            </a:r>
          </a:p>
          <a:p>
            <a:pPr marL="457200" indent="-457200">
              <a:buFont typeface="+mj-lt"/>
              <a:buAutoNum type="arabicPeriod"/>
            </a:pPr>
            <a:endParaRPr lang="en-GB"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GB" sz="2400" dirty="0">
                <a:latin typeface="Times New Roman" panose="02020603050405020304" pitchFamily="18" charset="0"/>
                <a:cs typeface="Times New Roman" panose="02020603050405020304" pitchFamily="18" charset="0"/>
              </a:rPr>
              <a:t>Why is this important &amp; why SIMs sometimes does not work on real data?</a:t>
            </a:r>
          </a:p>
          <a:p>
            <a:pPr marL="457200" indent="-457200">
              <a:buFont typeface="+mj-lt"/>
              <a:buAutoNum type="arabicPeriod"/>
            </a:pPr>
            <a:endParaRPr lang="en-GB"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GB" sz="2400" dirty="0">
                <a:latin typeface="Times New Roman" panose="02020603050405020304" pitchFamily="18" charset="0"/>
                <a:cs typeface="Times New Roman" panose="02020603050405020304" pitchFamily="18" charset="0"/>
              </a:rPr>
              <a:t>Can we validate SIMs spatially?</a:t>
            </a:r>
          </a:p>
          <a:p>
            <a:pPr marL="457200" indent="-457200">
              <a:buFont typeface="+mj-lt"/>
              <a:buAutoNum type="arabicPeriod"/>
            </a:pPr>
            <a:endParaRPr lang="en-GB"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en-GB"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en-GI"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7514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ign&#10;&#10;Description automatically generated">
            <a:extLst>
              <a:ext uri="{FF2B5EF4-FFF2-40B4-BE49-F238E27FC236}">
                <a16:creationId xmlns:a16="http://schemas.microsoft.com/office/drawing/2014/main" id="{A3D00C85-B5CB-4022-9A2B-C818FF35E413}"/>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420710" y="399164"/>
            <a:ext cx="1544974" cy="446403"/>
          </a:xfrm>
          <a:prstGeom prst="rect">
            <a:avLst/>
          </a:prstGeom>
        </p:spPr>
      </p:pic>
      <p:graphicFrame>
        <p:nvGraphicFramePr>
          <p:cNvPr id="5" name="Content Placeholder 4">
            <a:extLst>
              <a:ext uri="{FF2B5EF4-FFF2-40B4-BE49-F238E27FC236}">
                <a16:creationId xmlns:a16="http://schemas.microsoft.com/office/drawing/2014/main" id="{41AFD008-CB7B-4DAB-8743-AEEA64177E89}"/>
              </a:ext>
            </a:extLst>
          </p:cNvPr>
          <p:cNvGraphicFramePr>
            <a:graphicFrameLocks noGrp="1"/>
          </p:cNvGraphicFramePr>
          <p:nvPr>
            <p:ph idx="1"/>
            <p:extLst>
              <p:ext uri="{D42A27DB-BD31-4B8C-83A1-F6EECF244321}">
                <p14:modId xmlns:p14="http://schemas.microsoft.com/office/powerpoint/2010/main" val="3344276068"/>
              </p:ext>
            </p:extLst>
          </p:nvPr>
        </p:nvGraphicFramePr>
        <p:xfrm>
          <a:off x="4883497" y="1593347"/>
          <a:ext cx="7117889" cy="2336045"/>
        </p:xfrm>
        <a:graphic>
          <a:graphicData uri="http://schemas.openxmlformats.org/drawingml/2006/table">
            <a:tbl>
              <a:tblPr firstRow="1" bandRow="1">
                <a:tableStyleId>{9D7B26C5-4107-4FEC-AEDC-1716B250A1EF}</a:tableStyleId>
              </a:tblPr>
              <a:tblGrid>
                <a:gridCol w="482234">
                  <a:extLst>
                    <a:ext uri="{9D8B030D-6E8A-4147-A177-3AD203B41FA5}">
                      <a16:colId xmlns:a16="http://schemas.microsoft.com/office/drawing/2014/main" val="3311695054"/>
                    </a:ext>
                  </a:extLst>
                </a:gridCol>
                <a:gridCol w="1232372">
                  <a:extLst>
                    <a:ext uri="{9D8B030D-6E8A-4147-A177-3AD203B41FA5}">
                      <a16:colId xmlns:a16="http://schemas.microsoft.com/office/drawing/2014/main" val="1963620170"/>
                    </a:ext>
                  </a:extLst>
                </a:gridCol>
                <a:gridCol w="1586357">
                  <a:extLst>
                    <a:ext uri="{9D8B030D-6E8A-4147-A177-3AD203B41FA5}">
                      <a16:colId xmlns:a16="http://schemas.microsoft.com/office/drawing/2014/main" val="3749647394"/>
                    </a:ext>
                  </a:extLst>
                </a:gridCol>
                <a:gridCol w="2370000">
                  <a:extLst>
                    <a:ext uri="{9D8B030D-6E8A-4147-A177-3AD203B41FA5}">
                      <a16:colId xmlns:a16="http://schemas.microsoft.com/office/drawing/2014/main" val="2382009042"/>
                    </a:ext>
                  </a:extLst>
                </a:gridCol>
                <a:gridCol w="1446926">
                  <a:extLst>
                    <a:ext uri="{9D8B030D-6E8A-4147-A177-3AD203B41FA5}">
                      <a16:colId xmlns:a16="http://schemas.microsoft.com/office/drawing/2014/main" val="2134928209"/>
                    </a:ext>
                  </a:extLst>
                </a:gridCol>
              </a:tblGrid>
              <a:tr h="747517">
                <a:tc>
                  <a:txBody>
                    <a:bodyPr/>
                    <a:lstStyle/>
                    <a:p>
                      <a:pPr algn="ctr"/>
                      <a:r>
                        <a:rPr lang="en-GB" dirty="0"/>
                        <a:t>ID </a:t>
                      </a:r>
                    </a:p>
                  </a:txBody>
                  <a:tcPr>
                    <a:noFill/>
                  </a:tcPr>
                </a:tc>
                <a:tc>
                  <a:txBody>
                    <a:bodyPr/>
                    <a:lstStyle/>
                    <a:p>
                      <a:pPr algn="ctr"/>
                      <a:r>
                        <a:rPr lang="en-GB" dirty="0"/>
                        <a:t>Origin ID</a:t>
                      </a:r>
                    </a:p>
                  </a:txBody>
                  <a:tcPr>
                    <a:noFill/>
                  </a:tcPr>
                </a:tc>
                <a:tc>
                  <a:txBody>
                    <a:bodyPr/>
                    <a:lstStyle/>
                    <a:p>
                      <a:pPr algn="ctr"/>
                      <a:r>
                        <a:rPr lang="en-GB" dirty="0"/>
                        <a:t>Destination ID</a:t>
                      </a:r>
                    </a:p>
                  </a:txBody>
                  <a:tcPr>
                    <a:noFill/>
                  </a:tcPr>
                </a:tc>
                <a:tc>
                  <a:txBody>
                    <a:bodyPr/>
                    <a:lstStyle/>
                    <a:p>
                      <a:pPr algn="ctr"/>
                      <a:r>
                        <a:rPr lang="en-GB" dirty="0"/>
                        <a:t>Flow volume/number of people</a:t>
                      </a:r>
                    </a:p>
                  </a:txBody>
                  <a:tcPr>
                    <a:noFill/>
                  </a:tcPr>
                </a:tc>
                <a:tc>
                  <a:txBody>
                    <a:bodyPr/>
                    <a:lstStyle/>
                    <a:p>
                      <a:pPr algn="ctr"/>
                      <a:r>
                        <a:rPr lang="en-GB" dirty="0"/>
                        <a:t>Distance</a:t>
                      </a:r>
                    </a:p>
                  </a:txBody>
                  <a:tcPr>
                    <a:noFill/>
                  </a:tcPr>
                </a:tc>
                <a:extLst>
                  <a:ext uri="{0D108BD9-81ED-4DB2-BD59-A6C34878D82A}">
                    <a16:rowId xmlns:a16="http://schemas.microsoft.com/office/drawing/2014/main" val="967381343"/>
                  </a:ext>
                </a:extLst>
              </a:tr>
              <a:tr h="397132">
                <a:tc>
                  <a:txBody>
                    <a:bodyPr/>
                    <a:lstStyle/>
                    <a:p>
                      <a:pPr algn="ctr"/>
                      <a:r>
                        <a:rPr lang="en-GB" dirty="0"/>
                        <a:t>1</a:t>
                      </a:r>
                    </a:p>
                  </a:txBody>
                  <a:tcPr>
                    <a:noFill/>
                  </a:tcPr>
                </a:tc>
                <a:tc>
                  <a:txBody>
                    <a:bodyPr/>
                    <a:lstStyle/>
                    <a:p>
                      <a:pPr algn="ctr"/>
                      <a:r>
                        <a:rPr lang="en-GB" sz="1800" b="0" i="0" kern="1200" dirty="0">
                          <a:solidFill>
                            <a:schemeClr val="tx1"/>
                          </a:solidFill>
                          <a:effectLst/>
                          <a:latin typeface="+mn-lt"/>
                          <a:ea typeface="+mn-ea"/>
                          <a:cs typeface="+mn-cs"/>
                        </a:rPr>
                        <a:t>UK</a:t>
                      </a:r>
                      <a:endParaRPr lang="en-GB" dirty="0"/>
                    </a:p>
                  </a:txBody>
                  <a:tcPr>
                    <a:noFill/>
                  </a:tcPr>
                </a:tc>
                <a:tc>
                  <a:txBody>
                    <a:bodyPr/>
                    <a:lstStyle/>
                    <a:p>
                      <a:pPr algn="ctr"/>
                      <a:r>
                        <a:rPr lang="en-GB" dirty="0"/>
                        <a:t>Germany</a:t>
                      </a:r>
                    </a:p>
                  </a:txBody>
                  <a:tcPr>
                    <a:noFill/>
                  </a:tcPr>
                </a:tc>
                <a:tc>
                  <a:txBody>
                    <a:bodyPr/>
                    <a:lstStyle/>
                    <a:p>
                      <a:pPr algn="ctr"/>
                      <a:r>
                        <a:rPr lang="en-GB" dirty="0"/>
                        <a:t>500</a:t>
                      </a:r>
                    </a:p>
                  </a:txBody>
                  <a:tcPr>
                    <a:noFill/>
                  </a:tcPr>
                </a:tc>
                <a:tc>
                  <a:txBody>
                    <a:bodyPr/>
                    <a:lstStyle/>
                    <a:p>
                      <a:pPr algn="ctr"/>
                      <a:r>
                        <a:rPr lang="en-GB" dirty="0"/>
                        <a:t>59</a:t>
                      </a:r>
                    </a:p>
                  </a:txBody>
                  <a:tcPr>
                    <a:noFill/>
                  </a:tcPr>
                </a:tc>
                <a:extLst>
                  <a:ext uri="{0D108BD9-81ED-4DB2-BD59-A6C34878D82A}">
                    <a16:rowId xmlns:a16="http://schemas.microsoft.com/office/drawing/2014/main" val="935982252"/>
                  </a:ext>
                </a:extLst>
              </a:tr>
              <a:tr h="397132">
                <a:tc>
                  <a:txBody>
                    <a:bodyPr/>
                    <a:lstStyle/>
                    <a:p>
                      <a:pPr algn="ctr"/>
                      <a:r>
                        <a:rPr lang="en-GB" dirty="0"/>
                        <a:t>2</a:t>
                      </a:r>
                    </a:p>
                  </a:txBody>
                  <a:tcPr>
                    <a:noFill/>
                  </a:tcPr>
                </a:tc>
                <a:tc>
                  <a:txBody>
                    <a:bodyPr/>
                    <a:lstStyle/>
                    <a:p>
                      <a:pPr algn="ctr"/>
                      <a:r>
                        <a:rPr lang="en-GB" dirty="0"/>
                        <a:t>France</a:t>
                      </a:r>
                    </a:p>
                  </a:txBody>
                  <a:tcPr>
                    <a:noFill/>
                  </a:tcPr>
                </a:tc>
                <a:tc>
                  <a:txBody>
                    <a:bodyPr/>
                    <a:lstStyle/>
                    <a:p>
                      <a:pPr algn="ctr"/>
                      <a:r>
                        <a:rPr lang="en-GB" sz="1800" b="0" i="0" kern="1200" dirty="0">
                          <a:solidFill>
                            <a:schemeClr val="tx1"/>
                          </a:solidFill>
                          <a:effectLst/>
                          <a:latin typeface="+mn-lt"/>
                          <a:ea typeface="+mn-ea"/>
                          <a:cs typeface="+mn-cs"/>
                        </a:rPr>
                        <a:t>UK</a:t>
                      </a:r>
                      <a:endParaRPr lang="en-GB" dirty="0"/>
                    </a:p>
                  </a:txBody>
                  <a:tcPr>
                    <a:noFill/>
                  </a:tcPr>
                </a:tc>
                <a:tc>
                  <a:txBody>
                    <a:bodyPr/>
                    <a:lstStyle/>
                    <a:p>
                      <a:pPr algn="ctr"/>
                      <a:r>
                        <a:rPr lang="en-GB" dirty="0"/>
                        <a:t>8505</a:t>
                      </a:r>
                    </a:p>
                  </a:txBody>
                  <a:tcPr>
                    <a:noFill/>
                  </a:tcPr>
                </a:tc>
                <a:tc>
                  <a:txBody>
                    <a:bodyPr/>
                    <a:lstStyle/>
                    <a:p>
                      <a:pPr algn="ctr"/>
                      <a:r>
                        <a:rPr lang="en-GB" dirty="0"/>
                        <a:t>3</a:t>
                      </a:r>
                    </a:p>
                  </a:txBody>
                  <a:tcPr>
                    <a:noFill/>
                  </a:tcPr>
                </a:tc>
                <a:extLst>
                  <a:ext uri="{0D108BD9-81ED-4DB2-BD59-A6C34878D82A}">
                    <a16:rowId xmlns:a16="http://schemas.microsoft.com/office/drawing/2014/main" val="3206930526"/>
                  </a:ext>
                </a:extLst>
              </a:tr>
              <a:tr h="397132">
                <a:tc>
                  <a:txBody>
                    <a:bodyPr/>
                    <a:lstStyle/>
                    <a:p>
                      <a:pPr algn="ctr"/>
                      <a:r>
                        <a:rPr lang="en-GB" dirty="0"/>
                        <a:t>3</a:t>
                      </a:r>
                    </a:p>
                  </a:txBody>
                  <a:tcPr>
                    <a:noFill/>
                  </a:tcPr>
                </a:tc>
                <a:tc>
                  <a:txBody>
                    <a:bodyPr/>
                    <a:lstStyle/>
                    <a:p>
                      <a:pPr algn="ctr"/>
                      <a:r>
                        <a:rPr lang="en-GB" sz="1800" b="0" i="0" kern="1200" dirty="0">
                          <a:solidFill>
                            <a:schemeClr val="tx1"/>
                          </a:solidFill>
                          <a:effectLst/>
                          <a:latin typeface="+mn-lt"/>
                          <a:ea typeface="+mn-ea"/>
                          <a:cs typeface="+mn-cs"/>
                        </a:rPr>
                        <a:t>Germany</a:t>
                      </a:r>
                      <a:endParaRPr lang="en-GB" dirty="0"/>
                    </a:p>
                  </a:txBody>
                  <a:tcPr>
                    <a:noFill/>
                  </a:tcPr>
                </a:tc>
                <a:tc>
                  <a:txBody>
                    <a:bodyPr/>
                    <a:lstStyle/>
                    <a:p>
                      <a:pPr algn="ctr"/>
                      <a:r>
                        <a:rPr lang="en-GB" sz="1800" b="0" i="0" kern="1200" dirty="0">
                          <a:solidFill>
                            <a:schemeClr val="tx1"/>
                          </a:solidFill>
                          <a:effectLst/>
                          <a:latin typeface="+mn-lt"/>
                          <a:ea typeface="+mn-ea"/>
                          <a:cs typeface="+mn-cs"/>
                        </a:rPr>
                        <a:t>UK</a:t>
                      </a:r>
                      <a:endParaRPr lang="en-GB" dirty="0"/>
                    </a:p>
                  </a:txBody>
                  <a:tcPr>
                    <a:noFill/>
                  </a:tcPr>
                </a:tc>
                <a:tc>
                  <a:txBody>
                    <a:bodyPr/>
                    <a:lstStyle/>
                    <a:p>
                      <a:pPr algn="ctr"/>
                      <a:r>
                        <a:rPr lang="en-GB" dirty="0"/>
                        <a:t>697</a:t>
                      </a:r>
                    </a:p>
                  </a:txBody>
                  <a:tcPr>
                    <a:noFill/>
                  </a:tcPr>
                </a:tc>
                <a:tc>
                  <a:txBody>
                    <a:bodyPr/>
                    <a:lstStyle/>
                    <a:p>
                      <a:pPr algn="ctr"/>
                      <a:r>
                        <a:rPr lang="en-GB" dirty="0"/>
                        <a:t>50</a:t>
                      </a:r>
                    </a:p>
                  </a:txBody>
                  <a:tcPr>
                    <a:noFill/>
                  </a:tcPr>
                </a:tc>
                <a:extLst>
                  <a:ext uri="{0D108BD9-81ED-4DB2-BD59-A6C34878D82A}">
                    <a16:rowId xmlns:a16="http://schemas.microsoft.com/office/drawing/2014/main" val="3109464290"/>
                  </a:ext>
                </a:extLst>
              </a:tr>
              <a:tr h="397132">
                <a:tc>
                  <a:txBody>
                    <a:bodyPr/>
                    <a:lstStyle/>
                    <a:p>
                      <a:pPr algn="ctr"/>
                      <a:r>
                        <a:rPr lang="en-GB" dirty="0"/>
                        <a:t>4</a:t>
                      </a:r>
                    </a:p>
                  </a:txBody>
                  <a:tcPr>
                    <a:noFill/>
                  </a:tcPr>
                </a:tc>
                <a:tc>
                  <a:txBody>
                    <a:bodyPr/>
                    <a:lstStyle/>
                    <a:p>
                      <a:pPr algn="ctr"/>
                      <a:r>
                        <a:rPr lang="en-GB" sz="1800" b="0" i="0" kern="1200" dirty="0">
                          <a:solidFill>
                            <a:schemeClr val="tx1"/>
                          </a:solidFill>
                          <a:effectLst/>
                          <a:latin typeface="+mn-lt"/>
                          <a:ea typeface="+mn-ea"/>
                          <a:cs typeface="+mn-cs"/>
                        </a:rPr>
                        <a:t>Germany</a:t>
                      </a:r>
                      <a:endParaRPr lang="en-GB" dirty="0"/>
                    </a:p>
                  </a:txBody>
                  <a:tcPr>
                    <a:noFill/>
                  </a:tcPr>
                </a:tc>
                <a:tc>
                  <a:txBody>
                    <a:bodyPr/>
                    <a:lstStyle/>
                    <a:p>
                      <a:pPr algn="ctr"/>
                      <a:r>
                        <a:rPr lang="en-GB" sz="1800" b="0" i="0" kern="1200" dirty="0">
                          <a:solidFill>
                            <a:schemeClr val="tx1"/>
                          </a:solidFill>
                          <a:effectLst/>
                          <a:latin typeface="+mn-lt"/>
                          <a:ea typeface="+mn-ea"/>
                          <a:cs typeface="+mn-cs"/>
                        </a:rPr>
                        <a:t>France</a:t>
                      </a:r>
                      <a:endParaRPr lang="en-GB" dirty="0"/>
                    </a:p>
                  </a:txBody>
                  <a:tcPr>
                    <a:noFill/>
                  </a:tcPr>
                </a:tc>
                <a:tc>
                  <a:txBody>
                    <a:bodyPr/>
                    <a:lstStyle/>
                    <a:p>
                      <a:pPr algn="ctr"/>
                      <a:r>
                        <a:rPr lang="en-GB" dirty="0"/>
                        <a:t>1597</a:t>
                      </a:r>
                    </a:p>
                  </a:txBody>
                  <a:tcPr>
                    <a:noFill/>
                  </a:tcPr>
                </a:tc>
                <a:tc>
                  <a:txBody>
                    <a:bodyPr/>
                    <a:lstStyle/>
                    <a:p>
                      <a:pPr algn="ctr"/>
                      <a:r>
                        <a:rPr lang="en-GB" dirty="0"/>
                        <a:t>25</a:t>
                      </a:r>
                    </a:p>
                  </a:txBody>
                  <a:tcPr>
                    <a:noFill/>
                  </a:tcPr>
                </a:tc>
                <a:extLst>
                  <a:ext uri="{0D108BD9-81ED-4DB2-BD59-A6C34878D82A}">
                    <a16:rowId xmlns:a16="http://schemas.microsoft.com/office/drawing/2014/main" val="3172878767"/>
                  </a:ext>
                </a:extLst>
              </a:tr>
            </a:tbl>
          </a:graphicData>
        </a:graphic>
      </p:graphicFrame>
      <p:sp>
        <p:nvSpPr>
          <p:cNvPr id="8" name="TextBox 7">
            <a:extLst>
              <a:ext uri="{FF2B5EF4-FFF2-40B4-BE49-F238E27FC236}">
                <a16:creationId xmlns:a16="http://schemas.microsoft.com/office/drawing/2014/main" id="{6CA080EE-0242-4DCA-BDD2-64EE99CF107F}"/>
              </a:ext>
            </a:extLst>
          </p:cNvPr>
          <p:cNvSpPr txBox="1"/>
          <p:nvPr/>
        </p:nvSpPr>
        <p:spPr>
          <a:xfrm>
            <a:off x="226316" y="351397"/>
            <a:ext cx="6484467" cy="523220"/>
          </a:xfrm>
          <a:prstGeom prst="rect">
            <a:avLst/>
          </a:prstGeom>
          <a:noFill/>
        </p:spPr>
        <p:txBody>
          <a:bodyPr wrap="none" rtlCol="0">
            <a:spAutoFit/>
          </a:bodyPr>
          <a:lstStyle/>
          <a:p>
            <a:r>
              <a:rPr lang="en-GB" sz="2800" b="1" dirty="0">
                <a:latin typeface="Lucida Fax" panose="02060602050505020204" pitchFamily="18" charset="0"/>
              </a:rPr>
              <a:t>What is Spatial Interaction Model</a:t>
            </a:r>
          </a:p>
        </p:txBody>
      </p:sp>
      <p:sp>
        <p:nvSpPr>
          <p:cNvPr id="9" name="TextBox 8">
            <a:extLst>
              <a:ext uri="{FF2B5EF4-FFF2-40B4-BE49-F238E27FC236}">
                <a16:creationId xmlns:a16="http://schemas.microsoft.com/office/drawing/2014/main" id="{9B5B0014-CBD9-42BE-AB74-D000C093D81F}"/>
              </a:ext>
            </a:extLst>
          </p:cNvPr>
          <p:cNvSpPr txBox="1"/>
          <p:nvPr/>
        </p:nvSpPr>
        <p:spPr>
          <a:xfrm>
            <a:off x="4005018" y="4864543"/>
            <a:ext cx="8936859" cy="400110"/>
          </a:xfrm>
          <a:prstGeom prst="rect">
            <a:avLst/>
          </a:prstGeom>
          <a:noFill/>
        </p:spPr>
        <p:txBody>
          <a:bodyPr wrap="square" rtlCol="0">
            <a:spAutoFit/>
          </a:bodyPr>
          <a:lstStyle/>
          <a:p>
            <a:r>
              <a:rPr lang="en-GB" sz="2000" b="1" dirty="0"/>
              <a:t>Gravity Model 		              Spatial Interaction Model</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5C36478-929B-42AD-A591-43FCDAB043DC}"/>
                  </a:ext>
                </a:extLst>
              </p:cNvPr>
              <p:cNvSpPr txBox="1"/>
              <p:nvPr/>
            </p:nvSpPr>
            <p:spPr>
              <a:xfrm>
                <a:off x="3908776" y="5349597"/>
                <a:ext cx="2072924" cy="80631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𝐹</m:t>
                          </m:r>
                        </m:e>
                        <m:sub>
                          <m:r>
                            <a:rPr lang="en-GB" sz="2400" b="0" i="1" smtClean="0">
                              <a:latin typeface="Cambria Math" panose="02040503050406030204" pitchFamily="18" charset="0"/>
                            </a:rPr>
                            <m:t>𝑖𝑗</m:t>
                          </m:r>
                        </m:sub>
                      </m:sSub>
                      <m:r>
                        <a:rPr lang="en-GB" sz="2400" b="0" i="1" smtClean="0">
                          <a:latin typeface="Cambria Math" panose="02040503050406030204" pitchFamily="18" charset="0"/>
                        </a:rPr>
                        <m:t>=</m:t>
                      </m:r>
                      <m:r>
                        <a:rPr lang="en-GB" sz="2400" b="0" i="1" smtClean="0">
                          <a:latin typeface="Cambria Math" panose="02040503050406030204" pitchFamily="18" charset="0"/>
                        </a:rPr>
                        <m:t>𝑘</m:t>
                      </m:r>
                      <m:r>
                        <a:rPr lang="en-GB" sz="2400" b="0" i="1" smtClean="0">
                          <a:latin typeface="Cambria Math" panose="02040503050406030204" pitchFamily="18" charset="0"/>
                        </a:rPr>
                        <m:t>  </m:t>
                      </m:r>
                      <m:f>
                        <m:fPr>
                          <m:ctrlPr>
                            <a:rPr lang="en-GB" sz="2400" i="1" smtClean="0">
                              <a:latin typeface="Cambria Math" panose="02040503050406030204" pitchFamily="18" charset="0"/>
                            </a:rPr>
                          </m:ctrlPr>
                        </m:fPr>
                        <m:num>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𝑀</m:t>
                              </m:r>
                            </m:e>
                            <m:sub>
                              <m:r>
                                <a:rPr lang="en-GB" sz="2400" b="0" i="1" smtClean="0">
                                  <a:latin typeface="Cambria Math" panose="02040503050406030204" pitchFamily="18" charset="0"/>
                                </a:rPr>
                                <m:t>𝑖</m:t>
                              </m:r>
                              <m:r>
                                <a:rPr lang="en-GB" sz="2400" b="0" i="1" smtClean="0">
                                  <a:latin typeface="Cambria Math" panose="02040503050406030204" pitchFamily="18" charset="0"/>
                                </a:rPr>
                                <m:t> </m:t>
                              </m:r>
                            </m:sub>
                          </m:sSub>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  </m:t>
                              </m:r>
                              <m:r>
                                <a:rPr lang="en-GB" sz="2400" b="0" i="1" smtClean="0">
                                  <a:latin typeface="Cambria Math" panose="02040503050406030204" pitchFamily="18" charset="0"/>
                                </a:rPr>
                                <m:t>𝑀</m:t>
                              </m:r>
                            </m:e>
                            <m:sub>
                              <m:r>
                                <a:rPr lang="en-GB" sz="2400" b="0" i="1" smtClean="0">
                                  <a:latin typeface="Cambria Math" panose="02040503050406030204" pitchFamily="18" charset="0"/>
                                </a:rPr>
                                <m:t>𝑗</m:t>
                              </m:r>
                            </m:sub>
                          </m:sSub>
                        </m:num>
                        <m:den>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𝐷</m:t>
                              </m:r>
                            </m:e>
                            <m:sub>
                              <m:r>
                                <a:rPr lang="en-GB" sz="2400" b="0" i="1" smtClean="0">
                                  <a:latin typeface="Cambria Math" panose="02040503050406030204" pitchFamily="18" charset="0"/>
                                </a:rPr>
                                <m:t>𝑖𝑗</m:t>
                              </m:r>
                            </m:sub>
                          </m:sSub>
                        </m:den>
                      </m:f>
                    </m:oMath>
                  </m:oMathPara>
                </a14:m>
                <a:endParaRPr lang="en-GB" sz="2400" dirty="0">
                  <a:latin typeface="Lucida Fax" panose="02060602050505020204" pitchFamily="18" charset="0"/>
                </a:endParaRPr>
              </a:p>
            </p:txBody>
          </p:sp>
        </mc:Choice>
        <mc:Fallback xmlns="">
          <p:sp>
            <p:nvSpPr>
              <p:cNvPr id="10" name="TextBox 9">
                <a:extLst>
                  <a:ext uri="{FF2B5EF4-FFF2-40B4-BE49-F238E27FC236}">
                    <a16:creationId xmlns:a16="http://schemas.microsoft.com/office/drawing/2014/main" id="{E5C36478-929B-42AD-A591-43FCDAB043DC}"/>
                  </a:ext>
                </a:extLst>
              </p:cNvPr>
              <p:cNvSpPr txBox="1">
                <a:spLocks noRot="1" noChangeAspect="1" noMove="1" noResize="1" noEditPoints="1" noAdjustHandles="1" noChangeArrowheads="1" noChangeShapeType="1" noTextEdit="1"/>
              </p:cNvSpPr>
              <p:nvPr/>
            </p:nvSpPr>
            <p:spPr>
              <a:xfrm>
                <a:off x="3908776" y="5349597"/>
                <a:ext cx="2072924" cy="806311"/>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785E3AD-813F-47D3-83D4-2D6248191E94}"/>
                  </a:ext>
                </a:extLst>
              </p:cNvPr>
              <p:cNvSpPr txBox="1"/>
              <p:nvPr/>
            </p:nvSpPr>
            <p:spPr>
              <a:xfrm>
                <a:off x="7156984" y="5563338"/>
                <a:ext cx="3263726" cy="768415"/>
              </a:xfrm>
              <a:prstGeom prst="rect">
                <a:avLst/>
              </a:prstGeom>
              <a:noFill/>
            </p:spPr>
            <p:txBody>
              <a:bodyPr wrap="square" lIns="0" tIns="0" rIns="0" bIns="0" rtlCol="0">
                <a:spAutoFit/>
              </a:bodyPr>
              <a:lstStyle/>
              <a:p>
                <a14:m>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𝐹</m:t>
                        </m:r>
                      </m:e>
                      <m:sub>
                        <m:r>
                          <a:rPr lang="en-GB" sz="2400" b="0" i="1" smtClean="0">
                            <a:latin typeface="Cambria Math" panose="02040503050406030204" pitchFamily="18" charset="0"/>
                          </a:rPr>
                          <m:t>𝑖𝑗</m:t>
                        </m:r>
                      </m:sub>
                    </m:sSub>
                    <m:r>
                      <a:rPr lang="en-GB" sz="2400" b="0" i="1" smtClean="0">
                        <a:latin typeface="Cambria Math" panose="02040503050406030204" pitchFamily="18" charset="0"/>
                      </a:rPr>
                      <m:t>=</m:t>
                    </m:r>
                    <m:r>
                      <a:rPr lang="en-GB" sz="2400" b="0" i="1" smtClean="0">
                        <a:latin typeface="Cambria Math" panose="02040503050406030204" pitchFamily="18" charset="0"/>
                      </a:rPr>
                      <m:t>𝑘</m:t>
                    </m:r>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 </m:t>
                        </m:r>
                        <m:r>
                          <a:rPr lang="en-GB" sz="2400" b="0" i="1" smtClean="0">
                            <a:latin typeface="Cambria Math" panose="02040503050406030204" pitchFamily="18" charset="0"/>
                          </a:rPr>
                          <m:t>𝑀</m:t>
                        </m:r>
                      </m:e>
                      <m:sub>
                        <m:r>
                          <a:rPr lang="en-GB" sz="2400" b="0" i="1" smtClean="0">
                            <a:latin typeface="Cambria Math" panose="02040503050406030204" pitchFamily="18" charset="0"/>
                          </a:rPr>
                          <m:t>𝑖</m:t>
                        </m:r>
                        <m:r>
                          <a:rPr lang="en-GB" sz="2400" b="0" i="1" smtClean="0">
                            <a:latin typeface="Cambria Math" panose="02040503050406030204" pitchFamily="18" charset="0"/>
                          </a:rPr>
                          <m:t>  </m:t>
                        </m:r>
                      </m:sub>
                    </m:sSub>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𝑀</m:t>
                        </m:r>
                      </m:e>
                      <m:sub>
                        <m:r>
                          <a:rPr lang="en-GB" sz="2400" b="0" i="1" smtClean="0">
                            <a:latin typeface="Cambria Math" panose="02040503050406030204" pitchFamily="18" charset="0"/>
                          </a:rPr>
                          <m:t>𝑗</m:t>
                        </m:r>
                      </m:sub>
                    </m:sSub>
                  </m:oMath>
                </a14:m>
                <a:r>
                  <a:rPr lang="en-GB" sz="2400" dirty="0">
                    <a:latin typeface="Lucida Fax" panose="02060602050505020204" pitchFamily="18" charset="0"/>
                  </a:rPr>
                  <a:t> f(</a:t>
                </a:r>
                <a14:m>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𝐷</m:t>
                        </m:r>
                      </m:e>
                      <m:sub>
                        <m:r>
                          <a:rPr lang="en-GB" sz="2400" b="0" i="1" smtClean="0">
                            <a:latin typeface="Cambria Math" panose="02040503050406030204" pitchFamily="18" charset="0"/>
                          </a:rPr>
                          <m:t>𝑖𝑗</m:t>
                        </m:r>
                      </m:sub>
                    </m:sSub>
                  </m:oMath>
                </a14:m>
                <a:r>
                  <a:rPr lang="en-GB" sz="2400" dirty="0">
                    <a:latin typeface="Lucida Fax" panose="02060602050505020204" pitchFamily="18" charset="0"/>
                  </a:rPr>
                  <a:t>)</a:t>
                </a:r>
              </a:p>
              <a:p>
                <a:endParaRPr lang="en-GB" sz="2400" dirty="0">
                  <a:latin typeface="Lucida Fax" panose="02060602050505020204" pitchFamily="18" charset="0"/>
                </a:endParaRPr>
              </a:p>
            </p:txBody>
          </p:sp>
        </mc:Choice>
        <mc:Fallback xmlns="">
          <p:sp>
            <p:nvSpPr>
              <p:cNvPr id="11" name="TextBox 10">
                <a:extLst>
                  <a:ext uri="{FF2B5EF4-FFF2-40B4-BE49-F238E27FC236}">
                    <a16:creationId xmlns:a16="http://schemas.microsoft.com/office/drawing/2014/main" id="{F785E3AD-813F-47D3-83D4-2D6248191E94}"/>
                  </a:ext>
                </a:extLst>
              </p:cNvPr>
              <p:cNvSpPr txBox="1">
                <a:spLocks noRot="1" noChangeAspect="1" noMove="1" noResize="1" noEditPoints="1" noAdjustHandles="1" noChangeArrowheads="1" noChangeShapeType="1" noTextEdit="1"/>
              </p:cNvSpPr>
              <p:nvPr/>
            </p:nvSpPr>
            <p:spPr>
              <a:xfrm>
                <a:off x="7156984" y="5563338"/>
                <a:ext cx="3263726" cy="768415"/>
              </a:xfrm>
              <a:prstGeom prst="rect">
                <a:avLst/>
              </a:prstGeom>
              <a:blipFill>
                <a:blip r:embed="rId5"/>
                <a:stretch>
                  <a:fillRect l="-3178" t="-13492"/>
                </a:stretch>
              </a:blipFill>
            </p:spPr>
            <p:txBody>
              <a:bodyPr/>
              <a:lstStyle/>
              <a:p>
                <a:r>
                  <a:rPr lang="en-GB">
                    <a:noFill/>
                  </a:rPr>
                  <a:t> </a:t>
                </a:r>
              </a:p>
            </p:txBody>
          </p:sp>
        </mc:Fallback>
      </mc:AlternateContent>
      <p:grpSp>
        <p:nvGrpSpPr>
          <p:cNvPr id="25" name="Group 24">
            <a:extLst>
              <a:ext uri="{FF2B5EF4-FFF2-40B4-BE49-F238E27FC236}">
                <a16:creationId xmlns:a16="http://schemas.microsoft.com/office/drawing/2014/main" id="{871AFB9C-739C-4279-8D5B-69CC87EFC61D}"/>
              </a:ext>
            </a:extLst>
          </p:cNvPr>
          <p:cNvGrpSpPr/>
          <p:nvPr/>
        </p:nvGrpSpPr>
        <p:grpSpPr>
          <a:xfrm>
            <a:off x="579634" y="4420578"/>
            <a:ext cx="2142485" cy="1725222"/>
            <a:chOff x="579634" y="4420578"/>
            <a:chExt cx="2142485" cy="1725222"/>
          </a:xfrm>
        </p:grpSpPr>
        <p:sp>
          <p:nvSpPr>
            <p:cNvPr id="14" name="Oval 13">
              <a:extLst>
                <a:ext uri="{FF2B5EF4-FFF2-40B4-BE49-F238E27FC236}">
                  <a16:creationId xmlns:a16="http://schemas.microsoft.com/office/drawing/2014/main" id="{B7909E8E-F125-47A7-9404-3533EFB5676D}"/>
                </a:ext>
              </a:extLst>
            </p:cNvPr>
            <p:cNvSpPr/>
            <p:nvPr/>
          </p:nvSpPr>
          <p:spPr>
            <a:xfrm>
              <a:off x="770562" y="4420578"/>
              <a:ext cx="359596" cy="33605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atin typeface="Lucida Fax" panose="02060602050505020204" pitchFamily="18" charset="0"/>
              </a:endParaRPr>
            </a:p>
          </p:txBody>
        </p:sp>
        <p:sp>
          <p:nvSpPr>
            <p:cNvPr id="15" name="Oval 14">
              <a:extLst>
                <a:ext uri="{FF2B5EF4-FFF2-40B4-BE49-F238E27FC236}">
                  <a16:creationId xmlns:a16="http://schemas.microsoft.com/office/drawing/2014/main" id="{97462087-A6CB-408F-8476-6943BD06B17A}"/>
                </a:ext>
              </a:extLst>
            </p:cNvPr>
            <p:cNvSpPr/>
            <p:nvPr/>
          </p:nvSpPr>
          <p:spPr>
            <a:xfrm>
              <a:off x="1980667" y="5419495"/>
              <a:ext cx="741452" cy="726305"/>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atin typeface="Lucida Fax" panose="02060602050505020204" pitchFamily="18" charset="0"/>
              </a:endParaRPr>
            </a:p>
          </p:txBody>
        </p:sp>
        <p:sp>
          <p:nvSpPr>
            <p:cNvPr id="16" name="Oval 15">
              <a:extLst>
                <a:ext uri="{FF2B5EF4-FFF2-40B4-BE49-F238E27FC236}">
                  <a16:creationId xmlns:a16="http://schemas.microsoft.com/office/drawing/2014/main" id="{BFF91791-4BC4-45F2-BF70-D828C0EA1F37}"/>
                </a:ext>
              </a:extLst>
            </p:cNvPr>
            <p:cNvSpPr/>
            <p:nvPr/>
          </p:nvSpPr>
          <p:spPr>
            <a:xfrm>
              <a:off x="579634" y="5389599"/>
              <a:ext cx="486633" cy="48721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atin typeface="Lucida Fax" panose="02060602050505020204" pitchFamily="18" charset="0"/>
              </a:endParaRPr>
            </a:p>
          </p:txBody>
        </p:sp>
        <p:cxnSp>
          <p:nvCxnSpPr>
            <p:cNvPr id="18" name="Straight Arrow Connector 17">
              <a:extLst>
                <a:ext uri="{FF2B5EF4-FFF2-40B4-BE49-F238E27FC236}">
                  <a16:creationId xmlns:a16="http://schemas.microsoft.com/office/drawing/2014/main" id="{D211B8F1-C0E7-47D6-A435-BAA433B60AD3}"/>
                </a:ext>
              </a:extLst>
            </p:cNvPr>
            <p:cNvCxnSpPr>
              <a:stCxn id="14" idx="4"/>
              <a:endCxn id="16" idx="0"/>
            </p:cNvCxnSpPr>
            <p:nvPr/>
          </p:nvCxnSpPr>
          <p:spPr>
            <a:xfrm flipH="1">
              <a:off x="822951" y="4756631"/>
              <a:ext cx="127409" cy="63296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BCD9714-D7B0-4B3F-839C-8FD598B4C2D9}"/>
                </a:ext>
              </a:extLst>
            </p:cNvPr>
            <p:cNvCxnSpPr>
              <a:cxnSpLocks/>
              <a:stCxn id="14" idx="5"/>
              <a:endCxn id="15" idx="1"/>
            </p:cNvCxnSpPr>
            <p:nvPr/>
          </p:nvCxnSpPr>
          <p:spPr>
            <a:xfrm>
              <a:off x="1077496" y="4707417"/>
              <a:ext cx="1011754" cy="81844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70DE185-006E-4C85-A281-FF86F35EB161}"/>
                </a:ext>
              </a:extLst>
            </p:cNvPr>
            <p:cNvCxnSpPr>
              <a:cxnSpLocks/>
              <a:stCxn id="16" idx="6"/>
              <a:endCxn id="15" idx="2"/>
            </p:cNvCxnSpPr>
            <p:nvPr/>
          </p:nvCxnSpPr>
          <p:spPr>
            <a:xfrm>
              <a:off x="1066267" y="5633209"/>
              <a:ext cx="914400" cy="14943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3" name="Graphic 2" descr="Walk with solid fill">
            <a:extLst>
              <a:ext uri="{FF2B5EF4-FFF2-40B4-BE49-F238E27FC236}">
                <a16:creationId xmlns:a16="http://schemas.microsoft.com/office/drawing/2014/main" id="{0958E7CC-0844-4446-98F5-5FDB67CF1D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94193" y="1275997"/>
            <a:ext cx="914400" cy="914400"/>
          </a:xfrm>
          <a:prstGeom prst="rect">
            <a:avLst/>
          </a:prstGeom>
        </p:spPr>
      </p:pic>
      <p:sp>
        <p:nvSpPr>
          <p:cNvPr id="20" name="Oval 19">
            <a:extLst>
              <a:ext uri="{FF2B5EF4-FFF2-40B4-BE49-F238E27FC236}">
                <a16:creationId xmlns:a16="http://schemas.microsoft.com/office/drawing/2014/main" id="{55A16A44-A68E-459E-9BBA-9A0BB50ED97C}"/>
              </a:ext>
            </a:extLst>
          </p:cNvPr>
          <p:cNvSpPr/>
          <p:nvPr/>
        </p:nvSpPr>
        <p:spPr>
          <a:xfrm>
            <a:off x="3389092" y="2574236"/>
            <a:ext cx="427534" cy="38480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atin typeface="Lucida Fax" panose="02060602050505020204" pitchFamily="18" charset="0"/>
            </a:endParaRPr>
          </a:p>
        </p:txBody>
      </p:sp>
      <p:sp>
        <p:nvSpPr>
          <p:cNvPr id="21" name="Oval 20">
            <a:extLst>
              <a:ext uri="{FF2B5EF4-FFF2-40B4-BE49-F238E27FC236}">
                <a16:creationId xmlns:a16="http://schemas.microsoft.com/office/drawing/2014/main" id="{E5C482B9-613D-43B6-8D58-F9479BB65C6D}"/>
              </a:ext>
            </a:extLst>
          </p:cNvPr>
          <p:cNvSpPr/>
          <p:nvPr/>
        </p:nvSpPr>
        <p:spPr>
          <a:xfrm>
            <a:off x="886655" y="2455193"/>
            <a:ext cx="427534" cy="38480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atin typeface="Lucida Fax" panose="02060602050505020204" pitchFamily="18" charset="0"/>
            </a:endParaRPr>
          </a:p>
        </p:txBody>
      </p:sp>
      <p:cxnSp>
        <p:nvCxnSpPr>
          <p:cNvPr id="23" name="Connector: Curved 22">
            <a:extLst>
              <a:ext uri="{FF2B5EF4-FFF2-40B4-BE49-F238E27FC236}">
                <a16:creationId xmlns:a16="http://schemas.microsoft.com/office/drawing/2014/main" id="{10DB75B8-42E0-44EA-A99A-8114F90B3560}"/>
              </a:ext>
            </a:extLst>
          </p:cNvPr>
          <p:cNvCxnSpPr>
            <a:cxnSpLocks/>
            <a:stCxn id="21" idx="7"/>
            <a:endCxn id="20" idx="1"/>
          </p:cNvCxnSpPr>
          <p:nvPr/>
        </p:nvCxnSpPr>
        <p:spPr>
          <a:xfrm rot="16200000" flipH="1">
            <a:off x="2292118" y="1471006"/>
            <a:ext cx="119043" cy="2200125"/>
          </a:xfrm>
          <a:prstGeom prst="curvedConnector3">
            <a:avLst>
              <a:gd name="adj1" fmla="val -23937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25039AA5-B78B-4C03-AE4B-560A832E0A09}"/>
              </a:ext>
            </a:extLst>
          </p:cNvPr>
          <p:cNvSpPr/>
          <p:nvPr/>
        </p:nvSpPr>
        <p:spPr>
          <a:xfrm>
            <a:off x="8948928" y="5339489"/>
            <a:ext cx="1010081" cy="80631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266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8EE7CF8-7210-45FD-BAA7-4FCB3B790D15}"/>
              </a:ext>
            </a:extLst>
          </p:cNvPr>
          <p:cNvSpPr txBox="1"/>
          <p:nvPr/>
        </p:nvSpPr>
        <p:spPr>
          <a:xfrm>
            <a:off x="1564772" y="1508810"/>
            <a:ext cx="9364028" cy="1466235"/>
          </a:xfrm>
          <a:prstGeom prst="rect">
            <a:avLst/>
          </a:prstGeom>
          <a:noFill/>
        </p:spPr>
        <p:txBody>
          <a:bodyPr wrap="square">
            <a:spAutoFit/>
          </a:bodyPr>
          <a:lstStyle/>
          <a:p>
            <a:pPr algn="ctr">
              <a:lnSpc>
                <a:spcPct val="200000"/>
              </a:lnSpc>
            </a:pPr>
            <a:r>
              <a:rPr lang="en-GB" sz="2400" dirty="0">
                <a:latin typeface="Times New Roman" panose="02020603050405020304" pitchFamily="18" charset="0"/>
                <a:cs typeface="Times New Roman" panose="02020603050405020304" pitchFamily="18" charset="0"/>
              </a:rPr>
              <a:t>Spatial structure characterizes the organization, distribution, or relative arrangement of entities embedded within a spatial system</a:t>
            </a:r>
            <a:endParaRPr lang="en-GI" sz="2400" dirty="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DF6E9BD6-9F2E-4159-BD0C-8CD28605ED19}"/>
              </a:ext>
            </a:extLst>
          </p:cNvPr>
          <p:cNvGrpSpPr/>
          <p:nvPr/>
        </p:nvGrpSpPr>
        <p:grpSpPr>
          <a:xfrm>
            <a:off x="0" y="156052"/>
            <a:ext cx="7991060" cy="830997"/>
            <a:chOff x="0" y="156052"/>
            <a:chExt cx="7991060" cy="830997"/>
          </a:xfrm>
        </p:grpSpPr>
        <p:sp>
          <p:nvSpPr>
            <p:cNvPr id="22" name="TextBox 21">
              <a:extLst>
                <a:ext uri="{FF2B5EF4-FFF2-40B4-BE49-F238E27FC236}">
                  <a16:creationId xmlns:a16="http://schemas.microsoft.com/office/drawing/2014/main" id="{E63AAE57-DDAC-4910-ABC7-9D7593035D13}"/>
                </a:ext>
              </a:extLst>
            </p:cNvPr>
            <p:cNvSpPr txBox="1"/>
            <p:nvPr/>
          </p:nvSpPr>
          <p:spPr>
            <a:xfrm>
              <a:off x="0" y="281411"/>
              <a:ext cx="7991060" cy="584775"/>
            </a:xfrm>
            <a:prstGeom prst="rect">
              <a:avLst/>
            </a:prstGeom>
            <a:noFill/>
          </p:spPr>
          <p:txBody>
            <a:bodyPr wrap="square">
              <a:spAutoFit/>
            </a:bodyPr>
            <a:lstStyle/>
            <a:p>
              <a:pPr algn="ctr"/>
              <a:r>
                <a:rPr lang="en-GB" sz="3200" dirty="0">
                  <a:latin typeface="Times New Roman" panose="02020603050405020304" pitchFamily="18" charset="0"/>
                  <a:cs typeface="Times New Roman" panose="02020603050405020304" pitchFamily="18" charset="0"/>
                </a:rPr>
                <a:t>Spatial Structure in Spatial Interaction</a:t>
              </a:r>
            </a:p>
          </p:txBody>
        </p:sp>
        <p:sp>
          <p:nvSpPr>
            <p:cNvPr id="23" name="TextBox 22">
              <a:extLst>
                <a:ext uri="{FF2B5EF4-FFF2-40B4-BE49-F238E27FC236}">
                  <a16:creationId xmlns:a16="http://schemas.microsoft.com/office/drawing/2014/main" id="{82CB3684-772C-466F-A345-1C9A0F3EA475}"/>
                </a:ext>
              </a:extLst>
            </p:cNvPr>
            <p:cNvSpPr txBox="1"/>
            <p:nvPr/>
          </p:nvSpPr>
          <p:spPr>
            <a:xfrm>
              <a:off x="259412" y="156052"/>
              <a:ext cx="694745" cy="830997"/>
            </a:xfrm>
            <a:prstGeom prst="rect">
              <a:avLst/>
            </a:prstGeom>
            <a:noFill/>
          </p:spPr>
          <p:txBody>
            <a:bodyPr wrap="square">
              <a:spAutoFit/>
            </a:bodyPr>
            <a:lstStyle/>
            <a:p>
              <a:r>
                <a:rPr lang="en-GB" sz="4800" b="1" dirty="0">
                  <a:solidFill>
                    <a:schemeClr val="accent2">
                      <a:lumMod val="75000"/>
                    </a:schemeClr>
                  </a:solidFill>
                  <a:latin typeface="Times New Roman" panose="02020603050405020304" pitchFamily="18" charset="0"/>
                  <a:cs typeface="Times New Roman" panose="02020603050405020304" pitchFamily="18" charset="0"/>
                </a:rPr>
                <a:t>1</a:t>
              </a:r>
              <a:endParaRPr lang="en-GB" sz="4800" b="1" dirty="0">
                <a:solidFill>
                  <a:schemeClr val="accent2">
                    <a:lumMod val="75000"/>
                  </a:schemeClr>
                </a:solidFill>
              </a:endParaRPr>
            </a:p>
          </p:txBody>
        </p:sp>
      </p:grpSp>
      <p:sp>
        <p:nvSpPr>
          <p:cNvPr id="24" name="TextBox 23">
            <a:extLst>
              <a:ext uri="{FF2B5EF4-FFF2-40B4-BE49-F238E27FC236}">
                <a16:creationId xmlns:a16="http://schemas.microsoft.com/office/drawing/2014/main" id="{F255505B-6142-43C4-AE01-9BCEC19FE7A3}"/>
              </a:ext>
            </a:extLst>
          </p:cNvPr>
          <p:cNvSpPr txBox="1"/>
          <p:nvPr/>
        </p:nvSpPr>
        <p:spPr>
          <a:xfrm>
            <a:off x="9563927" y="1761926"/>
            <a:ext cx="1295298" cy="461665"/>
          </a:xfrm>
          <a:prstGeom prst="rect">
            <a:avLst/>
          </a:prstGeom>
          <a:noFill/>
        </p:spPr>
        <p:txBody>
          <a:bodyPr wrap="square">
            <a:spAutoFit/>
          </a:bodyPr>
          <a:lstStyle/>
          <a:p>
            <a:r>
              <a:rPr lang="en-GB" sz="2400" dirty="0">
                <a:solidFill>
                  <a:srgbClr val="FFC000"/>
                </a:solidFill>
                <a:latin typeface="Times New Roman" panose="02020603050405020304" pitchFamily="18" charset="0"/>
                <a:cs typeface="Times New Roman" panose="02020603050405020304" pitchFamily="18" charset="0"/>
              </a:rPr>
              <a:t>relative</a:t>
            </a:r>
            <a:endParaRPr lang="en-GB" dirty="0">
              <a:solidFill>
                <a:srgbClr val="FFC000"/>
              </a:solidFill>
            </a:endParaRPr>
          </a:p>
        </p:txBody>
      </p:sp>
      <p:pic>
        <p:nvPicPr>
          <p:cNvPr id="25" name="Picture 24" descr="A picture containing text, sign&#10;&#10;Description automatically generated">
            <a:extLst>
              <a:ext uri="{FF2B5EF4-FFF2-40B4-BE49-F238E27FC236}">
                <a16:creationId xmlns:a16="http://schemas.microsoft.com/office/drawing/2014/main" id="{29A7A7E5-0FF6-46F8-AED2-4D2997E48AF2}"/>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420710" y="399164"/>
            <a:ext cx="1544974" cy="446403"/>
          </a:xfrm>
          <a:prstGeom prst="rect">
            <a:avLst/>
          </a:prstGeom>
        </p:spPr>
      </p:pic>
      <p:sp>
        <p:nvSpPr>
          <p:cNvPr id="26" name="TextBox 25">
            <a:extLst>
              <a:ext uri="{FF2B5EF4-FFF2-40B4-BE49-F238E27FC236}">
                <a16:creationId xmlns:a16="http://schemas.microsoft.com/office/drawing/2014/main" id="{A7F23BD3-B71B-482A-BEDB-F4FDB82211E4}"/>
              </a:ext>
            </a:extLst>
          </p:cNvPr>
          <p:cNvSpPr txBox="1"/>
          <p:nvPr/>
        </p:nvSpPr>
        <p:spPr>
          <a:xfrm>
            <a:off x="726493" y="3850256"/>
            <a:ext cx="1510991" cy="461665"/>
          </a:xfrm>
          <a:prstGeom prst="rect">
            <a:avLst/>
          </a:prstGeom>
          <a:noFill/>
        </p:spPr>
        <p:txBody>
          <a:bodyPr wrap="none" rtlCol="0">
            <a:spAutoFit/>
          </a:bodyPr>
          <a:lstStyle/>
          <a:p>
            <a:r>
              <a:rPr lang="en-GB" sz="2400" b="1" dirty="0">
                <a:latin typeface="Times New Roman" panose="02020603050405020304" pitchFamily="18" charset="0"/>
                <a:cs typeface="Times New Roman" panose="02020603050405020304" pitchFamily="18" charset="0"/>
              </a:rPr>
              <a:t>We know:</a:t>
            </a:r>
            <a:endParaRPr lang="en-GI" sz="2400" b="1"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9A663C0B-9195-42C4-97A5-DD93440A38FC}"/>
              </a:ext>
            </a:extLst>
          </p:cNvPr>
          <p:cNvSpPr txBox="1"/>
          <p:nvPr/>
        </p:nvSpPr>
        <p:spPr>
          <a:xfrm>
            <a:off x="2356754" y="3705744"/>
            <a:ext cx="3256020" cy="1200329"/>
          </a:xfrm>
          <a:prstGeom prst="rect">
            <a:avLst/>
          </a:prstGeom>
          <a:noFill/>
        </p:spPr>
        <p:txBody>
          <a:bodyPr wrap="none" rtlCol="0">
            <a:spAutoFit/>
          </a:bodyPr>
          <a:lstStyle/>
          <a:p>
            <a:pPr marL="285750" indent="-285750">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Spatial structure exists</a:t>
            </a:r>
          </a:p>
          <a:p>
            <a:pPr marL="285750" indent="-285750">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We can observe it</a:t>
            </a:r>
          </a:p>
          <a:p>
            <a:pPr marL="285750" indent="-285750">
              <a:buFont typeface="Arial" panose="020B0604020202020204" pitchFamily="34" charset="0"/>
              <a:buChar char="•"/>
            </a:pPr>
            <a:endParaRPr lang="en-GB" sz="24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494242EA-ABF7-4DC9-9596-023C36A90458}"/>
              </a:ext>
            </a:extLst>
          </p:cNvPr>
          <p:cNvSpPr txBox="1"/>
          <p:nvPr/>
        </p:nvSpPr>
        <p:spPr>
          <a:xfrm>
            <a:off x="606784" y="5113706"/>
            <a:ext cx="1663276" cy="461665"/>
          </a:xfrm>
          <a:prstGeom prst="rect">
            <a:avLst/>
          </a:prstGeom>
          <a:noFill/>
        </p:spPr>
        <p:txBody>
          <a:bodyPr wrap="none" rtlCol="0">
            <a:spAutoFit/>
          </a:bodyPr>
          <a:lstStyle/>
          <a:p>
            <a:r>
              <a:rPr lang="en-GB" sz="2400" b="1" dirty="0">
                <a:latin typeface="Times New Roman" panose="02020603050405020304" pitchFamily="18" charset="0"/>
                <a:cs typeface="Times New Roman" panose="02020603050405020304" pitchFamily="18" charset="0"/>
              </a:rPr>
              <a:t>We debate:</a:t>
            </a:r>
            <a:endParaRPr lang="en-GI" sz="2400" b="1"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CCA3B88A-22EA-4912-BAF6-6D2A0E43B2CB}"/>
              </a:ext>
            </a:extLst>
          </p:cNvPr>
          <p:cNvSpPr txBox="1"/>
          <p:nvPr/>
        </p:nvSpPr>
        <p:spPr>
          <a:xfrm>
            <a:off x="2452421" y="5113705"/>
            <a:ext cx="6094520" cy="461665"/>
          </a:xfrm>
          <a:prstGeom prst="rect">
            <a:avLst/>
          </a:prstGeom>
          <a:noFill/>
        </p:spPr>
        <p:txBody>
          <a:bodyPr wrap="square">
            <a:spAutoFit/>
          </a:bodyPr>
          <a:lstStyle/>
          <a:p>
            <a:pPr marL="285750" indent="-285750">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How do we account for it in SI models?</a:t>
            </a:r>
            <a:endParaRPr lang="en-GI"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761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ign&#10;&#10;Description automatically generated">
            <a:extLst>
              <a:ext uri="{FF2B5EF4-FFF2-40B4-BE49-F238E27FC236}">
                <a16:creationId xmlns:a16="http://schemas.microsoft.com/office/drawing/2014/main" id="{7D8AD19C-3D74-45F0-B431-0F13849B0534}"/>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420710" y="399164"/>
            <a:ext cx="1544974" cy="446403"/>
          </a:xfrm>
          <a:prstGeom prst="rect">
            <a:avLst/>
          </a:prstGeom>
        </p:spPr>
      </p:pic>
      <p:grpSp>
        <p:nvGrpSpPr>
          <p:cNvPr id="14" name="Group 13">
            <a:extLst>
              <a:ext uri="{FF2B5EF4-FFF2-40B4-BE49-F238E27FC236}">
                <a16:creationId xmlns:a16="http://schemas.microsoft.com/office/drawing/2014/main" id="{0987956D-CAEE-4082-95C4-21BC41F9056E}"/>
              </a:ext>
            </a:extLst>
          </p:cNvPr>
          <p:cNvGrpSpPr/>
          <p:nvPr/>
        </p:nvGrpSpPr>
        <p:grpSpPr>
          <a:xfrm>
            <a:off x="0" y="156052"/>
            <a:ext cx="7991060" cy="830997"/>
            <a:chOff x="0" y="156052"/>
            <a:chExt cx="7991060" cy="830997"/>
          </a:xfrm>
        </p:grpSpPr>
        <p:sp>
          <p:nvSpPr>
            <p:cNvPr id="15" name="TextBox 14">
              <a:extLst>
                <a:ext uri="{FF2B5EF4-FFF2-40B4-BE49-F238E27FC236}">
                  <a16:creationId xmlns:a16="http://schemas.microsoft.com/office/drawing/2014/main" id="{58A22164-6845-488D-8FDC-8468F2EBA11B}"/>
                </a:ext>
              </a:extLst>
            </p:cNvPr>
            <p:cNvSpPr txBox="1"/>
            <p:nvPr/>
          </p:nvSpPr>
          <p:spPr>
            <a:xfrm>
              <a:off x="0" y="281411"/>
              <a:ext cx="7991060" cy="584775"/>
            </a:xfrm>
            <a:prstGeom prst="rect">
              <a:avLst/>
            </a:prstGeom>
            <a:noFill/>
          </p:spPr>
          <p:txBody>
            <a:bodyPr wrap="square">
              <a:spAutoFit/>
            </a:bodyPr>
            <a:lstStyle/>
            <a:p>
              <a:pPr algn="ctr"/>
              <a:r>
                <a:rPr lang="en-GB" sz="3200" dirty="0">
                  <a:latin typeface="Times New Roman" panose="02020603050405020304" pitchFamily="18" charset="0"/>
                  <a:cs typeface="Times New Roman" panose="02020603050405020304" pitchFamily="18" charset="0"/>
                </a:rPr>
                <a:t>Spatial Structure in Spatial Interaction</a:t>
              </a:r>
            </a:p>
          </p:txBody>
        </p:sp>
        <p:sp>
          <p:nvSpPr>
            <p:cNvPr id="16" name="TextBox 15">
              <a:extLst>
                <a:ext uri="{FF2B5EF4-FFF2-40B4-BE49-F238E27FC236}">
                  <a16:creationId xmlns:a16="http://schemas.microsoft.com/office/drawing/2014/main" id="{CEA99C35-B237-4925-81C4-2DE61B794652}"/>
                </a:ext>
              </a:extLst>
            </p:cNvPr>
            <p:cNvSpPr txBox="1"/>
            <p:nvPr/>
          </p:nvSpPr>
          <p:spPr>
            <a:xfrm>
              <a:off x="259412" y="156052"/>
              <a:ext cx="694745" cy="830997"/>
            </a:xfrm>
            <a:prstGeom prst="rect">
              <a:avLst/>
            </a:prstGeom>
            <a:noFill/>
          </p:spPr>
          <p:txBody>
            <a:bodyPr wrap="square">
              <a:spAutoFit/>
            </a:bodyPr>
            <a:lstStyle/>
            <a:p>
              <a:r>
                <a:rPr lang="en-GB" sz="4800" b="1" dirty="0">
                  <a:solidFill>
                    <a:schemeClr val="accent2">
                      <a:lumMod val="75000"/>
                    </a:schemeClr>
                  </a:solidFill>
                  <a:latin typeface="Times New Roman" panose="02020603050405020304" pitchFamily="18" charset="0"/>
                  <a:cs typeface="Times New Roman" panose="02020603050405020304" pitchFamily="18" charset="0"/>
                </a:rPr>
                <a:t>1</a:t>
              </a:r>
              <a:endParaRPr lang="en-GB" sz="4800" b="1" dirty="0">
                <a:solidFill>
                  <a:schemeClr val="accent2">
                    <a:lumMod val="75000"/>
                  </a:schemeClr>
                </a:solidFill>
              </a:endParaRPr>
            </a:p>
          </p:txBody>
        </p:sp>
      </p:gr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FA720D40-0AF8-408C-99BA-215671091E0B}"/>
                  </a:ext>
                </a:extLst>
              </p:cNvPr>
              <p:cNvSpPr txBox="1"/>
              <p:nvPr/>
            </p:nvSpPr>
            <p:spPr>
              <a:xfrm>
                <a:off x="3569730" y="2660585"/>
                <a:ext cx="3263726" cy="768415"/>
              </a:xfrm>
              <a:prstGeom prst="rect">
                <a:avLst/>
              </a:prstGeom>
              <a:noFill/>
            </p:spPr>
            <p:txBody>
              <a:bodyPr wrap="square" lIns="0" tIns="0" rIns="0" bIns="0" rtlCol="0">
                <a:spAutoFit/>
              </a:bodyPr>
              <a:lstStyle/>
              <a:p>
                <a14:m>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𝐹</m:t>
                        </m:r>
                      </m:e>
                      <m:sub>
                        <m:r>
                          <a:rPr lang="en-GB" sz="2400" b="0" i="1" smtClean="0">
                            <a:latin typeface="Cambria Math" panose="02040503050406030204" pitchFamily="18" charset="0"/>
                          </a:rPr>
                          <m:t>𝑖𝑗</m:t>
                        </m:r>
                      </m:sub>
                    </m:sSub>
                    <m:r>
                      <a:rPr lang="en-GB" sz="2400" b="0" i="1" smtClean="0">
                        <a:latin typeface="Cambria Math" panose="02040503050406030204" pitchFamily="18" charset="0"/>
                      </a:rPr>
                      <m:t>=</m:t>
                    </m:r>
                    <m:r>
                      <a:rPr lang="en-GB" sz="2400" b="0" i="1" smtClean="0">
                        <a:latin typeface="Cambria Math" panose="02040503050406030204" pitchFamily="18" charset="0"/>
                      </a:rPr>
                      <m:t>𝑘</m:t>
                    </m:r>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 </m:t>
                        </m:r>
                        <m:r>
                          <a:rPr lang="en-GB" sz="2400" b="0" i="1" smtClean="0">
                            <a:latin typeface="Cambria Math" panose="02040503050406030204" pitchFamily="18" charset="0"/>
                          </a:rPr>
                          <m:t>𝑀</m:t>
                        </m:r>
                      </m:e>
                      <m:sub>
                        <m:r>
                          <a:rPr lang="en-GB" sz="2400" b="0" i="1" smtClean="0">
                            <a:latin typeface="Cambria Math" panose="02040503050406030204" pitchFamily="18" charset="0"/>
                          </a:rPr>
                          <m:t>𝑖</m:t>
                        </m:r>
                        <m:r>
                          <a:rPr lang="en-GB" sz="2400" b="0" i="1" smtClean="0">
                            <a:latin typeface="Cambria Math" panose="02040503050406030204" pitchFamily="18" charset="0"/>
                          </a:rPr>
                          <m:t>  </m:t>
                        </m:r>
                      </m:sub>
                    </m:sSub>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𝑀</m:t>
                        </m:r>
                      </m:e>
                      <m:sub>
                        <m:r>
                          <a:rPr lang="en-GB" sz="2400" b="0" i="1" smtClean="0">
                            <a:latin typeface="Cambria Math" panose="02040503050406030204" pitchFamily="18" charset="0"/>
                          </a:rPr>
                          <m:t>𝑗</m:t>
                        </m:r>
                      </m:sub>
                    </m:sSub>
                  </m:oMath>
                </a14:m>
                <a:r>
                  <a:rPr lang="en-GB" sz="2400" dirty="0">
                    <a:latin typeface="Times New Roman" panose="02020603050405020304" pitchFamily="18" charset="0"/>
                    <a:cs typeface="Times New Roman" panose="02020603050405020304" pitchFamily="18" charset="0"/>
                  </a:rPr>
                  <a:t> f(</a:t>
                </a:r>
                <a14:m>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𝐷</m:t>
                        </m:r>
                      </m:e>
                      <m:sub>
                        <m:r>
                          <a:rPr lang="en-GB" sz="2400" b="0" i="1" smtClean="0">
                            <a:latin typeface="Cambria Math" panose="02040503050406030204" pitchFamily="18" charset="0"/>
                          </a:rPr>
                          <m:t>𝑖𝑗</m:t>
                        </m:r>
                      </m:sub>
                    </m:sSub>
                  </m:oMath>
                </a14:m>
                <a:r>
                  <a:rPr lang="en-GB" sz="2400" dirty="0">
                    <a:latin typeface="Times New Roman" panose="02020603050405020304" pitchFamily="18" charset="0"/>
                    <a:cs typeface="Times New Roman" panose="02020603050405020304" pitchFamily="18" charset="0"/>
                  </a:rPr>
                  <a:t>)</a:t>
                </a:r>
              </a:p>
              <a:p>
                <a:endParaRPr lang="en-GB" sz="2400" dirty="0">
                  <a:latin typeface="Times New Roman" panose="02020603050405020304" pitchFamily="18" charset="0"/>
                  <a:cs typeface="Times New Roman" panose="02020603050405020304" pitchFamily="18" charset="0"/>
                </a:endParaRPr>
              </a:p>
            </p:txBody>
          </p:sp>
        </mc:Choice>
        <mc:Fallback>
          <p:sp>
            <p:nvSpPr>
              <p:cNvPr id="18" name="TextBox 17">
                <a:extLst>
                  <a:ext uri="{FF2B5EF4-FFF2-40B4-BE49-F238E27FC236}">
                    <a16:creationId xmlns:a16="http://schemas.microsoft.com/office/drawing/2014/main" id="{FA720D40-0AF8-408C-99BA-215671091E0B}"/>
                  </a:ext>
                </a:extLst>
              </p:cNvPr>
              <p:cNvSpPr txBox="1">
                <a:spLocks noRot="1" noChangeAspect="1" noMove="1" noResize="1" noEditPoints="1" noAdjustHandles="1" noChangeArrowheads="1" noChangeShapeType="1" noTextEdit="1"/>
              </p:cNvSpPr>
              <p:nvPr/>
            </p:nvSpPr>
            <p:spPr>
              <a:xfrm>
                <a:off x="3569730" y="2660585"/>
                <a:ext cx="3263726" cy="768415"/>
              </a:xfrm>
              <a:prstGeom prst="rect">
                <a:avLst/>
              </a:prstGeom>
              <a:blipFill>
                <a:blip r:embed="rId4"/>
                <a:stretch>
                  <a:fillRect l="-3364" t="-11811"/>
                </a:stretch>
              </a:blipFill>
            </p:spPr>
            <p:txBody>
              <a:bodyPr/>
              <a:lstStyle/>
              <a:p>
                <a:r>
                  <a:rPr lang="en-GB">
                    <a:noFill/>
                  </a:rPr>
                  <a:t> </a:t>
                </a:r>
              </a:p>
            </p:txBody>
          </p:sp>
        </mc:Fallback>
      </mc:AlternateContent>
      <p:sp>
        <p:nvSpPr>
          <p:cNvPr id="2" name="Oval 1">
            <a:extLst>
              <a:ext uri="{FF2B5EF4-FFF2-40B4-BE49-F238E27FC236}">
                <a16:creationId xmlns:a16="http://schemas.microsoft.com/office/drawing/2014/main" id="{CCE9BCAD-2D15-495F-8BF3-D3F3B9EDEAEF}"/>
              </a:ext>
            </a:extLst>
          </p:cNvPr>
          <p:cNvSpPr/>
          <p:nvPr/>
        </p:nvSpPr>
        <p:spPr>
          <a:xfrm>
            <a:off x="5380230" y="2467580"/>
            <a:ext cx="854765" cy="79513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2AE899E6-3521-45B2-84AB-36F7FB32D7BD}"/>
              </a:ext>
            </a:extLst>
          </p:cNvPr>
          <p:cNvSpPr txBox="1"/>
          <p:nvPr/>
        </p:nvSpPr>
        <p:spPr>
          <a:xfrm>
            <a:off x="702699" y="2680995"/>
            <a:ext cx="2268570" cy="400110"/>
          </a:xfrm>
          <a:prstGeom prst="rect">
            <a:avLst/>
          </a:prstGeom>
          <a:noFill/>
        </p:spPr>
        <p:txBody>
          <a:bodyPr wrap="none" rtlCol="0">
            <a:spAutoFit/>
          </a:bodyPr>
          <a:lstStyle/>
          <a:p>
            <a:r>
              <a:rPr lang="en-GB" sz="2000" b="1" dirty="0">
                <a:latin typeface="Times New Roman" panose="02020603050405020304" pitchFamily="18" charset="0"/>
                <a:cs typeface="Times New Roman" panose="02020603050405020304" pitchFamily="18" charset="0"/>
              </a:rPr>
              <a:t>Locational element</a:t>
            </a:r>
          </a:p>
        </p:txBody>
      </p:sp>
      <p:pic>
        <p:nvPicPr>
          <p:cNvPr id="7" name="Graphic 6" descr="Ruler outline">
            <a:extLst>
              <a:ext uri="{FF2B5EF4-FFF2-40B4-BE49-F238E27FC236}">
                <a16:creationId xmlns:a16="http://schemas.microsoft.com/office/drawing/2014/main" id="{9F777D02-291C-41D0-9FAF-506554A1476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3536755">
            <a:off x="8467379" y="2342168"/>
            <a:ext cx="1259841" cy="1259841"/>
          </a:xfrm>
          <a:prstGeom prst="rect">
            <a:avLst/>
          </a:prstGeom>
        </p:spPr>
      </p:pic>
      <p:grpSp>
        <p:nvGrpSpPr>
          <p:cNvPr id="32" name="Group 31">
            <a:extLst>
              <a:ext uri="{FF2B5EF4-FFF2-40B4-BE49-F238E27FC236}">
                <a16:creationId xmlns:a16="http://schemas.microsoft.com/office/drawing/2014/main" id="{E98C05D7-5DFB-4EE8-A784-C417A070162B}"/>
              </a:ext>
            </a:extLst>
          </p:cNvPr>
          <p:cNvGrpSpPr/>
          <p:nvPr/>
        </p:nvGrpSpPr>
        <p:grpSpPr>
          <a:xfrm>
            <a:off x="8035821" y="2447170"/>
            <a:ext cx="1683390" cy="233825"/>
            <a:chOff x="9462981" y="3586125"/>
            <a:chExt cx="1683390" cy="233825"/>
          </a:xfrm>
        </p:grpSpPr>
        <p:cxnSp>
          <p:nvCxnSpPr>
            <p:cNvPr id="9" name="Connector: Curved 8">
              <a:extLst>
                <a:ext uri="{FF2B5EF4-FFF2-40B4-BE49-F238E27FC236}">
                  <a16:creationId xmlns:a16="http://schemas.microsoft.com/office/drawing/2014/main" id="{AEC5DF68-2F48-47D0-AABD-715B75B83DED}"/>
                </a:ext>
              </a:extLst>
            </p:cNvPr>
            <p:cNvCxnSpPr>
              <a:cxnSpLocks/>
            </p:cNvCxnSpPr>
            <p:nvPr/>
          </p:nvCxnSpPr>
          <p:spPr>
            <a:xfrm flipV="1">
              <a:off x="9801846" y="3649683"/>
              <a:ext cx="1171326" cy="86298"/>
            </a:xfrm>
            <a:prstGeom prst="curvedConnector4">
              <a:avLst>
                <a:gd name="adj1" fmla="val 58327"/>
                <a:gd name="adj2" fmla="val 1052553"/>
              </a:avLst>
            </a:prstGeom>
            <a:ln w="57150">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1FEA4508-1BB2-4F12-93F3-57D7DAAD2013}"/>
                </a:ext>
              </a:extLst>
            </p:cNvPr>
            <p:cNvSpPr/>
            <p:nvPr/>
          </p:nvSpPr>
          <p:spPr>
            <a:xfrm>
              <a:off x="10804995" y="3606535"/>
              <a:ext cx="341376" cy="21341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24" name="Oval 23">
              <a:extLst>
                <a:ext uri="{FF2B5EF4-FFF2-40B4-BE49-F238E27FC236}">
                  <a16:creationId xmlns:a16="http://schemas.microsoft.com/office/drawing/2014/main" id="{42A581A6-B255-4CCA-880B-EC49F8BCC5B0}"/>
                </a:ext>
              </a:extLst>
            </p:cNvPr>
            <p:cNvSpPr/>
            <p:nvPr/>
          </p:nvSpPr>
          <p:spPr>
            <a:xfrm>
              <a:off x="9462981" y="3586125"/>
              <a:ext cx="341376" cy="21341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id="{004A35FE-9F72-42AF-A77F-6B3787FE9734}"/>
              </a:ext>
            </a:extLst>
          </p:cNvPr>
          <p:cNvSpPr txBox="1"/>
          <p:nvPr/>
        </p:nvSpPr>
        <p:spPr>
          <a:xfrm>
            <a:off x="702699" y="4698806"/>
            <a:ext cx="3544560" cy="400110"/>
          </a:xfrm>
          <a:prstGeom prst="rect">
            <a:avLst/>
          </a:prstGeom>
          <a:noFill/>
        </p:spPr>
        <p:txBody>
          <a:bodyPr wrap="none" rtlCol="0">
            <a:spAutoFit/>
          </a:bodyPr>
          <a:lstStyle/>
          <a:p>
            <a:r>
              <a:rPr lang="en-GB" sz="2000" b="1" dirty="0">
                <a:latin typeface="Times New Roman" panose="02020603050405020304" pitchFamily="18" charset="0"/>
                <a:cs typeface="Times New Roman" panose="02020603050405020304" pitchFamily="18" charset="0"/>
              </a:rPr>
              <a:t>Behavioural element			?</a:t>
            </a:r>
          </a:p>
        </p:txBody>
      </p:sp>
      <p:sp>
        <p:nvSpPr>
          <p:cNvPr id="41" name="TextBox 40">
            <a:extLst>
              <a:ext uri="{FF2B5EF4-FFF2-40B4-BE49-F238E27FC236}">
                <a16:creationId xmlns:a16="http://schemas.microsoft.com/office/drawing/2014/main" id="{C4FBC6A9-567F-421F-841C-A4FDF2E5CD3A}"/>
              </a:ext>
            </a:extLst>
          </p:cNvPr>
          <p:cNvSpPr txBox="1"/>
          <p:nvPr/>
        </p:nvSpPr>
        <p:spPr>
          <a:xfrm>
            <a:off x="8316533" y="3151279"/>
            <a:ext cx="1583703" cy="369332"/>
          </a:xfrm>
          <a:prstGeom prst="rect">
            <a:avLst/>
          </a:prstGeom>
          <a:noFill/>
        </p:spPr>
        <p:txBody>
          <a:bodyPr wrap="none" rtlCol="0">
            <a:spAutoFit/>
          </a:bodyPr>
          <a:lstStyle/>
          <a:p>
            <a:r>
              <a:rPr lang="en-GB" dirty="0">
                <a:latin typeface="Times New Roman" panose="02020603050405020304" pitchFamily="18" charset="0"/>
                <a:cs typeface="Times New Roman" panose="02020603050405020304" pitchFamily="18" charset="0"/>
              </a:rPr>
              <a:t>Distance decay</a:t>
            </a:r>
          </a:p>
        </p:txBody>
      </p:sp>
    </p:spTree>
    <p:extLst>
      <p:ext uri="{BB962C8B-B14F-4D97-AF65-F5344CB8AC3E}">
        <p14:creationId xmlns:p14="http://schemas.microsoft.com/office/powerpoint/2010/main" val="4322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ign&#10;&#10;Description automatically generated">
            <a:extLst>
              <a:ext uri="{FF2B5EF4-FFF2-40B4-BE49-F238E27FC236}">
                <a16:creationId xmlns:a16="http://schemas.microsoft.com/office/drawing/2014/main" id="{7D8AD19C-3D74-45F0-B431-0F13849B0534}"/>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420710" y="399164"/>
            <a:ext cx="1544974" cy="446403"/>
          </a:xfrm>
          <a:prstGeom prst="rect">
            <a:avLst/>
          </a:prstGeom>
        </p:spPr>
      </p:pic>
      <p:sp>
        <p:nvSpPr>
          <p:cNvPr id="17" name="TextBox 16">
            <a:extLst>
              <a:ext uri="{FF2B5EF4-FFF2-40B4-BE49-F238E27FC236}">
                <a16:creationId xmlns:a16="http://schemas.microsoft.com/office/drawing/2014/main" id="{D6E97B3D-13E2-4306-86D0-C72575FD991E}"/>
              </a:ext>
            </a:extLst>
          </p:cNvPr>
          <p:cNvSpPr txBox="1"/>
          <p:nvPr/>
        </p:nvSpPr>
        <p:spPr>
          <a:xfrm>
            <a:off x="696237" y="1605602"/>
            <a:ext cx="10005813" cy="4278094"/>
          </a:xfrm>
          <a:prstGeom prst="rect">
            <a:avLst/>
          </a:prstGeom>
          <a:noFill/>
        </p:spPr>
        <p:txBody>
          <a:bodyPr wrap="square">
            <a:spAutoFit/>
          </a:bodyPr>
          <a:lstStyle/>
          <a:p>
            <a:r>
              <a:rPr lang="en-GB" sz="1600" dirty="0">
                <a:solidFill>
                  <a:srgbClr val="C00000"/>
                </a:solidFill>
                <a:latin typeface="Times New Roman" panose="02020603050405020304" pitchFamily="18" charset="0"/>
                <a:cs typeface="Times New Roman" panose="02020603050405020304" pitchFamily="18" charset="0"/>
              </a:rPr>
              <a:t>→</a:t>
            </a:r>
            <a:r>
              <a:rPr lang="en-GB" sz="1600" dirty="0">
                <a:latin typeface="Times New Roman" panose="02020603050405020304" pitchFamily="18" charset="0"/>
                <a:cs typeface="Times New Roman" panose="02020603050405020304" pitchFamily="18" charset="0"/>
              </a:rPr>
              <a:t> Use different distance measure  - network (walking) distance, cost or time of the trip, (Haggett et al., 1977, Harris 1954)</a:t>
            </a:r>
          </a:p>
          <a:p>
            <a:endParaRPr lang="en-GB" sz="1600" dirty="0">
              <a:latin typeface="Times New Roman" panose="02020603050405020304" pitchFamily="18" charset="0"/>
              <a:cs typeface="Times New Roman" panose="02020603050405020304" pitchFamily="18" charset="0"/>
            </a:endParaRPr>
          </a:p>
          <a:p>
            <a:r>
              <a:rPr lang="en-GB" sz="1600" dirty="0">
                <a:solidFill>
                  <a:srgbClr val="C00000"/>
                </a:solidFill>
                <a:latin typeface="Times New Roman" panose="02020603050405020304" pitchFamily="18" charset="0"/>
                <a:cs typeface="Times New Roman" panose="02020603050405020304" pitchFamily="18" charset="0"/>
              </a:rPr>
              <a:t>→</a:t>
            </a:r>
            <a:r>
              <a:rPr lang="en-GB" sz="1600" dirty="0">
                <a:latin typeface="Times New Roman" panose="02020603050405020304" pitchFamily="18" charset="0"/>
                <a:cs typeface="Times New Roman" panose="02020603050405020304" pitchFamily="18" charset="0"/>
              </a:rPr>
              <a:t> Use different distance decay function – power la, negative exponent, square root, log-normal, pareto (Taylor, 1975, Chen, 2012)</a:t>
            </a:r>
          </a:p>
          <a:p>
            <a:endParaRPr lang="en-GB" sz="1600" dirty="0">
              <a:latin typeface="Times New Roman" panose="02020603050405020304" pitchFamily="18" charset="0"/>
              <a:cs typeface="Times New Roman" panose="02020603050405020304" pitchFamily="18" charset="0"/>
            </a:endParaRPr>
          </a:p>
          <a:p>
            <a:r>
              <a:rPr lang="en-GB" sz="1600" dirty="0">
                <a:solidFill>
                  <a:srgbClr val="C00000"/>
                </a:solidFill>
                <a:latin typeface="Times New Roman" panose="02020603050405020304" pitchFamily="18" charset="0"/>
                <a:cs typeface="Times New Roman" panose="02020603050405020304" pitchFamily="18" charset="0"/>
              </a:rPr>
              <a:t>→</a:t>
            </a:r>
            <a:r>
              <a:rPr lang="en-GB" sz="1600" dirty="0">
                <a:latin typeface="Times New Roman" panose="02020603050405020304" pitchFamily="18" charset="0"/>
                <a:cs typeface="Times New Roman" panose="02020603050405020304" pitchFamily="18" charset="0"/>
              </a:rPr>
              <a:t> Find other way to measure spatial decay (Interviewing opportunity models – </a:t>
            </a:r>
            <a:r>
              <a:rPr lang="en-GB" sz="1600" dirty="0" err="1">
                <a:latin typeface="Times New Roman" panose="02020603050405020304" pitchFamily="18" charset="0"/>
                <a:cs typeface="Times New Roman" panose="02020603050405020304" pitchFamily="18" charset="0"/>
              </a:rPr>
              <a:t>Stouffler</a:t>
            </a:r>
            <a:r>
              <a:rPr lang="en-GB" sz="1600" dirty="0">
                <a:latin typeface="Times New Roman" panose="02020603050405020304" pitchFamily="18" charset="0"/>
                <a:cs typeface="Times New Roman" panose="02020603050405020304" pitchFamily="18" charset="0"/>
              </a:rPr>
              <a:t>, 1940, Huff’s retail model - Huff, 1964, Radiation models - Simini et al., 2012)</a:t>
            </a:r>
          </a:p>
          <a:p>
            <a:endParaRPr lang="en-GB" sz="1600" dirty="0">
              <a:latin typeface="Times New Roman" panose="02020603050405020304" pitchFamily="18" charset="0"/>
              <a:cs typeface="Times New Roman" panose="02020603050405020304" pitchFamily="18" charset="0"/>
            </a:endParaRPr>
          </a:p>
          <a:p>
            <a:r>
              <a:rPr lang="en-GB" sz="1600" dirty="0">
                <a:solidFill>
                  <a:srgbClr val="C00000"/>
                </a:solidFill>
                <a:latin typeface="Times New Roman" panose="02020603050405020304" pitchFamily="18" charset="0"/>
                <a:cs typeface="Times New Roman" panose="02020603050405020304" pitchFamily="18" charset="0"/>
              </a:rPr>
              <a:t>→</a:t>
            </a:r>
            <a:r>
              <a:rPr lang="en-GB" sz="1600" dirty="0">
                <a:latin typeface="Times New Roman" panose="02020603050405020304" pitchFamily="18" charset="0"/>
                <a:cs typeface="Times New Roman" panose="02020603050405020304" pitchFamily="18" charset="0"/>
              </a:rPr>
              <a:t> Limit study for specific group of people (Hanson &amp; Hanson, 1981)</a:t>
            </a:r>
          </a:p>
          <a:p>
            <a:endParaRPr lang="en-GB" sz="1600" dirty="0">
              <a:latin typeface="Times New Roman" panose="02020603050405020304" pitchFamily="18" charset="0"/>
              <a:cs typeface="Times New Roman" panose="02020603050405020304" pitchFamily="18" charset="0"/>
            </a:endParaRPr>
          </a:p>
          <a:p>
            <a:r>
              <a:rPr lang="en-GB" sz="1600" dirty="0">
                <a:solidFill>
                  <a:srgbClr val="C00000"/>
                </a:solidFill>
                <a:latin typeface="Times New Roman" panose="02020603050405020304" pitchFamily="18" charset="0"/>
                <a:cs typeface="Times New Roman" panose="02020603050405020304" pitchFamily="18" charset="0"/>
              </a:rPr>
              <a:t>→</a:t>
            </a:r>
            <a:r>
              <a:rPr lang="en-GB" sz="1600" dirty="0">
                <a:latin typeface="Times New Roman" panose="02020603050405020304" pitchFamily="18" charset="0"/>
                <a:cs typeface="Times New Roman" panose="02020603050405020304" pitchFamily="18" charset="0"/>
              </a:rPr>
              <a:t> Build multilevel model (Dennett and Wilson, 2013)</a:t>
            </a:r>
          </a:p>
          <a:p>
            <a:endParaRPr lang="en-GB" sz="1600" dirty="0">
              <a:latin typeface="Times New Roman" panose="02020603050405020304" pitchFamily="18" charset="0"/>
              <a:cs typeface="Times New Roman" panose="02020603050405020304" pitchFamily="18" charset="0"/>
            </a:endParaRPr>
          </a:p>
          <a:p>
            <a:r>
              <a:rPr lang="en-GB" sz="1600" dirty="0">
                <a:solidFill>
                  <a:srgbClr val="C00000"/>
                </a:solidFill>
                <a:latin typeface="Times New Roman" panose="02020603050405020304" pitchFamily="18" charset="0"/>
                <a:cs typeface="Times New Roman" panose="02020603050405020304" pitchFamily="18" charset="0"/>
              </a:rPr>
              <a:t>→</a:t>
            </a:r>
            <a:r>
              <a:rPr lang="en-GB" sz="1600" dirty="0">
                <a:latin typeface="Times New Roman" panose="02020603050405020304" pitchFamily="18" charset="0"/>
                <a:cs typeface="Times New Roman" panose="02020603050405020304" pitchFamily="18" charset="0"/>
              </a:rPr>
              <a:t> Use Spatial autoregressive or spatial effect model (Fischer and Griffith, 2008, </a:t>
            </a:r>
            <a:r>
              <a:rPr lang="en-GB" sz="1600" dirty="0" err="1">
                <a:latin typeface="Times New Roman" panose="02020603050405020304" pitchFamily="18" charset="0"/>
                <a:cs typeface="Times New Roman" panose="02020603050405020304" pitchFamily="18" charset="0"/>
              </a:rPr>
              <a:t>LeSage</a:t>
            </a:r>
            <a:r>
              <a:rPr lang="en-GB" sz="1600" dirty="0">
                <a:latin typeface="Times New Roman" panose="02020603050405020304" pitchFamily="18" charset="0"/>
                <a:cs typeface="Times New Roman" panose="02020603050405020304" pitchFamily="18" charset="0"/>
              </a:rPr>
              <a:t> and Fischer, 2014)</a:t>
            </a:r>
          </a:p>
          <a:p>
            <a:endParaRPr lang="en-GB" sz="1600" dirty="0">
              <a:latin typeface="Times New Roman" panose="02020603050405020304" pitchFamily="18" charset="0"/>
              <a:cs typeface="Times New Roman" panose="02020603050405020304" pitchFamily="18" charset="0"/>
            </a:endParaRPr>
          </a:p>
          <a:p>
            <a:r>
              <a:rPr lang="en-GB" sz="1600" dirty="0">
                <a:solidFill>
                  <a:srgbClr val="C00000"/>
                </a:solidFill>
                <a:latin typeface="Times New Roman" panose="02020603050405020304" pitchFamily="18" charset="0"/>
                <a:cs typeface="Times New Roman" panose="02020603050405020304" pitchFamily="18" charset="0"/>
              </a:rPr>
              <a:t>→</a:t>
            </a:r>
            <a:r>
              <a:rPr lang="en-GB" sz="1600" dirty="0">
                <a:latin typeface="Times New Roman" panose="02020603050405020304" pitchFamily="18" charset="0"/>
                <a:cs typeface="Times New Roman" panose="02020603050405020304" pitchFamily="18" charset="0"/>
              </a:rPr>
              <a:t> Use advanced methods (Bayesian methods, Neural Networks, Graph Neural Networks) (Griffith et al., 2017, Openshaw, 1998, </a:t>
            </a:r>
            <a:r>
              <a:rPr lang="en-GB" sz="1600" dirty="0" err="1">
                <a:latin typeface="Times New Roman" panose="02020603050405020304" pitchFamily="18" charset="0"/>
                <a:cs typeface="Times New Roman" panose="02020603050405020304" pitchFamily="18" charset="0"/>
              </a:rPr>
              <a:t>Yeghikyan</a:t>
            </a:r>
            <a:r>
              <a:rPr lang="en-GB" sz="1600" dirty="0">
                <a:latin typeface="Times New Roman" panose="02020603050405020304" pitchFamily="18" charset="0"/>
                <a:cs typeface="Times New Roman" panose="02020603050405020304" pitchFamily="18" charset="0"/>
              </a:rPr>
              <a:t> et al., 2020)</a:t>
            </a:r>
          </a:p>
        </p:txBody>
      </p:sp>
      <p:grpSp>
        <p:nvGrpSpPr>
          <p:cNvPr id="14" name="Group 13">
            <a:extLst>
              <a:ext uri="{FF2B5EF4-FFF2-40B4-BE49-F238E27FC236}">
                <a16:creationId xmlns:a16="http://schemas.microsoft.com/office/drawing/2014/main" id="{0987956D-CAEE-4082-95C4-21BC41F9056E}"/>
              </a:ext>
            </a:extLst>
          </p:cNvPr>
          <p:cNvGrpSpPr/>
          <p:nvPr/>
        </p:nvGrpSpPr>
        <p:grpSpPr>
          <a:xfrm>
            <a:off x="0" y="156052"/>
            <a:ext cx="7991060" cy="830997"/>
            <a:chOff x="0" y="156052"/>
            <a:chExt cx="7991060" cy="830997"/>
          </a:xfrm>
        </p:grpSpPr>
        <p:sp>
          <p:nvSpPr>
            <p:cNvPr id="15" name="TextBox 14">
              <a:extLst>
                <a:ext uri="{FF2B5EF4-FFF2-40B4-BE49-F238E27FC236}">
                  <a16:creationId xmlns:a16="http://schemas.microsoft.com/office/drawing/2014/main" id="{58A22164-6845-488D-8FDC-8468F2EBA11B}"/>
                </a:ext>
              </a:extLst>
            </p:cNvPr>
            <p:cNvSpPr txBox="1"/>
            <p:nvPr/>
          </p:nvSpPr>
          <p:spPr>
            <a:xfrm>
              <a:off x="0" y="281411"/>
              <a:ext cx="7991060" cy="584775"/>
            </a:xfrm>
            <a:prstGeom prst="rect">
              <a:avLst/>
            </a:prstGeom>
            <a:noFill/>
          </p:spPr>
          <p:txBody>
            <a:bodyPr wrap="square">
              <a:spAutoFit/>
            </a:bodyPr>
            <a:lstStyle/>
            <a:p>
              <a:pPr algn="ctr"/>
              <a:r>
                <a:rPr lang="en-GB" sz="3200" dirty="0">
                  <a:latin typeface="Times New Roman" panose="02020603050405020304" pitchFamily="18" charset="0"/>
                  <a:cs typeface="Times New Roman" panose="02020603050405020304" pitchFamily="18" charset="0"/>
                </a:rPr>
                <a:t>Spatial Structure in Spatial Interaction</a:t>
              </a:r>
            </a:p>
          </p:txBody>
        </p:sp>
        <p:sp>
          <p:nvSpPr>
            <p:cNvPr id="16" name="TextBox 15">
              <a:extLst>
                <a:ext uri="{FF2B5EF4-FFF2-40B4-BE49-F238E27FC236}">
                  <a16:creationId xmlns:a16="http://schemas.microsoft.com/office/drawing/2014/main" id="{CEA99C35-B237-4925-81C4-2DE61B794652}"/>
                </a:ext>
              </a:extLst>
            </p:cNvPr>
            <p:cNvSpPr txBox="1"/>
            <p:nvPr/>
          </p:nvSpPr>
          <p:spPr>
            <a:xfrm>
              <a:off x="259412" y="156052"/>
              <a:ext cx="694745" cy="830997"/>
            </a:xfrm>
            <a:prstGeom prst="rect">
              <a:avLst/>
            </a:prstGeom>
            <a:noFill/>
          </p:spPr>
          <p:txBody>
            <a:bodyPr wrap="square">
              <a:spAutoFit/>
            </a:bodyPr>
            <a:lstStyle/>
            <a:p>
              <a:r>
                <a:rPr lang="en-GB" sz="4800" b="1" dirty="0">
                  <a:solidFill>
                    <a:schemeClr val="accent2">
                      <a:lumMod val="75000"/>
                    </a:schemeClr>
                  </a:solidFill>
                  <a:latin typeface="Times New Roman" panose="02020603050405020304" pitchFamily="18" charset="0"/>
                  <a:cs typeface="Times New Roman" panose="02020603050405020304" pitchFamily="18" charset="0"/>
                </a:rPr>
                <a:t>1</a:t>
              </a:r>
              <a:endParaRPr lang="en-GB" sz="4800" b="1" dirty="0">
                <a:solidFill>
                  <a:schemeClr val="accent2">
                    <a:lumMod val="75000"/>
                  </a:schemeClr>
                </a:solidFill>
              </a:endParaRPr>
            </a:p>
          </p:txBody>
        </p:sp>
      </p:grpSp>
    </p:spTree>
    <p:extLst>
      <p:ext uri="{BB962C8B-B14F-4D97-AF65-F5344CB8AC3E}">
        <p14:creationId xmlns:p14="http://schemas.microsoft.com/office/powerpoint/2010/main" val="123056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ign&#10;&#10;Description automatically generated">
            <a:extLst>
              <a:ext uri="{FF2B5EF4-FFF2-40B4-BE49-F238E27FC236}">
                <a16:creationId xmlns:a16="http://schemas.microsoft.com/office/drawing/2014/main" id="{7D8AD19C-3D74-45F0-B431-0F13849B0534}"/>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420710" y="399164"/>
            <a:ext cx="1544974" cy="446403"/>
          </a:xfrm>
          <a:prstGeom prst="rect">
            <a:avLst/>
          </a:prstGeom>
        </p:spPr>
      </p:pic>
      <p:grpSp>
        <p:nvGrpSpPr>
          <p:cNvPr id="17" name="Group 16">
            <a:extLst>
              <a:ext uri="{FF2B5EF4-FFF2-40B4-BE49-F238E27FC236}">
                <a16:creationId xmlns:a16="http://schemas.microsoft.com/office/drawing/2014/main" id="{44B0AEDD-C3B7-4AC6-BD97-BE3822ED69A6}"/>
              </a:ext>
            </a:extLst>
          </p:cNvPr>
          <p:cNvGrpSpPr/>
          <p:nvPr/>
        </p:nvGrpSpPr>
        <p:grpSpPr>
          <a:xfrm>
            <a:off x="0" y="156052"/>
            <a:ext cx="7991060" cy="830997"/>
            <a:chOff x="0" y="156052"/>
            <a:chExt cx="7991060" cy="830997"/>
          </a:xfrm>
        </p:grpSpPr>
        <p:sp>
          <p:nvSpPr>
            <p:cNvPr id="20" name="TextBox 19">
              <a:extLst>
                <a:ext uri="{FF2B5EF4-FFF2-40B4-BE49-F238E27FC236}">
                  <a16:creationId xmlns:a16="http://schemas.microsoft.com/office/drawing/2014/main" id="{598289D0-4BA2-4B28-A499-46AF2B1497D3}"/>
                </a:ext>
              </a:extLst>
            </p:cNvPr>
            <p:cNvSpPr txBox="1"/>
            <p:nvPr/>
          </p:nvSpPr>
          <p:spPr>
            <a:xfrm>
              <a:off x="0" y="281411"/>
              <a:ext cx="7991060" cy="584775"/>
            </a:xfrm>
            <a:prstGeom prst="rect">
              <a:avLst/>
            </a:prstGeom>
            <a:noFill/>
          </p:spPr>
          <p:txBody>
            <a:bodyPr wrap="square">
              <a:spAutoFit/>
            </a:bodyPr>
            <a:lstStyle/>
            <a:p>
              <a:pPr algn="ctr"/>
              <a:r>
                <a:rPr lang="en-GB" sz="3200" dirty="0">
                  <a:latin typeface="Times New Roman" panose="02020603050405020304" pitchFamily="18" charset="0"/>
                  <a:cs typeface="Times New Roman" panose="02020603050405020304" pitchFamily="18" charset="0"/>
                </a:rPr>
                <a:t>Spatial Structure in Spatial Interaction</a:t>
              </a:r>
            </a:p>
          </p:txBody>
        </p:sp>
        <p:sp>
          <p:nvSpPr>
            <p:cNvPr id="22" name="TextBox 21">
              <a:extLst>
                <a:ext uri="{FF2B5EF4-FFF2-40B4-BE49-F238E27FC236}">
                  <a16:creationId xmlns:a16="http://schemas.microsoft.com/office/drawing/2014/main" id="{81325C4B-BE10-4322-A0C5-6ABD226785B8}"/>
                </a:ext>
              </a:extLst>
            </p:cNvPr>
            <p:cNvSpPr txBox="1"/>
            <p:nvPr/>
          </p:nvSpPr>
          <p:spPr>
            <a:xfrm>
              <a:off x="259412" y="156052"/>
              <a:ext cx="694745" cy="830997"/>
            </a:xfrm>
            <a:prstGeom prst="rect">
              <a:avLst/>
            </a:prstGeom>
            <a:noFill/>
          </p:spPr>
          <p:txBody>
            <a:bodyPr wrap="square">
              <a:spAutoFit/>
            </a:bodyPr>
            <a:lstStyle/>
            <a:p>
              <a:r>
                <a:rPr lang="en-GB" sz="4800" b="1" dirty="0">
                  <a:solidFill>
                    <a:schemeClr val="accent2">
                      <a:lumMod val="75000"/>
                    </a:schemeClr>
                  </a:solidFill>
                  <a:latin typeface="Times New Roman" panose="02020603050405020304" pitchFamily="18" charset="0"/>
                  <a:cs typeface="Times New Roman" panose="02020603050405020304" pitchFamily="18" charset="0"/>
                </a:rPr>
                <a:t>1</a:t>
              </a:r>
              <a:endParaRPr lang="en-GB" sz="4800" b="1" dirty="0">
                <a:solidFill>
                  <a:schemeClr val="accent2">
                    <a:lumMod val="75000"/>
                  </a:schemeClr>
                </a:solidFill>
              </a:endParaRPr>
            </a:p>
          </p:txBody>
        </p:sp>
      </p:grpSp>
      <p:sp>
        <p:nvSpPr>
          <p:cNvPr id="23" name="TextBox 22">
            <a:extLst>
              <a:ext uri="{FF2B5EF4-FFF2-40B4-BE49-F238E27FC236}">
                <a16:creationId xmlns:a16="http://schemas.microsoft.com/office/drawing/2014/main" id="{9F861635-0F56-4C2D-9081-1C9E3932E25F}"/>
              </a:ext>
            </a:extLst>
          </p:cNvPr>
          <p:cNvSpPr txBox="1"/>
          <p:nvPr/>
        </p:nvSpPr>
        <p:spPr>
          <a:xfrm>
            <a:off x="4536143" y="1525792"/>
            <a:ext cx="1856598" cy="400110"/>
          </a:xfrm>
          <a:prstGeom prst="rect">
            <a:avLst/>
          </a:prstGeom>
          <a:noFill/>
        </p:spPr>
        <p:txBody>
          <a:bodyPr wrap="none" rtlCol="0">
            <a:spAutoFit/>
          </a:bodyPr>
          <a:lstStyle/>
          <a:p>
            <a:r>
              <a:rPr lang="en-GB" sz="2000" dirty="0">
                <a:latin typeface="Times New Roman" panose="02020603050405020304" pitchFamily="18" charset="0"/>
                <a:cs typeface="Times New Roman" panose="02020603050405020304" pitchFamily="18" charset="0"/>
              </a:rPr>
              <a:t>Spatial Network</a:t>
            </a:r>
          </a:p>
        </p:txBody>
      </p:sp>
      <p:sp>
        <p:nvSpPr>
          <p:cNvPr id="48" name="TextBox 47">
            <a:extLst>
              <a:ext uri="{FF2B5EF4-FFF2-40B4-BE49-F238E27FC236}">
                <a16:creationId xmlns:a16="http://schemas.microsoft.com/office/drawing/2014/main" id="{BEA57EE7-1FCB-4935-BFDE-2363E61FF33D}"/>
              </a:ext>
            </a:extLst>
          </p:cNvPr>
          <p:cNvSpPr txBox="1"/>
          <p:nvPr/>
        </p:nvSpPr>
        <p:spPr>
          <a:xfrm>
            <a:off x="987064" y="4738947"/>
            <a:ext cx="2238113" cy="400110"/>
          </a:xfrm>
          <a:prstGeom prst="rect">
            <a:avLst/>
          </a:prstGeom>
          <a:noFill/>
        </p:spPr>
        <p:txBody>
          <a:bodyPr wrap="none" rtlCol="0">
            <a:spAutoFit/>
          </a:bodyPr>
          <a:lstStyle/>
          <a:p>
            <a:r>
              <a:rPr lang="en-GB" sz="2000" dirty="0">
                <a:latin typeface="Times New Roman" panose="02020603050405020304" pitchFamily="18" charset="0"/>
                <a:cs typeface="Times New Roman" panose="02020603050405020304" pitchFamily="18" charset="0"/>
              </a:rPr>
              <a:t>Locational structure</a:t>
            </a:r>
          </a:p>
        </p:txBody>
      </p:sp>
      <p:sp>
        <p:nvSpPr>
          <p:cNvPr id="49" name="TextBox 48">
            <a:extLst>
              <a:ext uri="{FF2B5EF4-FFF2-40B4-BE49-F238E27FC236}">
                <a16:creationId xmlns:a16="http://schemas.microsoft.com/office/drawing/2014/main" id="{5DA375F6-46A9-4403-A780-962C9CBE82F7}"/>
              </a:ext>
            </a:extLst>
          </p:cNvPr>
          <p:cNvSpPr txBox="1"/>
          <p:nvPr/>
        </p:nvSpPr>
        <p:spPr>
          <a:xfrm>
            <a:off x="951776" y="3125282"/>
            <a:ext cx="2238113" cy="400110"/>
          </a:xfrm>
          <a:prstGeom prst="rect">
            <a:avLst/>
          </a:prstGeom>
          <a:noFill/>
        </p:spPr>
        <p:txBody>
          <a:bodyPr wrap="none" rtlCol="0">
            <a:spAutoFit/>
          </a:bodyPr>
          <a:lstStyle/>
          <a:p>
            <a:r>
              <a:rPr lang="en-GB" sz="2000" dirty="0">
                <a:latin typeface="Times New Roman" panose="02020603050405020304" pitchFamily="18" charset="0"/>
                <a:cs typeface="Times New Roman" panose="02020603050405020304" pitchFamily="18" charset="0"/>
              </a:rPr>
              <a:t>Functional structure</a:t>
            </a:r>
          </a:p>
        </p:txBody>
      </p:sp>
      <p:grpSp>
        <p:nvGrpSpPr>
          <p:cNvPr id="76" name="Group 75">
            <a:extLst>
              <a:ext uri="{FF2B5EF4-FFF2-40B4-BE49-F238E27FC236}">
                <a16:creationId xmlns:a16="http://schemas.microsoft.com/office/drawing/2014/main" id="{B04E59DB-A85A-47B1-A375-5C84A00DDF9D}"/>
              </a:ext>
            </a:extLst>
          </p:cNvPr>
          <p:cNvGrpSpPr/>
          <p:nvPr/>
        </p:nvGrpSpPr>
        <p:grpSpPr>
          <a:xfrm>
            <a:off x="4167008" y="2590179"/>
            <a:ext cx="2769379" cy="3399181"/>
            <a:chOff x="5042778" y="2943579"/>
            <a:chExt cx="2163092" cy="2545057"/>
          </a:xfrm>
        </p:grpSpPr>
        <p:cxnSp>
          <p:nvCxnSpPr>
            <p:cNvPr id="70" name="Straight Connector 69">
              <a:extLst>
                <a:ext uri="{FF2B5EF4-FFF2-40B4-BE49-F238E27FC236}">
                  <a16:creationId xmlns:a16="http://schemas.microsoft.com/office/drawing/2014/main" id="{77D5CFCC-D6C1-4108-8326-E5946ECC145D}"/>
                </a:ext>
              </a:extLst>
            </p:cNvPr>
            <p:cNvCxnSpPr>
              <a:cxnSpLocks/>
              <a:stCxn id="42" idx="6"/>
              <a:endCxn id="30" idx="6"/>
            </p:cNvCxnSpPr>
            <p:nvPr/>
          </p:nvCxnSpPr>
          <p:spPr>
            <a:xfrm>
              <a:off x="5598597" y="3055947"/>
              <a:ext cx="12288" cy="1272994"/>
            </a:xfrm>
            <a:prstGeom prst="line">
              <a:avLst/>
            </a:prstGeom>
            <a:ln>
              <a:solidFill>
                <a:schemeClr val="tx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A0559B3-98BE-4004-BCF2-8BE3D352C1C4}"/>
                </a:ext>
              </a:extLst>
            </p:cNvPr>
            <p:cNvCxnSpPr>
              <a:cxnSpLocks/>
              <a:stCxn id="38" idx="2"/>
              <a:endCxn id="26" idx="2"/>
            </p:cNvCxnSpPr>
            <p:nvPr/>
          </p:nvCxnSpPr>
          <p:spPr>
            <a:xfrm>
              <a:off x="6330724" y="3129966"/>
              <a:ext cx="6690" cy="1281405"/>
            </a:xfrm>
            <a:prstGeom prst="line">
              <a:avLst/>
            </a:prstGeom>
            <a:ln>
              <a:solidFill>
                <a:schemeClr val="tx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B93312E-3D14-4F26-80BB-043E0059E9A0}"/>
                </a:ext>
              </a:extLst>
            </p:cNvPr>
            <p:cNvCxnSpPr>
              <a:cxnSpLocks/>
              <a:stCxn id="42" idx="2"/>
              <a:endCxn id="30" idx="2"/>
            </p:cNvCxnSpPr>
            <p:nvPr/>
          </p:nvCxnSpPr>
          <p:spPr>
            <a:xfrm>
              <a:off x="5235542" y="3055947"/>
              <a:ext cx="15064" cy="1272994"/>
            </a:xfrm>
            <a:prstGeom prst="line">
              <a:avLst/>
            </a:prstGeom>
            <a:ln>
              <a:solidFill>
                <a:schemeClr val="tx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3FF12AF-0247-47C6-94DE-6F794A7066B3}"/>
                </a:ext>
              </a:extLst>
            </p:cNvPr>
            <p:cNvCxnSpPr>
              <a:cxnSpLocks/>
              <a:stCxn id="38" idx="6"/>
              <a:endCxn id="26" idx="6"/>
            </p:cNvCxnSpPr>
            <p:nvPr/>
          </p:nvCxnSpPr>
          <p:spPr>
            <a:xfrm>
              <a:off x="6898539" y="3129966"/>
              <a:ext cx="2349" cy="1281405"/>
            </a:xfrm>
            <a:prstGeom prst="line">
              <a:avLst/>
            </a:prstGeom>
            <a:ln>
              <a:solidFill>
                <a:schemeClr val="tx1">
                  <a:lumMod val="50000"/>
                </a:schemeClr>
              </a:solidFill>
              <a:prstDash val="dashDot"/>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AAFC7D1A-ACEC-49CE-859E-C2997F8DA864}"/>
                </a:ext>
              </a:extLst>
            </p:cNvPr>
            <p:cNvGrpSpPr/>
            <p:nvPr/>
          </p:nvGrpSpPr>
          <p:grpSpPr>
            <a:xfrm>
              <a:off x="5059315" y="4203806"/>
              <a:ext cx="2146555" cy="1284830"/>
              <a:chOff x="2093690" y="4643281"/>
              <a:chExt cx="2142485" cy="1725222"/>
            </a:xfrm>
            <a:solidFill>
              <a:schemeClr val="accent2">
                <a:lumMod val="75000"/>
              </a:schemeClr>
            </a:solidFill>
          </p:grpSpPr>
          <p:grpSp>
            <p:nvGrpSpPr>
              <p:cNvPr id="25" name="Group 24">
                <a:extLst>
                  <a:ext uri="{FF2B5EF4-FFF2-40B4-BE49-F238E27FC236}">
                    <a16:creationId xmlns:a16="http://schemas.microsoft.com/office/drawing/2014/main" id="{D6B8C76E-44F7-486A-840D-0112E746D3D4}"/>
                  </a:ext>
                </a:extLst>
              </p:cNvPr>
              <p:cNvGrpSpPr/>
              <p:nvPr/>
            </p:nvGrpSpPr>
            <p:grpSpPr>
              <a:xfrm>
                <a:off x="2093690" y="4643281"/>
                <a:ext cx="2142485" cy="1725222"/>
                <a:chOff x="579634" y="4420578"/>
                <a:chExt cx="2142485" cy="1725222"/>
              </a:xfrm>
              <a:grpFill/>
            </p:grpSpPr>
            <p:sp>
              <p:nvSpPr>
                <p:cNvPr id="30" name="Oval 29">
                  <a:extLst>
                    <a:ext uri="{FF2B5EF4-FFF2-40B4-BE49-F238E27FC236}">
                      <a16:creationId xmlns:a16="http://schemas.microsoft.com/office/drawing/2014/main" id="{3ECC98A5-A98D-4BDF-9763-AEFABB246E21}"/>
                    </a:ext>
                  </a:extLst>
                </p:cNvPr>
                <p:cNvSpPr/>
                <p:nvPr/>
              </p:nvSpPr>
              <p:spPr>
                <a:xfrm>
                  <a:off x="770562" y="4420578"/>
                  <a:ext cx="359596" cy="336053"/>
                </a:xfrm>
                <a:prstGeom prst="ellipse">
                  <a:avLst/>
                </a:prstGeom>
                <a:solidFill>
                  <a:schemeClr val="tx1">
                    <a:lumMod val="50000"/>
                  </a:schemeClr>
                </a:solidFill>
                <a:ln>
                  <a:solidFill>
                    <a:schemeClr val="bg1">
                      <a:lumMod val="50000"/>
                      <a:lumOff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31" name="Oval 30">
                  <a:extLst>
                    <a:ext uri="{FF2B5EF4-FFF2-40B4-BE49-F238E27FC236}">
                      <a16:creationId xmlns:a16="http://schemas.microsoft.com/office/drawing/2014/main" id="{6B8A671D-AB6B-4CFA-BACC-075C6718C340}"/>
                    </a:ext>
                  </a:extLst>
                </p:cNvPr>
                <p:cNvSpPr/>
                <p:nvPr/>
              </p:nvSpPr>
              <p:spPr>
                <a:xfrm>
                  <a:off x="1980667" y="5419495"/>
                  <a:ext cx="741452" cy="726305"/>
                </a:xfrm>
                <a:prstGeom prst="ellipse">
                  <a:avLst/>
                </a:prstGeom>
                <a:solidFill>
                  <a:schemeClr val="tx1">
                    <a:lumMod val="50000"/>
                  </a:schemeClr>
                </a:solidFill>
                <a:ln>
                  <a:solidFill>
                    <a:schemeClr val="bg1">
                      <a:lumMod val="50000"/>
                      <a:lumOff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32" name="Oval 31">
                  <a:extLst>
                    <a:ext uri="{FF2B5EF4-FFF2-40B4-BE49-F238E27FC236}">
                      <a16:creationId xmlns:a16="http://schemas.microsoft.com/office/drawing/2014/main" id="{471EA04F-4CFB-4AF1-B8E3-36C2980E8893}"/>
                    </a:ext>
                  </a:extLst>
                </p:cNvPr>
                <p:cNvSpPr/>
                <p:nvPr/>
              </p:nvSpPr>
              <p:spPr>
                <a:xfrm>
                  <a:off x="579634" y="5389599"/>
                  <a:ext cx="486633" cy="487219"/>
                </a:xfrm>
                <a:prstGeom prst="ellipse">
                  <a:avLst/>
                </a:prstGeom>
                <a:solidFill>
                  <a:schemeClr val="tx1">
                    <a:lumMod val="50000"/>
                  </a:schemeClr>
                </a:solidFill>
                <a:ln>
                  <a:solidFill>
                    <a:schemeClr val="bg1">
                      <a:lumMod val="50000"/>
                      <a:lumOff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cxnSp>
              <p:nvCxnSpPr>
                <p:cNvPr id="33" name="Straight Arrow Connector 32">
                  <a:extLst>
                    <a:ext uri="{FF2B5EF4-FFF2-40B4-BE49-F238E27FC236}">
                      <a16:creationId xmlns:a16="http://schemas.microsoft.com/office/drawing/2014/main" id="{19825E5D-87F1-4B75-A68B-3DB873A6922D}"/>
                    </a:ext>
                  </a:extLst>
                </p:cNvPr>
                <p:cNvCxnSpPr>
                  <a:stCxn id="30" idx="4"/>
                  <a:endCxn id="32" idx="0"/>
                </p:cNvCxnSpPr>
                <p:nvPr/>
              </p:nvCxnSpPr>
              <p:spPr>
                <a:xfrm flipH="1">
                  <a:off x="822951" y="4756631"/>
                  <a:ext cx="127409" cy="632968"/>
                </a:xfrm>
                <a:prstGeom prst="straightConnector1">
                  <a:avLst/>
                </a:prstGeom>
                <a:solidFill>
                  <a:schemeClr val="tx1">
                    <a:lumMod val="50000"/>
                  </a:schemeClr>
                </a:solidFill>
                <a:ln w="38100">
                  <a:solidFill>
                    <a:schemeClr val="bg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3B74D95-C3B9-40FF-9F1E-CAAB0A407472}"/>
                    </a:ext>
                  </a:extLst>
                </p:cNvPr>
                <p:cNvCxnSpPr>
                  <a:cxnSpLocks/>
                  <a:stCxn id="30" idx="5"/>
                  <a:endCxn id="31" idx="1"/>
                </p:cNvCxnSpPr>
                <p:nvPr/>
              </p:nvCxnSpPr>
              <p:spPr>
                <a:xfrm>
                  <a:off x="1077496" y="4707417"/>
                  <a:ext cx="1011754" cy="818443"/>
                </a:xfrm>
                <a:prstGeom prst="straightConnector1">
                  <a:avLst/>
                </a:prstGeom>
                <a:solidFill>
                  <a:schemeClr val="tx1">
                    <a:lumMod val="50000"/>
                  </a:schemeClr>
                </a:solidFill>
                <a:ln>
                  <a:solidFill>
                    <a:schemeClr val="bg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4194394-F661-4251-A9A1-86B13E06838A}"/>
                    </a:ext>
                  </a:extLst>
                </p:cNvPr>
                <p:cNvCxnSpPr>
                  <a:cxnSpLocks/>
                  <a:stCxn id="32" idx="6"/>
                  <a:endCxn id="31" idx="2"/>
                </p:cNvCxnSpPr>
                <p:nvPr/>
              </p:nvCxnSpPr>
              <p:spPr>
                <a:xfrm>
                  <a:off x="1066267" y="5633209"/>
                  <a:ext cx="914400" cy="149439"/>
                </a:xfrm>
                <a:prstGeom prst="straightConnector1">
                  <a:avLst/>
                </a:prstGeom>
                <a:solidFill>
                  <a:schemeClr val="tx1">
                    <a:lumMod val="50000"/>
                  </a:schemeClr>
                </a:solidFill>
                <a:ln w="76200">
                  <a:solidFill>
                    <a:schemeClr val="bg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6" name="Oval 25">
                <a:extLst>
                  <a:ext uri="{FF2B5EF4-FFF2-40B4-BE49-F238E27FC236}">
                    <a16:creationId xmlns:a16="http://schemas.microsoft.com/office/drawing/2014/main" id="{F86756C9-D11E-4ACE-9EEE-70C561E3CC8F}"/>
                  </a:ext>
                </a:extLst>
              </p:cNvPr>
              <p:cNvSpPr/>
              <p:nvPr/>
            </p:nvSpPr>
            <p:spPr>
              <a:xfrm>
                <a:off x="3369366" y="4672768"/>
                <a:ext cx="562406" cy="498446"/>
              </a:xfrm>
              <a:prstGeom prst="ellipse">
                <a:avLst/>
              </a:prstGeom>
              <a:solidFill>
                <a:schemeClr val="tx1">
                  <a:lumMod val="50000"/>
                </a:schemeClr>
              </a:solidFill>
              <a:ln>
                <a:solidFill>
                  <a:schemeClr val="bg1">
                    <a:lumMod val="50000"/>
                    <a:lumOff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315AB7E1-CD33-4442-9808-96C271C9940B}"/>
                  </a:ext>
                </a:extLst>
              </p:cNvPr>
              <p:cNvCxnSpPr>
                <a:cxnSpLocks/>
                <a:stCxn id="26" idx="4"/>
                <a:endCxn id="31" idx="0"/>
              </p:cNvCxnSpPr>
              <p:nvPr/>
            </p:nvCxnSpPr>
            <p:spPr>
              <a:xfrm>
                <a:off x="3650569" y="5171214"/>
                <a:ext cx="214880" cy="470984"/>
              </a:xfrm>
              <a:prstGeom prst="straightConnector1">
                <a:avLst/>
              </a:prstGeom>
              <a:solidFill>
                <a:schemeClr val="tx1">
                  <a:lumMod val="50000"/>
                </a:schemeClr>
              </a:solidFill>
              <a:ln w="28575">
                <a:solidFill>
                  <a:schemeClr val="bg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85E1AC8-D0F8-47CD-9CB8-D07D588C4357}"/>
                  </a:ext>
                </a:extLst>
              </p:cNvPr>
              <p:cNvCxnSpPr>
                <a:cxnSpLocks/>
                <a:stCxn id="30" idx="6"/>
                <a:endCxn id="26" idx="2"/>
              </p:cNvCxnSpPr>
              <p:nvPr/>
            </p:nvCxnSpPr>
            <p:spPr>
              <a:xfrm>
                <a:off x="2644214" y="4811308"/>
                <a:ext cx="725152" cy="110683"/>
              </a:xfrm>
              <a:prstGeom prst="straightConnector1">
                <a:avLst/>
              </a:prstGeom>
              <a:solidFill>
                <a:schemeClr val="tx1">
                  <a:lumMod val="50000"/>
                </a:schemeClr>
              </a:solidFill>
              <a:ln w="28575">
                <a:solidFill>
                  <a:schemeClr val="bg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A019B32-21C5-4251-9AB8-9ADD921BDD57}"/>
                  </a:ext>
                </a:extLst>
              </p:cNvPr>
              <p:cNvCxnSpPr>
                <a:cxnSpLocks/>
                <a:stCxn id="26" idx="3"/>
                <a:endCxn id="32" idx="7"/>
              </p:cNvCxnSpPr>
              <p:nvPr/>
            </p:nvCxnSpPr>
            <p:spPr>
              <a:xfrm flipH="1">
                <a:off x="2509057" y="5098218"/>
                <a:ext cx="942671" cy="585436"/>
              </a:xfrm>
              <a:prstGeom prst="straightConnector1">
                <a:avLst/>
              </a:prstGeom>
              <a:solidFill>
                <a:schemeClr val="tx1">
                  <a:lumMod val="50000"/>
                </a:schemeClr>
              </a:solidFill>
              <a:ln>
                <a:solidFill>
                  <a:schemeClr val="bg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D5AAB55C-8D2D-439F-830C-26C5845D90B4}"/>
                </a:ext>
              </a:extLst>
            </p:cNvPr>
            <p:cNvGrpSpPr/>
            <p:nvPr/>
          </p:nvGrpSpPr>
          <p:grpSpPr>
            <a:xfrm>
              <a:off x="5042778" y="2943579"/>
              <a:ext cx="2163092" cy="1153738"/>
              <a:chOff x="2093690" y="4643281"/>
              <a:chExt cx="2142485" cy="1725222"/>
            </a:xfrm>
          </p:grpSpPr>
          <p:grpSp>
            <p:nvGrpSpPr>
              <p:cNvPr id="37" name="Group 36">
                <a:extLst>
                  <a:ext uri="{FF2B5EF4-FFF2-40B4-BE49-F238E27FC236}">
                    <a16:creationId xmlns:a16="http://schemas.microsoft.com/office/drawing/2014/main" id="{77C317B3-1C46-402D-99C6-2DA10437C3E1}"/>
                  </a:ext>
                </a:extLst>
              </p:cNvPr>
              <p:cNvGrpSpPr/>
              <p:nvPr/>
            </p:nvGrpSpPr>
            <p:grpSpPr>
              <a:xfrm>
                <a:off x="2093690" y="4643281"/>
                <a:ext cx="2142485" cy="1725222"/>
                <a:chOff x="579634" y="4420578"/>
                <a:chExt cx="2142485" cy="1725222"/>
              </a:xfrm>
            </p:grpSpPr>
            <p:sp>
              <p:nvSpPr>
                <p:cNvPr id="42" name="Oval 41">
                  <a:extLst>
                    <a:ext uri="{FF2B5EF4-FFF2-40B4-BE49-F238E27FC236}">
                      <a16:creationId xmlns:a16="http://schemas.microsoft.com/office/drawing/2014/main" id="{5651DBA3-46A2-44BC-B386-43F92758A45F}"/>
                    </a:ext>
                  </a:extLst>
                </p:cNvPr>
                <p:cNvSpPr/>
                <p:nvPr/>
              </p:nvSpPr>
              <p:spPr>
                <a:xfrm>
                  <a:off x="770562" y="4420578"/>
                  <a:ext cx="359596" cy="33605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43" name="Oval 42">
                  <a:extLst>
                    <a:ext uri="{FF2B5EF4-FFF2-40B4-BE49-F238E27FC236}">
                      <a16:creationId xmlns:a16="http://schemas.microsoft.com/office/drawing/2014/main" id="{122FE634-090C-4C57-B39D-7810402AADCC}"/>
                    </a:ext>
                  </a:extLst>
                </p:cNvPr>
                <p:cNvSpPr/>
                <p:nvPr/>
              </p:nvSpPr>
              <p:spPr>
                <a:xfrm>
                  <a:off x="1980667" y="5419495"/>
                  <a:ext cx="741452" cy="726305"/>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44" name="Oval 43">
                  <a:extLst>
                    <a:ext uri="{FF2B5EF4-FFF2-40B4-BE49-F238E27FC236}">
                      <a16:creationId xmlns:a16="http://schemas.microsoft.com/office/drawing/2014/main" id="{525155C6-D807-4D88-A17A-9524FCA9FB70}"/>
                    </a:ext>
                  </a:extLst>
                </p:cNvPr>
                <p:cNvSpPr/>
                <p:nvPr/>
              </p:nvSpPr>
              <p:spPr>
                <a:xfrm>
                  <a:off x="579634" y="5389599"/>
                  <a:ext cx="486633" cy="48721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cxnSp>
              <p:nvCxnSpPr>
                <p:cNvPr id="45" name="Straight Arrow Connector 44">
                  <a:extLst>
                    <a:ext uri="{FF2B5EF4-FFF2-40B4-BE49-F238E27FC236}">
                      <a16:creationId xmlns:a16="http://schemas.microsoft.com/office/drawing/2014/main" id="{BE988CAF-B85D-46B4-AC58-98C18CABA735}"/>
                    </a:ext>
                  </a:extLst>
                </p:cNvPr>
                <p:cNvCxnSpPr>
                  <a:stCxn id="42" idx="4"/>
                  <a:endCxn id="44" idx="0"/>
                </p:cNvCxnSpPr>
                <p:nvPr/>
              </p:nvCxnSpPr>
              <p:spPr>
                <a:xfrm flipH="1">
                  <a:off x="822951" y="4756631"/>
                  <a:ext cx="127409" cy="632968"/>
                </a:xfrm>
                <a:prstGeom prst="straightConnector1">
                  <a:avLst/>
                </a:prstGeom>
                <a:ln w="38100">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133A428-435F-4160-93AA-6CB96FDA0DA2}"/>
                    </a:ext>
                  </a:extLst>
                </p:cNvPr>
                <p:cNvCxnSpPr>
                  <a:cxnSpLocks/>
                  <a:stCxn id="42" idx="5"/>
                  <a:endCxn id="43" idx="1"/>
                </p:cNvCxnSpPr>
                <p:nvPr/>
              </p:nvCxnSpPr>
              <p:spPr>
                <a:xfrm>
                  <a:off x="1077496" y="4707417"/>
                  <a:ext cx="1011754" cy="818443"/>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BD9C3AA-0586-47A7-866E-C23ACDEAD979}"/>
                    </a:ext>
                  </a:extLst>
                </p:cNvPr>
                <p:cNvCxnSpPr>
                  <a:cxnSpLocks/>
                  <a:stCxn id="44" idx="6"/>
                  <a:endCxn id="43" idx="2"/>
                </p:cNvCxnSpPr>
                <p:nvPr/>
              </p:nvCxnSpPr>
              <p:spPr>
                <a:xfrm>
                  <a:off x="1066267" y="5633209"/>
                  <a:ext cx="914400" cy="14943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8" name="Oval 37">
                <a:extLst>
                  <a:ext uri="{FF2B5EF4-FFF2-40B4-BE49-F238E27FC236}">
                    <a16:creationId xmlns:a16="http://schemas.microsoft.com/office/drawing/2014/main" id="{B181C59C-6CE8-4933-A8AA-773A72081010}"/>
                  </a:ext>
                </a:extLst>
              </p:cNvPr>
              <p:cNvSpPr/>
              <p:nvPr/>
            </p:nvSpPr>
            <p:spPr>
              <a:xfrm>
                <a:off x="3369366" y="4672768"/>
                <a:ext cx="562406" cy="49844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cxnSp>
            <p:nvCxnSpPr>
              <p:cNvPr id="39" name="Straight Arrow Connector 38">
                <a:extLst>
                  <a:ext uri="{FF2B5EF4-FFF2-40B4-BE49-F238E27FC236}">
                    <a16:creationId xmlns:a16="http://schemas.microsoft.com/office/drawing/2014/main" id="{3BFF587B-A2B5-42C5-AD0E-4D51B0B86605}"/>
                  </a:ext>
                </a:extLst>
              </p:cNvPr>
              <p:cNvCxnSpPr>
                <a:cxnSpLocks/>
                <a:stCxn id="38" idx="4"/>
                <a:endCxn id="43" idx="0"/>
              </p:cNvCxnSpPr>
              <p:nvPr/>
            </p:nvCxnSpPr>
            <p:spPr>
              <a:xfrm>
                <a:off x="3650569" y="5171214"/>
                <a:ext cx="214880" cy="470984"/>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1833A1BD-2A72-4AEA-838A-FD1BDDD97C8D}"/>
                </a:ext>
              </a:extLst>
            </p:cNvPr>
            <p:cNvCxnSpPr>
              <a:cxnSpLocks/>
              <a:stCxn id="43" idx="6"/>
              <a:endCxn id="31" idx="6"/>
            </p:cNvCxnSpPr>
            <p:nvPr/>
          </p:nvCxnSpPr>
          <p:spPr>
            <a:xfrm>
              <a:off x="7205870" y="3854460"/>
              <a:ext cx="0" cy="1363725"/>
            </a:xfrm>
            <a:prstGeom prst="line">
              <a:avLst/>
            </a:prstGeom>
            <a:ln>
              <a:solidFill>
                <a:schemeClr val="bg2">
                  <a:lumMod val="40000"/>
                  <a:lumOff val="6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EE03B75-22F4-4525-BA75-B9B08E6FAA2D}"/>
                </a:ext>
              </a:extLst>
            </p:cNvPr>
            <p:cNvCxnSpPr>
              <a:cxnSpLocks/>
              <a:stCxn id="44" idx="2"/>
              <a:endCxn id="32" idx="2"/>
            </p:cNvCxnSpPr>
            <p:nvPr/>
          </p:nvCxnSpPr>
          <p:spPr>
            <a:xfrm>
              <a:off x="5042778" y="3754523"/>
              <a:ext cx="16537" cy="1352369"/>
            </a:xfrm>
            <a:prstGeom prst="line">
              <a:avLst/>
            </a:prstGeom>
            <a:ln>
              <a:solidFill>
                <a:schemeClr val="bg2">
                  <a:lumMod val="40000"/>
                  <a:lumOff val="6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5A3D7D7-3FE3-4D3D-AE74-BFF97A566920}"/>
                </a:ext>
              </a:extLst>
            </p:cNvPr>
            <p:cNvCxnSpPr>
              <a:cxnSpLocks/>
              <a:stCxn id="43" idx="2"/>
              <a:endCxn id="31" idx="2"/>
            </p:cNvCxnSpPr>
            <p:nvPr/>
          </p:nvCxnSpPr>
          <p:spPr>
            <a:xfrm>
              <a:off x="6457287" y="3854460"/>
              <a:ext cx="5722" cy="1363725"/>
            </a:xfrm>
            <a:prstGeom prst="line">
              <a:avLst/>
            </a:prstGeom>
            <a:ln>
              <a:solidFill>
                <a:schemeClr val="bg2">
                  <a:lumMod val="40000"/>
                  <a:lumOff val="6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991C568-68F7-4EA1-B7ED-58F31C5A0322}"/>
                </a:ext>
              </a:extLst>
            </p:cNvPr>
            <p:cNvCxnSpPr>
              <a:cxnSpLocks/>
              <a:stCxn id="44" idx="6"/>
              <a:endCxn id="32" idx="6"/>
            </p:cNvCxnSpPr>
            <p:nvPr/>
          </p:nvCxnSpPr>
          <p:spPr>
            <a:xfrm>
              <a:off x="5534092" y="3754523"/>
              <a:ext cx="12780" cy="1352369"/>
            </a:xfrm>
            <a:prstGeom prst="line">
              <a:avLst/>
            </a:prstGeom>
            <a:ln>
              <a:solidFill>
                <a:schemeClr val="bg2">
                  <a:lumMod val="40000"/>
                  <a:lumOff val="60000"/>
                </a:scheme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144" name="Group 143">
            <a:extLst>
              <a:ext uri="{FF2B5EF4-FFF2-40B4-BE49-F238E27FC236}">
                <a16:creationId xmlns:a16="http://schemas.microsoft.com/office/drawing/2014/main" id="{7E70CA1E-C58C-426A-9E79-9A6C5B08F271}"/>
              </a:ext>
            </a:extLst>
          </p:cNvPr>
          <p:cNvGrpSpPr/>
          <p:nvPr/>
        </p:nvGrpSpPr>
        <p:grpSpPr>
          <a:xfrm>
            <a:off x="7501317" y="2394311"/>
            <a:ext cx="4214321" cy="1635150"/>
            <a:chOff x="7977679" y="2369548"/>
            <a:chExt cx="4214321" cy="1635150"/>
          </a:xfrm>
        </p:grpSpPr>
        <p:sp>
          <p:nvSpPr>
            <p:cNvPr id="83" name="Oval 82">
              <a:extLst>
                <a:ext uri="{FF2B5EF4-FFF2-40B4-BE49-F238E27FC236}">
                  <a16:creationId xmlns:a16="http://schemas.microsoft.com/office/drawing/2014/main" id="{E29BD412-7D4B-49C2-A7BE-4BAF3FB20CE9}"/>
                </a:ext>
              </a:extLst>
            </p:cNvPr>
            <p:cNvSpPr/>
            <p:nvPr/>
          </p:nvSpPr>
          <p:spPr>
            <a:xfrm>
              <a:off x="10923516" y="2674662"/>
              <a:ext cx="1268484" cy="5450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imes New Roman" panose="02020603050405020304" pitchFamily="18" charset="0"/>
                  <a:cs typeface="Times New Roman" panose="02020603050405020304" pitchFamily="18" charset="0"/>
                </a:rPr>
                <a:t>London</a:t>
              </a:r>
            </a:p>
          </p:txBody>
        </p:sp>
        <p:sp>
          <p:nvSpPr>
            <p:cNvPr id="84" name="Oval 83">
              <a:extLst>
                <a:ext uri="{FF2B5EF4-FFF2-40B4-BE49-F238E27FC236}">
                  <a16:creationId xmlns:a16="http://schemas.microsoft.com/office/drawing/2014/main" id="{759F4F13-7A21-4B5A-B1FC-D3C6B17F4BB3}"/>
                </a:ext>
              </a:extLst>
            </p:cNvPr>
            <p:cNvSpPr/>
            <p:nvPr/>
          </p:nvSpPr>
          <p:spPr>
            <a:xfrm>
              <a:off x="9695610" y="3558295"/>
              <a:ext cx="1195904" cy="4464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imes New Roman" panose="02020603050405020304" pitchFamily="18" charset="0"/>
                  <a:cs typeface="Times New Roman" panose="02020603050405020304" pitchFamily="18" charset="0"/>
                </a:rPr>
                <a:t>Bristol</a:t>
              </a:r>
            </a:p>
          </p:txBody>
        </p:sp>
        <p:sp>
          <p:nvSpPr>
            <p:cNvPr id="85" name="Oval 84">
              <a:extLst>
                <a:ext uri="{FF2B5EF4-FFF2-40B4-BE49-F238E27FC236}">
                  <a16:creationId xmlns:a16="http://schemas.microsoft.com/office/drawing/2014/main" id="{52789ABB-BADF-453A-AFE6-24126FE9488F}"/>
                </a:ext>
              </a:extLst>
            </p:cNvPr>
            <p:cNvSpPr/>
            <p:nvPr/>
          </p:nvSpPr>
          <p:spPr>
            <a:xfrm>
              <a:off x="7977679" y="2369548"/>
              <a:ext cx="1685929" cy="584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imes New Roman" panose="02020603050405020304" pitchFamily="18" charset="0"/>
                  <a:cs typeface="Times New Roman" panose="02020603050405020304" pitchFamily="18" charset="0"/>
                </a:rPr>
                <a:t>New York</a:t>
              </a:r>
            </a:p>
          </p:txBody>
        </p:sp>
        <p:cxnSp>
          <p:nvCxnSpPr>
            <p:cNvPr id="87" name="Straight Arrow Connector 86">
              <a:extLst>
                <a:ext uri="{FF2B5EF4-FFF2-40B4-BE49-F238E27FC236}">
                  <a16:creationId xmlns:a16="http://schemas.microsoft.com/office/drawing/2014/main" id="{4F62CA74-FD0C-4A06-809B-301D8F34C422}"/>
                </a:ext>
              </a:extLst>
            </p:cNvPr>
            <p:cNvCxnSpPr>
              <a:cxnSpLocks/>
              <a:stCxn id="84" idx="7"/>
              <a:endCxn id="83" idx="3"/>
            </p:cNvCxnSpPr>
            <p:nvPr/>
          </p:nvCxnSpPr>
          <p:spPr>
            <a:xfrm flipV="1">
              <a:off x="10716378" y="3139933"/>
              <a:ext cx="392903" cy="483736"/>
            </a:xfrm>
            <a:prstGeom prst="straightConnector1">
              <a:avLst/>
            </a:prstGeom>
            <a:ln w="76200">
              <a:solidFill>
                <a:schemeClr val="tx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94A6FD02-81CB-4763-9E78-CC84E871193B}"/>
                </a:ext>
              </a:extLst>
            </p:cNvPr>
            <p:cNvCxnSpPr>
              <a:cxnSpLocks/>
              <a:stCxn id="85" idx="6"/>
              <a:endCxn id="83" idx="2"/>
            </p:cNvCxnSpPr>
            <p:nvPr/>
          </p:nvCxnSpPr>
          <p:spPr>
            <a:xfrm>
              <a:off x="9663608" y="2661936"/>
              <a:ext cx="1259908" cy="285276"/>
            </a:xfrm>
            <a:prstGeom prst="straightConnector1">
              <a:avLst/>
            </a:prstGeom>
            <a:ln w="38100">
              <a:solidFill>
                <a:schemeClr val="tx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6" name="Connector: Curved 115">
              <a:extLst>
                <a:ext uri="{FF2B5EF4-FFF2-40B4-BE49-F238E27FC236}">
                  <a16:creationId xmlns:a16="http://schemas.microsoft.com/office/drawing/2014/main" id="{BB284CB9-D566-477F-9221-0A6771226417}"/>
                </a:ext>
              </a:extLst>
            </p:cNvPr>
            <p:cNvCxnSpPr>
              <a:cxnSpLocks/>
              <a:stCxn id="85" idx="7"/>
              <a:endCxn id="83" idx="0"/>
            </p:cNvCxnSpPr>
            <p:nvPr/>
          </p:nvCxnSpPr>
          <p:spPr>
            <a:xfrm rot="16200000" flipH="1">
              <a:off x="10377495" y="1494400"/>
              <a:ext cx="219476" cy="2141049"/>
            </a:xfrm>
            <a:prstGeom prst="curvedConnector3">
              <a:avLst>
                <a:gd name="adj1" fmla="val -442063"/>
              </a:avLst>
            </a:prstGeom>
            <a:ln w="762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8" name="Connector: Curved 117">
              <a:extLst>
                <a:ext uri="{FF2B5EF4-FFF2-40B4-BE49-F238E27FC236}">
                  <a16:creationId xmlns:a16="http://schemas.microsoft.com/office/drawing/2014/main" id="{CE22FF34-39F5-4886-97E1-57B9EA5CD57A}"/>
                </a:ext>
              </a:extLst>
            </p:cNvPr>
            <p:cNvCxnSpPr>
              <a:cxnSpLocks/>
              <a:stCxn id="84" idx="6"/>
              <a:endCxn id="83" idx="4"/>
            </p:cNvCxnSpPr>
            <p:nvPr/>
          </p:nvCxnSpPr>
          <p:spPr>
            <a:xfrm flipV="1">
              <a:off x="10891514" y="3219761"/>
              <a:ext cx="666244" cy="561736"/>
            </a:xfrm>
            <a:prstGeom prst="curvedConnector2">
              <a:avLst/>
            </a:prstGeom>
            <a:ln w="762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3" name="Graphic 2" descr="Airplane with solid fill">
            <a:extLst>
              <a:ext uri="{FF2B5EF4-FFF2-40B4-BE49-F238E27FC236}">
                <a16:creationId xmlns:a16="http://schemas.microsoft.com/office/drawing/2014/main" id="{0DAB1D5D-B524-4784-AC0F-6938788D4A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9817200" y="1233404"/>
            <a:ext cx="584775" cy="584775"/>
          </a:xfrm>
          <a:prstGeom prst="rect">
            <a:avLst/>
          </a:prstGeom>
        </p:spPr>
      </p:pic>
      <p:pic>
        <p:nvPicPr>
          <p:cNvPr id="6" name="Graphic 5" descr="Ruler outline">
            <a:extLst>
              <a:ext uri="{FF2B5EF4-FFF2-40B4-BE49-F238E27FC236}">
                <a16:creationId xmlns:a16="http://schemas.microsoft.com/office/drawing/2014/main" id="{8BBE3372-5CFC-46D2-82F6-621B2A3EA1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4165129">
            <a:off x="9553496" y="2355890"/>
            <a:ext cx="615477" cy="615477"/>
          </a:xfrm>
          <a:prstGeom prst="rect">
            <a:avLst/>
          </a:prstGeom>
        </p:spPr>
      </p:pic>
    </p:spTree>
    <p:extLst>
      <p:ext uri="{BB962C8B-B14F-4D97-AF65-F5344CB8AC3E}">
        <p14:creationId xmlns:p14="http://schemas.microsoft.com/office/powerpoint/2010/main" val="51153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ign&#10;&#10;Description automatically generated">
            <a:extLst>
              <a:ext uri="{FF2B5EF4-FFF2-40B4-BE49-F238E27FC236}">
                <a16:creationId xmlns:a16="http://schemas.microsoft.com/office/drawing/2014/main" id="{7D8AD19C-3D74-45F0-B431-0F13849B0534}"/>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420710" y="399164"/>
            <a:ext cx="1544974" cy="446403"/>
          </a:xfrm>
          <a:prstGeom prst="rect">
            <a:avLst/>
          </a:prstGeom>
        </p:spPr>
      </p:pic>
      <p:sp>
        <p:nvSpPr>
          <p:cNvPr id="20" name="TextBox 19">
            <a:extLst>
              <a:ext uri="{FF2B5EF4-FFF2-40B4-BE49-F238E27FC236}">
                <a16:creationId xmlns:a16="http://schemas.microsoft.com/office/drawing/2014/main" id="{C0ED80DD-59CD-4518-B2D0-CD3427DEE5C8}"/>
              </a:ext>
            </a:extLst>
          </p:cNvPr>
          <p:cNvSpPr txBox="1"/>
          <p:nvPr/>
        </p:nvSpPr>
        <p:spPr>
          <a:xfrm>
            <a:off x="2309837" y="3315656"/>
            <a:ext cx="2238113" cy="400110"/>
          </a:xfrm>
          <a:prstGeom prst="rect">
            <a:avLst/>
          </a:prstGeom>
          <a:noFill/>
        </p:spPr>
        <p:txBody>
          <a:bodyPr wrap="none" rtlCol="0">
            <a:spAutoFit/>
          </a:bodyPr>
          <a:lstStyle/>
          <a:p>
            <a:r>
              <a:rPr lang="en-GB" sz="2000" dirty="0">
                <a:latin typeface="Times New Roman" panose="02020603050405020304" pitchFamily="18" charset="0"/>
                <a:cs typeface="Times New Roman" panose="02020603050405020304" pitchFamily="18" charset="0"/>
              </a:rPr>
              <a:t>Locational structure</a:t>
            </a:r>
          </a:p>
        </p:txBody>
      </p:sp>
      <p:sp>
        <p:nvSpPr>
          <p:cNvPr id="21" name="TextBox 20">
            <a:extLst>
              <a:ext uri="{FF2B5EF4-FFF2-40B4-BE49-F238E27FC236}">
                <a16:creationId xmlns:a16="http://schemas.microsoft.com/office/drawing/2014/main" id="{32C6E751-FC70-4928-99E3-A68D8128B064}"/>
              </a:ext>
            </a:extLst>
          </p:cNvPr>
          <p:cNvSpPr txBox="1"/>
          <p:nvPr/>
        </p:nvSpPr>
        <p:spPr>
          <a:xfrm>
            <a:off x="6842377" y="3315656"/>
            <a:ext cx="2238113" cy="400110"/>
          </a:xfrm>
          <a:prstGeom prst="rect">
            <a:avLst/>
          </a:prstGeom>
          <a:noFill/>
        </p:spPr>
        <p:txBody>
          <a:bodyPr wrap="none" rtlCol="0">
            <a:spAutoFit/>
          </a:bodyPr>
          <a:lstStyle/>
          <a:p>
            <a:r>
              <a:rPr lang="en-GB" sz="2000" dirty="0">
                <a:latin typeface="Times New Roman" panose="02020603050405020304" pitchFamily="18" charset="0"/>
                <a:cs typeface="Times New Roman" panose="02020603050405020304" pitchFamily="18" charset="0"/>
              </a:rPr>
              <a:t>Functional structure</a:t>
            </a:r>
          </a:p>
        </p:txBody>
      </p:sp>
      <p:sp>
        <p:nvSpPr>
          <p:cNvPr id="22" name="TextBox 21">
            <a:extLst>
              <a:ext uri="{FF2B5EF4-FFF2-40B4-BE49-F238E27FC236}">
                <a16:creationId xmlns:a16="http://schemas.microsoft.com/office/drawing/2014/main" id="{ED19A71F-5755-477B-99B3-20CFEAAF4249}"/>
              </a:ext>
            </a:extLst>
          </p:cNvPr>
          <p:cNvSpPr txBox="1"/>
          <p:nvPr/>
        </p:nvSpPr>
        <p:spPr>
          <a:xfrm>
            <a:off x="4945704" y="1799268"/>
            <a:ext cx="1896673" cy="400110"/>
          </a:xfrm>
          <a:prstGeom prst="rect">
            <a:avLst/>
          </a:prstGeom>
          <a:noFill/>
        </p:spPr>
        <p:txBody>
          <a:bodyPr wrap="none" rtlCol="0">
            <a:spAutoFit/>
          </a:bodyPr>
          <a:lstStyle/>
          <a:p>
            <a:r>
              <a:rPr lang="en-GB" sz="2000" dirty="0">
                <a:latin typeface="Times New Roman" panose="02020603050405020304" pitchFamily="18" charset="0"/>
                <a:cs typeface="Times New Roman" panose="02020603050405020304" pitchFamily="18" charset="0"/>
              </a:rPr>
              <a:t>Spatial Structure</a:t>
            </a:r>
          </a:p>
        </p:txBody>
      </p:sp>
      <p:cxnSp>
        <p:nvCxnSpPr>
          <p:cNvPr id="23" name="Straight Arrow Connector 22">
            <a:extLst>
              <a:ext uri="{FF2B5EF4-FFF2-40B4-BE49-F238E27FC236}">
                <a16:creationId xmlns:a16="http://schemas.microsoft.com/office/drawing/2014/main" id="{43D5338B-43FF-4A67-B9FD-51EF71D4D2C1}"/>
              </a:ext>
            </a:extLst>
          </p:cNvPr>
          <p:cNvCxnSpPr>
            <a:cxnSpLocks/>
            <a:stCxn id="22" idx="2"/>
            <a:endCxn id="20" idx="0"/>
          </p:cNvCxnSpPr>
          <p:nvPr/>
        </p:nvCxnSpPr>
        <p:spPr>
          <a:xfrm flipH="1">
            <a:off x="3428894" y="2199378"/>
            <a:ext cx="2465147" cy="11162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AF70D5E-200D-4A9D-8D7D-5D73AC05E6FA}"/>
              </a:ext>
            </a:extLst>
          </p:cNvPr>
          <p:cNvCxnSpPr>
            <a:cxnSpLocks/>
            <a:stCxn id="22" idx="2"/>
            <a:endCxn id="21" idx="0"/>
          </p:cNvCxnSpPr>
          <p:nvPr/>
        </p:nvCxnSpPr>
        <p:spPr>
          <a:xfrm>
            <a:off x="5894041" y="2199378"/>
            <a:ext cx="2067393" cy="11162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3BEFEC27-51F7-49EA-8A82-17B5483CFF6D}"/>
              </a:ext>
            </a:extLst>
          </p:cNvPr>
          <p:cNvSpPr/>
          <p:nvPr/>
        </p:nvSpPr>
        <p:spPr>
          <a:xfrm>
            <a:off x="2375156" y="4140052"/>
            <a:ext cx="2074459" cy="583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Form</a:t>
            </a:r>
            <a:endParaRPr lang="en-GI" dirty="0"/>
          </a:p>
        </p:txBody>
      </p:sp>
      <p:sp>
        <p:nvSpPr>
          <p:cNvPr id="31" name="Oval 30">
            <a:extLst>
              <a:ext uri="{FF2B5EF4-FFF2-40B4-BE49-F238E27FC236}">
                <a16:creationId xmlns:a16="http://schemas.microsoft.com/office/drawing/2014/main" id="{18E51016-C7C1-4503-9E51-82808A19EC10}"/>
              </a:ext>
            </a:extLst>
          </p:cNvPr>
          <p:cNvSpPr/>
          <p:nvPr/>
        </p:nvSpPr>
        <p:spPr>
          <a:xfrm>
            <a:off x="7140499" y="4248280"/>
            <a:ext cx="2074459" cy="583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Function</a:t>
            </a:r>
            <a:endParaRPr lang="en-GI" dirty="0"/>
          </a:p>
        </p:txBody>
      </p:sp>
      <p:sp>
        <p:nvSpPr>
          <p:cNvPr id="32" name="TextBox 31">
            <a:extLst>
              <a:ext uri="{FF2B5EF4-FFF2-40B4-BE49-F238E27FC236}">
                <a16:creationId xmlns:a16="http://schemas.microsoft.com/office/drawing/2014/main" id="{4FCBC74B-1570-4C45-8809-50C057997E88}"/>
              </a:ext>
            </a:extLst>
          </p:cNvPr>
          <p:cNvSpPr txBox="1"/>
          <p:nvPr/>
        </p:nvSpPr>
        <p:spPr>
          <a:xfrm>
            <a:off x="118030" y="6301838"/>
            <a:ext cx="1672253" cy="400110"/>
          </a:xfrm>
          <a:prstGeom prst="rect">
            <a:avLst/>
          </a:prstGeom>
          <a:noFill/>
        </p:spPr>
        <p:txBody>
          <a:bodyPr wrap="none" rtlCol="0">
            <a:spAutoFit/>
          </a:bodyPr>
          <a:lstStyle/>
          <a:p>
            <a:r>
              <a:rPr lang="en-GB" sz="2000" dirty="0">
                <a:latin typeface="Times New Roman" panose="02020603050405020304" pitchFamily="18" charset="0"/>
                <a:cs typeface="Times New Roman" panose="02020603050405020304" pitchFamily="18" charset="0"/>
              </a:rPr>
              <a:t>(Goethe 1817)</a:t>
            </a:r>
          </a:p>
        </p:txBody>
      </p:sp>
      <p:grpSp>
        <p:nvGrpSpPr>
          <p:cNvPr id="26" name="Group 25">
            <a:extLst>
              <a:ext uri="{FF2B5EF4-FFF2-40B4-BE49-F238E27FC236}">
                <a16:creationId xmlns:a16="http://schemas.microsoft.com/office/drawing/2014/main" id="{4D79FF93-705B-464B-ADDA-1E3FB6C6C8A4}"/>
              </a:ext>
            </a:extLst>
          </p:cNvPr>
          <p:cNvGrpSpPr/>
          <p:nvPr/>
        </p:nvGrpSpPr>
        <p:grpSpPr>
          <a:xfrm>
            <a:off x="0" y="156052"/>
            <a:ext cx="7991060" cy="830997"/>
            <a:chOff x="0" y="156052"/>
            <a:chExt cx="7991060" cy="830997"/>
          </a:xfrm>
        </p:grpSpPr>
        <p:sp>
          <p:nvSpPr>
            <p:cNvPr id="27" name="TextBox 26">
              <a:extLst>
                <a:ext uri="{FF2B5EF4-FFF2-40B4-BE49-F238E27FC236}">
                  <a16:creationId xmlns:a16="http://schemas.microsoft.com/office/drawing/2014/main" id="{EB345783-647A-4C39-980C-79DCBECD34EE}"/>
                </a:ext>
              </a:extLst>
            </p:cNvPr>
            <p:cNvSpPr txBox="1"/>
            <p:nvPr/>
          </p:nvSpPr>
          <p:spPr>
            <a:xfrm>
              <a:off x="0" y="281411"/>
              <a:ext cx="7991060" cy="584775"/>
            </a:xfrm>
            <a:prstGeom prst="rect">
              <a:avLst/>
            </a:prstGeom>
            <a:noFill/>
          </p:spPr>
          <p:txBody>
            <a:bodyPr wrap="square">
              <a:spAutoFit/>
            </a:bodyPr>
            <a:lstStyle/>
            <a:p>
              <a:pPr algn="ctr"/>
              <a:r>
                <a:rPr lang="en-GB" sz="3200" dirty="0">
                  <a:latin typeface="Times New Roman" panose="02020603050405020304" pitchFamily="18" charset="0"/>
                  <a:cs typeface="Times New Roman" panose="02020603050405020304" pitchFamily="18" charset="0"/>
                </a:rPr>
                <a:t>Spatial Structure in Spatial Interaction</a:t>
              </a:r>
            </a:p>
          </p:txBody>
        </p:sp>
        <p:sp>
          <p:nvSpPr>
            <p:cNvPr id="28" name="TextBox 27">
              <a:extLst>
                <a:ext uri="{FF2B5EF4-FFF2-40B4-BE49-F238E27FC236}">
                  <a16:creationId xmlns:a16="http://schemas.microsoft.com/office/drawing/2014/main" id="{8C7BC890-18B8-4F96-849A-FBDCAFF3244F}"/>
                </a:ext>
              </a:extLst>
            </p:cNvPr>
            <p:cNvSpPr txBox="1"/>
            <p:nvPr/>
          </p:nvSpPr>
          <p:spPr>
            <a:xfrm>
              <a:off x="259412" y="156052"/>
              <a:ext cx="694745" cy="830997"/>
            </a:xfrm>
            <a:prstGeom prst="rect">
              <a:avLst/>
            </a:prstGeom>
            <a:noFill/>
          </p:spPr>
          <p:txBody>
            <a:bodyPr wrap="square">
              <a:spAutoFit/>
            </a:bodyPr>
            <a:lstStyle/>
            <a:p>
              <a:r>
                <a:rPr lang="en-GB" sz="4800" b="1" dirty="0">
                  <a:solidFill>
                    <a:schemeClr val="accent2">
                      <a:lumMod val="75000"/>
                    </a:schemeClr>
                  </a:solidFill>
                  <a:latin typeface="Times New Roman" panose="02020603050405020304" pitchFamily="18" charset="0"/>
                  <a:cs typeface="Times New Roman" panose="02020603050405020304" pitchFamily="18" charset="0"/>
                </a:rPr>
                <a:t>1</a:t>
              </a:r>
              <a:endParaRPr lang="en-GB" sz="4800" b="1" dirty="0">
                <a:solidFill>
                  <a:schemeClr val="accent2">
                    <a:lumMod val="75000"/>
                  </a:schemeClr>
                </a:solidFill>
              </a:endParaRPr>
            </a:p>
          </p:txBody>
        </p:sp>
      </p:grpSp>
      <p:sp>
        <p:nvSpPr>
          <p:cNvPr id="29" name="TextBox 28">
            <a:extLst>
              <a:ext uri="{FF2B5EF4-FFF2-40B4-BE49-F238E27FC236}">
                <a16:creationId xmlns:a16="http://schemas.microsoft.com/office/drawing/2014/main" id="{4F61A537-7E7C-4BE0-B569-EC06E0045E5B}"/>
              </a:ext>
            </a:extLst>
          </p:cNvPr>
          <p:cNvSpPr txBox="1"/>
          <p:nvPr/>
        </p:nvSpPr>
        <p:spPr>
          <a:xfrm>
            <a:off x="2240805" y="5142460"/>
            <a:ext cx="2376178" cy="369332"/>
          </a:xfrm>
          <a:prstGeom prst="rect">
            <a:avLst/>
          </a:prstGeom>
          <a:noFill/>
        </p:spPr>
        <p:txBody>
          <a:bodyPr wrap="square" rtlCol="0">
            <a:spAutoFit/>
          </a:bodyPr>
          <a:lstStyle/>
          <a:p>
            <a:pPr algn="ctr"/>
            <a:r>
              <a:rPr lang="en-GB" dirty="0">
                <a:latin typeface="Times New Roman" panose="02020603050405020304" pitchFamily="18" charset="0"/>
                <a:cs typeface="Times New Roman" panose="02020603050405020304" pitchFamily="18" charset="0"/>
              </a:rPr>
              <a:t>Distance</a:t>
            </a:r>
          </a:p>
        </p:txBody>
      </p:sp>
      <p:sp>
        <p:nvSpPr>
          <p:cNvPr id="33" name="TextBox 32">
            <a:extLst>
              <a:ext uri="{FF2B5EF4-FFF2-40B4-BE49-F238E27FC236}">
                <a16:creationId xmlns:a16="http://schemas.microsoft.com/office/drawing/2014/main" id="{4E51D441-76E4-49A5-B736-03F6F4442E35}"/>
              </a:ext>
            </a:extLst>
          </p:cNvPr>
          <p:cNvSpPr txBox="1"/>
          <p:nvPr/>
        </p:nvSpPr>
        <p:spPr>
          <a:xfrm>
            <a:off x="7174849" y="5169055"/>
            <a:ext cx="2198807" cy="369332"/>
          </a:xfrm>
          <a:prstGeom prst="rect">
            <a:avLst/>
          </a:prstGeom>
          <a:noFill/>
        </p:spPr>
        <p:txBody>
          <a:bodyPr wrap="none" rtlCol="0">
            <a:spAutoFit/>
          </a:bodyPr>
          <a:lstStyle/>
          <a:p>
            <a:r>
              <a:rPr lang="en-GB" dirty="0">
                <a:latin typeface="Times New Roman" panose="02020603050405020304" pitchFamily="18" charset="0"/>
                <a:cs typeface="Times New Roman" panose="02020603050405020304" pitchFamily="18" charset="0"/>
              </a:rPr>
              <a:t>Weight of interaction </a:t>
            </a:r>
          </a:p>
        </p:txBody>
      </p:sp>
    </p:spTree>
    <p:extLst>
      <p:ext uri="{BB962C8B-B14F-4D97-AF65-F5344CB8AC3E}">
        <p14:creationId xmlns:p14="http://schemas.microsoft.com/office/powerpoint/2010/main" val="1479305622"/>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4919</TotalTime>
  <Words>3046</Words>
  <Application>Microsoft Office PowerPoint</Application>
  <PresentationFormat>Widescreen</PresentationFormat>
  <Paragraphs>358</Paragraphs>
  <Slides>27</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Cambria Math</vt:lpstr>
      <vt:lpstr>Lucida Fax</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Lenka Hasova</dc:creator>
  <cp:lastModifiedBy>Lenka Hasova</cp:lastModifiedBy>
  <cp:revision>47</cp:revision>
  <dcterms:created xsi:type="dcterms:W3CDTF">2021-08-30T08:04:31Z</dcterms:created>
  <dcterms:modified xsi:type="dcterms:W3CDTF">2022-02-11T16:34:27Z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8f13dc-fde9-4565-8fe8-16daab2c2cf7_Enabled">
    <vt:lpwstr>True</vt:lpwstr>
  </property>
  <property fmtid="{D5CDD505-2E9C-101B-9397-08002B2CF9AE}" pid="3" name="MSIP_Label_7f8f13dc-fde9-4565-8fe8-16daab2c2cf7_SiteId">
    <vt:lpwstr>b2e47f30-cd7d-4a4e-a5da-b18cf1a4151b</vt:lpwstr>
  </property>
  <property fmtid="{D5CDD505-2E9C-101B-9397-08002B2CF9AE}" pid="4" name="MSIP_Label_7f8f13dc-fde9-4565-8fe8-16daab2c2cf7_Owner">
    <vt:lpwstr>tk18583@bristol.ac.uk</vt:lpwstr>
  </property>
  <property fmtid="{D5CDD505-2E9C-101B-9397-08002B2CF9AE}" pid="5" name="MSIP_Label_7f8f13dc-fde9-4565-8fe8-16daab2c2cf7_SetDate">
    <vt:lpwstr>2022-02-03T11:05:55.8917906Z</vt:lpwstr>
  </property>
  <property fmtid="{D5CDD505-2E9C-101B-9397-08002B2CF9AE}" pid="6" name="MSIP_Label_7f8f13dc-fde9-4565-8fe8-16daab2c2cf7_Name">
    <vt:lpwstr>Not classifiable or in progress</vt:lpwstr>
  </property>
  <property fmtid="{D5CDD505-2E9C-101B-9397-08002B2CF9AE}" pid="7" name="MSIP_Label_7f8f13dc-fde9-4565-8fe8-16daab2c2cf7_Application">
    <vt:lpwstr>Microsoft Azure Information Protection</vt:lpwstr>
  </property>
  <property fmtid="{D5CDD505-2E9C-101B-9397-08002B2CF9AE}" pid="8" name="MSIP_Label_7f8f13dc-fde9-4565-8fe8-16daab2c2cf7_Extended_MSFT_Method">
    <vt:lpwstr>Manual</vt:lpwstr>
  </property>
  <property fmtid="{D5CDD505-2E9C-101B-9397-08002B2CF9AE}" pid="9" name="Sensitivity">
    <vt:lpwstr>Not classifiable or in progress</vt:lpwstr>
  </property>
</Properties>
</file>