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71"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75F44-DA62-4619-AC9B-BDFEE009A6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1F3310-3D6B-44A1-8A5F-155CF8BDED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916A36-097A-4ECF-9A95-24DE975BBAF0}"/>
              </a:ext>
            </a:extLst>
          </p:cNvPr>
          <p:cNvSpPr>
            <a:spLocks noGrp="1"/>
          </p:cNvSpPr>
          <p:nvPr>
            <p:ph type="dt" sz="half" idx="10"/>
          </p:nvPr>
        </p:nvSpPr>
        <p:spPr/>
        <p:txBody>
          <a:bodyPr/>
          <a:lstStyle/>
          <a:p>
            <a:fld id="{BC094664-28C3-4507-89F8-B3E1A7146624}" type="datetimeFigureOut">
              <a:rPr lang="en-US" smtClean="0"/>
              <a:t>2/16/2022</a:t>
            </a:fld>
            <a:endParaRPr lang="en-US" dirty="0"/>
          </a:p>
        </p:txBody>
      </p:sp>
      <p:sp>
        <p:nvSpPr>
          <p:cNvPr id="5" name="Footer Placeholder 4">
            <a:extLst>
              <a:ext uri="{FF2B5EF4-FFF2-40B4-BE49-F238E27FC236}">
                <a16:creationId xmlns:a16="http://schemas.microsoft.com/office/drawing/2014/main" id="{B3948980-9151-4645-B7AB-CBAD064E8EE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41D9E9A-0AAA-4BFF-B4D8-F20EA18B8F4D}"/>
              </a:ext>
            </a:extLst>
          </p:cNvPr>
          <p:cNvSpPr>
            <a:spLocks noGrp="1"/>
          </p:cNvSpPr>
          <p:nvPr>
            <p:ph type="sldNum" sz="quarter" idx="12"/>
          </p:nvPr>
        </p:nvSpPr>
        <p:spPr/>
        <p:txBody>
          <a:bodyPr/>
          <a:lstStyle/>
          <a:p>
            <a:fld id="{FFB9A8CF-4BAB-4928-B3AB-1F0F3F058118}" type="slidenum">
              <a:rPr lang="en-US" smtClean="0"/>
              <a:t>‹#›</a:t>
            </a:fld>
            <a:endParaRPr lang="en-US" dirty="0"/>
          </a:p>
        </p:txBody>
      </p:sp>
    </p:spTree>
    <p:extLst>
      <p:ext uri="{BB962C8B-B14F-4D97-AF65-F5344CB8AC3E}">
        <p14:creationId xmlns:p14="http://schemas.microsoft.com/office/powerpoint/2010/main" val="1343736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6165E-B053-4E04-BD56-678C1BC72A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731F14-D710-45A9-97AB-38E3A87FA2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92FD55-DAF7-4F94-AD1A-D62EBF91E550}"/>
              </a:ext>
            </a:extLst>
          </p:cNvPr>
          <p:cNvSpPr>
            <a:spLocks noGrp="1"/>
          </p:cNvSpPr>
          <p:nvPr>
            <p:ph type="dt" sz="half" idx="10"/>
          </p:nvPr>
        </p:nvSpPr>
        <p:spPr/>
        <p:txBody>
          <a:bodyPr/>
          <a:lstStyle/>
          <a:p>
            <a:fld id="{BC094664-28C3-4507-89F8-B3E1A7146624}" type="datetimeFigureOut">
              <a:rPr lang="en-US" smtClean="0"/>
              <a:t>2/16/2022</a:t>
            </a:fld>
            <a:endParaRPr lang="en-US" dirty="0"/>
          </a:p>
        </p:txBody>
      </p:sp>
      <p:sp>
        <p:nvSpPr>
          <p:cNvPr id="5" name="Footer Placeholder 4">
            <a:extLst>
              <a:ext uri="{FF2B5EF4-FFF2-40B4-BE49-F238E27FC236}">
                <a16:creationId xmlns:a16="http://schemas.microsoft.com/office/drawing/2014/main" id="{681BBC63-21AE-48FF-82ED-650F54D0718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10E87B-8B89-42C9-A8DC-61B4BDECFCD2}"/>
              </a:ext>
            </a:extLst>
          </p:cNvPr>
          <p:cNvSpPr>
            <a:spLocks noGrp="1"/>
          </p:cNvSpPr>
          <p:nvPr>
            <p:ph type="sldNum" sz="quarter" idx="12"/>
          </p:nvPr>
        </p:nvSpPr>
        <p:spPr/>
        <p:txBody>
          <a:bodyPr/>
          <a:lstStyle/>
          <a:p>
            <a:fld id="{FFB9A8CF-4BAB-4928-B3AB-1F0F3F058118}" type="slidenum">
              <a:rPr lang="en-US" smtClean="0"/>
              <a:t>‹#›</a:t>
            </a:fld>
            <a:endParaRPr lang="en-US" dirty="0"/>
          </a:p>
        </p:txBody>
      </p:sp>
    </p:spTree>
    <p:extLst>
      <p:ext uri="{BB962C8B-B14F-4D97-AF65-F5344CB8AC3E}">
        <p14:creationId xmlns:p14="http://schemas.microsoft.com/office/powerpoint/2010/main" val="864739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904791-28D6-4F3E-B076-509C751DDC6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EC9FD7-246A-40EF-BB8C-C4A9E0B651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BEB90B-3BB8-4EE1-BB6D-0B050AFD37E1}"/>
              </a:ext>
            </a:extLst>
          </p:cNvPr>
          <p:cNvSpPr>
            <a:spLocks noGrp="1"/>
          </p:cNvSpPr>
          <p:nvPr>
            <p:ph type="dt" sz="half" idx="10"/>
          </p:nvPr>
        </p:nvSpPr>
        <p:spPr/>
        <p:txBody>
          <a:bodyPr/>
          <a:lstStyle/>
          <a:p>
            <a:fld id="{BC094664-28C3-4507-89F8-B3E1A7146624}" type="datetimeFigureOut">
              <a:rPr lang="en-US" smtClean="0"/>
              <a:t>2/16/2022</a:t>
            </a:fld>
            <a:endParaRPr lang="en-US" dirty="0"/>
          </a:p>
        </p:txBody>
      </p:sp>
      <p:sp>
        <p:nvSpPr>
          <p:cNvPr id="5" name="Footer Placeholder 4">
            <a:extLst>
              <a:ext uri="{FF2B5EF4-FFF2-40B4-BE49-F238E27FC236}">
                <a16:creationId xmlns:a16="http://schemas.microsoft.com/office/drawing/2014/main" id="{5640A8F6-058C-4AE5-93A3-14A1B63AFC4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0C00B82-150E-4BF5-936E-3BFAEC873DB4}"/>
              </a:ext>
            </a:extLst>
          </p:cNvPr>
          <p:cNvSpPr>
            <a:spLocks noGrp="1"/>
          </p:cNvSpPr>
          <p:nvPr>
            <p:ph type="sldNum" sz="quarter" idx="12"/>
          </p:nvPr>
        </p:nvSpPr>
        <p:spPr/>
        <p:txBody>
          <a:bodyPr/>
          <a:lstStyle/>
          <a:p>
            <a:fld id="{FFB9A8CF-4BAB-4928-B3AB-1F0F3F058118}" type="slidenum">
              <a:rPr lang="en-US" smtClean="0"/>
              <a:t>‹#›</a:t>
            </a:fld>
            <a:endParaRPr lang="en-US" dirty="0"/>
          </a:p>
        </p:txBody>
      </p:sp>
    </p:spTree>
    <p:extLst>
      <p:ext uri="{BB962C8B-B14F-4D97-AF65-F5344CB8AC3E}">
        <p14:creationId xmlns:p14="http://schemas.microsoft.com/office/powerpoint/2010/main" val="2171666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EB3AC-B233-4143-B3FD-7C2CC49B02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2204C3-612B-4D9C-AA9E-6E710ACA0B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0378EA-997F-4FAD-BCD3-838197DAAEA4}"/>
              </a:ext>
            </a:extLst>
          </p:cNvPr>
          <p:cNvSpPr>
            <a:spLocks noGrp="1"/>
          </p:cNvSpPr>
          <p:nvPr>
            <p:ph type="dt" sz="half" idx="10"/>
          </p:nvPr>
        </p:nvSpPr>
        <p:spPr/>
        <p:txBody>
          <a:bodyPr/>
          <a:lstStyle/>
          <a:p>
            <a:fld id="{BC094664-28C3-4507-89F8-B3E1A7146624}" type="datetimeFigureOut">
              <a:rPr lang="en-US" smtClean="0"/>
              <a:t>2/16/2022</a:t>
            </a:fld>
            <a:endParaRPr lang="en-US" dirty="0"/>
          </a:p>
        </p:txBody>
      </p:sp>
      <p:sp>
        <p:nvSpPr>
          <p:cNvPr id="5" name="Footer Placeholder 4">
            <a:extLst>
              <a:ext uri="{FF2B5EF4-FFF2-40B4-BE49-F238E27FC236}">
                <a16:creationId xmlns:a16="http://schemas.microsoft.com/office/drawing/2014/main" id="{6B355984-4872-4D43-80D4-597BE671716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D8504F0-A4A7-4EAA-85F3-5C6E224F767B}"/>
              </a:ext>
            </a:extLst>
          </p:cNvPr>
          <p:cNvSpPr>
            <a:spLocks noGrp="1"/>
          </p:cNvSpPr>
          <p:nvPr>
            <p:ph type="sldNum" sz="quarter" idx="12"/>
          </p:nvPr>
        </p:nvSpPr>
        <p:spPr/>
        <p:txBody>
          <a:bodyPr/>
          <a:lstStyle/>
          <a:p>
            <a:fld id="{FFB9A8CF-4BAB-4928-B3AB-1F0F3F058118}" type="slidenum">
              <a:rPr lang="en-US" smtClean="0"/>
              <a:t>‹#›</a:t>
            </a:fld>
            <a:endParaRPr lang="en-US" dirty="0"/>
          </a:p>
        </p:txBody>
      </p:sp>
    </p:spTree>
    <p:extLst>
      <p:ext uri="{BB962C8B-B14F-4D97-AF65-F5344CB8AC3E}">
        <p14:creationId xmlns:p14="http://schemas.microsoft.com/office/powerpoint/2010/main" val="3771917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EE0F2-8CF6-4D19-A35C-51012C19D0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F63A2A-2DCB-45B5-A0F0-60C648BD22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3255F8-A27F-4945-9CDF-6219CCC848E3}"/>
              </a:ext>
            </a:extLst>
          </p:cNvPr>
          <p:cNvSpPr>
            <a:spLocks noGrp="1"/>
          </p:cNvSpPr>
          <p:nvPr>
            <p:ph type="dt" sz="half" idx="10"/>
          </p:nvPr>
        </p:nvSpPr>
        <p:spPr/>
        <p:txBody>
          <a:bodyPr/>
          <a:lstStyle/>
          <a:p>
            <a:fld id="{BC094664-28C3-4507-89F8-B3E1A7146624}" type="datetimeFigureOut">
              <a:rPr lang="en-US" smtClean="0"/>
              <a:t>2/16/2022</a:t>
            </a:fld>
            <a:endParaRPr lang="en-US" dirty="0"/>
          </a:p>
        </p:txBody>
      </p:sp>
      <p:sp>
        <p:nvSpPr>
          <p:cNvPr id="5" name="Footer Placeholder 4">
            <a:extLst>
              <a:ext uri="{FF2B5EF4-FFF2-40B4-BE49-F238E27FC236}">
                <a16:creationId xmlns:a16="http://schemas.microsoft.com/office/drawing/2014/main" id="{58106DA5-7ED4-4C18-9CD1-7BFD215D1D6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26594C5-8276-4261-A186-AAB7643B8D5B}"/>
              </a:ext>
            </a:extLst>
          </p:cNvPr>
          <p:cNvSpPr>
            <a:spLocks noGrp="1"/>
          </p:cNvSpPr>
          <p:nvPr>
            <p:ph type="sldNum" sz="quarter" idx="12"/>
          </p:nvPr>
        </p:nvSpPr>
        <p:spPr/>
        <p:txBody>
          <a:bodyPr/>
          <a:lstStyle/>
          <a:p>
            <a:fld id="{FFB9A8CF-4BAB-4928-B3AB-1F0F3F058118}" type="slidenum">
              <a:rPr lang="en-US" smtClean="0"/>
              <a:t>‹#›</a:t>
            </a:fld>
            <a:endParaRPr lang="en-US" dirty="0"/>
          </a:p>
        </p:txBody>
      </p:sp>
    </p:spTree>
    <p:extLst>
      <p:ext uri="{BB962C8B-B14F-4D97-AF65-F5344CB8AC3E}">
        <p14:creationId xmlns:p14="http://schemas.microsoft.com/office/powerpoint/2010/main" val="784567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C813A-09EB-4D06-87B2-E12ABA113D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6A7377-55EA-4DC0-A8F4-7305F4E6CD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D4B3B9-7481-4A66-8C6E-AAE2B830DD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024270-4961-4EE3-8E37-94F551A10F11}"/>
              </a:ext>
            </a:extLst>
          </p:cNvPr>
          <p:cNvSpPr>
            <a:spLocks noGrp="1"/>
          </p:cNvSpPr>
          <p:nvPr>
            <p:ph type="dt" sz="half" idx="10"/>
          </p:nvPr>
        </p:nvSpPr>
        <p:spPr/>
        <p:txBody>
          <a:bodyPr/>
          <a:lstStyle/>
          <a:p>
            <a:fld id="{BC094664-28C3-4507-89F8-B3E1A7146624}" type="datetimeFigureOut">
              <a:rPr lang="en-US" smtClean="0"/>
              <a:t>2/16/2022</a:t>
            </a:fld>
            <a:endParaRPr lang="en-US" dirty="0"/>
          </a:p>
        </p:txBody>
      </p:sp>
      <p:sp>
        <p:nvSpPr>
          <p:cNvPr id="6" name="Footer Placeholder 5">
            <a:extLst>
              <a:ext uri="{FF2B5EF4-FFF2-40B4-BE49-F238E27FC236}">
                <a16:creationId xmlns:a16="http://schemas.microsoft.com/office/drawing/2014/main" id="{6AF3C1E7-DA55-46DC-B846-CDE54FACC13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4BAF01A-22AB-4A8D-B7F8-152CCAC27E2C}"/>
              </a:ext>
            </a:extLst>
          </p:cNvPr>
          <p:cNvSpPr>
            <a:spLocks noGrp="1"/>
          </p:cNvSpPr>
          <p:nvPr>
            <p:ph type="sldNum" sz="quarter" idx="12"/>
          </p:nvPr>
        </p:nvSpPr>
        <p:spPr/>
        <p:txBody>
          <a:bodyPr/>
          <a:lstStyle/>
          <a:p>
            <a:fld id="{FFB9A8CF-4BAB-4928-B3AB-1F0F3F058118}" type="slidenum">
              <a:rPr lang="en-US" smtClean="0"/>
              <a:t>‹#›</a:t>
            </a:fld>
            <a:endParaRPr lang="en-US" dirty="0"/>
          </a:p>
        </p:txBody>
      </p:sp>
    </p:spTree>
    <p:extLst>
      <p:ext uri="{BB962C8B-B14F-4D97-AF65-F5344CB8AC3E}">
        <p14:creationId xmlns:p14="http://schemas.microsoft.com/office/powerpoint/2010/main" val="3504945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790D1-5A85-494C-858A-BDF0057C3B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CECD68-F384-4FE7-A2B9-4F6F07B64E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31AE3C-5432-486F-8357-19A127A7DE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D3DE0B-8929-4E87-AEBF-C33A8BC6B4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B4B637-71B7-421E-AA2B-DFD87B3A54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315939-6255-4CCC-810C-B6BE884C9574}"/>
              </a:ext>
            </a:extLst>
          </p:cNvPr>
          <p:cNvSpPr>
            <a:spLocks noGrp="1"/>
          </p:cNvSpPr>
          <p:nvPr>
            <p:ph type="dt" sz="half" idx="10"/>
          </p:nvPr>
        </p:nvSpPr>
        <p:spPr/>
        <p:txBody>
          <a:bodyPr/>
          <a:lstStyle/>
          <a:p>
            <a:fld id="{BC094664-28C3-4507-89F8-B3E1A7146624}" type="datetimeFigureOut">
              <a:rPr lang="en-US" smtClean="0"/>
              <a:t>2/16/2022</a:t>
            </a:fld>
            <a:endParaRPr lang="en-US" dirty="0"/>
          </a:p>
        </p:txBody>
      </p:sp>
      <p:sp>
        <p:nvSpPr>
          <p:cNvPr id="8" name="Footer Placeholder 7">
            <a:extLst>
              <a:ext uri="{FF2B5EF4-FFF2-40B4-BE49-F238E27FC236}">
                <a16:creationId xmlns:a16="http://schemas.microsoft.com/office/drawing/2014/main" id="{5A3F49EF-CD36-40EF-9777-03B610905D8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CC3E24D-73D8-4EDB-BF14-F7529E7729E6}"/>
              </a:ext>
            </a:extLst>
          </p:cNvPr>
          <p:cNvSpPr>
            <a:spLocks noGrp="1"/>
          </p:cNvSpPr>
          <p:nvPr>
            <p:ph type="sldNum" sz="quarter" idx="12"/>
          </p:nvPr>
        </p:nvSpPr>
        <p:spPr/>
        <p:txBody>
          <a:bodyPr/>
          <a:lstStyle/>
          <a:p>
            <a:fld id="{FFB9A8CF-4BAB-4928-B3AB-1F0F3F058118}" type="slidenum">
              <a:rPr lang="en-US" smtClean="0"/>
              <a:t>‹#›</a:t>
            </a:fld>
            <a:endParaRPr lang="en-US" dirty="0"/>
          </a:p>
        </p:txBody>
      </p:sp>
    </p:spTree>
    <p:extLst>
      <p:ext uri="{BB962C8B-B14F-4D97-AF65-F5344CB8AC3E}">
        <p14:creationId xmlns:p14="http://schemas.microsoft.com/office/powerpoint/2010/main" val="2251467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F2230-7D58-4352-8F56-00ACCCFFAE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094A35-17B0-4F1E-9763-5D0D295F2C3D}"/>
              </a:ext>
            </a:extLst>
          </p:cNvPr>
          <p:cNvSpPr>
            <a:spLocks noGrp="1"/>
          </p:cNvSpPr>
          <p:nvPr>
            <p:ph type="dt" sz="half" idx="10"/>
          </p:nvPr>
        </p:nvSpPr>
        <p:spPr/>
        <p:txBody>
          <a:bodyPr/>
          <a:lstStyle/>
          <a:p>
            <a:fld id="{BC094664-28C3-4507-89F8-B3E1A7146624}" type="datetimeFigureOut">
              <a:rPr lang="en-US" smtClean="0"/>
              <a:t>2/16/2022</a:t>
            </a:fld>
            <a:endParaRPr lang="en-US" dirty="0"/>
          </a:p>
        </p:txBody>
      </p:sp>
      <p:sp>
        <p:nvSpPr>
          <p:cNvPr id="4" name="Footer Placeholder 3">
            <a:extLst>
              <a:ext uri="{FF2B5EF4-FFF2-40B4-BE49-F238E27FC236}">
                <a16:creationId xmlns:a16="http://schemas.microsoft.com/office/drawing/2014/main" id="{CC295384-ABF7-42CC-95CA-91D91EB4D8B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BD5B299-DC50-433D-853D-0AE9CB8A9AA5}"/>
              </a:ext>
            </a:extLst>
          </p:cNvPr>
          <p:cNvSpPr>
            <a:spLocks noGrp="1"/>
          </p:cNvSpPr>
          <p:nvPr>
            <p:ph type="sldNum" sz="quarter" idx="12"/>
          </p:nvPr>
        </p:nvSpPr>
        <p:spPr/>
        <p:txBody>
          <a:bodyPr/>
          <a:lstStyle/>
          <a:p>
            <a:fld id="{FFB9A8CF-4BAB-4928-B3AB-1F0F3F058118}" type="slidenum">
              <a:rPr lang="en-US" smtClean="0"/>
              <a:t>‹#›</a:t>
            </a:fld>
            <a:endParaRPr lang="en-US" dirty="0"/>
          </a:p>
        </p:txBody>
      </p:sp>
    </p:spTree>
    <p:extLst>
      <p:ext uri="{BB962C8B-B14F-4D97-AF65-F5344CB8AC3E}">
        <p14:creationId xmlns:p14="http://schemas.microsoft.com/office/powerpoint/2010/main" val="2705220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42EF00-F894-40DF-A02D-A80965607626}"/>
              </a:ext>
            </a:extLst>
          </p:cNvPr>
          <p:cNvSpPr>
            <a:spLocks noGrp="1"/>
          </p:cNvSpPr>
          <p:nvPr>
            <p:ph type="dt" sz="half" idx="10"/>
          </p:nvPr>
        </p:nvSpPr>
        <p:spPr/>
        <p:txBody>
          <a:bodyPr/>
          <a:lstStyle/>
          <a:p>
            <a:fld id="{BC094664-28C3-4507-89F8-B3E1A7146624}" type="datetimeFigureOut">
              <a:rPr lang="en-US" smtClean="0"/>
              <a:t>2/16/2022</a:t>
            </a:fld>
            <a:endParaRPr lang="en-US" dirty="0"/>
          </a:p>
        </p:txBody>
      </p:sp>
      <p:sp>
        <p:nvSpPr>
          <p:cNvPr id="3" name="Footer Placeholder 2">
            <a:extLst>
              <a:ext uri="{FF2B5EF4-FFF2-40B4-BE49-F238E27FC236}">
                <a16:creationId xmlns:a16="http://schemas.microsoft.com/office/drawing/2014/main" id="{C99C90AC-F420-4803-A7EB-6B705DE13C5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21F8C3B-8D18-4961-BB53-4E594FEC00CE}"/>
              </a:ext>
            </a:extLst>
          </p:cNvPr>
          <p:cNvSpPr>
            <a:spLocks noGrp="1"/>
          </p:cNvSpPr>
          <p:nvPr>
            <p:ph type="sldNum" sz="quarter" idx="12"/>
          </p:nvPr>
        </p:nvSpPr>
        <p:spPr/>
        <p:txBody>
          <a:bodyPr/>
          <a:lstStyle/>
          <a:p>
            <a:fld id="{FFB9A8CF-4BAB-4928-B3AB-1F0F3F058118}" type="slidenum">
              <a:rPr lang="en-US" smtClean="0"/>
              <a:t>‹#›</a:t>
            </a:fld>
            <a:endParaRPr lang="en-US" dirty="0"/>
          </a:p>
        </p:txBody>
      </p:sp>
    </p:spTree>
    <p:extLst>
      <p:ext uri="{BB962C8B-B14F-4D97-AF65-F5344CB8AC3E}">
        <p14:creationId xmlns:p14="http://schemas.microsoft.com/office/powerpoint/2010/main" val="1249966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0FE04-CE43-4A55-8E5E-180B30A19D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2A5BA4-423C-491A-BA2B-FABC1CE1C4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28D3CA-7D66-450C-A1F0-E4B26C7872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A9AF71-E134-431B-BAFC-E06A236E8866}"/>
              </a:ext>
            </a:extLst>
          </p:cNvPr>
          <p:cNvSpPr>
            <a:spLocks noGrp="1"/>
          </p:cNvSpPr>
          <p:nvPr>
            <p:ph type="dt" sz="half" idx="10"/>
          </p:nvPr>
        </p:nvSpPr>
        <p:spPr/>
        <p:txBody>
          <a:bodyPr/>
          <a:lstStyle/>
          <a:p>
            <a:fld id="{BC094664-28C3-4507-89F8-B3E1A7146624}" type="datetimeFigureOut">
              <a:rPr lang="en-US" smtClean="0"/>
              <a:t>2/16/2022</a:t>
            </a:fld>
            <a:endParaRPr lang="en-US" dirty="0"/>
          </a:p>
        </p:txBody>
      </p:sp>
      <p:sp>
        <p:nvSpPr>
          <p:cNvPr id="6" name="Footer Placeholder 5">
            <a:extLst>
              <a:ext uri="{FF2B5EF4-FFF2-40B4-BE49-F238E27FC236}">
                <a16:creationId xmlns:a16="http://schemas.microsoft.com/office/drawing/2014/main" id="{A92FA3A3-B2B8-40C0-886F-BFADDEF2C8A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2485117-2DEE-40D7-875A-8AD6C5813B43}"/>
              </a:ext>
            </a:extLst>
          </p:cNvPr>
          <p:cNvSpPr>
            <a:spLocks noGrp="1"/>
          </p:cNvSpPr>
          <p:nvPr>
            <p:ph type="sldNum" sz="quarter" idx="12"/>
          </p:nvPr>
        </p:nvSpPr>
        <p:spPr/>
        <p:txBody>
          <a:bodyPr/>
          <a:lstStyle/>
          <a:p>
            <a:fld id="{FFB9A8CF-4BAB-4928-B3AB-1F0F3F058118}" type="slidenum">
              <a:rPr lang="en-US" smtClean="0"/>
              <a:t>‹#›</a:t>
            </a:fld>
            <a:endParaRPr lang="en-US" dirty="0"/>
          </a:p>
        </p:txBody>
      </p:sp>
    </p:spTree>
    <p:extLst>
      <p:ext uri="{BB962C8B-B14F-4D97-AF65-F5344CB8AC3E}">
        <p14:creationId xmlns:p14="http://schemas.microsoft.com/office/powerpoint/2010/main" val="2318048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58C45-4FD0-42F5-8C63-0C1564D452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220D2CB-1450-4D5E-8CD8-582C0F665D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9A2605C-2092-485B-93E8-9BF7CFA99E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E8BF5C-C571-4578-99EF-246E0F6373C2}"/>
              </a:ext>
            </a:extLst>
          </p:cNvPr>
          <p:cNvSpPr>
            <a:spLocks noGrp="1"/>
          </p:cNvSpPr>
          <p:nvPr>
            <p:ph type="dt" sz="half" idx="10"/>
          </p:nvPr>
        </p:nvSpPr>
        <p:spPr/>
        <p:txBody>
          <a:bodyPr/>
          <a:lstStyle/>
          <a:p>
            <a:fld id="{BC094664-28C3-4507-89F8-B3E1A7146624}" type="datetimeFigureOut">
              <a:rPr lang="en-US" smtClean="0"/>
              <a:t>2/16/2022</a:t>
            </a:fld>
            <a:endParaRPr lang="en-US" dirty="0"/>
          </a:p>
        </p:txBody>
      </p:sp>
      <p:sp>
        <p:nvSpPr>
          <p:cNvPr id="6" name="Footer Placeholder 5">
            <a:extLst>
              <a:ext uri="{FF2B5EF4-FFF2-40B4-BE49-F238E27FC236}">
                <a16:creationId xmlns:a16="http://schemas.microsoft.com/office/drawing/2014/main" id="{295BB2E9-7B9D-40A5-B433-160C621EAE7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BFFED84-A26A-4919-8D86-9FAF350E0EA1}"/>
              </a:ext>
            </a:extLst>
          </p:cNvPr>
          <p:cNvSpPr>
            <a:spLocks noGrp="1"/>
          </p:cNvSpPr>
          <p:nvPr>
            <p:ph type="sldNum" sz="quarter" idx="12"/>
          </p:nvPr>
        </p:nvSpPr>
        <p:spPr/>
        <p:txBody>
          <a:bodyPr/>
          <a:lstStyle/>
          <a:p>
            <a:fld id="{FFB9A8CF-4BAB-4928-B3AB-1F0F3F058118}" type="slidenum">
              <a:rPr lang="en-US" smtClean="0"/>
              <a:t>‹#›</a:t>
            </a:fld>
            <a:endParaRPr lang="en-US" dirty="0"/>
          </a:p>
        </p:txBody>
      </p:sp>
    </p:spTree>
    <p:extLst>
      <p:ext uri="{BB962C8B-B14F-4D97-AF65-F5344CB8AC3E}">
        <p14:creationId xmlns:p14="http://schemas.microsoft.com/office/powerpoint/2010/main" val="1644083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280DEF-6D0F-44F8-8EA8-28B88B4CAC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F721E6-2440-4488-ABB7-E1A938AE3C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A7FCFD-CC07-4093-ADAA-1124D45BF9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094664-28C3-4507-89F8-B3E1A7146624}" type="datetimeFigureOut">
              <a:rPr lang="en-US" smtClean="0"/>
              <a:t>2/16/2022</a:t>
            </a:fld>
            <a:endParaRPr lang="en-US" dirty="0"/>
          </a:p>
        </p:txBody>
      </p:sp>
      <p:sp>
        <p:nvSpPr>
          <p:cNvPr id="5" name="Footer Placeholder 4">
            <a:extLst>
              <a:ext uri="{FF2B5EF4-FFF2-40B4-BE49-F238E27FC236}">
                <a16:creationId xmlns:a16="http://schemas.microsoft.com/office/drawing/2014/main" id="{2F7C6B48-7020-4D5C-AA05-0B6AEA96F2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90AB1C7-C155-4982-9FCF-8750CAE8E9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B9A8CF-4BAB-4928-B3AB-1F0F3F058118}" type="slidenum">
              <a:rPr lang="en-US" smtClean="0"/>
              <a:t>‹#›</a:t>
            </a:fld>
            <a:endParaRPr lang="en-US" dirty="0"/>
          </a:p>
        </p:txBody>
      </p:sp>
    </p:spTree>
    <p:extLst>
      <p:ext uri="{BB962C8B-B14F-4D97-AF65-F5344CB8AC3E}">
        <p14:creationId xmlns:p14="http://schemas.microsoft.com/office/powerpoint/2010/main" val="17493495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nationalgeographic.org/standards/national-geography-standards/"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earth2class.org/site/?p=17275" TargetMode="External"/><Relationship Id="rId2" Type="http://schemas.openxmlformats.org/officeDocument/2006/relationships/hyperlink" Target="https://earth2class.org/site/?p=11637" TargetMode="External"/><Relationship Id="rId1" Type="http://schemas.openxmlformats.org/officeDocument/2006/relationships/slideLayout" Target="../slideLayouts/slideLayout2.xml"/><Relationship Id="rId4" Type="http://schemas.openxmlformats.org/officeDocument/2006/relationships/hyperlink" Target="https://earth2class.org/site/?p=17460"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earth2class.org/site/?p=17349" TargetMode="External"/><Relationship Id="rId2" Type="http://schemas.openxmlformats.org/officeDocument/2006/relationships/hyperlink" Target="https://earth2class.org/site/?p=16480" TargetMode="External"/><Relationship Id="rId1" Type="http://schemas.openxmlformats.org/officeDocument/2006/relationships/slideLayout" Target="../slideLayouts/slideLayout2.xml"/><Relationship Id="rId4" Type="http://schemas.openxmlformats.org/officeDocument/2006/relationships/hyperlink" Target="https://earth2class.org/site/?page_id=13933"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mailto:michael@earth2class.org" TargetMode="External"/><Relationship Id="rId2" Type="http://schemas.openxmlformats.org/officeDocument/2006/relationships/hyperlink" Target="https://earth2class.org/site"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bing.com/images/search?view=detailV2&amp;ccid=97z%2be96P&amp;id=DD500BEBFDA8047D63930BABB37AF82587DC8862&amp;thid=OIP.97z-e96P3ktVpuOB-9FVgQHaEc&amp;mediaurl=https%3a%2f%2funofficialnetworks.com%2fwp-content%2fuploads%2fsites%2f88%2f2020%2f02%2fscreen-shot-2020-02-24-at-10.13.28-am.jpg%3fw%3d1000%26h%3d600%26crop%3d1&amp;cdnurl=https%3a%2f%2fth.bing.com%2fth%2fid%2fR.f7bcfe7bde8fde4b55a6e381fbd15581%3frik%3dYojchyX4erOrCw%26pid%3dImgRaw%26r%3d0&amp;exph=600&amp;expw=1000&amp;q=Antarctica+Then+and+Now&amp;simid=607997726711176618&amp;FORM=IRPRST&amp;ck=63AB404AD856D6335145BCA80AF0FAAA&amp;selectedIndex=6&amp;ajaxhist=0&amp;ajaxserp=0" TargetMode="External"/><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hyperlink" Target="https://abcnews.go.com/US/leaving-ancestral-home-alaska-village-votes-move-due/story?id=41482755" TargetMode="Externa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hyperlink" Target="https://en.wikipedia.org/wiki/King_Arthur#Name"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civiced.org/standards?page=58toc" TargetMode="External"/><Relationship Id="rId2" Type="http://schemas.openxmlformats.org/officeDocument/2006/relationships/hyperlink" Target="https://www.nextgenscience.org/" TargetMode="External"/><Relationship Id="rId1" Type="http://schemas.openxmlformats.org/officeDocument/2006/relationships/slideLayout" Target="../slideLayouts/slideLayout2.xml"/><Relationship Id="rId5" Type="http://schemas.openxmlformats.org/officeDocument/2006/relationships/hyperlink" Target="https://ncge.org/teacher-resources/national-geography-standards/" TargetMode="External"/><Relationship Id="rId4" Type="http://schemas.openxmlformats.org/officeDocument/2006/relationships/hyperlink" Target="https://www.socialstudies.org/standards/national-curriculum-standards-social-studies-introduction"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earth2class.org/site" TargetMode="Externa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2FA25-6E3E-4A28-AA74-4F70C2912A9B}"/>
              </a:ext>
            </a:extLst>
          </p:cNvPr>
          <p:cNvSpPr>
            <a:spLocks noGrp="1"/>
          </p:cNvSpPr>
          <p:nvPr>
            <p:ph type="ctrTitle"/>
          </p:nvPr>
        </p:nvSpPr>
        <p:spPr/>
        <p:txBody>
          <a:bodyPr>
            <a:normAutofit fontScale="90000"/>
          </a:bodyPr>
          <a:lstStyle/>
          <a:p>
            <a:pPr marL="0" marR="0" indent="457200" algn="just">
              <a:lnSpc>
                <a:spcPct val="107000"/>
              </a:lnSpc>
              <a:spcBef>
                <a:spcPts val="0"/>
              </a:spcBef>
              <a:spcAft>
                <a:spcPts val="800"/>
              </a:spcAft>
            </a:pPr>
            <a:r>
              <a:rPr lang="en-US" sz="440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Earth2Class: An Innovative Strategy     to Teach Climate Change Education</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1152159D-61DD-4FB8-BD20-65B58B1C71A9}"/>
              </a:ext>
            </a:extLst>
          </p:cNvPr>
          <p:cNvSpPr>
            <a:spLocks noGrp="1"/>
          </p:cNvSpPr>
          <p:nvPr>
            <p:ph type="subTitle" idx="1"/>
          </p:nvPr>
        </p:nvSpPr>
        <p:spPr/>
        <p:txBody>
          <a:bodyPr/>
          <a:lstStyle/>
          <a:p>
            <a:r>
              <a:rPr lang="en-US" sz="2400" dirty="0">
                <a:solidFill>
                  <a:srgbClr val="202124"/>
                </a:solidFill>
                <a:effectLst/>
                <a:latin typeface="Roboto" panose="02000000000000000000" pitchFamily="2" charset="0"/>
                <a:ea typeface="Calibri" panose="020F0502020204030204" pitchFamily="34" charset="0"/>
                <a:cs typeface="Times New Roman" panose="02020603050405020304" pitchFamily="18" charset="0"/>
              </a:rPr>
              <a:t> Michael J. Passow</a:t>
            </a:r>
            <a:endParaRPr lang="en-US" dirty="0"/>
          </a:p>
        </p:txBody>
      </p:sp>
    </p:spTree>
    <p:extLst>
      <p:ext uri="{BB962C8B-B14F-4D97-AF65-F5344CB8AC3E}">
        <p14:creationId xmlns:p14="http://schemas.microsoft.com/office/powerpoint/2010/main" val="1392509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5750B21-959B-4DCB-B0B7-9D8BFA3CC9B8}"/>
              </a:ext>
            </a:extLst>
          </p:cNvPr>
          <p:cNvSpPr>
            <a:spLocks noGrp="1"/>
          </p:cNvSpPr>
          <p:nvPr>
            <p:ph idx="1"/>
          </p:nvPr>
        </p:nvSpPr>
        <p:spPr>
          <a:xfrm>
            <a:off x="838200" y="1639012"/>
            <a:ext cx="10515600" cy="4351338"/>
          </a:xfrm>
        </p:spPr>
        <p:txBody>
          <a:bodyPr>
            <a:normAutofit fontScale="92500" lnSpcReduction="20000"/>
          </a:bodyPr>
          <a:lstStyle/>
          <a:p>
            <a:r>
              <a:rPr lang="en-US" dirty="0">
                <a:solidFill>
                  <a:srgbClr val="484E50"/>
                </a:solidFill>
                <a:latin typeface="Segoe UI" panose="020B0502040204020203" pitchFamily="34" charset="0"/>
              </a:rPr>
              <a:t>T</a:t>
            </a:r>
            <a:r>
              <a:rPr lang="en-US" b="0" i="0" dirty="0">
                <a:solidFill>
                  <a:srgbClr val="484E50"/>
                </a:solidFill>
                <a:effectLst/>
                <a:latin typeface="Segoe UI" panose="020B0502040204020203" pitchFamily="34" charset="0"/>
              </a:rPr>
              <a:t>he Ikaaġvik Sikukun project has successfully built </a:t>
            </a:r>
            <a:r>
              <a:rPr lang="en-US" b="1" i="0" dirty="0">
                <a:solidFill>
                  <a:srgbClr val="484E50"/>
                </a:solidFill>
                <a:effectLst/>
                <a:latin typeface="Segoe UI" panose="020B0502040204020203" pitchFamily="34" charset="0"/>
              </a:rPr>
              <a:t>bridges between a diverse team of scientists and Indigenous Knowledge-holders </a:t>
            </a:r>
            <a:r>
              <a:rPr lang="en-US" b="0" i="0" dirty="0">
                <a:solidFill>
                  <a:srgbClr val="484E50"/>
                </a:solidFill>
                <a:effectLst/>
                <a:latin typeface="Segoe UI" panose="020B0502040204020203" pitchFamily="34" charset="0"/>
              </a:rPr>
              <a:t>to study the changing sea-ice environment of Kotzebue Sound, Alaska. </a:t>
            </a:r>
          </a:p>
          <a:p>
            <a:r>
              <a:rPr lang="en-US" b="0" i="0" dirty="0">
                <a:solidFill>
                  <a:srgbClr val="484E50"/>
                </a:solidFill>
                <a:effectLst/>
                <a:latin typeface="Segoe UI" panose="020B0502040204020203" pitchFamily="34" charset="0"/>
              </a:rPr>
              <a:t>Co-producing hypotheses in </a:t>
            </a:r>
            <a:r>
              <a:rPr lang="en-US" b="1" i="0" dirty="0">
                <a:solidFill>
                  <a:srgbClr val="484E50"/>
                </a:solidFill>
                <a:effectLst/>
                <a:latin typeface="Segoe UI" panose="020B0502040204020203" pitchFamily="34" charset="0"/>
              </a:rPr>
              <a:t>partnership with an Indigenous Elder advisory council to develop research questions </a:t>
            </a:r>
            <a:r>
              <a:rPr lang="en-US" b="0" i="0" dirty="0">
                <a:solidFill>
                  <a:srgbClr val="484E50"/>
                </a:solidFill>
                <a:effectLst/>
                <a:latin typeface="Segoe UI" panose="020B0502040204020203" pitchFamily="34" charset="0"/>
              </a:rPr>
              <a:t>that </a:t>
            </a:r>
            <a:r>
              <a:rPr lang="en-US" b="1" i="0" dirty="0">
                <a:solidFill>
                  <a:srgbClr val="484E50"/>
                </a:solidFill>
                <a:effectLst/>
                <a:latin typeface="Segoe UI" panose="020B0502040204020203" pitchFamily="34" charset="0"/>
              </a:rPr>
              <a:t>cut across disciplinary boundaries </a:t>
            </a:r>
            <a:r>
              <a:rPr lang="en-US" b="0" i="0" dirty="0">
                <a:solidFill>
                  <a:srgbClr val="484E50"/>
                </a:solidFill>
                <a:effectLst/>
                <a:latin typeface="Segoe UI" panose="020B0502040204020203" pitchFamily="34" charset="0"/>
              </a:rPr>
              <a:t>and </a:t>
            </a:r>
            <a:r>
              <a:rPr lang="en-US" b="1" i="0" dirty="0">
                <a:solidFill>
                  <a:srgbClr val="484E50"/>
                </a:solidFill>
                <a:effectLst/>
                <a:latin typeface="Segoe UI" panose="020B0502040204020203" pitchFamily="34" charset="0"/>
              </a:rPr>
              <a:t>address the needs of both the local and scientific communities. </a:t>
            </a:r>
          </a:p>
          <a:p>
            <a:r>
              <a:rPr lang="en-US" b="0" i="0" dirty="0">
                <a:solidFill>
                  <a:srgbClr val="484E50"/>
                </a:solidFill>
                <a:effectLst/>
                <a:latin typeface="Segoe UI" panose="020B0502040204020203" pitchFamily="34" charset="0"/>
              </a:rPr>
              <a:t>designed and carried out a research plan to </a:t>
            </a:r>
            <a:r>
              <a:rPr lang="en-US" b="1" i="0" dirty="0">
                <a:solidFill>
                  <a:srgbClr val="484E50"/>
                </a:solidFill>
                <a:effectLst/>
                <a:latin typeface="Segoe UI" panose="020B0502040204020203" pitchFamily="34" charset="0"/>
              </a:rPr>
              <a:t>observe the sea ice and marine mammals in Kotzebue Sound </a:t>
            </a:r>
            <a:r>
              <a:rPr lang="en-US" b="0" i="0" dirty="0">
                <a:solidFill>
                  <a:srgbClr val="484E50"/>
                </a:solidFill>
                <a:effectLst/>
                <a:latin typeface="Segoe UI" panose="020B0502040204020203" pitchFamily="34" charset="0"/>
              </a:rPr>
              <a:t>and how these </a:t>
            </a:r>
            <a:r>
              <a:rPr lang="en-US" b="1" i="0" dirty="0">
                <a:solidFill>
                  <a:srgbClr val="484E50"/>
                </a:solidFill>
                <a:effectLst/>
                <a:latin typeface="Segoe UI" panose="020B0502040204020203" pitchFamily="34" charset="0"/>
              </a:rPr>
              <a:t>come together as habitat and hunting grounds. </a:t>
            </a:r>
          </a:p>
          <a:p>
            <a:r>
              <a:rPr lang="en-US" b="0" i="0" dirty="0">
                <a:solidFill>
                  <a:srgbClr val="484E50"/>
                </a:solidFill>
                <a:effectLst/>
                <a:latin typeface="Segoe UI" panose="020B0502040204020203" pitchFamily="34" charset="0"/>
              </a:rPr>
              <a:t>now in a </a:t>
            </a:r>
            <a:r>
              <a:rPr lang="en-US" b="1" i="0" dirty="0">
                <a:solidFill>
                  <a:srgbClr val="484E50"/>
                </a:solidFill>
                <a:effectLst/>
                <a:latin typeface="Segoe UI" panose="020B0502040204020203" pitchFamily="34" charset="0"/>
              </a:rPr>
              <a:t>unique position to turn these interrelated observations into answers to our research questions</a:t>
            </a:r>
            <a:r>
              <a:rPr lang="en-US" b="0" i="0" dirty="0">
                <a:solidFill>
                  <a:srgbClr val="484E50"/>
                </a:solidFill>
                <a:effectLst/>
                <a:latin typeface="Segoe UI" panose="020B0502040204020203" pitchFamily="34" charset="0"/>
              </a:rPr>
              <a:t>.</a:t>
            </a:r>
          </a:p>
          <a:p>
            <a:endParaRPr lang="en-US" b="1" i="0" dirty="0">
              <a:solidFill>
                <a:srgbClr val="484E50"/>
              </a:solidFill>
              <a:effectLst/>
              <a:latin typeface="Segoe UI" panose="020B0502040204020203" pitchFamily="34" charset="0"/>
            </a:endParaRPr>
          </a:p>
          <a:p>
            <a:endParaRPr lang="en-US" b="1" i="0" dirty="0">
              <a:solidFill>
                <a:srgbClr val="484E50"/>
              </a:solidFill>
              <a:effectLst/>
              <a:latin typeface="Segoe UI" panose="020B0502040204020203" pitchFamily="34" charset="0"/>
            </a:endParaRPr>
          </a:p>
          <a:p>
            <a:endParaRPr lang="en-US" b="0" i="0" dirty="0">
              <a:solidFill>
                <a:srgbClr val="484E50"/>
              </a:solidFill>
              <a:effectLst/>
              <a:latin typeface="Segoe UI" panose="020B0502040204020203" pitchFamily="34" charset="0"/>
            </a:endParaRPr>
          </a:p>
          <a:p>
            <a:endParaRPr lang="en-US" dirty="0"/>
          </a:p>
        </p:txBody>
      </p:sp>
    </p:spTree>
    <p:extLst>
      <p:ext uri="{BB962C8B-B14F-4D97-AF65-F5344CB8AC3E}">
        <p14:creationId xmlns:p14="http://schemas.microsoft.com/office/powerpoint/2010/main" val="1166322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B1A16-8980-48B8-A344-676231056FE2}"/>
              </a:ext>
            </a:extLst>
          </p:cNvPr>
          <p:cNvSpPr>
            <a:spLocks noGrp="1"/>
          </p:cNvSpPr>
          <p:nvPr>
            <p:ph type="title"/>
          </p:nvPr>
        </p:nvSpPr>
        <p:spPr/>
        <p:txBody>
          <a:bodyPr/>
          <a:lstStyle/>
          <a:p>
            <a:r>
              <a:rPr lang="en-US" dirty="0"/>
              <a:t>Another example of climate change, science, and social studies</a:t>
            </a:r>
          </a:p>
        </p:txBody>
      </p:sp>
      <p:sp>
        <p:nvSpPr>
          <p:cNvPr id="3" name="Content Placeholder 2">
            <a:extLst>
              <a:ext uri="{FF2B5EF4-FFF2-40B4-BE49-F238E27FC236}">
                <a16:creationId xmlns:a16="http://schemas.microsoft.com/office/drawing/2014/main" id="{555C8119-CA50-49EC-9B8D-5425DDA3450F}"/>
              </a:ext>
            </a:extLst>
          </p:cNvPr>
          <p:cNvSpPr>
            <a:spLocks noGrp="1"/>
          </p:cNvSpPr>
          <p:nvPr>
            <p:ph sz="half" idx="1"/>
          </p:nvPr>
        </p:nvSpPr>
        <p:spPr/>
        <p:txBody>
          <a:bodyPr/>
          <a:lstStyle/>
          <a:p>
            <a:r>
              <a:rPr lang="en-US" b="1" dirty="0">
                <a:solidFill>
                  <a:srgbClr val="484E50"/>
                </a:solidFill>
                <a:latin typeface="Segoe UI Light" panose="020B0502040204020203" pitchFamily="34" charset="0"/>
              </a:rPr>
              <a:t>“Trees, Climate, and Societal Relevance: A Case Study in Mongolia” </a:t>
            </a:r>
          </a:p>
          <a:p>
            <a:r>
              <a:rPr lang="en-US" b="0" i="0" dirty="0">
                <a:solidFill>
                  <a:srgbClr val="484E50"/>
                </a:solidFill>
                <a:effectLst/>
                <a:latin typeface="Segoe UI Light" panose="020B0502040204020203" pitchFamily="34" charset="0"/>
              </a:rPr>
              <a:t>“with Caroline Leland and Mukund Palat Rao</a:t>
            </a:r>
            <a:br>
              <a:rPr lang="en-US" b="0" i="0" dirty="0">
                <a:solidFill>
                  <a:srgbClr val="484E50"/>
                </a:solidFill>
                <a:effectLst/>
                <a:latin typeface="Segoe UI Light" panose="020B0502040204020203" pitchFamily="34" charset="0"/>
              </a:rPr>
            </a:br>
            <a:r>
              <a:rPr lang="en-US" b="0" i="0" dirty="0">
                <a:solidFill>
                  <a:srgbClr val="484E50"/>
                </a:solidFill>
                <a:effectLst/>
                <a:latin typeface="Segoe UI Light" panose="020B0502040204020203" pitchFamily="34" charset="0"/>
              </a:rPr>
              <a:t>September 2014</a:t>
            </a:r>
          </a:p>
          <a:p>
            <a:pPr marL="0" indent="0">
              <a:buNone/>
            </a:pPr>
            <a:endParaRPr lang="en-US" dirty="0"/>
          </a:p>
        </p:txBody>
      </p:sp>
      <p:pic>
        <p:nvPicPr>
          <p:cNvPr id="6" name="Content Placeholder 5">
            <a:extLst>
              <a:ext uri="{FF2B5EF4-FFF2-40B4-BE49-F238E27FC236}">
                <a16:creationId xmlns:a16="http://schemas.microsoft.com/office/drawing/2014/main" id="{703273DB-6371-40C7-9620-9C984A74E6A0}"/>
              </a:ext>
            </a:extLst>
          </p:cNvPr>
          <p:cNvPicPr>
            <a:picLocks noGrp="1" noChangeAspect="1"/>
          </p:cNvPicPr>
          <p:nvPr>
            <p:ph sz="half" idx="2"/>
          </p:nvPr>
        </p:nvPicPr>
        <p:blipFill>
          <a:blip r:embed="rId2"/>
          <a:stretch>
            <a:fillRect/>
          </a:stretch>
        </p:blipFill>
        <p:spPr>
          <a:xfrm>
            <a:off x="5401734" y="1690688"/>
            <a:ext cx="6698544" cy="3767931"/>
          </a:xfrm>
        </p:spPr>
      </p:pic>
    </p:spTree>
    <p:extLst>
      <p:ext uri="{BB962C8B-B14F-4D97-AF65-F5344CB8AC3E}">
        <p14:creationId xmlns:p14="http://schemas.microsoft.com/office/powerpoint/2010/main" val="169499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B1081E7-A453-463B-8238-1F3B300DE41C}"/>
              </a:ext>
            </a:extLst>
          </p:cNvPr>
          <p:cNvSpPr>
            <a:spLocks noGrp="1"/>
          </p:cNvSpPr>
          <p:nvPr>
            <p:ph idx="1"/>
          </p:nvPr>
        </p:nvSpPr>
        <p:spPr>
          <a:xfrm>
            <a:off x="978159" y="575323"/>
            <a:ext cx="10515600" cy="4351338"/>
          </a:xfrm>
        </p:spPr>
        <p:txBody>
          <a:bodyPr>
            <a:normAutofit lnSpcReduction="10000"/>
          </a:bodyPr>
          <a:lstStyle/>
          <a:p>
            <a:r>
              <a:rPr lang="en-US" dirty="0">
                <a:solidFill>
                  <a:srgbClr val="4D4D4D"/>
                </a:solidFill>
                <a:effectLst/>
                <a:latin typeface="Segoe UI" panose="020B0502040204020203" pitchFamily="34" charset="0"/>
              </a:rPr>
              <a:t>Tree rings are a </a:t>
            </a:r>
            <a:r>
              <a:rPr lang="en-US" b="1" dirty="0">
                <a:solidFill>
                  <a:srgbClr val="4D4D4D"/>
                </a:solidFill>
                <a:effectLst/>
                <a:latin typeface="Segoe UI" panose="020B0502040204020203" pitchFamily="34" charset="0"/>
              </a:rPr>
              <a:t>valuable proxy used for understanding past environmental conditions</a:t>
            </a:r>
            <a:r>
              <a:rPr lang="en-US" dirty="0">
                <a:solidFill>
                  <a:srgbClr val="4D4D4D"/>
                </a:solidFill>
                <a:effectLst/>
                <a:latin typeface="Segoe UI" panose="020B0502040204020203" pitchFamily="34" charset="0"/>
              </a:rPr>
              <a:t>. Information attained from tree rings can provide information relevant to climatology, ecology, archaeology, and can also be </a:t>
            </a:r>
            <a:r>
              <a:rPr lang="en-US" b="1" dirty="0">
                <a:solidFill>
                  <a:srgbClr val="4D4D4D"/>
                </a:solidFill>
                <a:effectLst/>
                <a:latin typeface="Segoe UI" panose="020B0502040204020203" pitchFamily="34" charset="0"/>
              </a:rPr>
              <a:t>applied to other important disciplines like infrastructure risk planning </a:t>
            </a:r>
            <a:r>
              <a:rPr lang="en-US" dirty="0">
                <a:solidFill>
                  <a:srgbClr val="4D4D4D"/>
                </a:solidFill>
                <a:effectLst/>
                <a:latin typeface="Segoe UI" panose="020B0502040204020203" pitchFamily="34" charset="0"/>
              </a:rPr>
              <a:t>and index insurance.</a:t>
            </a:r>
          </a:p>
          <a:p>
            <a:r>
              <a:rPr lang="en-US" dirty="0">
                <a:solidFill>
                  <a:srgbClr val="4D4D4D"/>
                </a:solidFill>
                <a:effectLst/>
                <a:latin typeface="Segoe UI" panose="020B0502040204020203" pitchFamily="34" charset="0"/>
              </a:rPr>
              <a:t>We will review studies which show how </a:t>
            </a:r>
            <a:r>
              <a:rPr lang="en-US" b="1" dirty="0">
                <a:solidFill>
                  <a:srgbClr val="4D4D4D"/>
                </a:solidFill>
                <a:effectLst/>
                <a:latin typeface="Segoe UI" panose="020B0502040204020203" pitchFamily="34" charset="0"/>
              </a:rPr>
              <a:t>tree-ring data have been instrumental for evaluating past climatic variability in semi-arid Mongolia</a:t>
            </a:r>
            <a:r>
              <a:rPr lang="en-US" dirty="0">
                <a:solidFill>
                  <a:srgbClr val="4D4D4D"/>
                </a:solidFill>
                <a:effectLst/>
                <a:latin typeface="Segoe UI" panose="020B0502040204020203" pitchFamily="34" charset="0"/>
              </a:rPr>
              <a:t>, which is highly sensitive to changes in moisture, over centuries and millennia. These findings have </a:t>
            </a:r>
            <a:r>
              <a:rPr lang="en-US" b="1" dirty="0">
                <a:solidFill>
                  <a:srgbClr val="4D4D4D"/>
                </a:solidFill>
                <a:effectLst/>
                <a:latin typeface="Segoe UI" panose="020B0502040204020203" pitchFamily="34" charset="0"/>
              </a:rPr>
              <a:t>significant implications for the development of human societies</a:t>
            </a:r>
            <a:r>
              <a:rPr lang="en-US" dirty="0">
                <a:solidFill>
                  <a:srgbClr val="4D4D4D"/>
                </a:solidFill>
                <a:effectLst/>
                <a:latin typeface="Segoe UI" panose="020B0502040204020203" pitchFamily="34" charset="0"/>
              </a:rPr>
              <a:t>. </a:t>
            </a:r>
            <a:endParaRPr lang="en-US" dirty="0"/>
          </a:p>
        </p:txBody>
      </p:sp>
    </p:spTree>
    <p:extLst>
      <p:ext uri="{BB962C8B-B14F-4D97-AF65-F5344CB8AC3E}">
        <p14:creationId xmlns:p14="http://schemas.microsoft.com/office/powerpoint/2010/main" val="2169520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81F8E-E064-402F-B2AA-DA6D8110285B}"/>
              </a:ext>
            </a:extLst>
          </p:cNvPr>
          <p:cNvSpPr>
            <a:spLocks noGrp="1"/>
          </p:cNvSpPr>
          <p:nvPr>
            <p:ph type="title"/>
          </p:nvPr>
        </p:nvSpPr>
        <p:spPr/>
        <p:txBody>
          <a:bodyPr>
            <a:normAutofit fontScale="90000"/>
          </a:bodyPr>
          <a:lstStyle/>
          <a:p>
            <a:pPr algn="ctr"/>
            <a:r>
              <a:rPr lang="en-US" sz="3600" dirty="0"/>
              <a:t>National Geography Standards</a:t>
            </a:r>
            <a:br>
              <a:rPr lang="en-US" sz="3600" dirty="0"/>
            </a:br>
            <a:r>
              <a:rPr lang="en-US" sz="27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https://www.nationalgeographic.org/standards/national-geography-standards/</a:t>
            </a:r>
            <a:r>
              <a:rPr lang="en-US" sz="2700" dirty="0">
                <a:effectLst/>
                <a:latin typeface="Calibri" panose="020F0502020204030204" pitchFamily="34" charset="0"/>
                <a:ea typeface="Calibri" panose="020F0502020204030204" pitchFamily="34" charset="0"/>
                <a:cs typeface="Times New Roman" panose="02020603050405020304" pitchFamily="18" charset="0"/>
              </a:rPr>
              <a:t>)</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3600" dirty="0"/>
          </a:p>
        </p:txBody>
      </p:sp>
      <p:sp>
        <p:nvSpPr>
          <p:cNvPr id="3" name="Content Placeholder 2">
            <a:extLst>
              <a:ext uri="{FF2B5EF4-FFF2-40B4-BE49-F238E27FC236}">
                <a16:creationId xmlns:a16="http://schemas.microsoft.com/office/drawing/2014/main" id="{2F6B8111-BDA8-4450-867F-A776A88FBDB9}"/>
              </a:ext>
            </a:extLst>
          </p:cNvPr>
          <p:cNvSpPr>
            <a:spLocks noGrp="1"/>
          </p:cNvSpPr>
          <p:nvPr>
            <p:ph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Using maps and other geographic representations, geospatial technologies, and spatial thinking to understand and communicate information.</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Using mental maps to organize information about people, places, and environments in a spatial context.</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Analyzing the spatial organization of people, place, and environments on Earth’s surface.</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Physical and human characteristics of places.</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How culture and experience influence people’s perceptions of places and regions.</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Physical processes that shape the patterns of Earth’s surface.</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Characteristics and spatial distribution of ecosystems and biomes on Earth’s surface.</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Patterns and networks of economic interdependence on Earth’s surface.</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How human actions modify the physical environment.</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How physical systems affect the human systems.</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Change that occurs in the meaning, us, distribution, and importance of resources.</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Applying geography to interpret the present and plan for the future.</a:t>
            </a:r>
          </a:p>
          <a:p>
            <a:endParaRPr lang="en-US" dirty="0"/>
          </a:p>
        </p:txBody>
      </p:sp>
    </p:spTree>
    <p:extLst>
      <p:ext uri="{BB962C8B-B14F-4D97-AF65-F5344CB8AC3E}">
        <p14:creationId xmlns:p14="http://schemas.microsoft.com/office/powerpoint/2010/main" val="2447056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4CF94-9773-4FF4-A0D9-0ACDDBDC7614}"/>
              </a:ext>
            </a:extLst>
          </p:cNvPr>
          <p:cNvSpPr>
            <a:spLocks noGrp="1"/>
          </p:cNvSpPr>
          <p:nvPr>
            <p:ph type="title"/>
          </p:nvPr>
        </p:nvSpPr>
        <p:spPr/>
        <p:txBody>
          <a:bodyPr>
            <a:normAutofit/>
          </a:bodyPr>
          <a:lstStyle/>
          <a:p>
            <a:r>
              <a:rPr lang="en-US" sz="4300" dirty="0"/>
              <a:t>Selected E2C Programs about Paleoclimatology</a:t>
            </a:r>
          </a:p>
        </p:txBody>
      </p:sp>
      <p:sp>
        <p:nvSpPr>
          <p:cNvPr id="3" name="Content Placeholder 2">
            <a:extLst>
              <a:ext uri="{FF2B5EF4-FFF2-40B4-BE49-F238E27FC236}">
                <a16:creationId xmlns:a16="http://schemas.microsoft.com/office/drawing/2014/main" id="{1FBCF239-98A4-44A7-8427-894E109D5DF7}"/>
              </a:ext>
            </a:extLst>
          </p:cNvPr>
          <p:cNvSpPr>
            <a:spLocks noGrp="1"/>
          </p:cNvSpPr>
          <p:nvPr>
            <p:ph idx="1"/>
          </p:nvPr>
        </p:nvSpPr>
        <p:spPr/>
        <p:txBody>
          <a:bodyPr>
            <a:normAutofit lnSpcReduction="10000"/>
          </a:bodyPr>
          <a:lstStyle/>
          <a:p>
            <a:r>
              <a:rPr lang="en-US" b="0" i="0" dirty="0">
                <a:solidFill>
                  <a:srgbClr val="484E50"/>
                </a:solidFill>
                <a:effectLst/>
                <a:latin typeface="Segoe UI Light" panose="020B0502040204020203" pitchFamily="34" charset="0"/>
              </a:rPr>
              <a:t>“What Can Dust Reveal about Past Climates?” with Jerry McManus, Gisela Winckler, and Allison Jacobel  (Oct 2016)</a:t>
            </a:r>
          </a:p>
          <a:p>
            <a:pPr marL="0" indent="0">
              <a:buNone/>
            </a:pPr>
            <a:r>
              <a:rPr lang="en-US" dirty="0">
                <a:solidFill>
                  <a:srgbClr val="484E50"/>
                </a:solidFill>
                <a:latin typeface="Segoe UI Light" panose="020B0502040204020203" pitchFamily="34" charset="0"/>
              </a:rPr>
              <a:t> </a:t>
            </a:r>
            <a:r>
              <a:rPr lang="en-US" dirty="0">
                <a:solidFill>
                  <a:srgbClr val="484E50"/>
                </a:solidFill>
                <a:latin typeface="Segoe UI Light" panose="020B0502040204020203" pitchFamily="34" charset="0"/>
                <a:hlinkClick r:id="rId2"/>
              </a:rPr>
              <a:t>https://earth2class.org/site/?p=11637</a:t>
            </a:r>
            <a:r>
              <a:rPr lang="en-US" dirty="0">
                <a:solidFill>
                  <a:srgbClr val="484E50"/>
                </a:solidFill>
                <a:latin typeface="Segoe UI Light" panose="020B0502040204020203" pitchFamily="34" charset="0"/>
              </a:rPr>
              <a:t> </a:t>
            </a:r>
          </a:p>
          <a:p>
            <a:r>
              <a:rPr lang="en-US" dirty="0">
                <a:solidFill>
                  <a:srgbClr val="484E50"/>
                </a:solidFill>
                <a:latin typeface="Segoe UI Light" panose="020B0502040204020203" pitchFamily="34" charset="0"/>
              </a:rPr>
              <a:t>“</a:t>
            </a:r>
            <a:r>
              <a:rPr lang="en-US" b="0" i="0" dirty="0">
                <a:solidFill>
                  <a:srgbClr val="484E50"/>
                </a:solidFill>
                <a:effectLst/>
                <a:latin typeface="Segoe UI Light" panose="020B0502040204020203" pitchFamily="34" charset="0"/>
              </a:rPr>
              <a:t>The Climate Mystery of 536 A.D. – The Dual Role of Multiple Mid-Latitude Eruptions and Tropical Volcanic Eruptions with Dallas Abbott (May 2021)</a:t>
            </a:r>
          </a:p>
          <a:p>
            <a:pPr marL="0" indent="0">
              <a:buNone/>
            </a:pPr>
            <a:r>
              <a:rPr lang="en-US" dirty="0">
                <a:solidFill>
                  <a:srgbClr val="484E50"/>
                </a:solidFill>
                <a:latin typeface="Segoe UI Light" panose="020B0502040204020203" pitchFamily="34" charset="0"/>
                <a:hlinkClick r:id="rId3"/>
              </a:rPr>
              <a:t>https://earth2class.org/site/?p=17275</a:t>
            </a:r>
            <a:endParaRPr lang="en-US" dirty="0">
              <a:solidFill>
                <a:srgbClr val="484E50"/>
              </a:solidFill>
              <a:latin typeface="Segoe UI Light" panose="020B0502040204020203" pitchFamily="34" charset="0"/>
            </a:endParaRPr>
          </a:p>
          <a:p>
            <a:r>
              <a:rPr lang="en-US" dirty="0">
                <a:solidFill>
                  <a:srgbClr val="484E50"/>
                </a:solidFill>
                <a:latin typeface="Segoe UI Light" panose="020B0502040204020203" pitchFamily="34" charset="0"/>
              </a:rPr>
              <a:t>“</a:t>
            </a:r>
            <a:r>
              <a:rPr lang="en-US" b="0" i="0" dirty="0">
                <a:solidFill>
                  <a:srgbClr val="484E50"/>
                </a:solidFill>
                <a:effectLst/>
                <a:latin typeface="Segoe UI Light" panose="020B0502040204020203" pitchFamily="34" charset="0"/>
              </a:rPr>
              <a:t>Tree-ring narratives of environmental change from the Arctic to the tropics” with Laia Andreu-Hayles (Nov 2021)</a:t>
            </a:r>
          </a:p>
          <a:p>
            <a:pPr marL="0" indent="0">
              <a:buNone/>
            </a:pPr>
            <a:r>
              <a:rPr lang="en-US" b="0" i="0" dirty="0">
                <a:solidFill>
                  <a:srgbClr val="484E50"/>
                </a:solidFill>
                <a:effectLst/>
                <a:latin typeface="Segoe UI Light" panose="020B0502040204020203" pitchFamily="34" charset="0"/>
                <a:hlinkClick r:id="rId4"/>
              </a:rPr>
              <a:t>https://earth2class.org/site/?p=17460</a:t>
            </a:r>
            <a:r>
              <a:rPr lang="en-US" b="0" i="0" dirty="0">
                <a:solidFill>
                  <a:srgbClr val="484E50"/>
                </a:solidFill>
                <a:effectLst/>
                <a:latin typeface="Segoe UI Light" panose="020B0502040204020203" pitchFamily="34" charset="0"/>
              </a:rPr>
              <a:t> </a:t>
            </a:r>
          </a:p>
          <a:p>
            <a:endParaRPr lang="en-US" dirty="0">
              <a:solidFill>
                <a:srgbClr val="484E50"/>
              </a:solidFill>
              <a:latin typeface="Segoe UI Light" panose="020B0502040204020203" pitchFamily="34" charset="0"/>
            </a:endParaRPr>
          </a:p>
          <a:p>
            <a:pPr marL="0" indent="0">
              <a:buNone/>
            </a:pPr>
            <a:endParaRPr lang="en-US" dirty="0">
              <a:solidFill>
                <a:srgbClr val="484E50"/>
              </a:solidFill>
              <a:latin typeface="Segoe UI Light" panose="020B0502040204020203" pitchFamily="34" charset="0"/>
            </a:endParaRPr>
          </a:p>
          <a:p>
            <a:endParaRPr lang="en-US" b="0" i="0" dirty="0">
              <a:solidFill>
                <a:srgbClr val="484E50"/>
              </a:solidFill>
              <a:effectLst/>
              <a:latin typeface="Segoe UI Light" panose="020B0502040204020203" pitchFamily="34" charset="0"/>
            </a:endParaRPr>
          </a:p>
          <a:p>
            <a:endParaRPr lang="en-US" dirty="0"/>
          </a:p>
          <a:p>
            <a:endParaRPr lang="en-US" dirty="0"/>
          </a:p>
        </p:txBody>
      </p:sp>
    </p:spTree>
    <p:extLst>
      <p:ext uri="{BB962C8B-B14F-4D97-AF65-F5344CB8AC3E}">
        <p14:creationId xmlns:p14="http://schemas.microsoft.com/office/powerpoint/2010/main" val="1371360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2D293-C968-40D5-A84C-A2F328D4765C}"/>
              </a:ext>
            </a:extLst>
          </p:cNvPr>
          <p:cNvSpPr>
            <a:spLocks noGrp="1"/>
          </p:cNvSpPr>
          <p:nvPr>
            <p:ph type="title"/>
          </p:nvPr>
        </p:nvSpPr>
        <p:spPr>
          <a:xfrm>
            <a:off x="838199" y="365125"/>
            <a:ext cx="10853057" cy="1325563"/>
          </a:xfrm>
        </p:spPr>
        <p:txBody>
          <a:bodyPr/>
          <a:lstStyle/>
          <a:p>
            <a:r>
              <a:rPr lang="en-US" sz="4400" dirty="0"/>
              <a:t>E2C Programs Exploring Future Climate Change</a:t>
            </a:r>
            <a:endParaRPr lang="en-US" dirty="0"/>
          </a:p>
        </p:txBody>
      </p:sp>
      <p:sp>
        <p:nvSpPr>
          <p:cNvPr id="3" name="Content Placeholder 2">
            <a:extLst>
              <a:ext uri="{FF2B5EF4-FFF2-40B4-BE49-F238E27FC236}">
                <a16:creationId xmlns:a16="http://schemas.microsoft.com/office/drawing/2014/main" id="{03508FA0-0051-4FAF-A4D8-1C21C2201015}"/>
              </a:ext>
            </a:extLst>
          </p:cNvPr>
          <p:cNvSpPr>
            <a:spLocks noGrp="1"/>
          </p:cNvSpPr>
          <p:nvPr>
            <p:ph idx="1"/>
          </p:nvPr>
        </p:nvSpPr>
        <p:spPr/>
        <p:txBody>
          <a:bodyPr/>
          <a:lstStyle/>
          <a:p>
            <a:r>
              <a:rPr lang="en-US" dirty="0">
                <a:solidFill>
                  <a:srgbClr val="484E50"/>
                </a:solidFill>
                <a:latin typeface="Segoe UI Light" panose="020B0502040204020203" pitchFamily="34" charset="0"/>
              </a:rPr>
              <a:t>“Can Coastal Cities Cope with Sea Level Rise?” with Klaus Jacob (Sep 2019)</a:t>
            </a:r>
          </a:p>
          <a:p>
            <a:pPr marL="0" indent="0">
              <a:buNone/>
            </a:pPr>
            <a:r>
              <a:rPr lang="en-US" dirty="0">
                <a:solidFill>
                  <a:srgbClr val="484E50"/>
                </a:solidFill>
                <a:latin typeface="Segoe UI Light" panose="020B0502040204020203" pitchFamily="34" charset="0"/>
                <a:hlinkClick r:id="rId2"/>
              </a:rPr>
              <a:t>https://earth2class.org/site/?p=16480</a:t>
            </a:r>
            <a:endParaRPr lang="en-US" dirty="0">
              <a:solidFill>
                <a:srgbClr val="484E50"/>
              </a:solidFill>
              <a:latin typeface="Segoe UI Light" panose="020B0502040204020203" pitchFamily="34" charset="0"/>
            </a:endParaRPr>
          </a:p>
          <a:p>
            <a:endParaRPr lang="en-US" dirty="0"/>
          </a:p>
        </p:txBody>
      </p:sp>
      <p:sp>
        <p:nvSpPr>
          <p:cNvPr id="7" name="TextBox 6">
            <a:extLst>
              <a:ext uri="{FF2B5EF4-FFF2-40B4-BE49-F238E27FC236}">
                <a16:creationId xmlns:a16="http://schemas.microsoft.com/office/drawing/2014/main" id="{C071A912-1FAF-47A8-983E-86A3DE60DCCD}"/>
              </a:ext>
            </a:extLst>
          </p:cNvPr>
          <p:cNvSpPr txBox="1"/>
          <p:nvPr/>
        </p:nvSpPr>
        <p:spPr>
          <a:xfrm>
            <a:off x="838200" y="3209730"/>
            <a:ext cx="10515600" cy="2677656"/>
          </a:xfrm>
          <a:prstGeom prst="rect">
            <a:avLst/>
          </a:prstGeom>
          <a:noFill/>
        </p:spPr>
        <p:txBody>
          <a:bodyPr wrap="square">
            <a:spAutoFit/>
          </a:bodyPr>
          <a:lstStyle/>
          <a:p>
            <a:pPr marL="457200" indent="-457200">
              <a:buFont typeface="Arial" panose="020B0604020202020204" pitchFamily="34" charset="0"/>
              <a:buChar char="•"/>
            </a:pPr>
            <a:r>
              <a:rPr lang="en-US" sz="2800" b="0" i="0" dirty="0">
                <a:solidFill>
                  <a:srgbClr val="484E50"/>
                </a:solidFill>
                <a:effectLst/>
                <a:latin typeface="Segoe UI Light" panose="020B0502040204020203" pitchFamily="34" charset="0"/>
              </a:rPr>
              <a:t> “How Do We Know the Temperature of the Earth?” with Nathan Lennsen (Oct 2021)</a:t>
            </a:r>
          </a:p>
          <a:p>
            <a:pPr marL="0" indent="0">
              <a:buNone/>
            </a:pPr>
            <a:r>
              <a:rPr lang="en-US" sz="2800" b="0" i="0" dirty="0">
                <a:solidFill>
                  <a:srgbClr val="484E50"/>
                </a:solidFill>
                <a:effectLst/>
                <a:latin typeface="Segoe UI Light" panose="020B0502040204020203" pitchFamily="34" charset="0"/>
                <a:hlinkClick r:id="rId3"/>
              </a:rPr>
              <a:t>https://earth2class.org/site/?p=17349</a:t>
            </a:r>
            <a:endParaRPr lang="en-US" sz="2800" b="0" i="0" dirty="0">
              <a:solidFill>
                <a:srgbClr val="484E50"/>
              </a:solidFill>
              <a:effectLst/>
              <a:latin typeface="Segoe UI Light" panose="020B0502040204020203" pitchFamily="34" charset="0"/>
            </a:endParaRPr>
          </a:p>
          <a:p>
            <a:pPr marL="457200" indent="-457200">
              <a:buFont typeface="Arial" panose="020B0604020202020204" pitchFamily="34" charset="0"/>
              <a:buChar char="•"/>
            </a:pPr>
            <a:r>
              <a:rPr lang="en-US" sz="2800" b="0" i="0" dirty="0">
                <a:solidFill>
                  <a:srgbClr val="484E50"/>
                </a:solidFill>
                <a:effectLst/>
                <a:latin typeface="Segoe UI Light" panose="020B0502040204020203" pitchFamily="34" charset="0"/>
              </a:rPr>
              <a:t> “Great Rivers and Changing Oceans” with Ajit Subramaniam</a:t>
            </a:r>
          </a:p>
          <a:p>
            <a:pPr marL="0" indent="0">
              <a:buNone/>
            </a:pPr>
            <a:r>
              <a:rPr lang="en-US" sz="2800" dirty="0">
                <a:solidFill>
                  <a:srgbClr val="484E50"/>
                </a:solidFill>
                <a:latin typeface="Segoe UI Light" panose="020B0502040204020203" pitchFamily="34" charset="0"/>
              </a:rPr>
              <a:t>(Jan 2018)</a:t>
            </a:r>
          </a:p>
          <a:p>
            <a:pPr marL="0" indent="0">
              <a:buNone/>
            </a:pPr>
            <a:r>
              <a:rPr lang="en-US" sz="2800" b="0" i="0" dirty="0">
                <a:solidFill>
                  <a:srgbClr val="484E50"/>
                </a:solidFill>
                <a:effectLst/>
                <a:latin typeface="Segoe UI Light" panose="020B0502040204020203" pitchFamily="34" charset="0"/>
                <a:hlinkClick r:id="rId4"/>
              </a:rPr>
              <a:t>https://earth2class.org/site/?page_id=13933</a:t>
            </a:r>
            <a:r>
              <a:rPr lang="en-US" sz="2800" b="0" i="0" dirty="0">
                <a:solidFill>
                  <a:srgbClr val="484E50"/>
                </a:solidFill>
                <a:effectLst/>
                <a:latin typeface="Segoe UI Light" panose="020B0502040204020203" pitchFamily="34" charset="0"/>
              </a:rPr>
              <a:t> </a:t>
            </a:r>
          </a:p>
        </p:txBody>
      </p:sp>
    </p:spTree>
    <p:extLst>
      <p:ext uri="{BB962C8B-B14F-4D97-AF65-F5344CB8AC3E}">
        <p14:creationId xmlns:p14="http://schemas.microsoft.com/office/powerpoint/2010/main" val="3510140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B4793-34FF-43BE-938E-C346466AD9CB}"/>
              </a:ext>
            </a:extLst>
          </p:cNvPr>
          <p:cNvSpPr>
            <a:spLocks noGrp="1"/>
          </p:cNvSpPr>
          <p:nvPr>
            <p:ph type="title"/>
          </p:nvPr>
        </p:nvSpPr>
        <p:spPr/>
        <p:txBody>
          <a:bodyPr/>
          <a:lstStyle/>
          <a:p>
            <a:pPr algn="ctr"/>
            <a:r>
              <a:rPr lang="en-US" dirty="0">
                <a:hlinkClick r:id="rId2"/>
              </a:rPr>
              <a:t>https://earth2class.org/site</a:t>
            </a:r>
            <a:br>
              <a:rPr lang="en-US" dirty="0"/>
            </a:br>
            <a:endParaRPr lang="en-US" dirty="0"/>
          </a:p>
        </p:txBody>
      </p:sp>
      <p:sp>
        <p:nvSpPr>
          <p:cNvPr id="3" name="Content Placeholder 2">
            <a:extLst>
              <a:ext uri="{FF2B5EF4-FFF2-40B4-BE49-F238E27FC236}">
                <a16:creationId xmlns:a16="http://schemas.microsoft.com/office/drawing/2014/main" id="{40666266-C906-4D94-8E14-8324659312C2}"/>
              </a:ext>
            </a:extLst>
          </p:cNvPr>
          <p:cNvSpPr>
            <a:spLocks noGrp="1"/>
          </p:cNvSpPr>
          <p:nvPr>
            <p:ph idx="1"/>
          </p:nvPr>
        </p:nvSpPr>
        <p:spPr/>
        <p:txBody>
          <a:bodyPr>
            <a:normAutofit/>
          </a:bodyPr>
          <a:lstStyle/>
          <a:p>
            <a:pPr algn="ctr"/>
            <a:r>
              <a:rPr lang="en-US" sz="3600" dirty="0"/>
              <a:t>For more information or to register for future E2C programs, send an email to:</a:t>
            </a:r>
          </a:p>
          <a:p>
            <a:pPr algn="ctr"/>
            <a:endParaRPr lang="en-US" sz="3600" dirty="0"/>
          </a:p>
          <a:p>
            <a:pPr algn="ctr"/>
            <a:r>
              <a:rPr lang="en-US" sz="3600" dirty="0"/>
              <a:t>Dr. Michael J. Passow</a:t>
            </a:r>
          </a:p>
          <a:p>
            <a:pPr algn="ctr"/>
            <a:r>
              <a:rPr lang="en-US" sz="3600" dirty="0">
                <a:hlinkClick r:id="rId3"/>
              </a:rPr>
              <a:t>michael@earth2class.org</a:t>
            </a:r>
            <a:endParaRPr lang="en-US" sz="3600" dirty="0"/>
          </a:p>
          <a:p>
            <a:pPr algn="ctr"/>
            <a:endParaRPr lang="en-US" sz="3600" dirty="0"/>
          </a:p>
          <a:p>
            <a:pPr marL="0" indent="0" algn="ctr">
              <a:buNone/>
            </a:pPr>
            <a:r>
              <a:rPr lang="en-US" sz="3600" dirty="0"/>
              <a:t>THANK YOU!</a:t>
            </a:r>
          </a:p>
          <a:p>
            <a:pPr marL="0" indent="0">
              <a:buNone/>
            </a:pPr>
            <a:endParaRPr lang="en-US" sz="3600" dirty="0"/>
          </a:p>
        </p:txBody>
      </p:sp>
    </p:spTree>
    <p:extLst>
      <p:ext uri="{BB962C8B-B14F-4D97-AF65-F5344CB8AC3E}">
        <p14:creationId xmlns:p14="http://schemas.microsoft.com/office/powerpoint/2010/main" val="2708857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23">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Content Placeholder 2">
            <a:extLst>
              <a:ext uri="{FF2B5EF4-FFF2-40B4-BE49-F238E27FC236}">
                <a16:creationId xmlns:a16="http://schemas.microsoft.com/office/drawing/2014/main" id="{13094D6A-B246-4F7C-8316-5930E3A59921}"/>
              </a:ext>
            </a:extLst>
          </p:cNvPr>
          <p:cNvSpPr>
            <a:spLocks noGrp="1"/>
          </p:cNvSpPr>
          <p:nvPr>
            <p:ph idx="4294967295"/>
          </p:nvPr>
        </p:nvSpPr>
        <p:spPr>
          <a:xfrm>
            <a:off x="5126418" y="552091"/>
            <a:ext cx="6224335" cy="5431536"/>
          </a:xfrm>
        </p:spPr>
        <p:txBody>
          <a:bodyPr vert="horz" lIns="91440" tIns="45720" rIns="91440" bIns="45720" rtlCol="0" anchor="ctr">
            <a:normAutofit fontScale="92500" lnSpcReduction="20000"/>
          </a:bodyPr>
          <a:lstStyle/>
          <a:p>
            <a:r>
              <a:rPr lang="en-US" sz="2200" b="1" dirty="0"/>
              <a:t>How can we help students and teachers enhance their understanding of climate change?</a:t>
            </a:r>
          </a:p>
          <a:p>
            <a:r>
              <a:rPr lang="en-US" sz="2200" b="1" dirty="0"/>
              <a:t>Is learning about climate change better  based on published, agreed-upon Standards and Textbooks or</a:t>
            </a:r>
          </a:p>
          <a:p>
            <a:pPr marL="0"/>
            <a:r>
              <a:rPr lang="en-US" sz="2200" b="1" dirty="0"/>
              <a:t>hearing directly from field researchers engaged in</a:t>
            </a:r>
            <a:br>
              <a:rPr lang="en-US" sz="2200" b="1" dirty="0"/>
            </a:br>
            <a:r>
              <a:rPr lang="en-US" sz="2200" b="1" dirty="0"/>
              <a:t>    cutting-edge investigations?</a:t>
            </a:r>
            <a:br>
              <a:rPr lang="en-US" sz="1800" b="1" dirty="0"/>
            </a:br>
            <a:br>
              <a:rPr lang="en-US" sz="1800" b="1" dirty="0"/>
            </a:br>
            <a:br>
              <a:rPr lang="en-US" sz="1800" b="1" dirty="0"/>
            </a:br>
            <a:endParaRPr lang="en-US" sz="1800" b="1" dirty="0"/>
          </a:p>
          <a:p>
            <a:r>
              <a:rPr lang="en-US" sz="1800" b="1" dirty="0"/>
              <a:t>Young children gradually develop a sense of weather from day-to-day experiences and, over time, a sense of seasonal changes. With a growing awareness of maps, they create a mental image of the wider world. Of course, no one can travel everywhere, but through positive classroom and informal learn experiences, they form a mental geography catalog through which they ‘believe’ that other places which they have never visited look in certain ways and have certain climates.</a:t>
            </a:r>
          </a:p>
          <a:p>
            <a:r>
              <a:rPr lang="en-US" sz="1800" b="1" dirty="0"/>
              <a:t>Once children form such understandings of what “is,” the next step is to form a sense of “change.”; that is, grasp the idea that things have not always been the way they are now, and will continue to change in the future. Accepting change is one of the most important, yet difficult mental constructs, in part because it requires adapting to new realities during a time when children are just learning how to deal with their current reality. </a:t>
            </a:r>
          </a:p>
          <a:p>
            <a:pPr marL="0"/>
            <a:endParaRPr lang="en-US" sz="1500" dirty="0"/>
          </a:p>
        </p:txBody>
      </p:sp>
      <p:pic>
        <p:nvPicPr>
          <p:cNvPr id="4" name="Picture 3">
            <a:extLst>
              <a:ext uri="{FF2B5EF4-FFF2-40B4-BE49-F238E27FC236}">
                <a16:creationId xmlns:a16="http://schemas.microsoft.com/office/drawing/2014/main" id="{F9B34D2D-2ED7-4FD7-A4B8-3FDAAA3DF889}"/>
              </a:ext>
            </a:extLst>
          </p:cNvPr>
          <p:cNvPicPr>
            <a:picLocks noChangeAspect="1"/>
          </p:cNvPicPr>
          <p:nvPr/>
        </p:nvPicPr>
        <p:blipFill>
          <a:blip r:embed="rId2"/>
          <a:stretch>
            <a:fillRect/>
          </a:stretch>
        </p:blipFill>
        <p:spPr>
          <a:xfrm>
            <a:off x="-80218" y="99888"/>
            <a:ext cx="4873625" cy="2924175"/>
          </a:xfrm>
          <a:prstGeom prst="rect">
            <a:avLst/>
          </a:prstGeom>
        </p:spPr>
      </p:pic>
      <p:sp>
        <p:nvSpPr>
          <p:cNvPr id="27" name="TextBox 26">
            <a:extLst>
              <a:ext uri="{FF2B5EF4-FFF2-40B4-BE49-F238E27FC236}">
                <a16:creationId xmlns:a16="http://schemas.microsoft.com/office/drawing/2014/main" id="{D055DABA-A448-4BA5-8BC7-E654634C4588}"/>
              </a:ext>
            </a:extLst>
          </p:cNvPr>
          <p:cNvSpPr txBox="1"/>
          <p:nvPr/>
        </p:nvSpPr>
        <p:spPr>
          <a:xfrm>
            <a:off x="332791" y="3144995"/>
            <a:ext cx="6096000" cy="369332"/>
          </a:xfrm>
          <a:prstGeom prst="rect">
            <a:avLst/>
          </a:prstGeom>
          <a:noFill/>
        </p:spPr>
        <p:txBody>
          <a:bodyPr wrap="square">
            <a:spAutoFit/>
          </a:bodyPr>
          <a:lstStyle/>
          <a:p>
            <a:r>
              <a:rPr lang="en-US" dirty="0">
                <a:hlinkClick r:id="rId3"/>
              </a:rPr>
              <a:t>(1) Antarctica Then and Now - Bing images</a:t>
            </a:r>
            <a:endParaRPr lang="en-US" dirty="0"/>
          </a:p>
        </p:txBody>
      </p:sp>
      <p:pic>
        <p:nvPicPr>
          <p:cNvPr id="1026" name="Picture 2" descr="PHOTO: A home destroyed by beach erosion tips over in the the Alaskan village of Shishmaref, Sept. 27, 2006. ">
            <a:extLst>
              <a:ext uri="{FF2B5EF4-FFF2-40B4-BE49-F238E27FC236}">
                <a16:creationId xmlns:a16="http://schemas.microsoft.com/office/drawing/2014/main" id="{D929AACE-1F7D-472C-A41A-6A685BFD26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769" y="3656015"/>
            <a:ext cx="4357717" cy="245121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03F974CF-AD3E-42E8-8207-7E7B21DAC7B5}"/>
              </a:ext>
            </a:extLst>
          </p:cNvPr>
          <p:cNvSpPr txBox="1"/>
          <p:nvPr/>
        </p:nvSpPr>
        <p:spPr>
          <a:xfrm>
            <a:off x="31904" y="6180075"/>
            <a:ext cx="6139542" cy="646331"/>
          </a:xfrm>
          <a:prstGeom prst="rect">
            <a:avLst/>
          </a:prstGeom>
          <a:noFill/>
        </p:spPr>
        <p:txBody>
          <a:bodyPr wrap="square">
            <a:spAutoFit/>
          </a:bodyPr>
          <a:lstStyle/>
          <a:p>
            <a:r>
              <a:rPr lang="en-US" dirty="0">
                <a:hlinkClick r:id="rId5"/>
              </a:rPr>
              <a:t>https://abcnews.go.com/US/leaving-ancestral-home-alaska-village-votes-move-due/story?id=41482755</a:t>
            </a:r>
            <a:r>
              <a:rPr lang="en-US" dirty="0"/>
              <a:t> </a:t>
            </a:r>
          </a:p>
        </p:txBody>
      </p:sp>
    </p:spTree>
    <p:extLst>
      <p:ext uri="{BB962C8B-B14F-4D97-AF65-F5344CB8AC3E}">
        <p14:creationId xmlns:p14="http://schemas.microsoft.com/office/powerpoint/2010/main" val="3287744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467DAE9-9417-43F3-9E4D-9F80378B5E6F}"/>
              </a:ext>
            </a:extLst>
          </p:cNvPr>
          <p:cNvSpPr>
            <a:spLocks noGrp="1"/>
          </p:cNvSpPr>
          <p:nvPr>
            <p:ph type="title"/>
          </p:nvPr>
        </p:nvSpPr>
        <p:spPr>
          <a:xfrm>
            <a:off x="572493" y="238539"/>
            <a:ext cx="11018520" cy="1434415"/>
          </a:xfrm>
        </p:spPr>
        <p:txBody>
          <a:bodyPr anchor="b">
            <a:normAutofit/>
          </a:bodyPr>
          <a:lstStyle/>
          <a:p>
            <a:r>
              <a:rPr lang="en-US" sz="5000" dirty="0"/>
              <a:t>Developing acceptance of what one reads</a:t>
            </a:r>
          </a:p>
        </p:txBody>
      </p:sp>
      <p:sp>
        <p:nvSpPr>
          <p:cNvPr id="2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1735183-93E7-43B6-BFA6-F7E52ED6AC88}"/>
              </a:ext>
            </a:extLst>
          </p:cNvPr>
          <p:cNvSpPr>
            <a:spLocks noGrp="1"/>
          </p:cNvSpPr>
          <p:nvPr>
            <p:ph idx="1"/>
          </p:nvPr>
        </p:nvSpPr>
        <p:spPr>
          <a:xfrm>
            <a:off x="572493" y="2071316"/>
            <a:ext cx="6713552" cy="4119172"/>
          </a:xfrm>
        </p:spPr>
        <p:txBody>
          <a:bodyPr anchor="t">
            <a:normAutofit/>
          </a:bodyPr>
          <a:lstStyle/>
          <a:p>
            <a:r>
              <a:rPr lang="en-US" sz="2200" dirty="0"/>
              <a:t>Think back to when you were a child: people read books to you, and perhaps it was hard at first to distinguish between reality and fairy tales. Many stories involve change.</a:t>
            </a:r>
          </a:p>
          <a:p>
            <a:br>
              <a:rPr lang="en-US" sz="2200" dirty="0"/>
            </a:br>
            <a:r>
              <a:rPr lang="en-US" sz="2200" dirty="0"/>
              <a:t>We usually enjoy those where the change seems for the better (e.g., Cinderella, Beauty and the Beast) and less satisfied with those where the main characters wind up for the worse (King Arthur, Don Quixote, Romeo and Juliet)</a:t>
            </a:r>
          </a:p>
          <a:p>
            <a:r>
              <a:rPr lang="en-US" sz="2200" dirty="0"/>
              <a:t>Can you provide other examples? (Please put them in the chat)</a:t>
            </a:r>
          </a:p>
        </p:txBody>
      </p:sp>
      <p:pic>
        <p:nvPicPr>
          <p:cNvPr id="4" name="Picture 3">
            <a:extLst>
              <a:ext uri="{FF2B5EF4-FFF2-40B4-BE49-F238E27FC236}">
                <a16:creationId xmlns:a16="http://schemas.microsoft.com/office/drawing/2014/main" id="{3079BD05-AF35-43FC-9F81-B19F1A37DA25}"/>
              </a:ext>
            </a:extLst>
          </p:cNvPr>
          <p:cNvPicPr>
            <a:picLocks noChangeAspect="1"/>
          </p:cNvPicPr>
          <p:nvPr/>
        </p:nvPicPr>
        <p:blipFill rotWithShape="1">
          <a:blip r:embed="rId2"/>
          <a:srcRect l="2831" r="1800" b="-1"/>
          <a:stretch/>
        </p:blipFill>
        <p:spPr>
          <a:xfrm>
            <a:off x="7675658" y="2093976"/>
            <a:ext cx="3941064" cy="4096512"/>
          </a:xfrm>
          <a:prstGeom prst="rect">
            <a:avLst/>
          </a:prstGeom>
        </p:spPr>
      </p:pic>
      <p:sp>
        <p:nvSpPr>
          <p:cNvPr id="14" name="TextBox 13">
            <a:extLst>
              <a:ext uri="{FF2B5EF4-FFF2-40B4-BE49-F238E27FC236}">
                <a16:creationId xmlns:a16="http://schemas.microsoft.com/office/drawing/2014/main" id="{743019F4-CFBE-44B8-9B42-569B53D5F4EC}"/>
              </a:ext>
            </a:extLst>
          </p:cNvPr>
          <p:cNvSpPr txBox="1"/>
          <p:nvPr/>
        </p:nvSpPr>
        <p:spPr>
          <a:xfrm>
            <a:off x="7675658" y="5780837"/>
            <a:ext cx="3941064" cy="409651"/>
          </a:xfrm>
          <a:prstGeom prst="rect">
            <a:avLst/>
          </a:prstGeom>
          <a:solidFill>
            <a:srgbClr val="000000">
              <a:alpha val="50000"/>
            </a:srgbClr>
          </a:solidFill>
          <a:ln>
            <a:noFill/>
          </a:ln>
        </p:spPr>
        <p:txBody>
          <a:bodyPr wrap="square">
            <a:noAutofit/>
          </a:bodyPr>
          <a:lstStyle/>
          <a:p>
            <a:pPr algn="ctr">
              <a:spcAft>
                <a:spcPts val="600"/>
              </a:spcAft>
            </a:pPr>
            <a:r>
              <a:rPr lang="en-US" sz="1300" dirty="0">
                <a:solidFill>
                  <a:srgbClr val="FFFFFF"/>
                </a:solidFill>
                <a:hlinkClick r:id="rId3">
                  <a:extLst>
                    <a:ext uri="{A12FA001-AC4F-418D-AE19-62706E023703}">
                      <ahyp:hlinkClr xmlns:ahyp="http://schemas.microsoft.com/office/drawing/2018/hyperlinkcolor" val="tx"/>
                    </a:ext>
                  </a:extLst>
                </a:hlinkClick>
              </a:rPr>
              <a:t>King Arthur - Wikipedia</a:t>
            </a:r>
            <a:endParaRPr lang="en-US" sz="1300" dirty="0">
              <a:solidFill>
                <a:srgbClr val="FFFFFF"/>
              </a:solidFill>
            </a:endParaRPr>
          </a:p>
        </p:txBody>
      </p:sp>
    </p:spTree>
    <p:extLst>
      <p:ext uri="{BB962C8B-B14F-4D97-AF65-F5344CB8AC3E}">
        <p14:creationId xmlns:p14="http://schemas.microsoft.com/office/powerpoint/2010/main" val="1206592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17DBF-56C4-4D13-8D06-C48D93E7D690}"/>
              </a:ext>
            </a:extLst>
          </p:cNvPr>
          <p:cNvSpPr>
            <a:spLocks noGrp="1"/>
          </p:cNvSpPr>
          <p:nvPr>
            <p:ph type="title"/>
          </p:nvPr>
        </p:nvSpPr>
        <p:spPr/>
        <p:txBody>
          <a:bodyPr>
            <a:normAutofit/>
          </a:bodyPr>
          <a:lstStyle/>
          <a:p>
            <a:r>
              <a:rPr lang="en-US" sz="3600" dirty="0"/>
              <a:t>Now let’s go back to thinking about climate change</a:t>
            </a:r>
          </a:p>
        </p:txBody>
      </p:sp>
      <p:sp>
        <p:nvSpPr>
          <p:cNvPr id="3" name="Content Placeholder 2">
            <a:extLst>
              <a:ext uri="{FF2B5EF4-FFF2-40B4-BE49-F238E27FC236}">
                <a16:creationId xmlns:a16="http://schemas.microsoft.com/office/drawing/2014/main" id="{8627FA89-5C8A-4440-A480-9578BF904597}"/>
              </a:ext>
            </a:extLst>
          </p:cNvPr>
          <p:cNvSpPr>
            <a:spLocks noGrp="1"/>
          </p:cNvSpPr>
          <p:nvPr>
            <p:ph idx="1"/>
          </p:nvPr>
        </p:nvSpPr>
        <p:spPr/>
        <p:txBody>
          <a:bodyPr>
            <a:normAutofit/>
          </a:bodyPr>
          <a:lstStyle/>
          <a:p>
            <a:r>
              <a:rPr lang="en-US" sz="3600" dirty="0"/>
              <a:t>Constructing mental models of climate and climate change involve melding physical science and geographic constructs. Examples of physical science concepts include global atmospheric circulation models, local environmental conditions and energy fluxes. Geographic constructs include biome and topographic features (such as deserts and rain forests) and positions on our planets (latitude and height).</a:t>
            </a:r>
          </a:p>
        </p:txBody>
      </p:sp>
    </p:spTree>
    <p:extLst>
      <p:ext uri="{BB962C8B-B14F-4D97-AF65-F5344CB8AC3E}">
        <p14:creationId xmlns:p14="http://schemas.microsoft.com/office/powerpoint/2010/main" val="3801657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1B18C-CDB4-4222-8639-06AA7EC27A22}"/>
              </a:ext>
            </a:extLst>
          </p:cNvPr>
          <p:cNvSpPr>
            <a:spLocks noGrp="1"/>
          </p:cNvSpPr>
          <p:nvPr>
            <p:ph type="title"/>
          </p:nvPr>
        </p:nvSpPr>
        <p:spPr/>
        <p:txBody>
          <a:bodyPr/>
          <a:lstStyle/>
          <a:p>
            <a:r>
              <a:rPr lang="en-US" dirty="0"/>
              <a:t>Politics</a:t>
            </a:r>
          </a:p>
        </p:txBody>
      </p:sp>
      <p:sp>
        <p:nvSpPr>
          <p:cNvPr id="3" name="Content Placeholder 2">
            <a:extLst>
              <a:ext uri="{FF2B5EF4-FFF2-40B4-BE49-F238E27FC236}">
                <a16:creationId xmlns:a16="http://schemas.microsoft.com/office/drawing/2014/main" id="{1ABAD1F9-8280-47D2-97BF-68075E347A88}"/>
              </a:ext>
            </a:extLst>
          </p:cNvPr>
          <p:cNvSpPr>
            <a:spLocks noGrp="1"/>
          </p:cNvSpPr>
          <p:nvPr>
            <p:ph idx="1"/>
          </p:nvPr>
        </p:nvSpPr>
        <p:spPr/>
        <p:txBody>
          <a:bodyPr/>
          <a:lstStyle/>
          <a:p>
            <a:r>
              <a:rPr lang="en-US" dirty="0"/>
              <a:t>Further complicating the teaching pf climate change are political influences. Parental, school district, and/or community ‘norms’ based on what they have read or seen in media may strongly influence what they are comfortable having their children learn.</a:t>
            </a:r>
          </a:p>
          <a:p>
            <a:r>
              <a:rPr lang="en-US" dirty="0"/>
              <a:t>Often such media presentations are not supported by scientific evidence.</a:t>
            </a:r>
          </a:p>
          <a:p>
            <a:r>
              <a:rPr lang="en-US" dirty="0"/>
              <a:t>Teachers, by training, are more readily accepting of Science Standards, so these should be of the highest possible quality.</a:t>
            </a:r>
          </a:p>
          <a:p>
            <a:r>
              <a:rPr lang="en-US" dirty="0"/>
              <a:t>What Standards apply to Climate Change?</a:t>
            </a:r>
          </a:p>
        </p:txBody>
      </p:sp>
    </p:spTree>
    <p:extLst>
      <p:ext uri="{BB962C8B-B14F-4D97-AF65-F5344CB8AC3E}">
        <p14:creationId xmlns:p14="http://schemas.microsoft.com/office/powerpoint/2010/main" val="1905060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0A14E-B943-4513-BFC8-17BA1DFF9515}"/>
              </a:ext>
            </a:extLst>
          </p:cNvPr>
          <p:cNvSpPr>
            <a:spLocks noGrp="1"/>
          </p:cNvSpPr>
          <p:nvPr>
            <p:ph type="title"/>
          </p:nvPr>
        </p:nvSpPr>
        <p:spPr/>
        <p:txBody>
          <a:bodyPr/>
          <a:lstStyle/>
          <a:p>
            <a:pPr algn="ctr"/>
            <a:r>
              <a:rPr lang="en-US" dirty="0"/>
              <a:t>Science and Social Studies Standards pertaining to Climate Change</a:t>
            </a:r>
          </a:p>
        </p:txBody>
      </p:sp>
      <p:sp>
        <p:nvSpPr>
          <p:cNvPr id="3" name="Content Placeholder 2">
            <a:extLst>
              <a:ext uri="{FF2B5EF4-FFF2-40B4-BE49-F238E27FC236}">
                <a16:creationId xmlns:a16="http://schemas.microsoft.com/office/drawing/2014/main" id="{E3FD108E-7777-4B2D-995C-708B3588C46B}"/>
              </a:ext>
            </a:extLst>
          </p:cNvPr>
          <p:cNvSpPr>
            <a:spLocks noGrp="1"/>
          </p:cNvSpPr>
          <p:nvPr>
            <p:ph idx="1"/>
          </p:nvPr>
        </p:nvSpPr>
        <p:spPr/>
        <p:txBody>
          <a:bodyPr/>
          <a:lstStyle/>
          <a:p>
            <a:r>
              <a:rPr lang="en-US" dirty="0"/>
              <a:t>Next Generation Science Standards</a:t>
            </a:r>
            <a:r>
              <a:rPr lang="en-US" sz="2400" dirty="0">
                <a:effectLst/>
                <a:latin typeface="Calibri" panose="020F0502020204030204" pitchFamily="34" charset="0"/>
                <a:ea typeface="Calibri" panose="020F0502020204030204" pitchFamily="34" charset="0"/>
                <a:cs typeface="Times New Roman" panose="02020603050405020304" pitchFamily="18" charset="0"/>
              </a:rPr>
              <a:t>(</a:t>
            </a:r>
            <a:r>
              <a:rPr lang="en-US" sz="2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https://www.nextgenscience.org/</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dirty="0">
                <a:effectLst/>
                <a:latin typeface="Calibri" panose="020F0502020204030204" pitchFamily="34" charset="0"/>
                <a:ea typeface="Calibri" panose="020F0502020204030204" pitchFamily="34" charset="0"/>
                <a:cs typeface="Times New Roman" panose="02020603050405020304" pitchFamily="18" charset="0"/>
              </a:rPr>
              <a:t>Center for Civic Education</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https://www.civiced.org/standards?page=58toc</a:t>
            </a:r>
            <a:r>
              <a:rPr lang="en-US" sz="24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effectLst/>
                <a:latin typeface="Calibri" panose="020F0502020204030204" pitchFamily="34" charset="0"/>
                <a:ea typeface="Calibri" panose="020F0502020204030204" pitchFamily="34" charset="0"/>
                <a:cs typeface="Times New Roman" panose="02020603050405020304" pitchFamily="18" charset="0"/>
              </a:rPr>
              <a:t>National Council for the Social Studies </a:t>
            </a:r>
            <a:r>
              <a:rPr lang="en-US" sz="2400" dirty="0">
                <a:effectLst/>
                <a:latin typeface="Calibri" panose="020F0502020204030204" pitchFamily="34" charset="0"/>
                <a:ea typeface="Calibri" panose="020F0502020204030204" pitchFamily="34" charset="0"/>
                <a:cs typeface="Times New Roman" panose="02020603050405020304" pitchFamily="18" charset="0"/>
              </a:rPr>
              <a:t>(</a:t>
            </a:r>
            <a:r>
              <a:rPr lang="en-US" sz="2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https://www.socialstudies.org/standards/national-curriculum-standards-social-studies-introduction</a:t>
            </a:r>
            <a:endParaRPr lang="en-US" sz="2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2400" u="sng"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r>
              <a:rPr lang="en-US" dirty="0">
                <a:effectLst/>
                <a:latin typeface="Calibri" panose="020F0502020204030204" pitchFamily="34" charset="0"/>
                <a:ea typeface="Calibri" panose="020F0502020204030204" pitchFamily="34" charset="0"/>
                <a:cs typeface="Times New Roman" panose="02020603050405020304" pitchFamily="18" charset="0"/>
              </a:rPr>
              <a:t>National Council for Geographic Education </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sz="24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https://ncge.org/teacher-resources/national-geography-standards/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96499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7F0E6-0414-4E36-A209-432451F8A996}"/>
              </a:ext>
            </a:extLst>
          </p:cNvPr>
          <p:cNvSpPr>
            <a:spLocks noGrp="1"/>
          </p:cNvSpPr>
          <p:nvPr>
            <p:ph type="title"/>
          </p:nvPr>
        </p:nvSpPr>
        <p:spPr/>
        <p:txBody>
          <a:bodyPr/>
          <a:lstStyle/>
          <a:p>
            <a:r>
              <a:rPr lang="en-US" dirty="0"/>
              <a:t>“I hear and I forget/ I see and I remember/ I do and I understand” – ancient saying</a:t>
            </a:r>
          </a:p>
        </p:txBody>
      </p:sp>
      <p:sp>
        <p:nvSpPr>
          <p:cNvPr id="3" name="Content Placeholder 2">
            <a:extLst>
              <a:ext uri="{FF2B5EF4-FFF2-40B4-BE49-F238E27FC236}">
                <a16:creationId xmlns:a16="http://schemas.microsoft.com/office/drawing/2014/main" id="{FD99B4CE-07FF-4F71-BB86-DE98DA878519}"/>
              </a:ext>
            </a:extLst>
          </p:cNvPr>
          <p:cNvSpPr>
            <a:spLocks noGrp="1"/>
          </p:cNvSpPr>
          <p:nvPr>
            <p:ph idx="1"/>
          </p:nvPr>
        </p:nvSpPr>
        <p:spPr>
          <a:xfrm>
            <a:off x="838200" y="1825625"/>
            <a:ext cx="10741090" cy="4351338"/>
          </a:xfrm>
        </p:spPr>
        <p:txBody>
          <a:bodyPr>
            <a:normAutofit lnSpcReduction="10000"/>
          </a:bodyPr>
          <a:lstStyle/>
          <a:p>
            <a:r>
              <a:rPr lang="en-US" dirty="0"/>
              <a:t>There is no need for each of us to make the same discoveries.</a:t>
            </a:r>
          </a:p>
          <a:p>
            <a:r>
              <a:rPr lang="en-US" dirty="0"/>
              <a:t>But what’s more inspiring: reading words in a text or hearing about cutting-edge discoveries or projects from the people conducting them?</a:t>
            </a:r>
          </a:p>
          <a:p>
            <a:r>
              <a:rPr lang="en-US" dirty="0"/>
              <a:t>The </a:t>
            </a:r>
            <a:r>
              <a:rPr lang="en-US" b="1" dirty="0"/>
              <a:t>Earth2Class (E2C) </a:t>
            </a:r>
            <a:r>
              <a:rPr lang="en-US" dirty="0"/>
              <a:t>programs at the Lamont-Doherty Earth Observatory of Columbia University in Palisades, NY ( at the NY/NJ border) have provided an effective strategy for research scientists to share their work with a broader audience. In recent years, there has been a slight shift from “pure” scientific investigations” toward projects more aligned with Social Studies and Geography, and which examine and support environmental sustainability, especially  with regard to the impacts of climate change </a:t>
            </a:r>
          </a:p>
        </p:txBody>
      </p:sp>
    </p:spTree>
    <p:extLst>
      <p:ext uri="{BB962C8B-B14F-4D97-AF65-F5344CB8AC3E}">
        <p14:creationId xmlns:p14="http://schemas.microsoft.com/office/powerpoint/2010/main" val="3611828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27C445-CB30-4D3B-B5D1-B239F797D023}"/>
              </a:ext>
            </a:extLst>
          </p:cNvPr>
          <p:cNvSpPr>
            <a:spLocks noGrp="1"/>
          </p:cNvSpPr>
          <p:nvPr>
            <p:ph type="title" idx="4294967295"/>
          </p:nvPr>
        </p:nvSpPr>
        <p:spPr>
          <a:xfrm>
            <a:off x="419100" y="112519"/>
            <a:ext cx="4267200" cy="1350963"/>
          </a:xfrm>
        </p:spPr>
        <p:txBody>
          <a:bodyPr vert="horz" lIns="91440" tIns="45720" rIns="91440" bIns="45720" rtlCol="0" anchor="ctr">
            <a:normAutofit/>
          </a:bodyPr>
          <a:lstStyle/>
          <a:p>
            <a:pPr algn="ctr"/>
            <a:r>
              <a:rPr lang="en-US" kern="1200" dirty="0">
                <a:solidFill>
                  <a:schemeClr val="tx1">
                    <a:lumMod val="85000"/>
                    <a:lumOff val="15000"/>
                  </a:schemeClr>
                </a:solidFill>
                <a:latin typeface="+mj-lt"/>
                <a:ea typeface="+mj-ea"/>
                <a:cs typeface="+mj-cs"/>
              </a:rPr>
              <a:t>The “Earth2Class” Program</a:t>
            </a:r>
          </a:p>
        </p:txBody>
      </p:sp>
      <p:sp>
        <p:nvSpPr>
          <p:cNvPr id="5" name="Content Placeholder 4">
            <a:extLst>
              <a:ext uri="{FF2B5EF4-FFF2-40B4-BE49-F238E27FC236}">
                <a16:creationId xmlns:a16="http://schemas.microsoft.com/office/drawing/2014/main" id="{75C402C9-0645-4B23-8E75-5B1ED7110C62}"/>
              </a:ext>
            </a:extLst>
          </p:cNvPr>
          <p:cNvSpPr>
            <a:spLocks noGrp="1"/>
          </p:cNvSpPr>
          <p:nvPr>
            <p:ph sz="half" idx="4294967295"/>
          </p:nvPr>
        </p:nvSpPr>
        <p:spPr>
          <a:xfrm>
            <a:off x="4472725" y="1285080"/>
            <a:ext cx="3810000" cy="5001419"/>
          </a:xfrm>
        </p:spPr>
        <p:txBody>
          <a:bodyPr vert="horz" lIns="91440" tIns="45720" rIns="91440" bIns="45720" rtlCol="0">
            <a:normAutofit fontScale="92500" lnSpcReduction="10000"/>
          </a:bodyPr>
          <a:lstStyle/>
          <a:p>
            <a:r>
              <a:rPr lang="en-US" sz="2400" dirty="0">
                <a:solidFill>
                  <a:schemeClr val="tx1">
                    <a:lumMod val="85000"/>
                    <a:lumOff val="15000"/>
                  </a:schemeClr>
                </a:solidFill>
              </a:rPr>
              <a:t>Started as Saturday morning workshops for teachers</a:t>
            </a:r>
          </a:p>
          <a:p>
            <a:r>
              <a:rPr lang="en-US" sz="2400" dirty="0">
                <a:solidFill>
                  <a:schemeClr val="tx1">
                    <a:lumMod val="85000"/>
                    <a:lumOff val="15000"/>
                  </a:schemeClr>
                </a:solidFill>
              </a:rPr>
              <a:t>Expanded to full-day programs for teachers and students in the NYC metropolitan region</a:t>
            </a:r>
          </a:p>
          <a:p>
            <a:r>
              <a:rPr lang="en-US" sz="2400" dirty="0">
                <a:solidFill>
                  <a:schemeClr val="tx1">
                    <a:lumMod val="85000"/>
                    <a:lumOff val="15000"/>
                  </a:schemeClr>
                </a:solidFill>
              </a:rPr>
              <a:t>Partly grant-supported, partly fee-supported</a:t>
            </a:r>
          </a:p>
          <a:p>
            <a:r>
              <a:rPr lang="en-US" sz="2400" dirty="0">
                <a:solidFill>
                  <a:schemeClr val="tx1">
                    <a:lumMod val="85000"/>
                    <a:lumOff val="15000"/>
                  </a:schemeClr>
                </a:solidFill>
              </a:rPr>
              <a:t>Transformed into free zoom-based during COVID-pandemic, thus opening E2C to participants anywhere</a:t>
            </a:r>
          </a:p>
          <a:p>
            <a:r>
              <a:rPr lang="en-US" sz="2400" dirty="0">
                <a:solidFill>
                  <a:schemeClr val="tx1">
                    <a:lumMod val="85000"/>
                    <a:lumOff val="15000"/>
                  </a:schemeClr>
                </a:solidFill>
              </a:rPr>
              <a:t>Educational resources available at </a:t>
            </a:r>
            <a:r>
              <a:rPr lang="en-US" sz="2400" dirty="0">
                <a:solidFill>
                  <a:schemeClr val="tx1">
                    <a:lumMod val="85000"/>
                    <a:lumOff val="15000"/>
                  </a:schemeClr>
                </a:solidFill>
                <a:hlinkClick r:id="rId2"/>
              </a:rPr>
              <a:t>https://earth2class.org/site</a:t>
            </a:r>
            <a:endParaRPr lang="en-US" sz="2400" dirty="0">
              <a:solidFill>
                <a:schemeClr val="tx1">
                  <a:lumMod val="85000"/>
                  <a:lumOff val="15000"/>
                </a:schemeClr>
              </a:solidFill>
            </a:endParaRPr>
          </a:p>
          <a:p>
            <a:endParaRPr lang="en-US" sz="2400" dirty="0">
              <a:solidFill>
                <a:schemeClr val="tx1">
                  <a:lumMod val="85000"/>
                  <a:lumOff val="15000"/>
                </a:schemeClr>
              </a:solidFill>
            </a:endParaRPr>
          </a:p>
          <a:p>
            <a:endParaRPr lang="en-US" sz="2000" dirty="0">
              <a:solidFill>
                <a:schemeClr val="tx1">
                  <a:lumMod val="85000"/>
                  <a:lumOff val="15000"/>
                </a:schemeClr>
              </a:solidFill>
            </a:endParaRPr>
          </a:p>
          <a:p>
            <a:pPr marL="0"/>
            <a:endParaRPr lang="en-US" sz="2000" dirty="0">
              <a:solidFill>
                <a:schemeClr val="tx1">
                  <a:lumMod val="85000"/>
                  <a:lumOff val="15000"/>
                </a:schemeClr>
              </a:solidFill>
            </a:endParaRPr>
          </a:p>
        </p:txBody>
      </p:sp>
      <p:pic>
        <p:nvPicPr>
          <p:cNvPr id="9" name="Picture 8">
            <a:extLst>
              <a:ext uri="{FF2B5EF4-FFF2-40B4-BE49-F238E27FC236}">
                <a16:creationId xmlns:a16="http://schemas.microsoft.com/office/drawing/2014/main" id="{1D10FF75-F9C8-41E5-A0A0-95D3F919F3EA}"/>
              </a:ext>
            </a:extLst>
          </p:cNvPr>
          <p:cNvPicPr>
            <a:picLocks noChangeAspect="1"/>
          </p:cNvPicPr>
          <p:nvPr/>
        </p:nvPicPr>
        <p:blipFill rotWithShape="1">
          <a:blip r:embed="rId3"/>
          <a:srcRect l="17184" r="12600"/>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pic>
        <p:nvPicPr>
          <p:cNvPr id="13" name="Picture 12">
            <a:extLst>
              <a:ext uri="{FF2B5EF4-FFF2-40B4-BE49-F238E27FC236}">
                <a16:creationId xmlns:a16="http://schemas.microsoft.com/office/drawing/2014/main" id="{13DED7CB-C50B-40BC-821B-7D290D623019}"/>
              </a:ext>
            </a:extLst>
          </p:cNvPr>
          <p:cNvPicPr>
            <a:picLocks noChangeAspect="1"/>
          </p:cNvPicPr>
          <p:nvPr/>
        </p:nvPicPr>
        <p:blipFill>
          <a:blip r:embed="rId4"/>
          <a:stretch>
            <a:fillRect/>
          </a:stretch>
        </p:blipFill>
        <p:spPr>
          <a:xfrm flipH="1">
            <a:off x="23983" y="2281268"/>
            <a:ext cx="4151000" cy="3113250"/>
          </a:xfrm>
          <a:prstGeom prst="rect">
            <a:avLst/>
          </a:prstGeom>
        </p:spPr>
      </p:pic>
      <p:sp>
        <p:nvSpPr>
          <p:cNvPr id="2" name="TextBox 1">
            <a:extLst>
              <a:ext uri="{FF2B5EF4-FFF2-40B4-BE49-F238E27FC236}">
                <a16:creationId xmlns:a16="http://schemas.microsoft.com/office/drawing/2014/main" id="{E108D592-08C3-4602-A161-5D651FD21619}"/>
              </a:ext>
            </a:extLst>
          </p:cNvPr>
          <p:cNvSpPr txBox="1"/>
          <p:nvPr/>
        </p:nvSpPr>
        <p:spPr>
          <a:xfrm>
            <a:off x="257175" y="5648325"/>
            <a:ext cx="3695700" cy="646331"/>
          </a:xfrm>
          <a:prstGeom prst="rect">
            <a:avLst/>
          </a:prstGeom>
          <a:noFill/>
        </p:spPr>
        <p:txBody>
          <a:bodyPr wrap="square" rtlCol="0">
            <a:spAutoFit/>
          </a:bodyPr>
          <a:lstStyle/>
          <a:p>
            <a:r>
              <a:rPr lang="en-US" dirty="0"/>
              <a:t>Dr. Susanne </a:t>
            </a:r>
            <a:r>
              <a:rPr lang="en-US" dirty="0" err="1"/>
              <a:t>Camarga</a:t>
            </a:r>
            <a:r>
              <a:rPr lang="en-US" dirty="0"/>
              <a:t> discussing tropical storm patterns during an E2C</a:t>
            </a:r>
          </a:p>
        </p:txBody>
      </p:sp>
    </p:spTree>
    <p:extLst>
      <p:ext uri="{BB962C8B-B14F-4D97-AF65-F5344CB8AC3E}">
        <p14:creationId xmlns:p14="http://schemas.microsoft.com/office/powerpoint/2010/main" val="47488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1108E-9ECB-4114-B0B6-C8C9F10A6A71}"/>
              </a:ext>
            </a:extLst>
          </p:cNvPr>
          <p:cNvSpPr>
            <a:spLocks noGrp="1"/>
          </p:cNvSpPr>
          <p:nvPr>
            <p:ph type="title"/>
          </p:nvPr>
        </p:nvSpPr>
        <p:spPr/>
        <p:txBody>
          <a:bodyPr/>
          <a:lstStyle/>
          <a:p>
            <a:r>
              <a:rPr lang="en-US" dirty="0"/>
              <a:t>Best example of E2C dealing with climate change</a:t>
            </a:r>
          </a:p>
        </p:txBody>
      </p:sp>
      <p:sp>
        <p:nvSpPr>
          <p:cNvPr id="3" name="Content Placeholder 2">
            <a:extLst>
              <a:ext uri="{FF2B5EF4-FFF2-40B4-BE49-F238E27FC236}">
                <a16:creationId xmlns:a16="http://schemas.microsoft.com/office/drawing/2014/main" id="{7CF85D4E-C1BE-46DC-A776-6775EA3231BC}"/>
              </a:ext>
            </a:extLst>
          </p:cNvPr>
          <p:cNvSpPr>
            <a:spLocks noGrp="1"/>
          </p:cNvSpPr>
          <p:nvPr>
            <p:ph sz="half" idx="1"/>
          </p:nvPr>
        </p:nvSpPr>
        <p:spPr/>
        <p:txBody>
          <a:bodyPr/>
          <a:lstStyle/>
          <a:p>
            <a:br>
              <a:rPr lang="en-US" dirty="0"/>
            </a:br>
            <a:r>
              <a:rPr lang="en-US" b="1" i="0" dirty="0">
                <a:solidFill>
                  <a:schemeClr val="accent1">
                    <a:lumMod val="75000"/>
                  </a:schemeClr>
                </a:solidFill>
                <a:effectLst/>
                <a:latin typeface="Segoe UI Light" panose="020B0502040204020203" pitchFamily="34" charset="0"/>
              </a:rPr>
              <a:t>Ikaaġvik Sikukun: Bridging the Scientific and Indigenous Communities to Study Sea Ice Change in Arctic Alaska</a:t>
            </a:r>
          </a:p>
          <a:p>
            <a:pPr marL="0" indent="0">
              <a:buNone/>
            </a:pPr>
            <a:r>
              <a:rPr lang="en-US" dirty="0">
                <a:solidFill>
                  <a:srgbClr val="484E50"/>
                </a:solidFill>
                <a:latin typeface="Segoe UI Light" panose="020B0502040204020203" pitchFamily="34" charset="0"/>
              </a:rPr>
              <a:t>   with Dr. Christopher Zappa</a:t>
            </a:r>
          </a:p>
          <a:p>
            <a:pPr marL="0" indent="0">
              <a:buNone/>
            </a:pPr>
            <a:r>
              <a:rPr lang="en-US" dirty="0">
                <a:solidFill>
                  <a:srgbClr val="484E50"/>
                </a:solidFill>
                <a:latin typeface="Segoe UI Light" panose="020B0502040204020203" pitchFamily="34" charset="0"/>
              </a:rPr>
              <a:t>   on 6 March 2021</a:t>
            </a:r>
            <a:endParaRPr lang="en-US" dirty="0"/>
          </a:p>
        </p:txBody>
      </p:sp>
      <p:pic>
        <p:nvPicPr>
          <p:cNvPr id="6" name="Content Placeholder 5">
            <a:extLst>
              <a:ext uri="{FF2B5EF4-FFF2-40B4-BE49-F238E27FC236}">
                <a16:creationId xmlns:a16="http://schemas.microsoft.com/office/drawing/2014/main" id="{0520B10C-9E88-4D34-98AD-3E80AC37B5D6}"/>
              </a:ext>
            </a:extLst>
          </p:cNvPr>
          <p:cNvPicPr>
            <a:picLocks noGrp="1" noChangeAspect="1"/>
          </p:cNvPicPr>
          <p:nvPr>
            <p:ph sz="half" idx="2"/>
          </p:nvPr>
        </p:nvPicPr>
        <p:blipFill>
          <a:blip r:embed="rId2"/>
          <a:stretch>
            <a:fillRect/>
          </a:stretch>
        </p:blipFill>
        <p:spPr>
          <a:xfrm>
            <a:off x="5713588" y="1943100"/>
            <a:ext cx="6249812" cy="3515519"/>
          </a:xfrm>
        </p:spPr>
      </p:pic>
    </p:spTree>
    <p:extLst>
      <p:ext uri="{BB962C8B-B14F-4D97-AF65-F5344CB8AC3E}">
        <p14:creationId xmlns:p14="http://schemas.microsoft.com/office/powerpoint/2010/main" val="17357670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TotalTime>
  <Words>1489</Words>
  <Application>Microsoft Office PowerPoint</Application>
  <PresentationFormat>Widescreen</PresentationFormat>
  <Paragraphs>94</Paragraphs>
  <Slides>16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Calibri Light</vt:lpstr>
      <vt:lpstr>Roboto</vt:lpstr>
      <vt:lpstr>Segoe UI</vt:lpstr>
      <vt:lpstr>Segoe UI Light</vt:lpstr>
      <vt:lpstr>Symbol</vt:lpstr>
      <vt:lpstr>Office Theme</vt:lpstr>
      <vt:lpstr>Earth2Class: An Innovative Strategy     to Teach Climate Change Education  </vt:lpstr>
      <vt:lpstr>PowerPoint Presentation</vt:lpstr>
      <vt:lpstr>Developing acceptance of what one reads</vt:lpstr>
      <vt:lpstr>Now let’s go back to thinking about climate change</vt:lpstr>
      <vt:lpstr>Politics</vt:lpstr>
      <vt:lpstr>Science and Social Studies Standards pertaining to Climate Change</vt:lpstr>
      <vt:lpstr>“I hear and I forget/ I see and I remember/ I do and I understand” – ancient saying</vt:lpstr>
      <vt:lpstr>The “Earth2Class” Program</vt:lpstr>
      <vt:lpstr>Best example of E2C dealing with climate change</vt:lpstr>
      <vt:lpstr>PowerPoint Presentation</vt:lpstr>
      <vt:lpstr>Another example of climate change, science, and social studies</vt:lpstr>
      <vt:lpstr>PowerPoint Presentation</vt:lpstr>
      <vt:lpstr>National Geography Standards https://www.nationalgeographic.org/standards/national-geography-standards/) </vt:lpstr>
      <vt:lpstr>Selected E2C Programs about Paleoclimatology</vt:lpstr>
      <vt:lpstr>E2C Programs Exploring Future Climate Change</vt:lpstr>
      <vt:lpstr>https://earth2class.org/site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Earth2Class: An Innovative Strategy     to Teach Climate Change Education</dc:title>
  <dc:creator>MJ Passow</dc:creator>
  <cp:lastModifiedBy>MJ Passow</cp:lastModifiedBy>
  <cp:revision>26</cp:revision>
  <dcterms:created xsi:type="dcterms:W3CDTF">2022-02-03T23:35:48Z</dcterms:created>
  <dcterms:modified xsi:type="dcterms:W3CDTF">2022-02-16T18:16:26Z</dcterms:modified>
</cp:coreProperties>
</file>