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 id="2147483674" r:id="rId2"/>
  </p:sldMasterIdLst>
  <p:notesMasterIdLst>
    <p:notesMasterId r:id="rId19"/>
  </p:notesMasterIdLst>
  <p:sldIdLst>
    <p:sldId id="256" r:id="rId3"/>
    <p:sldId id="270" r:id="rId4"/>
    <p:sldId id="267" r:id="rId5"/>
    <p:sldId id="265" r:id="rId6"/>
    <p:sldId id="273" r:id="rId7"/>
    <p:sldId id="266" r:id="rId8"/>
    <p:sldId id="284" r:id="rId9"/>
    <p:sldId id="274" r:id="rId10"/>
    <p:sldId id="269" r:id="rId11"/>
    <p:sldId id="275" r:id="rId12"/>
    <p:sldId id="276" r:id="rId13"/>
    <p:sldId id="277" r:id="rId14"/>
    <p:sldId id="279" r:id="rId15"/>
    <p:sldId id="285" r:id="rId16"/>
    <p:sldId id="283"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E906"/>
    <a:srgbClr val="FFF7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83" autoAdjust="0"/>
  </p:normalViewPr>
  <p:slideViewPr>
    <p:cSldViewPr snapToGrid="0">
      <p:cViewPr varScale="1">
        <p:scale>
          <a:sx n="104" d="100"/>
          <a:sy n="104" d="100"/>
        </p:scale>
        <p:origin x="79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766D1-9F83-4201-9259-5F2C4DB08D95}" type="datetimeFigureOut">
              <a:rPr lang="en-US" smtClean="0"/>
              <a:t>2/18/2022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2E541B-160A-4D1F-B7A4-7FCF9C1164EF}" type="slidenum">
              <a:rPr lang="en-US" smtClean="0"/>
              <a:t>‹#›</a:t>
            </a:fld>
            <a:endParaRPr lang="en-US"/>
          </a:p>
        </p:txBody>
      </p:sp>
    </p:spTree>
    <p:extLst>
      <p:ext uri="{BB962C8B-B14F-4D97-AF65-F5344CB8AC3E}">
        <p14:creationId xmlns:p14="http://schemas.microsoft.com/office/powerpoint/2010/main" val="3797067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2E541B-160A-4D1F-B7A4-7FCF9C1164EF}" type="slidenum">
              <a:rPr lang="en-US" smtClean="0"/>
              <a:t>1</a:t>
            </a:fld>
            <a:endParaRPr lang="en-US"/>
          </a:p>
        </p:txBody>
      </p:sp>
    </p:spTree>
    <p:extLst>
      <p:ext uri="{BB962C8B-B14F-4D97-AF65-F5344CB8AC3E}">
        <p14:creationId xmlns:p14="http://schemas.microsoft.com/office/powerpoint/2010/main" val="1592734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t>
            </a:r>
            <a:r>
              <a:rPr lang="en-US" dirty="0" err="1"/>
              <a:t>SafeGraph</a:t>
            </a:r>
            <a:r>
              <a:rPr lang="en-US" dirty="0"/>
              <a:t> data?</a:t>
            </a:r>
          </a:p>
          <a:p>
            <a:r>
              <a:rPr lang="en-US" dirty="0"/>
              <a:t>We had to aggregate data to match the extents of the project (time and space)</a:t>
            </a:r>
          </a:p>
          <a:p>
            <a:r>
              <a:rPr lang="en-US" dirty="0"/>
              <a:t>Looked at spatial </a:t>
            </a:r>
            <a:r>
              <a:rPr lang="en-US" dirty="0" err="1"/>
              <a:t>autocorr</a:t>
            </a:r>
            <a:r>
              <a:rPr lang="en-US" dirty="0"/>
              <a:t> and </a:t>
            </a:r>
            <a:r>
              <a:rPr lang="en-US" dirty="0" err="1"/>
              <a:t>pearsons</a:t>
            </a:r>
            <a:r>
              <a:rPr lang="en-US" dirty="0"/>
              <a:t> (with COVID-19) – Net flows only real option for analysis</a:t>
            </a:r>
          </a:p>
          <a:p>
            <a:r>
              <a:rPr lang="en-US" dirty="0"/>
              <a:t>Mobility-COVID19 connection.</a:t>
            </a:r>
          </a:p>
        </p:txBody>
      </p:sp>
      <p:sp>
        <p:nvSpPr>
          <p:cNvPr id="4" name="Slide Number Placeholder 3"/>
          <p:cNvSpPr>
            <a:spLocks noGrp="1"/>
          </p:cNvSpPr>
          <p:nvPr>
            <p:ph type="sldNum" sz="quarter" idx="5"/>
          </p:nvPr>
        </p:nvSpPr>
        <p:spPr/>
        <p:txBody>
          <a:bodyPr/>
          <a:lstStyle/>
          <a:p>
            <a:fld id="{8D2E541B-160A-4D1F-B7A4-7FCF9C1164EF}" type="slidenum">
              <a:rPr lang="en-US" smtClean="0"/>
              <a:t>11</a:t>
            </a:fld>
            <a:endParaRPr lang="en-US"/>
          </a:p>
        </p:txBody>
      </p:sp>
    </p:spTree>
    <p:extLst>
      <p:ext uri="{BB962C8B-B14F-4D97-AF65-F5344CB8AC3E}">
        <p14:creationId xmlns:p14="http://schemas.microsoft.com/office/powerpoint/2010/main" val="3123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to our question - How does mobility data augment the spatial models? At these extents it really doesn’t</a:t>
            </a:r>
          </a:p>
          <a:p>
            <a:r>
              <a:rPr lang="en-US" dirty="0"/>
              <a:t>Coefficients</a:t>
            </a:r>
          </a:p>
          <a:p>
            <a:r>
              <a:rPr lang="en-US" dirty="0"/>
              <a:t>Models improved in 2, 3, and especially 5 </a:t>
            </a:r>
          </a:p>
          <a:p>
            <a:r>
              <a:rPr lang="en-US" dirty="0"/>
              <a:t>HTN only model better in 1 (introduction phase, stay at home orders) and 4 (second wave, very high rates)</a:t>
            </a:r>
          </a:p>
          <a:p>
            <a:r>
              <a:rPr lang="en-US" dirty="0"/>
              <a:t>Net flows seems to add value during times of relative stability</a:t>
            </a:r>
          </a:p>
          <a:p>
            <a:endParaRPr lang="en-US" dirty="0"/>
          </a:p>
        </p:txBody>
      </p:sp>
      <p:sp>
        <p:nvSpPr>
          <p:cNvPr id="4" name="Slide Number Placeholder 3"/>
          <p:cNvSpPr>
            <a:spLocks noGrp="1"/>
          </p:cNvSpPr>
          <p:nvPr>
            <p:ph type="sldNum" sz="quarter" idx="5"/>
          </p:nvPr>
        </p:nvSpPr>
        <p:spPr/>
        <p:txBody>
          <a:bodyPr/>
          <a:lstStyle/>
          <a:p>
            <a:fld id="{8D2E541B-160A-4D1F-B7A4-7FCF9C1164EF}" type="slidenum">
              <a:rPr lang="en-US" smtClean="0"/>
              <a:t>12</a:t>
            </a:fld>
            <a:endParaRPr lang="en-US"/>
          </a:p>
        </p:txBody>
      </p:sp>
    </p:spTree>
    <p:extLst>
      <p:ext uri="{BB962C8B-B14F-4D97-AF65-F5344CB8AC3E}">
        <p14:creationId xmlns:p14="http://schemas.microsoft.com/office/powerpoint/2010/main" val="1260021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data challenges</a:t>
            </a:r>
          </a:p>
          <a:p>
            <a:r>
              <a:rPr lang="en-US" dirty="0"/>
              <a:t>Need to use finer resolutions to study the effect of mobility on COVID-19 data (also time lag)</a:t>
            </a:r>
          </a:p>
        </p:txBody>
      </p:sp>
      <p:sp>
        <p:nvSpPr>
          <p:cNvPr id="4" name="Slide Number Placeholder 3"/>
          <p:cNvSpPr>
            <a:spLocks noGrp="1"/>
          </p:cNvSpPr>
          <p:nvPr>
            <p:ph type="sldNum" sz="quarter" idx="5"/>
          </p:nvPr>
        </p:nvSpPr>
        <p:spPr/>
        <p:txBody>
          <a:bodyPr/>
          <a:lstStyle/>
          <a:p>
            <a:fld id="{8D2E541B-160A-4D1F-B7A4-7FCF9C1164EF}" type="slidenum">
              <a:rPr lang="en-US" smtClean="0"/>
              <a:t>13</a:t>
            </a:fld>
            <a:endParaRPr lang="en-US"/>
          </a:p>
        </p:txBody>
      </p:sp>
    </p:spTree>
    <p:extLst>
      <p:ext uri="{BB962C8B-B14F-4D97-AF65-F5344CB8AC3E}">
        <p14:creationId xmlns:p14="http://schemas.microsoft.com/office/powerpoint/2010/main" val="2828604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data challenges</a:t>
            </a:r>
          </a:p>
          <a:p>
            <a:r>
              <a:rPr lang="en-US" dirty="0"/>
              <a:t>Need to use finer resolutions to study the effect of mobility on COVID-19 data (also time lag)</a:t>
            </a:r>
          </a:p>
        </p:txBody>
      </p:sp>
      <p:sp>
        <p:nvSpPr>
          <p:cNvPr id="4" name="Slide Number Placeholder 3"/>
          <p:cNvSpPr>
            <a:spLocks noGrp="1"/>
          </p:cNvSpPr>
          <p:nvPr>
            <p:ph type="sldNum" sz="quarter" idx="5"/>
          </p:nvPr>
        </p:nvSpPr>
        <p:spPr/>
        <p:txBody>
          <a:bodyPr/>
          <a:lstStyle/>
          <a:p>
            <a:fld id="{8D2E541B-160A-4D1F-B7A4-7FCF9C1164EF}" type="slidenum">
              <a:rPr lang="en-US" smtClean="0"/>
              <a:t>14</a:t>
            </a:fld>
            <a:endParaRPr lang="en-US"/>
          </a:p>
        </p:txBody>
      </p:sp>
    </p:spTree>
    <p:extLst>
      <p:ext uri="{BB962C8B-B14F-4D97-AF65-F5344CB8AC3E}">
        <p14:creationId xmlns:p14="http://schemas.microsoft.com/office/powerpoint/2010/main" val="1044701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2E541B-160A-4D1F-B7A4-7FCF9C1164EF}" type="slidenum">
              <a:rPr lang="en-US" smtClean="0"/>
              <a:t>16</a:t>
            </a:fld>
            <a:endParaRPr lang="en-US"/>
          </a:p>
        </p:txBody>
      </p:sp>
    </p:spTree>
    <p:extLst>
      <p:ext uri="{BB962C8B-B14F-4D97-AF65-F5344CB8AC3E}">
        <p14:creationId xmlns:p14="http://schemas.microsoft.com/office/powerpoint/2010/main" val="4062494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Sub-Regional Areas, general county attributes, 5 pandemic stages, </a:t>
            </a:r>
          </a:p>
        </p:txBody>
      </p:sp>
      <p:sp>
        <p:nvSpPr>
          <p:cNvPr id="4" name="Slide Number Placeholder 3"/>
          <p:cNvSpPr>
            <a:spLocks noGrp="1"/>
          </p:cNvSpPr>
          <p:nvPr>
            <p:ph type="sldNum" sz="quarter" idx="5"/>
          </p:nvPr>
        </p:nvSpPr>
        <p:spPr/>
        <p:txBody>
          <a:bodyPr/>
          <a:lstStyle/>
          <a:p>
            <a:fld id="{8D2E541B-160A-4D1F-B7A4-7FCF9C1164EF}" type="slidenum">
              <a:rPr lang="en-US" smtClean="0"/>
              <a:t>3</a:t>
            </a:fld>
            <a:endParaRPr lang="en-US"/>
          </a:p>
        </p:txBody>
      </p:sp>
    </p:spTree>
    <p:extLst>
      <p:ext uri="{BB962C8B-B14F-4D97-AF65-F5344CB8AC3E}">
        <p14:creationId xmlns:p14="http://schemas.microsoft.com/office/powerpoint/2010/main" val="1252776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SDOH? Give examples of each (socioeconomic, built environment, healthcare accessibility).</a:t>
            </a:r>
          </a:p>
          <a:p>
            <a:r>
              <a:rPr lang="en-US" dirty="0"/>
              <a:t>Low SES related to chronic disease development (diet, preventative care, etc.) and COVID-19 exposure (employment, information literacy/communication, etc.).</a:t>
            </a:r>
          </a:p>
          <a:p>
            <a:r>
              <a:rPr lang="en-US" dirty="0"/>
              <a:t>Chronic disease increases likelihood of negative COVID-19 outcomes.</a:t>
            </a:r>
          </a:p>
          <a:p>
            <a:r>
              <a:rPr lang="en-US" dirty="0"/>
              <a:t>SDOH + Chronic disease + COVID-19 = Health disparity</a:t>
            </a:r>
          </a:p>
        </p:txBody>
      </p:sp>
      <p:sp>
        <p:nvSpPr>
          <p:cNvPr id="4" name="Slide Number Placeholder 3"/>
          <p:cNvSpPr>
            <a:spLocks noGrp="1"/>
          </p:cNvSpPr>
          <p:nvPr>
            <p:ph type="sldNum" sz="quarter" idx="5"/>
          </p:nvPr>
        </p:nvSpPr>
        <p:spPr/>
        <p:txBody>
          <a:bodyPr/>
          <a:lstStyle/>
          <a:p>
            <a:fld id="{8D2E541B-160A-4D1F-B7A4-7FCF9C1164EF}" type="slidenum">
              <a:rPr lang="en-US" smtClean="0"/>
              <a:t>4</a:t>
            </a:fld>
            <a:endParaRPr lang="en-US"/>
          </a:p>
        </p:txBody>
      </p:sp>
    </p:spTree>
    <p:extLst>
      <p:ext uri="{BB962C8B-B14F-4D97-AF65-F5344CB8AC3E}">
        <p14:creationId xmlns:p14="http://schemas.microsoft.com/office/powerpoint/2010/main" val="765475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better understand vulnerability in SD County (and elsewhere), we asked the 1</a:t>
            </a:r>
            <a:r>
              <a:rPr lang="en-US" baseline="30000" dirty="0"/>
              <a:t>st</a:t>
            </a:r>
            <a:r>
              <a:rPr lang="en-US" dirty="0"/>
              <a:t> question.</a:t>
            </a:r>
          </a:p>
          <a:p>
            <a:r>
              <a:rPr lang="en-US" dirty="0"/>
              <a:t>Describe SES variables.</a:t>
            </a:r>
          </a:p>
        </p:txBody>
      </p:sp>
      <p:sp>
        <p:nvSpPr>
          <p:cNvPr id="4" name="Slide Number Placeholder 3"/>
          <p:cNvSpPr>
            <a:spLocks noGrp="1"/>
          </p:cNvSpPr>
          <p:nvPr>
            <p:ph type="sldNum" sz="quarter" idx="5"/>
          </p:nvPr>
        </p:nvSpPr>
        <p:spPr/>
        <p:txBody>
          <a:bodyPr/>
          <a:lstStyle/>
          <a:p>
            <a:fld id="{8D2E541B-160A-4D1F-B7A4-7FCF9C1164EF}" type="slidenum">
              <a:rPr lang="en-US" smtClean="0"/>
              <a:t>5</a:t>
            </a:fld>
            <a:endParaRPr lang="en-US"/>
          </a:p>
        </p:txBody>
      </p:sp>
    </p:spTree>
    <p:extLst>
      <p:ext uri="{BB962C8B-B14F-4D97-AF65-F5344CB8AC3E}">
        <p14:creationId xmlns:p14="http://schemas.microsoft.com/office/powerpoint/2010/main" val="3676135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Methods. </a:t>
            </a:r>
          </a:p>
          <a:p>
            <a:r>
              <a:rPr lang="en-US" dirty="0"/>
              <a:t>Variables in categories (SDOH)</a:t>
            </a:r>
          </a:p>
          <a:p>
            <a:r>
              <a:rPr lang="en-US" dirty="0"/>
              <a:t>Multicollinearity, presents challenges to further analysis</a:t>
            </a:r>
          </a:p>
          <a:p>
            <a:r>
              <a:rPr lang="en-US" dirty="0"/>
              <a:t>Overall decrease in relationship strength over time – Other factors influence continued spread.</a:t>
            </a:r>
          </a:p>
        </p:txBody>
      </p:sp>
      <p:sp>
        <p:nvSpPr>
          <p:cNvPr id="4" name="Slide Number Placeholder 3"/>
          <p:cNvSpPr>
            <a:spLocks noGrp="1"/>
          </p:cNvSpPr>
          <p:nvPr>
            <p:ph type="sldNum" sz="quarter" idx="5"/>
          </p:nvPr>
        </p:nvSpPr>
        <p:spPr/>
        <p:txBody>
          <a:bodyPr/>
          <a:lstStyle/>
          <a:p>
            <a:fld id="{8D2E541B-160A-4D1F-B7A4-7FCF9C1164EF}" type="slidenum">
              <a:rPr lang="en-US" smtClean="0"/>
              <a:t>6</a:t>
            </a:fld>
            <a:endParaRPr lang="en-US"/>
          </a:p>
        </p:txBody>
      </p:sp>
    </p:spTree>
    <p:extLst>
      <p:ext uri="{BB962C8B-B14F-4D97-AF65-F5344CB8AC3E}">
        <p14:creationId xmlns:p14="http://schemas.microsoft.com/office/powerpoint/2010/main" val="1974194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Methods. </a:t>
            </a:r>
          </a:p>
          <a:p>
            <a:r>
              <a:rPr lang="en-US" dirty="0"/>
              <a:t>Variables in categories (SDOH)</a:t>
            </a:r>
          </a:p>
          <a:p>
            <a:r>
              <a:rPr lang="en-US" dirty="0"/>
              <a:t>Multicollinearity, presents challenges to further analysis</a:t>
            </a:r>
          </a:p>
          <a:p>
            <a:r>
              <a:rPr lang="en-US" dirty="0"/>
              <a:t>Overall decrease in relationship strength over time – Other factors influence continued spread.</a:t>
            </a:r>
          </a:p>
        </p:txBody>
      </p:sp>
      <p:sp>
        <p:nvSpPr>
          <p:cNvPr id="4" name="Slide Number Placeholder 3"/>
          <p:cNvSpPr>
            <a:spLocks noGrp="1"/>
          </p:cNvSpPr>
          <p:nvPr>
            <p:ph type="sldNum" sz="quarter" idx="5"/>
          </p:nvPr>
        </p:nvSpPr>
        <p:spPr/>
        <p:txBody>
          <a:bodyPr/>
          <a:lstStyle/>
          <a:p>
            <a:fld id="{8D2E541B-160A-4D1F-B7A4-7FCF9C1164EF}" type="slidenum">
              <a:rPr lang="en-US" smtClean="0"/>
              <a:t>7</a:t>
            </a:fld>
            <a:endParaRPr lang="en-US"/>
          </a:p>
        </p:txBody>
      </p:sp>
    </p:spTree>
    <p:extLst>
      <p:ext uri="{BB962C8B-B14F-4D97-AF65-F5344CB8AC3E}">
        <p14:creationId xmlns:p14="http://schemas.microsoft.com/office/powerpoint/2010/main" val="3862862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Spatial modeling with chronic disease rates to better understand COVID-19 in SD County. Since SES variables are highly related to one another, avoid multicollinearity issues.</a:t>
            </a:r>
          </a:p>
          <a:p>
            <a:r>
              <a:rPr lang="en-US" dirty="0"/>
              <a:t>COVID-19 and chronic disease rates both display positive spatial </a:t>
            </a:r>
            <a:r>
              <a:rPr lang="en-US" dirty="0" err="1"/>
              <a:t>autocorr</a:t>
            </a:r>
            <a:r>
              <a:rPr lang="en-US" dirty="0"/>
              <a:t> (clustering) that justifies spatial analysis</a:t>
            </a:r>
          </a:p>
        </p:txBody>
      </p:sp>
      <p:sp>
        <p:nvSpPr>
          <p:cNvPr id="4" name="Slide Number Placeholder 3"/>
          <p:cNvSpPr>
            <a:spLocks noGrp="1"/>
          </p:cNvSpPr>
          <p:nvPr>
            <p:ph type="sldNum" sz="quarter" idx="5"/>
          </p:nvPr>
        </p:nvSpPr>
        <p:spPr/>
        <p:txBody>
          <a:bodyPr/>
          <a:lstStyle/>
          <a:p>
            <a:fld id="{8D2E541B-160A-4D1F-B7A4-7FCF9C1164EF}" type="slidenum">
              <a:rPr lang="en-US" smtClean="0"/>
              <a:t>8</a:t>
            </a:fld>
            <a:endParaRPr lang="en-US"/>
          </a:p>
        </p:txBody>
      </p:sp>
    </p:spTree>
    <p:extLst>
      <p:ext uri="{BB962C8B-B14F-4D97-AF65-F5344CB8AC3E}">
        <p14:creationId xmlns:p14="http://schemas.microsoft.com/office/powerpoint/2010/main" val="497795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 B, C maps.</a:t>
            </a:r>
          </a:p>
          <a:p>
            <a:r>
              <a:rPr lang="en-US" dirty="0"/>
              <a:t>For C, describe how well predicted areas (white) are stable/resilient, underpredictions (blue) reveal communities that are vulnerable, overpredicted areas (red) are rural and military </a:t>
            </a:r>
          </a:p>
        </p:txBody>
      </p:sp>
      <p:sp>
        <p:nvSpPr>
          <p:cNvPr id="4" name="Slide Number Placeholder 3"/>
          <p:cNvSpPr>
            <a:spLocks noGrp="1"/>
          </p:cNvSpPr>
          <p:nvPr>
            <p:ph type="sldNum" sz="quarter" idx="5"/>
          </p:nvPr>
        </p:nvSpPr>
        <p:spPr/>
        <p:txBody>
          <a:bodyPr/>
          <a:lstStyle/>
          <a:p>
            <a:fld id="{8D2E541B-160A-4D1F-B7A4-7FCF9C1164EF}" type="slidenum">
              <a:rPr lang="en-US" smtClean="0"/>
              <a:t>9</a:t>
            </a:fld>
            <a:endParaRPr lang="en-US"/>
          </a:p>
        </p:txBody>
      </p:sp>
    </p:spTree>
    <p:extLst>
      <p:ext uri="{BB962C8B-B14F-4D97-AF65-F5344CB8AC3E}">
        <p14:creationId xmlns:p14="http://schemas.microsoft.com/office/powerpoint/2010/main" val="18073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noted before (Q1), overall influence of SES variables decreases as the pandemic progresses. </a:t>
            </a:r>
          </a:p>
          <a:p>
            <a:r>
              <a:rPr lang="en-US" dirty="0"/>
              <a:t>Look at other factors – Mobility.</a:t>
            </a:r>
          </a:p>
          <a:p>
            <a:r>
              <a:rPr lang="en-US" dirty="0"/>
              <a:t>How does adding mobility data affect the models?</a:t>
            </a:r>
          </a:p>
        </p:txBody>
      </p:sp>
      <p:sp>
        <p:nvSpPr>
          <p:cNvPr id="4" name="Slide Number Placeholder 3"/>
          <p:cNvSpPr>
            <a:spLocks noGrp="1"/>
          </p:cNvSpPr>
          <p:nvPr>
            <p:ph type="sldNum" sz="quarter" idx="5"/>
          </p:nvPr>
        </p:nvSpPr>
        <p:spPr/>
        <p:txBody>
          <a:bodyPr/>
          <a:lstStyle/>
          <a:p>
            <a:fld id="{8D2E541B-160A-4D1F-B7A4-7FCF9C1164EF}" type="slidenum">
              <a:rPr lang="en-US" smtClean="0"/>
              <a:t>10</a:t>
            </a:fld>
            <a:endParaRPr lang="en-US"/>
          </a:p>
        </p:txBody>
      </p:sp>
    </p:spTree>
    <p:extLst>
      <p:ext uri="{BB962C8B-B14F-4D97-AF65-F5344CB8AC3E}">
        <p14:creationId xmlns:p14="http://schemas.microsoft.com/office/powerpoint/2010/main" val="850057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2/18/2022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18272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2/18/2022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128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2/18/2022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5983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2/18/2022</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88116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2/18/2022</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928056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2/18/2022</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72867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2/18/2022</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37995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2/18/2022</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84863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2/18/2022</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19046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2/18/2022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84377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2/18/2022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56901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2/18/2022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6855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2/18/2022</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961910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2/18/2022</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80833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2/18/2022</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46250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2/18/2022</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88992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2/18/2022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59697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2/18/2022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8882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2/18/2022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80439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2/18/2022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96775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2/18/2022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8533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2/18/2022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422696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2/18/2022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9940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2/18/2022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353519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13" r:id="rId5"/>
    <p:sldLayoutId id="2147483714" r:id="rId6"/>
    <p:sldLayoutId id="2147483719" r:id="rId7"/>
    <p:sldLayoutId id="2147483715" r:id="rId8"/>
    <p:sldLayoutId id="2147483716" r:id="rId9"/>
    <p:sldLayoutId id="2147483717" r:id="rId10"/>
    <p:sldLayoutId id="2147483718" r:id="rId11"/>
  </p:sldLayoutIdLst>
  <p:hf sldNum="0" hdr="0" ftr="0" dt="0"/>
  <p:txStyles>
    <p:title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3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21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2/18/2022</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2161818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67" r:id="rId6"/>
    <p:sldLayoutId id="2147483662" r:id="rId7"/>
    <p:sldLayoutId id="2147483663" r:id="rId8"/>
    <p:sldLayoutId id="2147483664" r:id="rId9"/>
    <p:sldLayoutId id="2147483665" r:id="rId10"/>
    <p:sldLayoutId id="2147483666" r:id="rId11"/>
    <p:sldLayoutId id="2147483668"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svg"/></Relationships>
</file>

<file path=ppt/slides/_rels/slide14.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sv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mailto:jembury8568@sdsu.edu" TargetMode="External"/><Relationship Id="rId4" Type="http://schemas.openxmlformats.org/officeDocument/2006/relationships/hyperlink" Target="https://www.cdc.gov/pc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coronavirus/2019-ncov/need-extra-precautions/people-with-medical-conditions.htm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C0C8B3-9F72-4DE6-A7E6-2B3A8700536C}"/>
              </a:ext>
            </a:extLst>
          </p:cNvPr>
          <p:cNvSpPr>
            <a:spLocks noGrp="1"/>
          </p:cNvSpPr>
          <p:nvPr>
            <p:ph type="ctrTitle"/>
          </p:nvPr>
        </p:nvSpPr>
        <p:spPr>
          <a:xfrm>
            <a:off x="5289754" y="639097"/>
            <a:ext cx="6253317" cy="3686015"/>
          </a:xfrm>
        </p:spPr>
        <p:txBody>
          <a:bodyPr>
            <a:noAutofit/>
          </a:bodyPr>
          <a:lstStyle/>
          <a:p>
            <a:r>
              <a:rPr lang="en-US" sz="4400" dirty="0"/>
              <a:t>The dynamic roles of chronic disease, socioeconomic factors, and mobility on population vulnerability during the COVID-19 pandemic</a:t>
            </a:r>
          </a:p>
        </p:txBody>
      </p:sp>
      <p:sp>
        <p:nvSpPr>
          <p:cNvPr id="3" name="Subtitle 2">
            <a:extLst>
              <a:ext uri="{FF2B5EF4-FFF2-40B4-BE49-F238E27FC236}">
                <a16:creationId xmlns:a16="http://schemas.microsoft.com/office/drawing/2014/main" id="{E5FE5596-B207-4A16-A697-D64AFFEB100A}"/>
              </a:ext>
            </a:extLst>
          </p:cNvPr>
          <p:cNvSpPr>
            <a:spLocks noGrp="1"/>
          </p:cNvSpPr>
          <p:nvPr>
            <p:ph type="subTitle" idx="1"/>
          </p:nvPr>
        </p:nvSpPr>
        <p:spPr>
          <a:xfrm>
            <a:off x="5289753" y="4672738"/>
            <a:ext cx="6269347" cy="1958875"/>
          </a:xfrm>
        </p:spPr>
        <p:txBody>
          <a:bodyPr>
            <a:normAutofit/>
          </a:bodyPr>
          <a:lstStyle/>
          <a:p>
            <a:pPr>
              <a:spcBef>
                <a:spcPts val="600"/>
              </a:spcBef>
            </a:pPr>
            <a:r>
              <a:rPr lang="en-US" sz="2000" cap="none" spc="0" dirty="0">
                <a:solidFill>
                  <a:schemeClr val="tx1">
                    <a:lumMod val="85000"/>
                    <a:lumOff val="15000"/>
                  </a:schemeClr>
                </a:solidFill>
                <a:latin typeface="+mj-lt"/>
              </a:rPr>
              <a:t>Jessica Embury – </a:t>
            </a:r>
            <a:r>
              <a:rPr lang="en-US" sz="1400" cap="none" spc="0" dirty="0">
                <a:solidFill>
                  <a:schemeClr val="tx1">
                    <a:lumMod val="85000"/>
                    <a:lumOff val="15000"/>
                  </a:schemeClr>
                </a:solidFill>
                <a:latin typeface="+mj-lt"/>
              </a:rPr>
              <a:t>Dept. of Geography, San Diego State University</a:t>
            </a:r>
          </a:p>
          <a:p>
            <a:pPr>
              <a:spcBef>
                <a:spcPts val="600"/>
              </a:spcBef>
            </a:pPr>
            <a:r>
              <a:rPr lang="en-US" sz="2000" cap="none" spc="0" dirty="0">
                <a:solidFill>
                  <a:schemeClr val="tx1">
                    <a:lumMod val="85000"/>
                    <a:lumOff val="15000"/>
                  </a:schemeClr>
                </a:solidFill>
                <a:latin typeface="+mj-lt"/>
              </a:rPr>
              <a:t>Ming-Hsiang Tsou, PhD - </a:t>
            </a:r>
            <a:r>
              <a:rPr lang="en-US" sz="1400" cap="none" spc="0" dirty="0">
                <a:solidFill>
                  <a:schemeClr val="tx1">
                    <a:lumMod val="85000"/>
                    <a:lumOff val="15000"/>
                  </a:schemeClr>
                </a:solidFill>
                <a:latin typeface="+mj-lt"/>
              </a:rPr>
              <a:t>Dept. of Geography, San Diego State University</a:t>
            </a:r>
          </a:p>
          <a:p>
            <a:pPr>
              <a:spcBef>
                <a:spcPts val="600"/>
              </a:spcBef>
            </a:pPr>
            <a:r>
              <a:rPr lang="en-US" sz="2000" cap="none" spc="0" dirty="0">
                <a:solidFill>
                  <a:schemeClr val="tx1">
                    <a:lumMod val="85000"/>
                    <a:lumOff val="15000"/>
                  </a:schemeClr>
                </a:solidFill>
                <a:latin typeface="+mj-lt"/>
              </a:rPr>
              <a:t>Atsushi Nara, PhD - </a:t>
            </a:r>
            <a:r>
              <a:rPr lang="en-US" sz="1400" cap="none" spc="0" dirty="0">
                <a:solidFill>
                  <a:schemeClr val="tx1">
                    <a:lumMod val="85000"/>
                    <a:lumOff val="15000"/>
                  </a:schemeClr>
                </a:solidFill>
                <a:latin typeface="+mj-lt"/>
              </a:rPr>
              <a:t>Dept. of Geography, San Diego State University</a:t>
            </a:r>
          </a:p>
          <a:p>
            <a:pPr>
              <a:spcBef>
                <a:spcPts val="600"/>
              </a:spcBef>
            </a:pPr>
            <a:r>
              <a:rPr lang="en-US" sz="2000" cap="none" spc="0" dirty="0" err="1">
                <a:solidFill>
                  <a:schemeClr val="tx1">
                    <a:lumMod val="85000"/>
                    <a:lumOff val="15000"/>
                  </a:schemeClr>
                </a:solidFill>
                <a:latin typeface="+mj-lt"/>
              </a:rPr>
              <a:t>Eyal</a:t>
            </a:r>
            <a:r>
              <a:rPr lang="en-US" sz="2000" cap="none" spc="0" dirty="0">
                <a:solidFill>
                  <a:schemeClr val="tx1">
                    <a:lumMod val="85000"/>
                    <a:lumOff val="15000"/>
                  </a:schemeClr>
                </a:solidFill>
                <a:latin typeface="+mj-lt"/>
              </a:rPr>
              <a:t> Oren, PhD - </a:t>
            </a:r>
            <a:r>
              <a:rPr lang="en-US" sz="1400" cap="none" spc="0" dirty="0">
                <a:solidFill>
                  <a:schemeClr val="tx1">
                    <a:lumMod val="85000"/>
                    <a:lumOff val="15000"/>
                  </a:schemeClr>
                </a:solidFill>
                <a:latin typeface="+mj-lt"/>
              </a:rPr>
              <a:t>School Of Public Health, San Diego State University</a:t>
            </a:r>
          </a:p>
          <a:p>
            <a:endParaRPr lang="en-US" dirty="0">
              <a:solidFill>
                <a:schemeClr val="tx1">
                  <a:lumMod val="85000"/>
                  <a:lumOff val="15000"/>
                </a:schemeClr>
              </a:solidFill>
            </a:endParaRPr>
          </a:p>
        </p:txBody>
      </p:sp>
      <p:pic>
        <p:nvPicPr>
          <p:cNvPr id="11" name="Picture 3" descr="A close-up of a ferris wheel&#10;&#10;Description automatically generated with low confidence">
            <a:extLst>
              <a:ext uri="{FF2B5EF4-FFF2-40B4-BE49-F238E27FC236}">
                <a16:creationId xmlns:a16="http://schemas.microsoft.com/office/drawing/2014/main" id="{1BF85C7C-88ED-44FF-8AA6-DE6900510F1E}"/>
              </a:ext>
            </a:extLst>
          </p:cNvPr>
          <p:cNvPicPr>
            <a:picLocks noChangeAspect="1"/>
          </p:cNvPicPr>
          <p:nvPr/>
        </p:nvPicPr>
        <p:blipFill rotWithShape="1">
          <a:blip r:embed="rId3"/>
          <a:srcRect l="50003" r="7922" b="-1"/>
          <a:stretch/>
        </p:blipFill>
        <p:spPr>
          <a:xfrm>
            <a:off x="-1" y="1"/>
            <a:ext cx="4635315" cy="6857999"/>
          </a:xfrm>
          <a:prstGeom prst="rect">
            <a:avLst/>
          </a:prstGeom>
        </p:spPr>
      </p:pic>
      <p:cxnSp>
        <p:nvCxnSpPr>
          <p:cNvPr id="16" name="Straight Connector 15">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022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2779F603-B669-4AD6-82F9-E09F7616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4B09E9-854F-4278-94DC-49D18D4B756A}"/>
              </a:ext>
            </a:extLst>
          </p:cNvPr>
          <p:cNvSpPr>
            <a:spLocks noGrp="1"/>
          </p:cNvSpPr>
          <p:nvPr>
            <p:ph type="title"/>
          </p:nvPr>
        </p:nvSpPr>
        <p:spPr>
          <a:xfrm>
            <a:off x="5396248" y="758952"/>
            <a:ext cx="5759431" cy="3566160"/>
          </a:xfrm>
        </p:spPr>
        <p:txBody>
          <a:bodyPr vert="horz" lIns="91440" tIns="45720" rIns="91440" bIns="45720" rtlCol="0" anchor="b">
            <a:normAutofit/>
          </a:bodyPr>
          <a:lstStyle/>
          <a:p>
            <a:r>
              <a:rPr lang="en-US"/>
              <a:t>Question #3</a:t>
            </a:r>
          </a:p>
        </p:txBody>
      </p:sp>
      <p:sp>
        <p:nvSpPr>
          <p:cNvPr id="3" name="Text Placeholder 2">
            <a:extLst>
              <a:ext uri="{FF2B5EF4-FFF2-40B4-BE49-F238E27FC236}">
                <a16:creationId xmlns:a16="http://schemas.microsoft.com/office/drawing/2014/main" id="{8AFBD20D-83BE-43E3-850E-B5C55324D6DF}"/>
              </a:ext>
            </a:extLst>
          </p:cNvPr>
          <p:cNvSpPr>
            <a:spLocks noGrp="1"/>
          </p:cNvSpPr>
          <p:nvPr>
            <p:ph type="body" idx="1"/>
          </p:nvPr>
        </p:nvSpPr>
        <p:spPr>
          <a:xfrm>
            <a:off x="5396247" y="4645152"/>
            <a:ext cx="5762203" cy="1143000"/>
          </a:xfrm>
        </p:spPr>
        <p:txBody>
          <a:bodyPr vert="horz" lIns="91440" tIns="45720" rIns="91440" bIns="45720" rtlCol="0">
            <a:normAutofit/>
          </a:bodyPr>
          <a:lstStyle/>
          <a:p>
            <a:pPr>
              <a:lnSpc>
                <a:spcPct val="100000"/>
              </a:lnSpc>
            </a:pPr>
            <a:r>
              <a:rPr lang="en-US" dirty="0"/>
              <a:t>How does mobility data augment the spatial models?</a:t>
            </a:r>
          </a:p>
        </p:txBody>
      </p:sp>
      <p:pic>
        <p:nvPicPr>
          <p:cNvPr id="4" name="Graphic 3" descr="Questions outline">
            <a:extLst>
              <a:ext uri="{FF2B5EF4-FFF2-40B4-BE49-F238E27FC236}">
                <a16:creationId xmlns:a16="http://schemas.microsoft.com/office/drawing/2014/main" id="{B8F6F20A-FCB9-4217-A364-F4DB939C390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99" y="1163529"/>
            <a:ext cx="4001315" cy="4001315"/>
          </a:xfrm>
          <a:prstGeom prst="rect">
            <a:avLst/>
          </a:prstGeom>
        </p:spPr>
      </p:pic>
      <p:cxnSp>
        <p:nvCxnSpPr>
          <p:cNvPr id="15" name="Straight Connector 14">
            <a:extLst>
              <a:ext uri="{FF2B5EF4-FFF2-40B4-BE49-F238E27FC236}">
                <a16:creationId xmlns:a16="http://schemas.microsoft.com/office/drawing/2014/main" id="{7ABFD994-C2DC-4E7D-9411-C7FF7813E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01663" y="4485132"/>
            <a:ext cx="5486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A73A59D-C719-4F24-9F6B-AF7CE8F3BE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Graphic 5" descr="Thought bubble outline">
            <a:extLst>
              <a:ext uri="{FF2B5EF4-FFF2-40B4-BE49-F238E27FC236}">
                <a16:creationId xmlns:a16="http://schemas.microsoft.com/office/drawing/2014/main" id="{0140971D-7554-40F4-9F74-4C851782E6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333333" y="1028699"/>
            <a:ext cx="1405969" cy="1759261"/>
          </a:xfrm>
          <a:prstGeom prst="rect">
            <a:avLst/>
          </a:prstGeom>
        </p:spPr>
      </p:pic>
      <p:pic>
        <p:nvPicPr>
          <p:cNvPr id="12" name="Graphic 11" descr="Downward trend graph with solid fill">
            <a:extLst>
              <a:ext uri="{FF2B5EF4-FFF2-40B4-BE49-F238E27FC236}">
                <a16:creationId xmlns:a16="http://schemas.microsoft.com/office/drawing/2014/main" id="{8EDE153B-0CDA-4B76-B7E0-8E8A1339ADA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3227" y="1410066"/>
            <a:ext cx="566180" cy="566180"/>
          </a:xfrm>
          <a:prstGeom prst="rect">
            <a:avLst/>
          </a:prstGeom>
        </p:spPr>
      </p:pic>
    </p:spTree>
    <p:extLst>
      <p:ext uri="{BB962C8B-B14F-4D97-AF65-F5344CB8AC3E}">
        <p14:creationId xmlns:p14="http://schemas.microsoft.com/office/powerpoint/2010/main" val="1768225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5B3E8-E831-45C7-A4D4-476A6CE4621B}"/>
              </a:ext>
            </a:extLst>
          </p:cNvPr>
          <p:cNvSpPr>
            <a:spLocks noGrp="1"/>
          </p:cNvSpPr>
          <p:nvPr>
            <p:ph type="title"/>
          </p:nvPr>
        </p:nvSpPr>
        <p:spPr>
          <a:xfrm>
            <a:off x="4551219" y="286604"/>
            <a:ext cx="6604462" cy="1344770"/>
          </a:xfrm>
        </p:spPr>
        <p:txBody>
          <a:bodyPr/>
          <a:lstStyle/>
          <a:p>
            <a:r>
              <a:rPr lang="en-US" dirty="0"/>
              <a:t>Mobility Data</a:t>
            </a:r>
          </a:p>
        </p:txBody>
      </p:sp>
      <p:sp>
        <p:nvSpPr>
          <p:cNvPr id="3" name="Content Placeholder 2">
            <a:extLst>
              <a:ext uri="{FF2B5EF4-FFF2-40B4-BE49-F238E27FC236}">
                <a16:creationId xmlns:a16="http://schemas.microsoft.com/office/drawing/2014/main" id="{67957DB7-31C6-4330-9A5F-CFE4F561E3BB}"/>
              </a:ext>
            </a:extLst>
          </p:cNvPr>
          <p:cNvSpPr>
            <a:spLocks noGrp="1"/>
          </p:cNvSpPr>
          <p:nvPr>
            <p:ph idx="1"/>
          </p:nvPr>
        </p:nvSpPr>
        <p:spPr>
          <a:xfrm>
            <a:off x="1097280" y="2108201"/>
            <a:ext cx="10058400" cy="4044024"/>
          </a:xfrm>
        </p:spPr>
        <p:txBody>
          <a:bodyPr>
            <a:normAutofit lnSpcReduction="10000"/>
          </a:bodyPr>
          <a:lstStyle/>
          <a:p>
            <a:pPr>
              <a:buClrTx/>
              <a:buFont typeface="Wingdings" panose="05000000000000000000" pitchFamily="2" charset="2"/>
              <a:buChar char="§"/>
            </a:pPr>
            <a:r>
              <a:rPr lang="en-US" dirty="0"/>
              <a:t> Big data from location-aware devices (e.g., mobile phones)</a:t>
            </a:r>
          </a:p>
          <a:p>
            <a:pPr>
              <a:buClrTx/>
              <a:buFont typeface="Wingdings" panose="05000000000000000000" pitchFamily="2" charset="2"/>
              <a:buChar char="§"/>
            </a:pPr>
            <a:r>
              <a:rPr lang="en-US" dirty="0"/>
              <a:t> Origin-Destination (O-D) mobility flows aggregated to match the extents of the project (SRAs, 5 pandemic stages)</a:t>
            </a:r>
          </a:p>
          <a:p>
            <a:pPr marL="0" indent="0">
              <a:buClrTx/>
              <a:buNone/>
            </a:pPr>
            <a:r>
              <a:rPr lang="en-US" dirty="0"/>
              <a:t>	(1) Within SRA flows		</a:t>
            </a:r>
            <a:r>
              <a:rPr lang="en-US" dirty="0">
                <a:solidFill>
                  <a:srgbClr val="C00000"/>
                </a:solidFill>
              </a:rPr>
              <a:t>(4) Net flows (Inflow – Outflow)</a:t>
            </a:r>
          </a:p>
          <a:p>
            <a:pPr marL="0" indent="0">
              <a:buClrTx/>
              <a:buNone/>
            </a:pPr>
            <a:r>
              <a:rPr lang="en-US" dirty="0"/>
              <a:t>	(2) Inflows			(5) Total flows (Within + In + Out)</a:t>
            </a:r>
          </a:p>
          <a:p>
            <a:pPr marL="0" indent="0">
              <a:buClrTx/>
              <a:buNone/>
            </a:pPr>
            <a:r>
              <a:rPr lang="en-US" dirty="0"/>
              <a:t>	(3) Outflows</a:t>
            </a:r>
          </a:p>
          <a:p>
            <a:pPr>
              <a:buClrTx/>
              <a:buFont typeface="Wingdings" panose="05000000000000000000" pitchFamily="2" charset="2"/>
              <a:buChar char="§"/>
            </a:pPr>
            <a:r>
              <a:rPr lang="en-US" dirty="0"/>
              <a:t> Spatial autocorrelation (Clustering) &amp; Linear relationships with COVID-19 case rates</a:t>
            </a:r>
          </a:p>
          <a:p>
            <a:pPr>
              <a:buClrTx/>
              <a:buFont typeface="Wingdings" panose="05000000000000000000" pitchFamily="2" charset="2"/>
              <a:buChar char="§"/>
            </a:pPr>
            <a:r>
              <a:rPr lang="en-US" dirty="0"/>
              <a:t> Mobility Connection: Community entry/exit increases COVID-19 exposure</a:t>
            </a:r>
          </a:p>
        </p:txBody>
      </p:sp>
      <p:pic>
        <p:nvPicPr>
          <p:cNvPr id="5" name="Graphic 4" descr="Circles with arrows outline">
            <a:extLst>
              <a:ext uri="{FF2B5EF4-FFF2-40B4-BE49-F238E27FC236}">
                <a16:creationId xmlns:a16="http://schemas.microsoft.com/office/drawing/2014/main" id="{EFB4567F-7DCF-43C1-9F50-A56FBC223A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9701" y="3522518"/>
            <a:ext cx="457200" cy="457200"/>
          </a:xfrm>
          <a:prstGeom prst="rect">
            <a:avLst/>
          </a:prstGeom>
        </p:spPr>
      </p:pic>
      <p:pic>
        <p:nvPicPr>
          <p:cNvPr id="7" name="Graphic 6" descr="Arrow: Slight curve outline">
            <a:extLst>
              <a:ext uri="{FF2B5EF4-FFF2-40B4-BE49-F238E27FC236}">
                <a16:creationId xmlns:a16="http://schemas.microsoft.com/office/drawing/2014/main" id="{3E5055D7-E8AA-4E38-849D-43A7F01166D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09701" y="4065644"/>
            <a:ext cx="457200" cy="457200"/>
          </a:xfrm>
          <a:prstGeom prst="rect">
            <a:avLst/>
          </a:prstGeom>
        </p:spPr>
      </p:pic>
      <p:pic>
        <p:nvPicPr>
          <p:cNvPr id="9" name="Graphic 8" descr="Arrow: Straight outline">
            <a:extLst>
              <a:ext uri="{FF2B5EF4-FFF2-40B4-BE49-F238E27FC236}">
                <a16:creationId xmlns:a16="http://schemas.microsoft.com/office/drawing/2014/main" id="{1A72A9EA-B1F2-4A94-AE70-45B667FA9CA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09701" y="4608771"/>
            <a:ext cx="457200" cy="457200"/>
          </a:xfrm>
          <a:prstGeom prst="rect">
            <a:avLst/>
          </a:prstGeom>
        </p:spPr>
      </p:pic>
      <p:pic>
        <p:nvPicPr>
          <p:cNvPr id="13" name="Graphic 12" descr="Badge Follow outline">
            <a:extLst>
              <a:ext uri="{FF2B5EF4-FFF2-40B4-BE49-F238E27FC236}">
                <a16:creationId xmlns:a16="http://schemas.microsoft.com/office/drawing/2014/main" id="{9D90B2F0-DAA7-4B15-B1E8-BF17E532188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98473" y="4065644"/>
            <a:ext cx="457200" cy="457200"/>
          </a:xfrm>
          <a:prstGeom prst="rect">
            <a:avLst/>
          </a:prstGeom>
        </p:spPr>
      </p:pic>
      <p:pic>
        <p:nvPicPr>
          <p:cNvPr id="15" name="Graphic 14" descr="Badge Unfollow outline">
            <a:extLst>
              <a:ext uri="{FF2B5EF4-FFF2-40B4-BE49-F238E27FC236}">
                <a16:creationId xmlns:a16="http://schemas.microsoft.com/office/drawing/2014/main" id="{27E450FD-5182-42FE-AB51-F20FC1A693E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98473" y="3522518"/>
            <a:ext cx="457200" cy="457200"/>
          </a:xfrm>
          <a:prstGeom prst="rect">
            <a:avLst/>
          </a:prstGeom>
        </p:spPr>
      </p:pic>
      <p:pic>
        <p:nvPicPr>
          <p:cNvPr id="16" name="Picture 8">
            <a:extLst>
              <a:ext uri="{FF2B5EF4-FFF2-40B4-BE49-F238E27FC236}">
                <a16:creationId xmlns:a16="http://schemas.microsoft.com/office/drawing/2014/main" id="{17B4870B-7148-41F5-85B8-40EF0F22665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7279" y="904009"/>
            <a:ext cx="3255407" cy="833351"/>
          </a:xfrm>
          <a:prstGeom prst="rect">
            <a:avLst/>
          </a:prstGeom>
          <a:solidFill>
            <a:schemeClr val="bg1"/>
          </a:solidFill>
        </p:spPr>
      </p:pic>
    </p:spTree>
    <p:extLst>
      <p:ext uri="{BB962C8B-B14F-4D97-AF65-F5344CB8AC3E}">
        <p14:creationId xmlns:p14="http://schemas.microsoft.com/office/powerpoint/2010/main" val="3402562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45B3E8-E831-45C7-A4D4-476A6CE4621B}"/>
              </a:ext>
            </a:extLst>
          </p:cNvPr>
          <p:cNvSpPr>
            <a:spLocks noGrp="1"/>
          </p:cNvSpPr>
          <p:nvPr>
            <p:ph type="title"/>
          </p:nvPr>
        </p:nvSpPr>
        <p:spPr>
          <a:xfrm>
            <a:off x="878911" y="643468"/>
            <a:ext cx="3177847" cy="1674180"/>
          </a:xfrm>
        </p:spPr>
        <p:txBody>
          <a:bodyPr>
            <a:normAutofit/>
          </a:bodyPr>
          <a:lstStyle/>
          <a:p>
            <a:r>
              <a:rPr lang="en-US" dirty="0"/>
              <a:t>Spatial Analysis</a:t>
            </a:r>
          </a:p>
        </p:txBody>
      </p:sp>
      <p:cxnSp>
        <p:nvCxnSpPr>
          <p:cNvPr id="14" name="Straight Connector 13">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F9597FD5-13FF-47AA-9658-B0F03E9E058B}"/>
              </a:ext>
            </a:extLst>
          </p:cNvPr>
          <p:cNvSpPr>
            <a:spLocks noGrp="1"/>
          </p:cNvSpPr>
          <p:nvPr>
            <p:ph idx="1"/>
          </p:nvPr>
        </p:nvSpPr>
        <p:spPr>
          <a:xfrm>
            <a:off x="575035" y="2639380"/>
            <a:ext cx="3601039" cy="3450336"/>
          </a:xfrm>
        </p:spPr>
        <p:txBody>
          <a:bodyPr>
            <a:noAutofit/>
          </a:bodyPr>
          <a:lstStyle/>
          <a:p>
            <a:pPr>
              <a:buClrTx/>
              <a:buFont typeface="Wingdings" panose="05000000000000000000" pitchFamily="2" charset="2"/>
              <a:buChar char="§"/>
            </a:pPr>
            <a:r>
              <a:rPr lang="en-US" sz="2000" dirty="0"/>
              <a:t> Net flows added to GWR</a:t>
            </a:r>
          </a:p>
          <a:p>
            <a:pPr>
              <a:buClrTx/>
              <a:buFont typeface="Wingdings" panose="05000000000000000000" pitchFamily="2" charset="2"/>
              <a:buChar char="§"/>
            </a:pPr>
            <a:r>
              <a:rPr lang="en-US" sz="2000" dirty="0"/>
              <a:t> Coefficients</a:t>
            </a:r>
          </a:p>
          <a:p>
            <a:pPr marL="0" indent="0">
              <a:buClrTx/>
              <a:buNone/>
            </a:pPr>
            <a:r>
              <a:rPr lang="en-US" sz="2000" dirty="0"/>
              <a:t>    Net flow &lt; HTN (x100)</a:t>
            </a:r>
          </a:p>
          <a:p>
            <a:pPr>
              <a:buClrTx/>
              <a:buFont typeface="Wingdings" panose="05000000000000000000" pitchFamily="2" charset="2"/>
              <a:buChar char="§"/>
            </a:pPr>
            <a:r>
              <a:rPr lang="en-US" sz="2000" dirty="0"/>
              <a:t>  Net flows improve models during Stages 2, 3, and 5</a:t>
            </a:r>
          </a:p>
          <a:p>
            <a:pPr>
              <a:buClrTx/>
              <a:buFont typeface="Wingdings" panose="05000000000000000000" pitchFamily="2" charset="2"/>
              <a:buChar char="§"/>
            </a:pPr>
            <a:r>
              <a:rPr lang="en-US" sz="2000" dirty="0"/>
              <a:t>  HTN-only models better during Stages 1 and 4</a:t>
            </a:r>
          </a:p>
          <a:p>
            <a:endParaRPr lang="en-US" sz="2000" dirty="0"/>
          </a:p>
        </p:txBody>
      </p:sp>
      <p:sp>
        <p:nvSpPr>
          <p:cNvPr id="16" name="Rectangle 15">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descr="Map&#10;&#10;Description automatically generated">
            <a:extLst>
              <a:ext uri="{FF2B5EF4-FFF2-40B4-BE49-F238E27FC236}">
                <a16:creationId xmlns:a16="http://schemas.microsoft.com/office/drawing/2014/main" id="{39A5C544-8C29-4A17-8374-EFD0598E5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8328" y="641152"/>
            <a:ext cx="7315200" cy="5575695"/>
          </a:xfrm>
          <a:prstGeom prst="rect">
            <a:avLst/>
          </a:prstGeom>
        </p:spPr>
      </p:pic>
    </p:spTree>
    <p:extLst>
      <p:ext uri="{BB962C8B-B14F-4D97-AF65-F5344CB8AC3E}">
        <p14:creationId xmlns:p14="http://schemas.microsoft.com/office/powerpoint/2010/main" val="645218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CF6D0-29FC-46A0-8312-60CBC9C678F2}"/>
              </a:ext>
            </a:extLst>
          </p:cNvPr>
          <p:cNvSpPr>
            <a:spLocks noGrp="1"/>
          </p:cNvSpPr>
          <p:nvPr>
            <p:ph type="title"/>
          </p:nvPr>
        </p:nvSpPr>
        <p:spPr>
          <a:xfrm>
            <a:off x="1849582" y="286603"/>
            <a:ext cx="9306098" cy="1450757"/>
          </a:xfrm>
        </p:spPr>
        <p:txBody>
          <a:bodyPr/>
          <a:lstStyle/>
          <a:p>
            <a:r>
              <a:rPr lang="en-US" dirty="0"/>
              <a:t> Project Challenges</a:t>
            </a:r>
          </a:p>
        </p:txBody>
      </p:sp>
      <p:sp>
        <p:nvSpPr>
          <p:cNvPr id="3" name="Content Placeholder 2">
            <a:extLst>
              <a:ext uri="{FF2B5EF4-FFF2-40B4-BE49-F238E27FC236}">
                <a16:creationId xmlns:a16="http://schemas.microsoft.com/office/drawing/2014/main" id="{103C79D0-8C2F-46D2-AA93-32E1BF379680}"/>
              </a:ext>
            </a:extLst>
          </p:cNvPr>
          <p:cNvSpPr>
            <a:spLocks noGrp="1"/>
          </p:cNvSpPr>
          <p:nvPr>
            <p:ph sz="half" idx="1"/>
          </p:nvPr>
        </p:nvSpPr>
        <p:spPr>
          <a:xfrm>
            <a:off x="1097280" y="2120900"/>
            <a:ext cx="10058400" cy="3748194"/>
          </a:xfrm>
        </p:spPr>
        <p:txBody>
          <a:bodyPr>
            <a:normAutofit/>
          </a:bodyPr>
          <a:lstStyle/>
          <a:p>
            <a:pPr>
              <a:buClr>
                <a:schemeClr val="tx1">
                  <a:lumMod val="75000"/>
                  <a:lumOff val="25000"/>
                </a:schemeClr>
              </a:buClr>
              <a:buFont typeface="Wingdings" panose="05000000000000000000" pitchFamily="2" charset="2"/>
              <a:buChar char="§"/>
            </a:pPr>
            <a:r>
              <a:rPr lang="en-US" dirty="0"/>
              <a:t> Data challenges:</a:t>
            </a:r>
          </a:p>
          <a:p>
            <a:pPr marL="0" indent="0">
              <a:buClrTx/>
              <a:buNone/>
            </a:pPr>
            <a:r>
              <a:rPr lang="en-US" dirty="0"/>
              <a:t>	(1) Privacy &amp; Suppression	    (3) SRA (few units, high variability)</a:t>
            </a:r>
          </a:p>
          <a:p>
            <a:pPr marL="0" indent="0">
              <a:buClrTx/>
              <a:buNone/>
            </a:pPr>
            <a:r>
              <a:rPr lang="en-US" dirty="0"/>
              <a:t>	(2) Healthcare Access		    (4) Community level results</a:t>
            </a:r>
          </a:p>
          <a:p>
            <a:pPr marL="0" indent="0">
              <a:buClrTx/>
              <a:buNone/>
            </a:pPr>
            <a:r>
              <a:rPr lang="en-US" sz="800" dirty="0"/>
              <a:t> </a:t>
            </a:r>
          </a:p>
          <a:p>
            <a:pPr>
              <a:buClr>
                <a:schemeClr val="tx1">
                  <a:lumMod val="75000"/>
                  <a:lumOff val="25000"/>
                </a:schemeClr>
              </a:buClr>
              <a:buFont typeface="Wingdings" panose="05000000000000000000" pitchFamily="2" charset="2"/>
              <a:buChar char="§"/>
            </a:pPr>
            <a:r>
              <a:rPr lang="en-US" dirty="0"/>
              <a:t> Effects of movement and travel:</a:t>
            </a:r>
          </a:p>
          <a:p>
            <a:pPr marL="0" indent="0">
              <a:buClr>
                <a:schemeClr val="tx1">
                  <a:lumMod val="75000"/>
                  <a:lumOff val="25000"/>
                </a:schemeClr>
              </a:buClr>
              <a:buNone/>
            </a:pPr>
            <a:r>
              <a:rPr lang="en-US" dirty="0"/>
              <a:t>	Need to model at finer spatial and temporal resolutions</a:t>
            </a:r>
          </a:p>
        </p:txBody>
      </p:sp>
      <p:pic>
        <p:nvPicPr>
          <p:cNvPr id="7" name="Graphic 6" descr="Comment Dislike outline">
            <a:extLst>
              <a:ext uri="{FF2B5EF4-FFF2-40B4-BE49-F238E27FC236}">
                <a16:creationId xmlns:a16="http://schemas.microsoft.com/office/drawing/2014/main" id="{8B795138-E398-4A4A-9677-A2A77E9AA34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7280" y="849790"/>
            <a:ext cx="914400" cy="914400"/>
          </a:xfrm>
          <a:prstGeom prst="rect">
            <a:avLst/>
          </a:prstGeom>
        </p:spPr>
      </p:pic>
      <p:pic>
        <p:nvPicPr>
          <p:cNvPr id="8" name="Graphic 7" descr="Badge Cross outline">
            <a:extLst>
              <a:ext uri="{FF2B5EF4-FFF2-40B4-BE49-F238E27FC236}">
                <a16:creationId xmlns:a16="http://schemas.microsoft.com/office/drawing/2014/main" id="{D02F865B-F5AA-4984-9263-7518A1EE58B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92382" y="2726761"/>
            <a:ext cx="457200" cy="457200"/>
          </a:xfrm>
          <a:prstGeom prst="rect">
            <a:avLst/>
          </a:prstGeom>
        </p:spPr>
      </p:pic>
      <p:pic>
        <p:nvPicPr>
          <p:cNvPr id="10" name="Graphic 9" descr="Doctor female outline">
            <a:extLst>
              <a:ext uri="{FF2B5EF4-FFF2-40B4-BE49-F238E27FC236}">
                <a16:creationId xmlns:a16="http://schemas.microsoft.com/office/drawing/2014/main" id="{B2E6FD99-BA79-4D2A-A229-D3B6DEA39E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92382" y="3312071"/>
            <a:ext cx="457200" cy="457200"/>
          </a:xfrm>
          <a:prstGeom prst="rect">
            <a:avLst/>
          </a:prstGeom>
        </p:spPr>
      </p:pic>
      <p:pic>
        <p:nvPicPr>
          <p:cNvPr id="12" name="Graphic 11" descr="Weights Uneven outline">
            <a:extLst>
              <a:ext uri="{FF2B5EF4-FFF2-40B4-BE49-F238E27FC236}">
                <a16:creationId xmlns:a16="http://schemas.microsoft.com/office/drawing/2014/main" id="{7248A4F1-A74D-4557-AFF9-11D2A82EEAF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10200" y="2725055"/>
            <a:ext cx="457200" cy="457200"/>
          </a:xfrm>
          <a:prstGeom prst="rect">
            <a:avLst/>
          </a:prstGeom>
        </p:spPr>
      </p:pic>
      <p:pic>
        <p:nvPicPr>
          <p:cNvPr id="14" name="Graphic 13" descr="Users outline">
            <a:extLst>
              <a:ext uri="{FF2B5EF4-FFF2-40B4-BE49-F238E27FC236}">
                <a16:creationId xmlns:a16="http://schemas.microsoft.com/office/drawing/2014/main" id="{2A092177-9FFC-4EBD-A962-B30157B9402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10200" y="3310365"/>
            <a:ext cx="457200" cy="457200"/>
          </a:xfrm>
          <a:prstGeom prst="rect">
            <a:avLst/>
          </a:prstGeom>
        </p:spPr>
      </p:pic>
      <p:pic>
        <p:nvPicPr>
          <p:cNvPr id="16" name="Graphic 15" descr="Magnifying glass outline">
            <a:extLst>
              <a:ext uri="{FF2B5EF4-FFF2-40B4-BE49-F238E27FC236}">
                <a16:creationId xmlns:a16="http://schemas.microsoft.com/office/drawing/2014/main" id="{16A72E27-0BE8-41BB-A80B-B68B57E435A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27107" y="4920036"/>
            <a:ext cx="784573" cy="784573"/>
          </a:xfrm>
          <a:prstGeom prst="rect">
            <a:avLst/>
          </a:prstGeom>
        </p:spPr>
      </p:pic>
    </p:spTree>
    <p:extLst>
      <p:ext uri="{BB962C8B-B14F-4D97-AF65-F5344CB8AC3E}">
        <p14:creationId xmlns:p14="http://schemas.microsoft.com/office/powerpoint/2010/main" val="613638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CF6D0-29FC-46A0-8312-60CBC9C678F2}"/>
              </a:ext>
            </a:extLst>
          </p:cNvPr>
          <p:cNvSpPr>
            <a:spLocks noGrp="1"/>
          </p:cNvSpPr>
          <p:nvPr>
            <p:ph type="title"/>
          </p:nvPr>
        </p:nvSpPr>
        <p:spPr>
          <a:xfrm>
            <a:off x="1849582" y="286603"/>
            <a:ext cx="9306098" cy="1450757"/>
          </a:xfrm>
        </p:spPr>
        <p:txBody>
          <a:bodyPr/>
          <a:lstStyle/>
          <a:p>
            <a:r>
              <a:rPr lang="en-US" dirty="0"/>
              <a:t> Project Findings</a:t>
            </a:r>
          </a:p>
        </p:txBody>
      </p:sp>
      <p:sp>
        <p:nvSpPr>
          <p:cNvPr id="3" name="Content Placeholder 2">
            <a:extLst>
              <a:ext uri="{FF2B5EF4-FFF2-40B4-BE49-F238E27FC236}">
                <a16:creationId xmlns:a16="http://schemas.microsoft.com/office/drawing/2014/main" id="{103C79D0-8C2F-46D2-AA93-32E1BF379680}"/>
              </a:ext>
            </a:extLst>
          </p:cNvPr>
          <p:cNvSpPr>
            <a:spLocks noGrp="1"/>
          </p:cNvSpPr>
          <p:nvPr>
            <p:ph sz="half" idx="1"/>
          </p:nvPr>
        </p:nvSpPr>
        <p:spPr>
          <a:xfrm>
            <a:off x="1097280" y="2120900"/>
            <a:ext cx="6099117" cy="3748194"/>
          </a:xfrm>
        </p:spPr>
        <p:txBody>
          <a:bodyPr>
            <a:noAutofit/>
          </a:bodyPr>
          <a:lstStyle/>
          <a:p>
            <a:pPr>
              <a:buClr>
                <a:schemeClr val="tx1">
                  <a:lumMod val="75000"/>
                  <a:lumOff val="25000"/>
                </a:schemeClr>
              </a:buClr>
              <a:buFont typeface="Wingdings" panose="05000000000000000000" pitchFamily="2" charset="2"/>
              <a:buChar char="§"/>
            </a:pPr>
            <a:r>
              <a:rPr lang="en-US" sz="2100" dirty="0"/>
              <a:t> Clear connection between COVID-19, chronic disease, and the potential SDOH</a:t>
            </a:r>
          </a:p>
          <a:p>
            <a:pPr>
              <a:buClr>
                <a:schemeClr val="tx1">
                  <a:lumMod val="75000"/>
                  <a:lumOff val="25000"/>
                </a:schemeClr>
              </a:buClr>
              <a:buFont typeface="Wingdings" panose="05000000000000000000" pitchFamily="2" charset="2"/>
              <a:buChar char="§"/>
            </a:pPr>
            <a:r>
              <a:rPr lang="en-US" sz="2100" dirty="0"/>
              <a:t> Insights from GWR (supplemented with local area knowledge)</a:t>
            </a:r>
          </a:p>
          <a:p>
            <a:pPr marL="0" indent="0">
              <a:buClrTx/>
              <a:buNone/>
            </a:pPr>
            <a:r>
              <a:rPr lang="en-US" sz="2100" dirty="0"/>
              <a:t>	(1) Resilience	 	(3) Rural communities</a:t>
            </a:r>
          </a:p>
          <a:p>
            <a:pPr marL="0" indent="0">
              <a:buClrTx/>
              <a:buNone/>
            </a:pPr>
            <a:r>
              <a:rPr lang="en-US" sz="2100" dirty="0"/>
              <a:t>	(2) Vulnerability		(4) Military areas</a:t>
            </a:r>
          </a:p>
          <a:p>
            <a:pPr>
              <a:buClrTx/>
              <a:buFont typeface="Wingdings" panose="05000000000000000000" pitchFamily="2" charset="2"/>
              <a:buChar char="§"/>
            </a:pPr>
            <a:r>
              <a:rPr lang="en-US" sz="2100" dirty="0"/>
              <a:t> Supports call for spatially differentiated public health policies to meet the needs of diverse communities</a:t>
            </a:r>
          </a:p>
        </p:txBody>
      </p:sp>
      <p:pic>
        <p:nvPicPr>
          <p:cNvPr id="11" name="Graphic 10" descr="Comment Like outline">
            <a:extLst>
              <a:ext uri="{FF2B5EF4-FFF2-40B4-BE49-F238E27FC236}">
                <a16:creationId xmlns:a16="http://schemas.microsoft.com/office/drawing/2014/main" id="{4EDB909F-0BD8-4FE9-8DB4-369E3979ED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7280" y="878119"/>
            <a:ext cx="914400" cy="914400"/>
          </a:xfrm>
          <a:prstGeom prst="rect">
            <a:avLst/>
          </a:prstGeom>
        </p:spPr>
      </p:pic>
      <p:pic>
        <p:nvPicPr>
          <p:cNvPr id="5" name="Graphic 4" descr="Shield Tick outline">
            <a:extLst>
              <a:ext uri="{FF2B5EF4-FFF2-40B4-BE49-F238E27FC236}">
                <a16:creationId xmlns:a16="http://schemas.microsoft.com/office/drawing/2014/main" id="{6DBBFA70-A004-4D1E-808F-4B80D40274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01409" y="3963049"/>
            <a:ext cx="367922" cy="367922"/>
          </a:xfrm>
          <a:prstGeom prst="rect">
            <a:avLst/>
          </a:prstGeom>
        </p:spPr>
      </p:pic>
      <p:pic>
        <p:nvPicPr>
          <p:cNvPr id="9" name="Graphic 8" descr="Warning outline">
            <a:extLst>
              <a:ext uri="{FF2B5EF4-FFF2-40B4-BE49-F238E27FC236}">
                <a16:creationId xmlns:a16="http://schemas.microsoft.com/office/drawing/2014/main" id="{72D354A8-A31E-4B19-BFE8-FCE87CEDC0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21159" y="4495161"/>
            <a:ext cx="328423" cy="328423"/>
          </a:xfrm>
          <a:prstGeom prst="rect">
            <a:avLst/>
          </a:prstGeom>
        </p:spPr>
      </p:pic>
      <p:pic>
        <p:nvPicPr>
          <p:cNvPr id="15" name="Graphic 14" descr="Road outline">
            <a:extLst>
              <a:ext uri="{FF2B5EF4-FFF2-40B4-BE49-F238E27FC236}">
                <a16:creationId xmlns:a16="http://schemas.microsoft.com/office/drawing/2014/main" id="{4AEA044F-8675-46F1-9111-E12028F4165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11708" y="3979269"/>
            <a:ext cx="333028" cy="333028"/>
          </a:xfrm>
          <a:prstGeom prst="rect">
            <a:avLst/>
          </a:prstGeom>
        </p:spPr>
      </p:pic>
      <p:pic>
        <p:nvPicPr>
          <p:cNvPr id="18" name="Graphic 17" descr="Soldier male outline">
            <a:extLst>
              <a:ext uri="{FF2B5EF4-FFF2-40B4-BE49-F238E27FC236}">
                <a16:creationId xmlns:a16="http://schemas.microsoft.com/office/drawing/2014/main" id="{B2920C24-315F-4083-9D8F-DD9CDF61DB9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89122" y="4476487"/>
            <a:ext cx="378201" cy="378201"/>
          </a:xfrm>
          <a:prstGeom prst="rect">
            <a:avLst/>
          </a:prstGeom>
        </p:spPr>
      </p:pic>
      <p:pic>
        <p:nvPicPr>
          <p:cNvPr id="22" name="Picture 21">
            <a:extLst>
              <a:ext uri="{FF2B5EF4-FFF2-40B4-BE49-F238E27FC236}">
                <a16:creationId xmlns:a16="http://schemas.microsoft.com/office/drawing/2014/main" id="{CD5F205A-023D-447C-B19C-17080A33162E}"/>
              </a:ext>
            </a:extLst>
          </p:cNvPr>
          <p:cNvPicPr>
            <a:picLocks noChangeAspect="1"/>
          </p:cNvPicPr>
          <p:nvPr/>
        </p:nvPicPr>
        <p:blipFill>
          <a:blip r:embed="rId13"/>
          <a:stretch>
            <a:fillRect/>
          </a:stretch>
        </p:blipFill>
        <p:spPr>
          <a:xfrm>
            <a:off x="7196397" y="2284916"/>
            <a:ext cx="4533900" cy="3438525"/>
          </a:xfrm>
          <a:prstGeom prst="rect">
            <a:avLst/>
          </a:prstGeom>
        </p:spPr>
      </p:pic>
    </p:spTree>
    <p:extLst>
      <p:ext uri="{BB962C8B-B14F-4D97-AF65-F5344CB8AC3E}">
        <p14:creationId xmlns:p14="http://schemas.microsoft.com/office/powerpoint/2010/main" val="2357891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6" name="Straight Connector 35">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8" name="Rectangle 37">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C0C8B3-9F72-4DE6-A7E6-2B3A8700536C}"/>
              </a:ext>
            </a:extLst>
          </p:cNvPr>
          <p:cNvSpPr>
            <a:spLocks noGrp="1"/>
          </p:cNvSpPr>
          <p:nvPr>
            <p:ph type="ctrTitle"/>
          </p:nvPr>
        </p:nvSpPr>
        <p:spPr>
          <a:xfrm>
            <a:off x="5172074" y="286603"/>
            <a:ext cx="5983605" cy="1450757"/>
          </a:xfrm>
        </p:spPr>
        <p:txBody>
          <a:bodyPr vert="horz" lIns="91440" tIns="45720" rIns="91440" bIns="45720" rtlCol="0" anchor="b">
            <a:normAutofit/>
          </a:bodyPr>
          <a:lstStyle/>
          <a:p>
            <a:r>
              <a:rPr lang="en-US" sz="5400" dirty="0">
                <a:solidFill>
                  <a:schemeClr val="tx1">
                    <a:lumMod val="75000"/>
                    <a:lumOff val="25000"/>
                  </a:schemeClr>
                </a:solidFill>
              </a:rPr>
              <a:t>Acknowledgement</a:t>
            </a:r>
          </a:p>
        </p:txBody>
      </p:sp>
      <p:pic>
        <p:nvPicPr>
          <p:cNvPr id="11" name="Picture 3" descr="A close-up of a ferris wheel&#10;&#10;Description automatically generated with low confidence">
            <a:extLst>
              <a:ext uri="{FF2B5EF4-FFF2-40B4-BE49-F238E27FC236}">
                <a16:creationId xmlns:a16="http://schemas.microsoft.com/office/drawing/2014/main" id="{1BF85C7C-88ED-44FF-8AA6-DE6900510F1E}"/>
              </a:ext>
            </a:extLst>
          </p:cNvPr>
          <p:cNvPicPr>
            <a:picLocks noChangeAspect="1"/>
          </p:cNvPicPr>
          <p:nvPr/>
        </p:nvPicPr>
        <p:blipFill rotWithShape="1">
          <a:blip r:embed="rId2"/>
          <a:srcRect l="50254" r="8172"/>
          <a:stretch/>
        </p:blipFill>
        <p:spPr>
          <a:xfrm>
            <a:off x="20" y="10"/>
            <a:ext cx="4580077" cy="6857990"/>
          </a:xfrm>
          <a:prstGeom prst="rect">
            <a:avLst/>
          </a:prstGeom>
        </p:spPr>
      </p:pic>
      <p:cxnSp>
        <p:nvCxnSpPr>
          <p:cNvPr id="40" name="Straight Connector 39">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E5FE5596-B207-4A16-A697-D64AFFEB100A}"/>
              </a:ext>
            </a:extLst>
          </p:cNvPr>
          <p:cNvSpPr>
            <a:spLocks noGrp="1"/>
          </p:cNvSpPr>
          <p:nvPr>
            <p:ph type="subTitle" idx="1"/>
          </p:nvPr>
        </p:nvSpPr>
        <p:spPr>
          <a:xfrm>
            <a:off x="5172074" y="2108201"/>
            <a:ext cx="5983606" cy="3760891"/>
          </a:xfrm>
        </p:spPr>
        <p:txBody>
          <a:bodyPr vert="horz" lIns="0" tIns="45720" rIns="0" bIns="45720" rtlCol="0">
            <a:noAutofit/>
          </a:bodyPr>
          <a:lstStyle/>
          <a:p>
            <a:pPr>
              <a:lnSpc>
                <a:spcPct val="90000"/>
              </a:lnSpc>
              <a:spcBef>
                <a:spcPts val="600"/>
              </a:spcBef>
            </a:pPr>
            <a:r>
              <a:rPr lang="en-US" sz="2100" cap="none" spc="0" dirty="0">
                <a:solidFill>
                  <a:schemeClr val="tx1">
                    <a:lumMod val="75000"/>
                    <a:lumOff val="25000"/>
                  </a:schemeClr>
                </a:solidFill>
              </a:rPr>
              <a:t>We thank the staff and epidemiologists in the County of San Diego, Health and Human Services Agency, Public Health Services, Epidemiology and Immunization Services Branch and Community Health Statistics Unit for their great efforts to create the public COVID-19 data sharing website and chronic disease datasets in the San Diego County Data Portal.</a:t>
            </a:r>
          </a:p>
          <a:p>
            <a:pPr>
              <a:lnSpc>
                <a:spcPct val="90000"/>
              </a:lnSpc>
              <a:spcBef>
                <a:spcPts val="600"/>
              </a:spcBef>
            </a:pPr>
            <a:endParaRPr lang="en-US" sz="2100" cap="none" spc="0" dirty="0">
              <a:solidFill>
                <a:schemeClr val="tx1">
                  <a:lumMod val="75000"/>
                  <a:lumOff val="25000"/>
                </a:schemeClr>
              </a:solidFill>
            </a:endParaRPr>
          </a:p>
          <a:p>
            <a:pPr>
              <a:lnSpc>
                <a:spcPct val="90000"/>
              </a:lnSpc>
              <a:spcBef>
                <a:spcPts val="600"/>
              </a:spcBef>
            </a:pPr>
            <a:r>
              <a:rPr lang="en-US" sz="2100" u="sng" cap="none" spc="0" dirty="0">
                <a:solidFill>
                  <a:schemeClr val="tx1">
                    <a:lumMod val="75000"/>
                    <a:lumOff val="25000"/>
                  </a:schemeClr>
                </a:solidFill>
              </a:rPr>
              <a:t>Data Sources:</a:t>
            </a:r>
            <a:r>
              <a:rPr lang="en-US" sz="2100" cap="none" spc="0" dirty="0">
                <a:solidFill>
                  <a:schemeClr val="tx1">
                    <a:lumMod val="75000"/>
                    <a:lumOff val="25000"/>
                  </a:schemeClr>
                </a:solidFill>
              </a:rPr>
              <a:t> County of San Diego Health and Human Services Agency, San Diego Association of Governments, US Census Bureau American Community Survey, </a:t>
            </a:r>
            <a:r>
              <a:rPr lang="en-US" sz="2100" cap="none" spc="0" dirty="0" err="1">
                <a:solidFill>
                  <a:schemeClr val="tx1">
                    <a:lumMod val="75000"/>
                    <a:lumOff val="25000"/>
                  </a:schemeClr>
                </a:solidFill>
              </a:rPr>
              <a:t>SafeGraph</a:t>
            </a:r>
            <a:endParaRPr lang="en-US" sz="2100" cap="none" spc="0" dirty="0">
              <a:solidFill>
                <a:schemeClr val="tx1">
                  <a:lumMod val="75000"/>
                  <a:lumOff val="25000"/>
                </a:schemeClr>
              </a:solidFill>
            </a:endParaRPr>
          </a:p>
        </p:txBody>
      </p:sp>
    </p:spTree>
    <p:extLst>
      <p:ext uri="{BB962C8B-B14F-4D97-AF65-F5344CB8AC3E}">
        <p14:creationId xmlns:p14="http://schemas.microsoft.com/office/powerpoint/2010/main" val="4272556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6" name="Straight Connector 35">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38" name="Rectangle 37">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C0C8B3-9F72-4DE6-A7E6-2B3A8700536C}"/>
              </a:ext>
            </a:extLst>
          </p:cNvPr>
          <p:cNvSpPr>
            <a:spLocks noGrp="1"/>
          </p:cNvSpPr>
          <p:nvPr>
            <p:ph type="ctrTitle"/>
          </p:nvPr>
        </p:nvSpPr>
        <p:spPr>
          <a:xfrm>
            <a:off x="5172074" y="286603"/>
            <a:ext cx="5983605" cy="1450757"/>
          </a:xfrm>
        </p:spPr>
        <p:txBody>
          <a:bodyPr vert="horz" lIns="91440" tIns="45720" rIns="91440" bIns="45720" rtlCol="0" anchor="b">
            <a:normAutofit/>
          </a:bodyPr>
          <a:lstStyle/>
          <a:p>
            <a:r>
              <a:rPr lang="en-US" sz="8800" dirty="0">
                <a:solidFill>
                  <a:schemeClr val="tx1">
                    <a:lumMod val="75000"/>
                    <a:lumOff val="25000"/>
                  </a:schemeClr>
                </a:solidFill>
              </a:rPr>
              <a:t>Thank You!</a:t>
            </a:r>
          </a:p>
        </p:txBody>
      </p:sp>
      <p:pic>
        <p:nvPicPr>
          <p:cNvPr id="11" name="Picture 3" descr="A close-up of a ferris wheel&#10;&#10;Description automatically generated with low confidence">
            <a:extLst>
              <a:ext uri="{FF2B5EF4-FFF2-40B4-BE49-F238E27FC236}">
                <a16:creationId xmlns:a16="http://schemas.microsoft.com/office/drawing/2014/main" id="{1BF85C7C-88ED-44FF-8AA6-DE6900510F1E}"/>
              </a:ext>
            </a:extLst>
          </p:cNvPr>
          <p:cNvPicPr>
            <a:picLocks noChangeAspect="1"/>
          </p:cNvPicPr>
          <p:nvPr/>
        </p:nvPicPr>
        <p:blipFill rotWithShape="1">
          <a:blip r:embed="rId3"/>
          <a:srcRect l="50254" r="8172"/>
          <a:stretch/>
        </p:blipFill>
        <p:spPr>
          <a:xfrm>
            <a:off x="20" y="10"/>
            <a:ext cx="4580077" cy="6857990"/>
          </a:xfrm>
          <a:prstGeom prst="rect">
            <a:avLst/>
          </a:prstGeom>
        </p:spPr>
      </p:pic>
      <p:cxnSp>
        <p:nvCxnSpPr>
          <p:cNvPr id="40" name="Straight Connector 39">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E5FE5596-B207-4A16-A697-D64AFFEB100A}"/>
              </a:ext>
            </a:extLst>
          </p:cNvPr>
          <p:cNvSpPr>
            <a:spLocks noGrp="1"/>
          </p:cNvSpPr>
          <p:nvPr>
            <p:ph type="subTitle" idx="1"/>
          </p:nvPr>
        </p:nvSpPr>
        <p:spPr>
          <a:xfrm>
            <a:off x="5172074" y="2108201"/>
            <a:ext cx="5983606" cy="4272125"/>
          </a:xfrm>
        </p:spPr>
        <p:txBody>
          <a:bodyPr vert="horz" lIns="0" tIns="45720" rIns="0" bIns="45720" rtlCol="0">
            <a:normAutofit/>
          </a:bodyPr>
          <a:lstStyle/>
          <a:p>
            <a:pPr>
              <a:lnSpc>
                <a:spcPct val="90000"/>
              </a:lnSpc>
              <a:spcBef>
                <a:spcPts val="600"/>
              </a:spcBef>
            </a:pPr>
            <a:r>
              <a:rPr lang="en-US" sz="2100" u="sng" cap="none" spc="0" dirty="0">
                <a:solidFill>
                  <a:schemeClr val="tx1">
                    <a:lumMod val="75000"/>
                    <a:lumOff val="25000"/>
                  </a:schemeClr>
                </a:solidFill>
              </a:rPr>
              <a:t>Coming Soon to the CDC’s Preventing Chronic Disease journal:</a:t>
            </a:r>
          </a:p>
          <a:p>
            <a:pPr>
              <a:lnSpc>
                <a:spcPct val="90000"/>
              </a:lnSpc>
              <a:spcBef>
                <a:spcPts val="600"/>
              </a:spcBef>
            </a:pPr>
            <a:r>
              <a:rPr lang="en-US" sz="2100" cap="none" spc="0" dirty="0">
                <a:solidFill>
                  <a:schemeClr val="tx1">
                    <a:lumMod val="75000"/>
                    <a:lumOff val="25000"/>
                  </a:schemeClr>
                </a:solidFill>
              </a:rPr>
              <a:t>A </a:t>
            </a:r>
            <a:r>
              <a:rPr lang="en-US" sz="2100" cap="none" spc="0" dirty="0" err="1">
                <a:solidFill>
                  <a:schemeClr val="tx1">
                    <a:lumMod val="75000"/>
                    <a:lumOff val="25000"/>
                  </a:schemeClr>
                </a:solidFill>
              </a:rPr>
              <a:t>spatio</a:t>
            </a:r>
            <a:r>
              <a:rPr lang="en-US" sz="2100" cap="none" spc="0" dirty="0">
                <a:solidFill>
                  <a:schemeClr val="tx1">
                    <a:lumMod val="75000"/>
                    <a:lumOff val="25000"/>
                  </a:schemeClr>
                </a:solidFill>
              </a:rPr>
              <a:t>-demographic perspective on the role of social determinants of health and chronic disease in determining COVID-19 population vulnerability</a:t>
            </a:r>
          </a:p>
          <a:p>
            <a:pPr>
              <a:lnSpc>
                <a:spcPct val="90000"/>
              </a:lnSpc>
              <a:spcBef>
                <a:spcPts val="600"/>
              </a:spcBef>
            </a:pPr>
            <a:r>
              <a:rPr lang="en-US" sz="2100" cap="none" spc="0" dirty="0">
                <a:solidFill>
                  <a:schemeClr val="tx1">
                    <a:lumMod val="75000"/>
                    <a:lumOff val="25000"/>
                  </a:schemeClr>
                </a:solidFill>
                <a:effectLst/>
                <a:ea typeface="Calibri" panose="020F0502020204030204" pitchFamily="34" charset="0"/>
              </a:rPr>
              <a:t>Jessica Embury; Ming-</a:t>
            </a:r>
            <a:r>
              <a:rPr lang="en-US" sz="2100" cap="none" spc="0" dirty="0">
                <a:solidFill>
                  <a:schemeClr val="tx1">
                    <a:lumMod val="75000"/>
                    <a:lumOff val="25000"/>
                  </a:schemeClr>
                </a:solidFill>
                <a:ea typeface="Calibri" panose="020F0502020204030204" pitchFamily="34" charset="0"/>
              </a:rPr>
              <a:t>H</a:t>
            </a:r>
            <a:r>
              <a:rPr lang="en-US" sz="2100" cap="none" spc="0" dirty="0">
                <a:solidFill>
                  <a:schemeClr val="tx1">
                    <a:lumMod val="75000"/>
                    <a:lumOff val="25000"/>
                  </a:schemeClr>
                </a:solidFill>
                <a:effectLst/>
                <a:ea typeface="Calibri" panose="020F0502020204030204" pitchFamily="34" charset="0"/>
              </a:rPr>
              <a:t>siang Tsou, PhD; Atsushi Nara, PhD; </a:t>
            </a:r>
            <a:r>
              <a:rPr lang="en-US" sz="2100" cap="none" spc="0" dirty="0" err="1">
                <a:solidFill>
                  <a:schemeClr val="tx1">
                    <a:lumMod val="75000"/>
                    <a:lumOff val="25000"/>
                  </a:schemeClr>
                </a:solidFill>
                <a:effectLst/>
                <a:ea typeface="Calibri" panose="020F0502020204030204" pitchFamily="34" charset="0"/>
              </a:rPr>
              <a:t>Eyal</a:t>
            </a:r>
            <a:r>
              <a:rPr lang="en-US" sz="2100" cap="none" spc="0" dirty="0">
                <a:solidFill>
                  <a:schemeClr val="tx1">
                    <a:lumMod val="75000"/>
                    <a:lumOff val="25000"/>
                  </a:schemeClr>
                </a:solidFill>
                <a:effectLst/>
                <a:ea typeface="Calibri" panose="020F0502020204030204" pitchFamily="34" charset="0"/>
              </a:rPr>
              <a:t> Oren, PhD</a:t>
            </a:r>
          </a:p>
          <a:p>
            <a:pPr>
              <a:lnSpc>
                <a:spcPct val="90000"/>
              </a:lnSpc>
              <a:spcBef>
                <a:spcPts val="600"/>
              </a:spcBef>
            </a:pPr>
            <a:r>
              <a:rPr lang="en-US" sz="2100" cap="none" spc="0" dirty="0">
                <a:solidFill>
                  <a:schemeClr val="tx1">
                    <a:lumMod val="75000"/>
                    <a:lumOff val="25000"/>
                  </a:schemeClr>
                </a:solidFill>
                <a:effectLst/>
                <a:ea typeface="Calibri" panose="020F0502020204030204" pitchFamily="34" charset="0"/>
                <a:hlinkClick r:id="rId4"/>
              </a:rPr>
              <a:t>https://www.cdc.gov/pcd/</a:t>
            </a:r>
            <a:endParaRPr lang="en-US" sz="2100" cap="none" spc="0" dirty="0">
              <a:solidFill>
                <a:schemeClr val="tx1">
                  <a:lumMod val="75000"/>
                  <a:lumOff val="25000"/>
                </a:schemeClr>
              </a:solidFill>
              <a:ea typeface="Calibri" panose="020F0502020204030204" pitchFamily="34" charset="0"/>
            </a:endParaRPr>
          </a:p>
          <a:p>
            <a:pPr>
              <a:lnSpc>
                <a:spcPct val="90000"/>
              </a:lnSpc>
              <a:spcBef>
                <a:spcPts val="600"/>
              </a:spcBef>
            </a:pPr>
            <a:endParaRPr lang="en-US" sz="2100" cap="none" spc="0" dirty="0">
              <a:solidFill>
                <a:schemeClr val="tx1">
                  <a:lumMod val="75000"/>
                  <a:lumOff val="25000"/>
                </a:schemeClr>
              </a:solidFill>
              <a:effectLst/>
              <a:ea typeface="Calibri" panose="020F0502020204030204" pitchFamily="34" charset="0"/>
            </a:endParaRPr>
          </a:p>
          <a:p>
            <a:pPr>
              <a:lnSpc>
                <a:spcPct val="90000"/>
              </a:lnSpc>
              <a:spcBef>
                <a:spcPts val="600"/>
              </a:spcBef>
            </a:pPr>
            <a:endParaRPr lang="en-US" sz="2100" cap="none" spc="0" dirty="0">
              <a:solidFill>
                <a:schemeClr val="tx1">
                  <a:lumMod val="75000"/>
                  <a:lumOff val="25000"/>
                </a:schemeClr>
              </a:solidFill>
              <a:effectLst/>
              <a:ea typeface="Calibri" panose="020F0502020204030204" pitchFamily="34" charset="0"/>
            </a:endParaRPr>
          </a:p>
          <a:p>
            <a:pPr>
              <a:lnSpc>
                <a:spcPct val="90000"/>
              </a:lnSpc>
              <a:spcBef>
                <a:spcPts val="600"/>
              </a:spcBef>
            </a:pPr>
            <a:r>
              <a:rPr lang="en-US" sz="2100" cap="none" spc="0" dirty="0">
                <a:solidFill>
                  <a:schemeClr val="tx1">
                    <a:lumMod val="75000"/>
                    <a:lumOff val="25000"/>
                  </a:schemeClr>
                </a:solidFill>
              </a:rPr>
              <a:t>Jessica Embury, </a:t>
            </a:r>
            <a:r>
              <a:rPr lang="en-US" sz="2100" cap="none" spc="0" dirty="0">
                <a:solidFill>
                  <a:schemeClr val="tx1">
                    <a:lumMod val="75000"/>
                    <a:lumOff val="25000"/>
                  </a:schemeClr>
                </a:solidFill>
                <a:hlinkClick r:id="rId5"/>
              </a:rPr>
              <a:t>jembury8568@sdsu.edu</a:t>
            </a:r>
            <a:endParaRPr lang="en-US" sz="2100" cap="none" spc="0" dirty="0">
              <a:solidFill>
                <a:schemeClr val="tx1">
                  <a:lumMod val="75000"/>
                  <a:lumOff val="25000"/>
                </a:schemeClr>
              </a:solidFill>
            </a:endParaRPr>
          </a:p>
          <a:p>
            <a:pPr>
              <a:lnSpc>
                <a:spcPct val="90000"/>
              </a:lnSpc>
              <a:spcBef>
                <a:spcPts val="600"/>
              </a:spcBef>
            </a:pPr>
            <a:endParaRPr lang="en-US" sz="2100" cap="none" spc="0" dirty="0">
              <a:solidFill>
                <a:schemeClr val="tx1">
                  <a:lumMod val="75000"/>
                  <a:lumOff val="25000"/>
                </a:schemeClr>
              </a:solidFill>
              <a:effectLst/>
              <a:ea typeface="Calibri" panose="020F0502020204030204" pitchFamily="34" charset="0"/>
            </a:endParaRPr>
          </a:p>
        </p:txBody>
      </p:sp>
    </p:spTree>
    <p:extLst>
      <p:ext uri="{BB962C8B-B14F-4D97-AF65-F5344CB8AC3E}">
        <p14:creationId xmlns:p14="http://schemas.microsoft.com/office/powerpoint/2010/main" val="1479834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E0FF0D-853F-459A-8791-A5AC3E4D6536}"/>
              </a:ext>
            </a:extLst>
          </p:cNvPr>
          <p:cNvSpPr>
            <a:spLocks noGrp="1"/>
          </p:cNvSpPr>
          <p:nvPr>
            <p:ph type="title"/>
          </p:nvPr>
        </p:nvSpPr>
        <p:spPr>
          <a:xfrm>
            <a:off x="5172074" y="286603"/>
            <a:ext cx="5983605" cy="1450757"/>
          </a:xfrm>
        </p:spPr>
        <p:txBody>
          <a:bodyPr>
            <a:normAutofit/>
          </a:bodyPr>
          <a:lstStyle/>
          <a:p>
            <a:r>
              <a:rPr lang="en-US" sz="4400" dirty="0"/>
              <a:t>Agenda</a:t>
            </a:r>
          </a:p>
        </p:txBody>
      </p:sp>
      <p:pic>
        <p:nvPicPr>
          <p:cNvPr id="16" name="Picture 3" descr="A close-up of a ferris wheel&#10;&#10;Description automatically generated with low confidence">
            <a:extLst>
              <a:ext uri="{FF2B5EF4-FFF2-40B4-BE49-F238E27FC236}">
                <a16:creationId xmlns:a16="http://schemas.microsoft.com/office/drawing/2014/main" id="{CF5BE760-1372-46D9-BBE6-8907BFA8B58A}"/>
              </a:ext>
            </a:extLst>
          </p:cNvPr>
          <p:cNvPicPr>
            <a:picLocks noChangeAspect="1"/>
          </p:cNvPicPr>
          <p:nvPr/>
        </p:nvPicPr>
        <p:blipFill rotWithShape="1">
          <a:blip r:embed="rId2"/>
          <a:srcRect l="50551" r="7876"/>
          <a:stretch/>
        </p:blipFill>
        <p:spPr>
          <a:xfrm>
            <a:off x="20" y="10"/>
            <a:ext cx="4580077" cy="6857990"/>
          </a:xfrm>
          <a:prstGeom prst="rect">
            <a:avLst/>
          </a:prstGeom>
        </p:spPr>
      </p:pic>
      <p:cxnSp>
        <p:nvCxnSpPr>
          <p:cNvPr id="23" name="Straight Connector 22">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3C2890E-4589-4479-BD95-F23917445318}"/>
              </a:ext>
            </a:extLst>
          </p:cNvPr>
          <p:cNvSpPr>
            <a:spLocks noGrp="1"/>
          </p:cNvSpPr>
          <p:nvPr>
            <p:ph idx="1"/>
          </p:nvPr>
        </p:nvSpPr>
        <p:spPr>
          <a:xfrm>
            <a:off x="5172074" y="2011134"/>
            <a:ext cx="5983606" cy="4408520"/>
          </a:xfrm>
        </p:spPr>
        <p:txBody>
          <a:bodyPr>
            <a:noAutofit/>
          </a:bodyPr>
          <a:lstStyle/>
          <a:p>
            <a:pPr marL="0" indent="0">
              <a:lnSpc>
                <a:spcPct val="100000"/>
              </a:lnSpc>
              <a:buClrTx/>
              <a:buNone/>
            </a:pPr>
            <a:r>
              <a:rPr lang="en-US" sz="3200" dirty="0"/>
              <a:t>1. Study Area and Time Frame</a:t>
            </a:r>
          </a:p>
          <a:p>
            <a:pPr marL="0" indent="0">
              <a:lnSpc>
                <a:spcPct val="100000"/>
              </a:lnSpc>
              <a:buClrTx/>
              <a:buNone/>
            </a:pPr>
            <a:r>
              <a:rPr lang="en-US" sz="3200" dirty="0"/>
              <a:t>2. COVID-19, Chronic Disease, and 	the Social Determinants of 	Health (SDOH)</a:t>
            </a:r>
          </a:p>
          <a:p>
            <a:pPr marL="0" indent="0">
              <a:lnSpc>
                <a:spcPct val="100000"/>
              </a:lnSpc>
              <a:buClrTx/>
              <a:buNone/>
            </a:pPr>
            <a:r>
              <a:rPr lang="en-US" sz="3200" dirty="0"/>
              <a:t>3. Spatial Analysis &amp; Modeling</a:t>
            </a:r>
          </a:p>
          <a:p>
            <a:pPr marL="0" indent="0">
              <a:lnSpc>
                <a:spcPct val="100000"/>
              </a:lnSpc>
              <a:buClrTx/>
              <a:buNone/>
            </a:pPr>
            <a:r>
              <a:rPr lang="en-US" sz="3200" dirty="0"/>
              <a:t>4. Conclusions</a:t>
            </a:r>
          </a:p>
        </p:txBody>
      </p:sp>
    </p:spTree>
    <p:extLst>
      <p:ext uri="{BB962C8B-B14F-4D97-AF65-F5344CB8AC3E}">
        <p14:creationId xmlns:p14="http://schemas.microsoft.com/office/powerpoint/2010/main" val="1469998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B1592-6934-4B9D-9B0F-40A617770B1E}"/>
              </a:ext>
            </a:extLst>
          </p:cNvPr>
          <p:cNvSpPr>
            <a:spLocks noGrp="1"/>
          </p:cNvSpPr>
          <p:nvPr>
            <p:ph type="title"/>
          </p:nvPr>
        </p:nvSpPr>
        <p:spPr>
          <a:xfrm>
            <a:off x="1097280" y="286603"/>
            <a:ext cx="8291817" cy="1450757"/>
          </a:xfrm>
        </p:spPr>
        <p:txBody>
          <a:bodyPr>
            <a:normAutofit/>
          </a:bodyPr>
          <a:lstStyle/>
          <a:p>
            <a:r>
              <a:rPr lang="en-US" sz="4400" dirty="0"/>
              <a:t>COVID-19 in </a:t>
            </a:r>
            <a:br>
              <a:rPr lang="en-US" sz="4400" dirty="0"/>
            </a:br>
            <a:r>
              <a:rPr lang="en-US" sz="4400" dirty="0"/>
              <a:t>San Diego County, California</a:t>
            </a:r>
          </a:p>
        </p:txBody>
      </p:sp>
      <p:pic>
        <p:nvPicPr>
          <p:cNvPr id="5" name="Content Placeholder 5" descr="Chart, line chart&#10;&#10;Description automatically generated">
            <a:extLst>
              <a:ext uri="{FF2B5EF4-FFF2-40B4-BE49-F238E27FC236}">
                <a16:creationId xmlns:a16="http://schemas.microsoft.com/office/drawing/2014/main" id="{E9A7B1FB-4D1D-4C3D-916B-A8B1F15162A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5999" y="2418165"/>
            <a:ext cx="6096001" cy="3606791"/>
          </a:xfrm>
          <a:prstGeom prst="rect">
            <a:avLst/>
          </a:prstGeom>
        </p:spPr>
      </p:pic>
      <p:sp>
        <p:nvSpPr>
          <p:cNvPr id="7" name="Content Placeholder 6">
            <a:extLst>
              <a:ext uri="{FF2B5EF4-FFF2-40B4-BE49-F238E27FC236}">
                <a16:creationId xmlns:a16="http://schemas.microsoft.com/office/drawing/2014/main" id="{2144988E-2035-46BD-9116-05806F9D2A67}"/>
              </a:ext>
            </a:extLst>
          </p:cNvPr>
          <p:cNvSpPr>
            <a:spLocks noGrp="1"/>
          </p:cNvSpPr>
          <p:nvPr>
            <p:ph sz="half" idx="1"/>
          </p:nvPr>
        </p:nvSpPr>
        <p:spPr>
          <a:xfrm>
            <a:off x="1097280" y="2120900"/>
            <a:ext cx="4639736" cy="3748193"/>
          </a:xfrm>
        </p:spPr>
        <p:txBody>
          <a:bodyPr>
            <a:noAutofit/>
          </a:bodyPr>
          <a:lstStyle/>
          <a:p>
            <a:r>
              <a:rPr lang="en-US" sz="2100" b="1" dirty="0"/>
              <a:t>~12-Month period from 3/31/2020 – 4/3/2021</a:t>
            </a:r>
          </a:p>
          <a:p>
            <a:pPr>
              <a:buClrTx/>
              <a:buFont typeface="Wingdings" panose="05000000000000000000" pitchFamily="2" charset="2"/>
              <a:buChar char="§"/>
            </a:pPr>
            <a:r>
              <a:rPr lang="en-US" sz="2100" dirty="0"/>
              <a:t>  Stage 1 (3/31- 6/24): Introduction</a:t>
            </a:r>
          </a:p>
          <a:p>
            <a:pPr>
              <a:buClrTx/>
              <a:buFont typeface="Wingdings" panose="05000000000000000000" pitchFamily="2" charset="2"/>
              <a:buChar char="§"/>
            </a:pPr>
            <a:r>
              <a:rPr lang="en-US" sz="2100" dirty="0"/>
              <a:t> Stage 2 (6/25 – 8/18): “First wave”</a:t>
            </a:r>
          </a:p>
          <a:p>
            <a:pPr>
              <a:buClrTx/>
              <a:buFont typeface="Wingdings" panose="05000000000000000000" pitchFamily="2" charset="2"/>
              <a:buChar char="§"/>
            </a:pPr>
            <a:r>
              <a:rPr lang="en-US" sz="2100" dirty="0"/>
              <a:t>  Stage 3 (8/19 – 10/31): Stability</a:t>
            </a:r>
          </a:p>
          <a:p>
            <a:pPr>
              <a:buClrTx/>
              <a:buFont typeface="Wingdings" panose="05000000000000000000" pitchFamily="2" charset="2"/>
              <a:buChar char="§"/>
            </a:pPr>
            <a:r>
              <a:rPr lang="en-US" sz="2100" dirty="0"/>
              <a:t>  Stage 4 (11/1 – 1/23): “Second wave”</a:t>
            </a:r>
          </a:p>
          <a:p>
            <a:pPr>
              <a:buClrTx/>
              <a:buFont typeface="Wingdings" panose="05000000000000000000" pitchFamily="2" charset="2"/>
              <a:buChar char="§"/>
            </a:pPr>
            <a:r>
              <a:rPr lang="en-US" sz="2100" dirty="0"/>
              <a:t>  Stage 5 (1/24 – 4/3): Vaccinations</a:t>
            </a:r>
          </a:p>
        </p:txBody>
      </p:sp>
      <p:pic>
        <p:nvPicPr>
          <p:cNvPr id="4" name="Picture 3">
            <a:extLst>
              <a:ext uri="{FF2B5EF4-FFF2-40B4-BE49-F238E27FC236}">
                <a16:creationId xmlns:a16="http://schemas.microsoft.com/office/drawing/2014/main" id="{6C8F806A-AD74-4888-AFCF-8B5645E66E9F}"/>
              </a:ext>
            </a:extLst>
          </p:cNvPr>
          <p:cNvPicPr>
            <a:picLocks noChangeAspect="1"/>
          </p:cNvPicPr>
          <p:nvPr/>
        </p:nvPicPr>
        <p:blipFill>
          <a:blip r:embed="rId4"/>
          <a:stretch>
            <a:fillRect/>
          </a:stretch>
        </p:blipFill>
        <p:spPr>
          <a:xfrm>
            <a:off x="9389097" y="228053"/>
            <a:ext cx="2575084" cy="1875934"/>
          </a:xfrm>
          <a:prstGeom prst="rect">
            <a:avLst/>
          </a:prstGeom>
        </p:spPr>
      </p:pic>
      <p:sp>
        <p:nvSpPr>
          <p:cNvPr id="8" name="TextBox 7">
            <a:extLst>
              <a:ext uri="{FF2B5EF4-FFF2-40B4-BE49-F238E27FC236}">
                <a16:creationId xmlns:a16="http://schemas.microsoft.com/office/drawing/2014/main" id="{986DDA14-8B04-4620-98C5-22EBDE0BB171}"/>
              </a:ext>
            </a:extLst>
          </p:cNvPr>
          <p:cNvSpPr txBox="1"/>
          <p:nvPr/>
        </p:nvSpPr>
        <p:spPr>
          <a:xfrm>
            <a:off x="9294649" y="1823983"/>
            <a:ext cx="2763980" cy="338554"/>
          </a:xfrm>
          <a:prstGeom prst="rect">
            <a:avLst/>
          </a:prstGeom>
          <a:noFill/>
        </p:spPr>
        <p:txBody>
          <a:bodyPr wrap="square">
            <a:spAutoFit/>
          </a:bodyPr>
          <a:lstStyle/>
          <a:p>
            <a:r>
              <a:rPr lang="en-US" sz="1600" b="1" dirty="0">
                <a:solidFill>
                  <a:schemeClr val="tx1">
                    <a:lumMod val="85000"/>
                    <a:lumOff val="15000"/>
                  </a:schemeClr>
                </a:solidFill>
              </a:rPr>
              <a:t>41 Sub-Regional Areas (SRAs) </a:t>
            </a:r>
          </a:p>
        </p:txBody>
      </p:sp>
    </p:spTree>
    <p:extLst>
      <p:ext uri="{BB962C8B-B14F-4D97-AF65-F5344CB8AC3E}">
        <p14:creationId xmlns:p14="http://schemas.microsoft.com/office/powerpoint/2010/main" val="288799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8B2C8-2C54-42DB-B63D-86DA0C8A722E}"/>
              </a:ext>
            </a:extLst>
          </p:cNvPr>
          <p:cNvSpPr>
            <a:spLocks noGrp="1"/>
          </p:cNvSpPr>
          <p:nvPr>
            <p:ph type="title"/>
          </p:nvPr>
        </p:nvSpPr>
        <p:spPr/>
        <p:txBody>
          <a:bodyPr>
            <a:normAutofit fontScale="90000"/>
          </a:bodyPr>
          <a:lstStyle/>
          <a:p>
            <a:r>
              <a:rPr lang="en-US" sz="4400" dirty="0"/>
              <a:t>The links between COVID-19, Chronic Disease, and the Social Determinants of Health (SDOH)</a:t>
            </a:r>
          </a:p>
        </p:txBody>
      </p:sp>
      <p:sp>
        <p:nvSpPr>
          <p:cNvPr id="5" name="Oval 4">
            <a:extLst>
              <a:ext uri="{FF2B5EF4-FFF2-40B4-BE49-F238E27FC236}">
                <a16:creationId xmlns:a16="http://schemas.microsoft.com/office/drawing/2014/main" id="{F6F1F945-278C-4CAD-9081-DEE201CA99BB}"/>
              </a:ext>
            </a:extLst>
          </p:cNvPr>
          <p:cNvSpPr/>
          <p:nvPr/>
        </p:nvSpPr>
        <p:spPr>
          <a:xfrm>
            <a:off x="6807115" y="2423358"/>
            <a:ext cx="2086252" cy="914400"/>
          </a:xfrm>
          <a:prstGeom prst="ellipse">
            <a:avLst/>
          </a:prstGeom>
          <a:solidFill>
            <a:srgbClr val="FFC000"/>
          </a:solidFill>
          <a:ln>
            <a:solidFill>
              <a:schemeClr val="tx1">
                <a:lumMod val="75000"/>
                <a:lumOff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solidFill>
                  <a:schemeClr val="tx1">
                    <a:lumMod val="85000"/>
                    <a:lumOff val="15000"/>
                  </a:schemeClr>
                </a:solidFill>
              </a:rPr>
              <a:t>Chronic Disease</a:t>
            </a:r>
          </a:p>
        </p:txBody>
      </p:sp>
      <p:sp>
        <p:nvSpPr>
          <p:cNvPr id="6" name="Oval 5">
            <a:extLst>
              <a:ext uri="{FF2B5EF4-FFF2-40B4-BE49-F238E27FC236}">
                <a16:creationId xmlns:a16="http://schemas.microsoft.com/office/drawing/2014/main" id="{D713A8C8-9F62-41EB-9DD5-696261D04771}"/>
              </a:ext>
            </a:extLst>
          </p:cNvPr>
          <p:cNvSpPr/>
          <p:nvPr/>
        </p:nvSpPr>
        <p:spPr>
          <a:xfrm>
            <a:off x="6807115" y="4865580"/>
            <a:ext cx="2086252" cy="914400"/>
          </a:xfrm>
          <a:prstGeom prst="ellipse">
            <a:avLst/>
          </a:prstGeom>
          <a:solidFill>
            <a:srgbClr val="FFC000"/>
          </a:solidFill>
          <a:ln>
            <a:solidFill>
              <a:schemeClr val="tx1">
                <a:lumMod val="75000"/>
                <a:lumOff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solidFill>
                  <a:schemeClr val="tx1">
                    <a:lumMod val="85000"/>
                    <a:lumOff val="15000"/>
                  </a:schemeClr>
                </a:solidFill>
              </a:rPr>
              <a:t>COVID-19</a:t>
            </a:r>
          </a:p>
        </p:txBody>
      </p:sp>
      <p:sp>
        <p:nvSpPr>
          <p:cNvPr id="10" name="Rectangle 9">
            <a:extLst>
              <a:ext uri="{FF2B5EF4-FFF2-40B4-BE49-F238E27FC236}">
                <a16:creationId xmlns:a16="http://schemas.microsoft.com/office/drawing/2014/main" id="{EDE14B98-1D3C-4D58-BC04-0D0D3270989D}"/>
              </a:ext>
            </a:extLst>
          </p:cNvPr>
          <p:cNvSpPr/>
          <p:nvPr/>
        </p:nvSpPr>
        <p:spPr>
          <a:xfrm>
            <a:off x="2606992" y="2423358"/>
            <a:ext cx="2706492" cy="3356622"/>
          </a:xfrm>
          <a:prstGeom prst="rect">
            <a:avLst/>
          </a:prstGeom>
          <a:solidFill>
            <a:srgbClr val="FFF7DD"/>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85000"/>
                    <a:lumOff val="15000"/>
                  </a:schemeClr>
                </a:solidFill>
              </a:rPr>
              <a:t>Social Determinants of Health (SDOH)</a:t>
            </a:r>
          </a:p>
          <a:p>
            <a:pPr algn="ctr"/>
            <a:endParaRPr lang="en-US" sz="2000" b="1" dirty="0">
              <a:solidFill>
                <a:schemeClr val="tx1">
                  <a:lumMod val="85000"/>
                  <a:lumOff val="15000"/>
                </a:schemeClr>
              </a:solidFill>
            </a:endParaRPr>
          </a:p>
          <a:p>
            <a:pPr algn="ctr"/>
            <a:endParaRPr lang="en-US" sz="2000" b="1" dirty="0">
              <a:solidFill>
                <a:schemeClr val="tx1">
                  <a:lumMod val="85000"/>
                  <a:lumOff val="15000"/>
                </a:schemeClr>
              </a:solidFill>
            </a:endParaRPr>
          </a:p>
          <a:p>
            <a:pPr algn="ctr"/>
            <a:endParaRPr lang="en-US" sz="2400" b="1" dirty="0">
              <a:solidFill>
                <a:schemeClr val="tx1">
                  <a:lumMod val="85000"/>
                  <a:lumOff val="15000"/>
                </a:schemeClr>
              </a:solidFill>
            </a:endParaRPr>
          </a:p>
          <a:p>
            <a:pPr algn="ctr"/>
            <a:endParaRPr lang="en-US" sz="2400" b="1" dirty="0">
              <a:solidFill>
                <a:schemeClr val="tx1">
                  <a:lumMod val="85000"/>
                  <a:lumOff val="15000"/>
                </a:schemeClr>
              </a:solidFill>
            </a:endParaRPr>
          </a:p>
          <a:p>
            <a:pPr algn="ctr"/>
            <a:endParaRPr lang="en-US" dirty="0"/>
          </a:p>
          <a:p>
            <a:pPr algn="ctr"/>
            <a:endParaRPr lang="en-US" dirty="0"/>
          </a:p>
          <a:p>
            <a:pPr algn="ctr"/>
            <a:endParaRPr lang="en-US" dirty="0"/>
          </a:p>
          <a:p>
            <a:pPr algn="ctr"/>
            <a:endParaRPr lang="en-US" dirty="0"/>
          </a:p>
          <a:p>
            <a:pPr algn="ctr"/>
            <a:endParaRPr lang="en-US" dirty="0"/>
          </a:p>
        </p:txBody>
      </p:sp>
      <p:sp>
        <p:nvSpPr>
          <p:cNvPr id="11" name="Oval 10">
            <a:extLst>
              <a:ext uri="{FF2B5EF4-FFF2-40B4-BE49-F238E27FC236}">
                <a16:creationId xmlns:a16="http://schemas.microsoft.com/office/drawing/2014/main" id="{56697287-788A-44AD-A800-01D6AEB12C2F}"/>
              </a:ext>
            </a:extLst>
          </p:cNvPr>
          <p:cNvSpPr/>
          <p:nvPr/>
        </p:nvSpPr>
        <p:spPr>
          <a:xfrm>
            <a:off x="2673589" y="3187269"/>
            <a:ext cx="2553485" cy="914400"/>
          </a:xfrm>
          <a:prstGeom prst="ellipse">
            <a:avLst/>
          </a:prstGeom>
          <a:solidFill>
            <a:srgbClr val="FFC000"/>
          </a:solidFill>
          <a:ln>
            <a:solidFill>
              <a:schemeClr val="tx1">
                <a:lumMod val="75000"/>
                <a:lumOff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solidFill>
                  <a:schemeClr val="tx1">
                    <a:lumMod val="85000"/>
                    <a:lumOff val="15000"/>
                  </a:schemeClr>
                </a:solidFill>
              </a:rPr>
              <a:t>Socioeconomic Variables</a:t>
            </a:r>
          </a:p>
        </p:txBody>
      </p:sp>
      <p:sp>
        <p:nvSpPr>
          <p:cNvPr id="12" name="Oval 11">
            <a:extLst>
              <a:ext uri="{FF2B5EF4-FFF2-40B4-BE49-F238E27FC236}">
                <a16:creationId xmlns:a16="http://schemas.microsoft.com/office/drawing/2014/main" id="{B5773255-04F8-4931-AFE7-F3FDFF32E8EB}"/>
              </a:ext>
            </a:extLst>
          </p:cNvPr>
          <p:cNvSpPr/>
          <p:nvPr/>
        </p:nvSpPr>
        <p:spPr>
          <a:xfrm>
            <a:off x="2673588" y="3970646"/>
            <a:ext cx="2553485" cy="914400"/>
          </a:xfrm>
          <a:prstGeom prst="ellipse">
            <a:avLst/>
          </a:prstGeom>
          <a:solidFill>
            <a:srgbClr val="FFC000"/>
          </a:solidFill>
          <a:ln>
            <a:solidFill>
              <a:schemeClr val="tx1">
                <a:lumMod val="75000"/>
                <a:lumOff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solidFill>
                  <a:schemeClr val="tx1">
                    <a:lumMod val="85000"/>
                    <a:lumOff val="15000"/>
                  </a:schemeClr>
                </a:solidFill>
              </a:rPr>
              <a:t>Built Environment</a:t>
            </a:r>
          </a:p>
        </p:txBody>
      </p:sp>
      <p:sp>
        <p:nvSpPr>
          <p:cNvPr id="13" name="Oval 12">
            <a:extLst>
              <a:ext uri="{FF2B5EF4-FFF2-40B4-BE49-F238E27FC236}">
                <a16:creationId xmlns:a16="http://schemas.microsoft.com/office/drawing/2014/main" id="{11BAD8E7-145C-442E-9846-B7DD8A7FD50B}"/>
              </a:ext>
            </a:extLst>
          </p:cNvPr>
          <p:cNvSpPr/>
          <p:nvPr/>
        </p:nvSpPr>
        <p:spPr>
          <a:xfrm>
            <a:off x="2673588" y="4754023"/>
            <a:ext cx="2553485" cy="914400"/>
          </a:xfrm>
          <a:prstGeom prst="ellipse">
            <a:avLst/>
          </a:prstGeom>
          <a:solidFill>
            <a:srgbClr val="FFC000"/>
          </a:solidFill>
          <a:ln>
            <a:solidFill>
              <a:schemeClr val="tx1">
                <a:lumMod val="75000"/>
                <a:lumOff val="2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b="1" dirty="0">
                <a:solidFill>
                  <a:schemeClr val="tx1">
                    <a:lumMod val="85000"/>
                    <a:lumOff val="15000"/>
                  </a:schemeClr>
                </a:solidFill>
              </a:rPr>
              <a:t>Healthcare Accessibility</a:t>
            </a:r>
          </a:p>
        </p:txBody>
      </p:sp>
      <p:cxnSp>
        <p:nvCxnSpPr>
          <p:cNvPr id="15" name="Straight Arrow Connector 14">
            <a:extLst>
              <a:ext uri="{FF2B5EF4-FFF2-40B4-BE49-F238E27FC236}">
                <a16:creationId xmlns:a16="http://schemas.microsoft.com/office/drawing/2014/main" id="{9B1D47DE-735C-42B2-BD58-0F771F60C245}"/>
              </a:ext>
            </a:extLst>
          </p:cNvPr>
          <p:cNvCxnSpPr>
            <a:stCxn id="5" idx="4"/>
            <a:endCxn id="6" idx="0"/>
          </p:cNvCxnSpPr>
          <p:nvPr/>
        </p:nvCxnSpPr>
        <p:spPr>
          <a:xfrm>
            <a:off x="7850241" y="3337758"/>
            <a:ext cx="0" cy="1527822"/>
          </a:xfrm>
          <a:prstGeom prst="straightConnector1">
            <a:avLst/>
          </a:prstGeom>
          <a:ln w="5715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C32573B-8B40-427C-8204-3A57684A8F8C}"/>
              </a:ext>
            </a:extLst>
          </p:cNvPr>
          <p:cNvCxnSpPr>
            <a:cxnSpLocks/>
            <a:endCxn id="5" idx="2"/>
          </p:cNvCxnSpPr>
          <p:nvPr/>
        </p:nvCxnSpPr>
        <p:spPr>
          <a:xfrm flipV="1">
            <a:off x="5313484" y="2880558"/>
            <a:ext cx="1493631" cy="973144"/>
          </a:xfrm>
          <a:prstGeom prst="straightConnector1">
            <a:avLst/>
          </a:prstGeom>
          <a:ln w="5715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F278FB1-A612-4541-96A5-7DE28803D552}"/>
              </a:ext>
            </a:extLst>
          </p:cNvPr>
          <p:cNvCxnSpPr>
            <a:cxnSpLocks/>
            <a:endCxn id="6" idx="2"/>
          </p:cNvCxnSpPr>
          <p:nvPr/>
        </p:nvCxnSpPr>
        <p:spPr>
          <a:xfrm>
            <a:off x="5313484" y="4505417"/>
            <a:ext cx="1493631" cy="817363"/>
          </a:xfrm>
          <a:prstGeom prst="straightConnector1">
            <a:avLst/>
          </a:prstGeom>
          <a:ln w="57150">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Speech Bubble: Rectangle with Corners Rounded 20">
            <a:extLst>
              <a:ext uri="{FF2B5EF4-FFF2-40B4-BE49-F238E27FC236}">
                <a16:creationId xmlns:a16="http://schemas.microsoft.com/office/drawing/2014/main" id="{D360CB60-0155-49ED-83A6-48E9E3B57666}"/>
              </a:ext>
            </a:extLst>
          </p:cNvPr>
          <p:cNvSpPr/>
          <p:nvPr/>
        </p:nvSpPr>
        <p:spPr>
          <a:xfrm>
            <a:off x="449438" y="3156383"/>
            <a:ext cx="2050741" cy="2113502"/>
          </a:xfrm>
          <a:prstGeom prst="wedgeRoundRectCallout">
            <a:avLst>
              <a:gd name="adj1" fmla="val 66397"/>
              <a:gd name="adj2" fmla="val -68134"/>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latin typeface="+mj-lt"/>
              </a:rPr>
              <a:t>S</a:t>
            </a:r>
            <a:r>
              <a:rPr lang="en-US" sz="1800" i="0" u="none" strike="noStrike" baseline="0" dirty="0">
                <a:solidFill>
                  <a:srgbClr val="000000"/>
                </a:solidFill>
                <a:latin typeface="+mj-lt"/>
              </a:rPr>
              <a:t>ocial and environmental conditions that influence our lives and health</a:t>
            </a:r>
            <a:endParaRPr lang="en-US" dirty="0">
              <a:latin typeface="+mj-lt"/>
            </a:endParaRPr>
          </a:p>
        </p:txBody>
      </p:sp>
      <p:sp>
        <p:nvSpPr>
          <p:cNvPr id="22" name="Speech Bubble: Rectangle with Corners Rounded 21">
            <a:extLst>
              <a:ext uri="{FF2B5EF4-FFF2-40B4-BE49-F238E27FC236}">
                <a16:creationId xmlns:a16="http://schemas.microsoft.com/office/drawing/2014/main" id="{108D0B3A-1FD8-45E8-8EE0-43E2CD1052C6}"/>
              </a:ext>
            </a:extLst>
          </p:cNvPr>
          <p:cNvSpPr/>
          <p:nvPr/>
        </p:nvSpPr>
        <p:spPr>
          <a:xfrm>
            <a:off x="9343872" y="2170098"/>
            <a:ext cx="2052150" cy="2335319"/>
          </a:xfrm>
          <a:prstGeom prst="wedgeRoundRectCallout">
            <a:avLst>
              <a:gd name="adj1" fmla="val -88311"/>
              <a:gd name="adj2" fmla="val -21982"/>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latin typeface="+mj-lt"/>
              </a:rPr>
              <a:t>Increases likelihood of severe COVID-19 infection, hospitalization, and mortality*</a:t>
            </a:r>
            <a:endParaRPr lang="en-US" dirty="0">
              <a:latin typeface="+mj-lt"/>
            </a:endParaRPr>
          </a:p>
        </p:txBody>
      </p:sp>
      <p:sp>
        <p:nvSpPr>
          <p:cNvPr id="32" name="Speech Bubble: Rectangle with Corners Rounded 31">
            <a:extLst>
              <a:ext uri="{FF2B5EF4-FFF2-40B4-BE49-F238E27FC236}">
                <a16:creationId xmlns:a16="http://schemas.microsoft.com/office/drawing/2014/main" id="{442EA6CC-AA6C-4233-A3D5-934E90A23EFA}"/>
              </a:ext>
            </a:extLst>
          </p:cNvPr>
          <p:cNvSpPr/>
          <p:nvPr/>
        </p:nvSpPr>
        <p:spPr>
          <a:xfrm>
            <a:off x="9237367" y="5322780"/>
            <a:ext cx="2454523" cy="737183"/>
          </a:xfrm>
          <a:prstGeom prst="wedgeRoundRectCallout">
            <a:avLst>
              <a:gd name="adj1" fmla="val -76332"/>
              <a:gd name="adj2" fmla="val -55407"/>
              <a:gd name="adj3" fmla="val 1666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00"/>
                </a:solidFill>
                <a:latin typeface="+mj-lt"/>
              </a:rPr>
              <a:t>Health Disparity!</a:t>
            </a:r>
            <a:endParaRPr lang="en-US" sz="2400" b="1" dirty="0">
              <a:latin typeface="+mj-lt"/>
            </a:endParaRPr>
          </a:p>
        </p:txBody>
      </p:sp>
      <p:sp>
        <p:nvSpPr>
          <p:cNvPr id="16" name="TextBox 15">
            <a:extLst>
              <a:ext uri="{FF2B5EF4-FFF2-40B4-BE49-F238E27FC236}">
                <a16:creationId xmlns:a16="http://schemas.microsoft.com/office/drawing/2014/main" id="{0D7307E3-E6B4-4105-B322-32BBD925BA4E}"/>
              </a:ext>
            </a:extLst>
          </p:cNvPr>
          <p:cNvSpPr txBox="1"/>
          <p:nvPr/>
        </p:nvSpPr>
        <p:spPr>
          <a:xfrm>
            <a:off x="500110" y="5878533"/>
            <a:ext cx="7842538" cy="523220"/>
          </a:xfrm>
          <a:prstGeom prst="rect">
            <a:avLst/>
          </a:prstGeom>
          <a:noFill/>
        </p:spPr>
        <p:txBody>
          <a:bodyPr wrap="square">
            <a:spAutoFit/>
          </a:bodyPr>
          <a:lstStyle/>
          <a:p>
            <a:r>
              <a:rPr lang="en-US" sz="1400" dirty="0">
                <a:solidFill>
                  <a:srgbClr val="000000"/>
                </a:solidFill>
                <a:effectLst/>
                <a:ea typeface="Times New Roman" panose="02020603050405020304" pitchFamily="18" charset="0"/>
              </a:rPr>
              <a:t>* Centers for Disease Control and Prevention. People with certain medical conditions. </a:t>
            </a:r>
            <a:r>
              <a:rPr lang="en-US" sz="1400" dirty="0">
                <a:solidFill>
                  <a:srgbClr val="0563C1"/>
                </a:solidFill>
                <a:effectLst/>
                <a:ea typeface="Times New Roman" panose="02020603050405020304" pitchFamily="18" charset="0"/>
                <a:hlinkClick r:id="rId3"/>
              </a:rPr>
              <a:t>https://www.cdc.gov/coronavirus/2019-ncov/need-extra-precautions/people-with-medical-conditions.html</a:t>
            </a:r>
            <a:r>
              <a:rPr lang="en-US" sz="1400" dirty="0">
                <a:solidFill>
                  <a:srgbClr val="000000"/>
                </a:solidFill>
                <a:effectLst/>
                <a:ea typeface="Times New Roman" panose="02020603050405020304" pitchFamily="18" charset="0"/>
              </a:rPr>
              <a:t> </a:t>
            </a:r>
            <a:endParaRPr lang="en-US" sz="1400" dirty="0"/>
          </a:p>
        </p:txBody>
      </p:sp>
    </p:spTree>
    <p:extLst>
      <p:ext uri="{BB962C8B-B14F-4D97-AF65-F5344CB8AC3E}">
        <p14:creationId xmlns:p14="http://schemas.microsoft.com/office/powerpoint/2010/main" val="229118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2779F603-B669-4AD6-82F9-E09F7616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4B09E9-854F-4278-94DC-49D18D4B756A}"/>
              </a:ext>
            </a:extLst>
          </p:cNvPr>
          <p:cNvSpPr>
            <a:spLocks noGrp="1"/>
          </p:cNvSpPr>
          <p:nvPr>
            <p:ph type="title"/>
          </p:nvPr>
        </p:nvSpPr>
        <p:spPr>
          <a:xfrm>
            <a:off x="5396248" y="758952"/>
            <a:ext cx="5759431" cy="3566160"/>
          </a:xfrm>
        </p:spPr>
        <p:txBody>
          <a:bodyPr vert="horz" lIns="91440" tIns="45720" rIns="91440" bIns="45720" rtlCol="0" anchor="b">
            <a:normAutofit/>
          </a:bodyPr>
          <a:lstStyle/>
          <a:p>
            <a:r>
              <a:rPr lang="en-US"/>
              <a:t>Question #1</a:t>
            </a:r>
          </a:p>
        </p:txBody>
      </p:sp>
      <p:sp>
        <p:nvSpPr>
          <p:cNvPr id="3" name="Text Placeholder 2">
            <a:extLst>
              <a:ext uri="{FF2B5EF4-FFF2-40B4-BE49-F238E27FC236}">
                <a16:creationId xmlns:a16="http://schemas.microsoft.com/office/drawing/2014/main" id="{8AFBD20D-83BE-43E3-850E-B5C55324D6DF}"/>
              </a:ext>
            </a:extLst>
          </p:cNvPr>
          <p:cNvSpPr>
            <a:spLocks noGrp="1"/>
          </p:cNvSpPr>
          <p:nvPr>
            <p:ph type="body" idx="1"/>
          </p:nvPr>
        </p:nvSpPr>
        <p:spPr>
          <a:xfrm>
            <a:off x="5396247" y="4645152"/>
            <a:ext cx="5762203" cy="1143000"/>
          </a:xfrm>
        </p:spPr>
        <p:txBody>
          <a:bodyPr vert="horz" lIns="91440" tIns="45720" rIns="91440" bIns="45720" rtlCol="0">
            <a:noAutofit/>
          </a:bodyPr>
          <a:lstStyle/>
          <a:p>
            <a:pPr>
              <a:lnSpc>
                <a:spcPct val="90000"/>
              </a:lnSpc>
            </a:pPr>
            <a:r>
              <a:rPr lang="en-US" dirty="0"/>
              <a:t>Which socioeconomic variables are potential Social determinants of health?</a:t>
            </a:r>
          </a:p>
        </p:txBody>
      </p:sp>
      <p:pic>
        <p:nvPicPr>
          <p:cNvPr id="5" name="Graphic 4" descr="Questions outline">
            <a:extLst>
              <a:ext uri="{FF2B5EF4-FFF2-40B4-BE49-F238E27FC236}">
                <a16:creationId xmlns:a16="http://schemas.microsoft.com/office/drawing/2014/main" id="{07C60AA8-E772-4F34-9649-AFB24A1031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99" y="1163529"/>
            <a:ext cx="4001315" cy="4001315"/>
          </a:xfrm>
          <a:prstGeom prst="rect">
            <a:avLst/>
          </a:prstGeom>
        </p:spPr>
      </p:pic>
      <p:cxnSp>
        <p:nvCxnSpPr>
          <p:cNvPr id="16" name="Straight Connector 15">
            <a:extLst>
              <a:ext uri="{FF2B5EF4-FFF2-40B4-BE49-F238E27FC236}">
                <a16:creationId xmlns:a16="http://schemas.microsoft.com/office/drawing/2014/main" id="{7ABFD994-C2DC-4E7D-9411-C7FF7813E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01663" y="4485132"/>
            <a:ext cx="5486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A73A59D-C719-4F24-9F6B-AF7CE8F3BE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3753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5B3E8-E831-45C7-A4D4-476A6CE4621B}"/>
              </a:ext>
            </a:extLst>
          </p:cNvPr>
          <p:cNvSpPr>
            <a:spLocks noGrp="1"/>
          </p:cNvSpPr>
          <p:nvPr>
            <p:ph type="title"/>
          </p:nvPr>
        </p:nvSpPr>
        <p:spPr/>
        <p:txBody>
          <a:bodyPr>
            <a:normAutofit/>
          </a:bodyPr>
          <a:lstStyle/>
          <a:p>
            <a:r>
              <a:rPr lang="en-US" sz="4400" dirty="0"/>
              <a:t>What socioeconomic variables are correlated with COVID-19 case rates?</a:t>
            </a:r>
          </a:p>
        </p:txBody>
      </p:sp>
      <p:sp>
        <p:nvSpPr>
          <p:cNvPr id="6" name="Content Placeholder 5">
            <a:extLst>
              <a:ext uri="{FF2B5EF4-FFF2-40B4-BE49-F238E27FC236}">
                <a16:creationId xmlns:a16="http://schemas.microsoft.com/office/drawing/2014/main" id="{38FB2E2E-0918-43B4-8CAD-44736CD794A1}"/>
              </a:ext>
            </a:extLst>
          </p:cNvPr>
          <p:cNvSpPr>
            <a:spLocks noGrp="1"/>
          </p:cNvSpPr>
          <p:nvPr>
            <p:ph idx="1"/>
          </p:nvPr>
        </p:nvSpPr>
        <p:spPr>
          <a:xfrm>
            <a:off x="1097280" y="2108201"/>
            <a:ext cx="10058400" cy="4115954"/>
          </a:xfrm>
        </p:spPr>
        <p:txBody>
          <a:bodyPr>
            <a:normAutofit lnSpcReduction="10000"/>
          </a:bodyPr>
          <a:lstStyle/>
          <a:p>
            <a:pPr>
              <a:buClrTx/>
              <a:buFont typeface="Wingdings" panose="05000000000000000000" pitchFamily="2" charset="2"/>
              <a:buChar char="§"/>
            </a:pPr>
            <a:r>
              <a:rPr lang="en-US" dirty="0"/>
              <a:t> Pearson’s correlation analysis with COVID-19 case rates and socioeconomic variables (26 highly correlated, </a:t>
            </a:r>
            <a:r>
              <a:rPr lang="en-US" i="1" dirty="0"/>
              <a:t>p</a:t>
            </a:r>
            <a:r>
              <a:rPr lang="en-US" dirty="0"/>
              <a:t>-values≤0.05 for the 5 pandemic stages)</a:t>
            </a:r>
          </a:p>
          <a:p>
            <a:pPr>
              <a:buClrTx/>
              <a:buFont typeface="Wingdings" panose="05000000000000000000" pitchFamily="2" charset="2"/>
              <a:buChar char="§"/>
            </a:pPr>
            <a:r>
              <a:rPr lang="en-US" dirty="0"/>
              <a:t> 5 “Potential SDOH” Categories: </a:t>
            </a:r>
          </a:p>
          <a:p>
            <a:pPr marL="0" indent="0">
              <a:buClrTx/>
              <a:buNone/>
            </a:pPr>
            <a:r>
              <a:rPr lang="en-US" dirty="0"/>
              <a:t>	(1) Language spoken at home		 (4) Income</a:t>
            </a:r>
          </a:p>
          <a:p>
            <a:pPr marL="0" indent="0">
              <a:buClrTx/>
              <a:buNone/>
            </a:pPr>
            <a:r>
              <a:rPr lang="en-US" dirty="0"/>
              <a:t>	(2) Employment industry		 (5) “Crowded” home living situation</a:t>
            </a:r>
          </a:p>
          <a:p>
            <a:pPr marL="0" indent="0">
              <a:buClrTx/>
              <a:buNone/>
            </a:pPr>
            <a:r>
              <a:rPr lang="en-US" dirty="0"/>
              <a:t>	(3) Educational attainment			</a:t>
            </a:r>
          </a:p>
          <a:p>
            <a:pPr>
              <a:buClrTx/>
              <a:buFont typeface="Wingdings" panose="05000000000000000000" pitchFamily="2" charset="2"/>
              <a:buChar char="§"/>
            </a:pPr>
            <a:r>
              <a:rPr lang="en-US" dirty="0"/>
              <a:t> Relationship strengths decrease over time</a:t>
            </a:r>
          </a:p>
          <a:p>
            <a:pPr>
              <a:buClrTx/>
              <a:buFont typeface="Wingdings" panose="05000000000000000000" pitchFamily="2" charset="2"/>
              <a:buChar char="§"/>
            </a:pPr>
            <a:r>
              <a:rPr lang="en-US" dirty="0"/>
              <a:t> Multicollinearity concerns</a:t>
            </a:r>
          </a:p>
        </p:txBody>
      </p:sp>
      <p:pic>
        <p:nvPicPr>
          <p:cNvPr id="4" name="Graphic 3" descr="Chat outline">
            <a:extLst>
              <a:ext uri="{FF2B5EF4-FFF2-40B4-BE49-F238E27FC236}">
                <a16:creationId xmlns:a16="http://schemas.microsoft.com/office/drawing/2014/main" id="{659DE7AD-A550-42B5-9AD0-777774ED5B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6956" y="3429000"/>
            <a:ext cx="585355" cy="585355"/>
          </a:xfrm>
          <a:prstGeom prst="rect">
            <a:avLst/>
          </a:prstGeom>
        </p:spPr>
      </p:pic>
      <p:pic>
        <p:nvPicPr>
          <p:cNvPr id="7" name="Graphic 6" descr="Remote work outline">
            <a:extLst>
              <a:ext uri="{FF2B5EF4-FFF2-40B4-BE49-F238E27FC236}">
                <a16:creationId xmlns:a16="http://schemas.microsoft.com/office/drawing/2014/main" id="{0FE2F1B5-B2E5-42DB-B13B-5F153D01F6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84582" y="4014355"/>
            <a:ext cx="490105" cy="490105"/>
          </a:xfrm>
          <a:prstGeom prst="rect">
            <a:avLst/>
          </a:prstGeom>
        </p:spPr>
      </p:pic>
      <p:pic>
        <p:nvPicPr>
          <p:cNvPr id="9" name="Graphic 8" descr="Graduation cap outline">
            <a:extLst>
              <a:ext uri="{FF2B5EF4-FFF2-40B4-BE49-F238E27FC236}">
                <a16:creationId xmlns:a16="http://schemas.microsoft.com/office/drawing/2014/main" id="{CA22386B-26FE-4DD1-A18C-311AE0C0A6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36955" y="4504460"/>
            <a:ext cx="585355" cy="585355"/>
          </a:xfrm>
          <a:prstGeom prst="rect">
            <a:avLst/>
          </a:prstGeom>
        </p:spPr>
      </p:pic>
      <p:pic>
        <p:nvPicPr>
          <p:cNvPr id="11" name="Graphic 10" descr="Money outline">
            <a:extLst>
              <a:ext uri="{FF2B5EF4-FFF2-40B4-BE49-F238E27FC236}">
                <a16:creationId xmlns:a16="http://schemas.microsoft.com/office/drawing/2014/main" id="{ABED20E1-D7BF-4A03-A8E0-7050287391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01264" y="3429000"/>
            <a:ext cx="537732" cy="537732"/>
          </a:xfrm>
          <a:prstGeom prst="rect">
            <a:avLst/>
          </a:prstGeom>
        </p:spPr>
      </p:pic>
      <p:pic>
        <p:nvPicPr>
          <p:cNvPr id="13" name="Graphic 12" descr="House outline">
            <a:extLst>
              <a:ext uri="{FF2B5EF4-FFF2-40B4-BE49-F238E27FC236}">
                <a16:creationId xmlns:a16="http://schemas.microsoft.com/office/drawing/2014/main" id="{8649A94D-D224-4079-AF7A-954AC54043E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001264" y="4014355"/>
            <a:ext cx="490105" cy="490105"/>
          </a:xfrm>
          <a:prstGeom prst="rect">
            <a:avLst/>
          </a:prstGeom>
        </p:spPr>
      </p:pic>
    </p:spTree>
    <p:extLst>
      <p:ext uri="{BB962C8B-B14F-4D97-AF65-F5344CB8AC3E}">
        <p14:creationId xmlns:p14="http://schemas.microsoft.com/office/powerpoint/2010/main" val="1840248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5B3E8-E831-45C7-A4D4-476A6CE4621B}"/>
              </a:ext>
            </a:extLst>
          </p:cNvPr>
          <p:cNvSpPr>
            <a:spLocks noGrp="1"/>
          </p:cNvSpPr>
          <p:nvPr>
            <p:ph type="title"/>
          </p:nvPr>
        </p:nvSpPr>
        <p:spPr/>
        <p:txBody>
          <a:bodyPr>
            <a:normAutofit/>
          </a:bodyPr>
          <a:lstStyle/>
          <a:p>
            <a:r>
              <a:rPr lang="en-US" sz="4400" dirty="0"/>
              <a:t>Can the SDOH variable subset characterize chronic disease rates?</a:t>
            </a:r>
          </a:p>
        </p:txBody>
      </p:sp>
      <p:sp>
        <p:nvSpPr>
          <p:cNvPr id="6" name="Content Placeholder 5">
            <a:extLst>
              <a:ext uri="{FF2B5EF4-FFF2-40B4-BE49-F238E27FC236}">
                <a16:creationId xmlns:a16="http://schemas.microsoft.com/office/drawing/2014/main" id="{38FB2E2E-0918-43B4-8CAD-44736CD794A1}"/>
              </a:ext>
            </a:extLst>
          </p:cNvPr>
          <p:cNvSpPr>
            <a:spLocks noGrp="1"/>
          </p:cNvSpPr>
          <p:nvPr>
            <p:ph idx="1"/>
          </p:nvPr>
        </p:nvSpPr>
        <p:spPr>
          <a:xfrm>
            <a:off x="1097280" y="2108201"/>
            <a:ext cx="10058400" cy="4115954"/>
          </a:xfrm>
        </p:spPr>
        <p:txBody>
          <a:bodyPr>
            <a:normAutofit lnSpcReduction="10000"/>
          </a:bodyPr>
          <a:lstStyle/>
          <a:p>
            <a:pPr>
              <a:buClrTx/>
              <a:buFont typeface="Wingdings" panose="05000000000000000000" pitchFamily="2" charset="2"/>
              <a:buChar char="§"/>
            </a:pPr>
            <a:r>
              <a:rPr lang="en-US" dirty="0"/>
              <a:t> Ridge regression modeling addresses multicollinearity</a:t>
            </a:r>
          </a:p>
          <a:p>
            <a:pPr>
              <a:buClrTx/>
              <a:buFont typeface="Wingdings" panose="05000000000000000000" pitchFamily="2" charset="2"/>
              <a:buChar char="§"/>
            </a:pPr>
            <a:r>
              <a:rPr lang="en-US" dirty="0"/>
              <a:t> 2017 hospitalization and mortality rates:</a:t>
            </a:r>
          </a:p>
          <a:p>
            <a:pPr marL="0" indent="0">
              <a:buClrTx/>
              <a:buNone/>
            </a:pPr>
            <a:r>
              <a:rPr lang="en-US" dirty="0"/>
              <a:t>	(1) Coronary Heart Disease		 (4) Mental Illness</a:t>
            </a:r>
          </a:p>
          <a:p>
            <a:pPr marL="0" indent="0">
              <a:buClrTx/>
              <a:buNone/>
            </a:pPr>
            <a:r>
              <a:rPr lang="en-US" dirty="0"/>
              <a:t>	(2) Diabetes				 (5) Pulmonary Disease</a:t>
            </a:r>
          </a:p>
          <a:p>
            <a:pPr marL="0" indent="0">
              <a:buClrTx/>
              <a:buNone/>
            </a:pPr>
            <a:r>
              <a:rPr lang="en-US" dirty="0"/>
              <a:t>	(3) Hypertensive Diseases (HTN)			</a:t>
            </a:r>
          </a:p>
          <a:p>
            <a:pPr>
              <a:buClrTx/>
              <a:buFont typeface="Wingdings" panose="05000000000000000000" pitchFamily="2" charset="2"/>
              <a:buChar char="§"/>
            </a:pPr>
            <a:r>
              <a:rPr lang="en-US" dirty="0"/>
              <a:t> Hypertensive Disease Hospitalization Rate (R</a:t>
            </a:r>
            <a:r>
              <a:rPr lang="en-US" baseline="30000" dirty="0"/>
              <a:t>2</a:t>
            </a:r>
            <a:r>
              <a:rPr lang="en-US" dirty="0"/>
              <a:t> = 0.952): Relationship strengths decrease </a:t>
            </a:r>
          </a:p>
          <a:p>
            <a:pPr>
              <a:buClrTx/>
              <a:buFont typeface="Wingdings" panose="05000000000000000000" pitchFamily="2" charset="2"/>
              <a:buChar char="§"/>
            </a:pPr>
            <a:r>
              <a:rPr lang="en-US" dirty="0"/>
              <a:t> Diabetes Death Rate (R</a:t>
            </a:r>
            <a:r>
              <a:rPr lang="en-US" baseline="30000" dirty="0"/>
              <a:t>2</a:t>
            </a:r>
            <a:r>
              <a:rPr lang="en-US" dirty="0"/>
              <a:t> = 0.903): Linear relationship stable, but data suppression</a:t>
            </a:r>
          </a:p>
        </p:txBody>
      </p:sp>
      <p:pic>
        <p:nvPicPr>
          <p:cNvPr id="5" name="Graphic 4" descr="Heart outline">
            <a:extLst>
              <a:ext uri="{FF2B5EF4-FFF2-40B4-BE49-F238E27FC236}">
                <a16:creationId xmlns:a16="http://schemas.microsoft.com/office/drawing/2014/main" id="{3C45E0E8-4DBE-4DA0-AB65-4EA11C5E83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20091" y="3200399"/>
            <a:ext cx="457200" cy="457200"/>
          </a:xfrm>
          <a:prstGeom prst="rect">
            <a:avLst/>
          </a:prstGeom>
        </p:spPr>
      </p:pic>
      <p:pic>
        <p:nvPicPr>
          <p:cNvPr id="10" name="Graphic 9" descr="Needle outline">
            <a:extLst>
              <a:ext uri="{FF2B5EF4-FFF2-40B4-BE49-F238E27FC236}">
                <a16:creationId xmlns:a16="http://schemas.microsoft.com/office/drawing/2014/main" id="{E986E1DC-851E-4BA4-87E5-EF97A04BD1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4203" y="3746671"/>
            <a:ext cx="457200" cy="457200"/>
          </a:xfrm>
          <a:prstGeom prst="rect">
            <a:avLst/>
          </a:prstGeom>
        </p:spPr>
      </p:pic>
      <p:pic>
        <p:nvPicPr>
          <p:cNvPr id="14" name="Graphic 13" descr="Lungs outline">
            <a:extLst>
              <a:ext uri="{FF2B5EF4-FFF2-40B4-BE49-F238E27FC236}">
                <a16:creationId xmlns:a16="http://schemas.microsoft.com/office/drawing/2014/main" id="{B19DD5DC-D96A-4A03-A1B6-0A294740F4C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26480" y="3708978"/>
            <a:ext cx="457200" cy="457200"/>
          </a:xfrm>
          <a:prstGeom prst="rect">
            <a:avLst/>
          </a:prstGeom>
        </p:spPr>
      </p:pic>
      <p:pic>
        <p:nvPicPr>
          <p:cNvPr id="16" name="Graphic 15" descr="Brain outline">
            <a:extLst>
              <a:ext uri="{FF2B5EF4-FFF2-40B4-BE49-F238E27FC236}">
                <a16:creationId xmlns:a16="http://schemas.microsoft.com/office/drawing/2014/main" id="{E582BE38-81FB-400B-9DC2-76FADD43764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96000" y="3200398"/>
            <a:ext cx="457201" cy="457201"/>
          </a:xfrm>
          <a:prstGeom prst="rect">
            <a:avLst/>
          </a:prstGeom>
        </p:spPr>
      </p:pic>
      <p:pic>
        <p:nvPicPr>
          <p:cNvPr id="18" name="Graphic 17" descr="Gauge outline">
            <a:extLst>
              <a:ext uri="{FF2B5EF4-FFF2-40B4-BE49-F238E27FC236}">
                <a16:creationId xmlns:a16="http://schemas.microsoft.com/office/drawing/2014/main" id="{17B57339-618E-477E-A99A-A3C4E86B1C5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64426" y="4292943"/>
            <a:ext cx="356754" cy="356754"/>
          </a:xfrm>
          <a:prstGeom prst="rect">
            <a:avLst/>
          </a:prstGeom>
        </p:spPr>
      </p:pic>
    </p:spTree>
    <p:extLst>
      <p:ext uri="{BB962C8B-B14F-4D97-AF65-F5344CB8AC3E}">
        <p14:creationId xmlns:p14="http://schemas.microsoft.com/office/powerpoint/2010/main" val="2631453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2779F603-B669-4AD6-82F9-E09F76165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4B09E9-854F-4278-94DC-49D18D4B756A}"/>
              </a:ext>
            </a:extLst>
          </p:cNvPr>
          <p:cNvSpPr>
            <a:spLocks noGrp="1"/>
          </p:cNvSpPr>
          <p:nvPr>
            <p:ph type="title"/>
          </p:nvPr>
        </p:nvSpPr>
        <p:spPr>
          <a:xfrm>
            <a:off x="5396248" y="758952"/>
            <a:ext cx="5759431" cy="3566160"/>
          </a:xfrm>
        </p:spPr>
        <p:txBody>
          <a:bodyPr vert="horz" lIns="91440" tIns="45720" rIns="91440" bIns="45720" rtlCol="0" anchor="b">
            <a:normAutofit/>
          </a:bodyPr>
          <a:lstStyle/>
          <a:p>
            <a:r>
              <a:rPr lang="en-US"/>
              <a:t>Question #2</a:t>
            </a:r>
          </a:p>
        </p:txBody>
      </p:sp>
      <p:sp>
        <p:nvSpPr>
          <p:cNvPr id="3" name="Text Placeholder 2">
            <a:extLst>
              <a:ext uri="{FF2B5EF4-FFF2-40B4-BE49-F238E27FC236}">
                <a16:creationId xmlns:a16="http://schemas.microsoft.com/office/drawing/2014/main" id="{8AFBD20D-83BE-43E3-850E-B5C55324D6DF}"/>
              </a:ext>
            </a:extLst>
          </p:cNvPr>
          <p:cNvSpPr>
            <a:spLocks noGrp="1"/>
          </p:cNvSpPr>
          <p:nvPr>
            <p:ph type="body" idx="1"/>
          </p:nvPr>
        </p:nvSpPr>
        <p:spPr>
          <a:xfrm>
            <a:off x="5396247" y="4645152"/>
            <a:ext cx="5762203" cy="1143000"/>
          </a:xfrm>
        </p:spPr>
        <p:txBody>
          <a:bodyPr vert="horz" lIns="91440" tIns="45720" rIns="91440" bIns="45720" rtlCol="0">
            <a:noAutofit/>
          </a:bodyPr>
          <a:lstStyle/>
          <a:p>
            <a:pPr>
              <a:lnSpc>
                <a:spcPct val="90000"/>
              </a:lnSpc>
            </a:pPr>
            <a:r>
              <a:rPr lang="en-US" dirty="0"/>
              <a:t>Can spatial modeling with chronic disease rates identify the communities that are most vulnerable to COVID-19?</a:t>
            </a:r>
          </a:p>
        </p:txBody>
      </p:sp>
      <p:pic>
        <p:nvPicPr>
          <p:cNvPr id="4" name="Graphic 3" descr="Questions outline">
            <a:extLst>
              <a:ext uri="{FF2B5EF4-FFF2-40B4-BE49-F238E27FC236}">
                <a16:creationId xmlns:a16="http://schemas.microsoft.com/office/drawing/2014/main" id="{337DA60F-B729-463B-BFB8-D76191931B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99" y="1163529"/>
            <a:ext cx="4001315" cy="4001315"/>
          </a:xfrm>
          <a:prstGeom prst="rect">
            <a:avLst/>
          </a:prstGeom>
        </p:spPr>
      </p:pic>
      <p:cxnSp>
        <p:nvCxnSpPr>
          <p:cNvPr id="15" name="Straight Connector 14">
            <a:extLst>
              <a:ext uri="{FF2B5EF4-FFF2-40B4-BE49-F238E27FC236}">
                <a16:creationId xmlns:a16="http://schemas.microsoft.com/office/drawing/2014/main" id="{7ABFD994-C2DC-4E7D-9411-C7FF7813E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01663" y="4485132"/>
            <a:ext cx="54864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A73A59D-C719-4F24-9F6B-AF7CE8F3BE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79062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45B3E8-E831-45C7-A4D4-476A6CE4621B}"/>
              </a:ext>
            </a:extLst>
          </p:cNvPr>
          <p:cNvSpPr>
            <a:spLocks noGrp="1"/>
          </p:cNvSpPr>
          <p:nvPr>
            <p:ph type="title"/>
          </p:nvPr>
        </p:nvSpPr>
        <p:spPr>
          <a:xfrm>
            <a:off x="878911" y="643468"/>
            <a:ext cx="3177847" cy="1674180"/>
          </a:xfrm>
        </p:spPr>
        <p:txBody>
          <a:bodyPr>
            <a:normAutofit/>
          </a:bodyPr>
          <a:lstStyle/>
          <a:p>
            <a:r>
              <a:rPr lang="en-US" dirty="0"/>
              <a:t>Spatial Analysis</a:t>
            </a:r>
          </a:p>
        </p:txBody>
      </p:sp>
      <p:cxnSp>
        <p:nvCxnSpPr>
          <p:cNvPr id="14" name="Straight Connector 13">
            <a:extLst>
              <a:ext uri="{FF2B5EF4-FFF2-40B4-BE49-F238E27FC236}">
                <a16:creationId xmlns:a16="http://schemas.microsoft.com/office/drawing/2014/main" id="{EEB57AA8-F021-480C-A9E2-F899133136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62164" y="2478513"/>
            <a:ext cx="292608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F9597FD5-13FF-47AA-9658-B0F03E9E058B}"/>
              </a:ext>
            </a:extLst>
          </p:cNvPr>
          <p:cNvSpPr>
            <a:spLocks noGrp="1"/>
          </p:cNvSpPr>
          <p:nvPr>
            <p:ph idx="1"/>
          </p:nvPr>
        </p:nvSpPr>
        <p:spPr>
          <a:xfrm>
            <a:off x="575036" y="2639380"/>
            <a:ext cx="3481722" cy="3450336"/>
          </a:xfrm>
        </p:spPr>
        <p:txBody>
          <a:bodyPr>
            <a:noAutofit/>
          </a:bodyPr>
          <a:lstStyle/>
          <a:p>
            <a:r>
              <a:rPr lang="en-US" sz="2000" dirty="0"/>
              <a:t>A. QUANTILE CLASSIFICATION: General H-H, L-L pattern</a:t>
            </a:r>
          </a:p>
          <a:p>
            <a:r>
              <a:rPr lang="en-US" sz="2000" dirty="0"/>
              <a:t>B. LOCAL BIVARIATE:        Transition from linear to concave in the south</a:t>
            </a:r>
          </a:p>
          <a:p>
            <a:r>
              <a:rPr lang="en-US" sz="2000" dirty="0"/>
              <a:t>C. GEOGRAPHICALLY WEIGHTED REGRESSION:       Underpredictions reveal vulnerable communities</a:t>
            </a:r>
          </a:p>
          <a:p>
            <a:endParaRPr lang="en-US" sz="2000" dirty="0"/>
          </a:p>
        </p:txBody>
      </p:sp>
      <p:pic>
        <p:nvPicPr>
          <p:cNvPr id="5" name="Content Placeholder 4" descr="A picture containing application&#10;&#10;Description automatically generated">
            <a:extLst>
              <a:ext uri="{FF2B5EF4-FFF2-40B4-BE49-F238E27FC236}">
                <a16:creationId xmlns:a16="http://schemas.microsoft.com/office/drawing/2014/main" id="{957621F9-B125-4ADB-8AE7-6875B9C6B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758" y="791853"/>
            <a:ext cx="7653242" cy="5032011"/>
          </a:xfrm>
          <a:prstGeom prst="rect">
            <a:avLst/>
          </a:prstGeom>
        </p:spPr>
      </p:pic>
      <p:sp>
        <p:nvSpPr>
          <p:cNvPr id="16" name="Rectangle 15">
            <a:extLst>
              <a:ext uri="{FF2B5EF4-FFF2-40B4-BE49-F238E27FC236}">
                <a16:creationId xmlns:a16="http://schemas.microsoft.com/office/drawing/2014/main" id="{6BF36B24-6632-4516-9692-731462896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77009872"/>
      </p:ext>
    </p:extLst>
  </p:cSld>
  <p:clrMapOvr>
    <a:masterClrMapping/>
  </p:clrMapOvr>
</p:sld>
</file>

<file path=ppt/theme/theme1.xml><?xml version="1.0" encoding="utf-8"?>
<a:theme xmlns:a="http://schemas.openxmlformats.org/drawingml/2006/main" name="RetrospectVTI">
  <a:themeElements>
    <a:clrScheme name="Blue">
      <a:dk1>
        <a:srgbClr val="000000"/>
      </a:dk1>
      <a:lt1>
        <a:srgbClr val="FFFFFF"/>
      </a:lt1>
      <a:dk2>
        <a:srgbClr val="153A63"/>
      </a:dk2>
      <a:lt2>
        <a:srgbClr val="DBEFF9"/>
      </a:lt2>
      <a:accent1>
        <a:srgbClr val="0F6FC6"/>
      </a:accent1>
      <a:accent2>
        <a:srgbClr val="009DD9"/>
      </a:accent2>
      <a:accent3>
        <a:srgbClr val="09B8C0"/>
      </a:accent3>
      <a:accent4>
        <a:srgbClr val="0EBC8C"/>
      </a:accent4>
      <a:accent5>
        <a:srgbClr val="71B959"/>
      </a:accent5>
      <a:accent6>
        <a:srgbClr val="96B042"/>
      </a:accent6>
      <a:hlink>
        <a:srgbClr val="C37400"/>
      </a:hlink>
      <a:folHlink>
        <a:srgbClr val="4F9085"/>
      </a:folHlink>
    </a:clrScheme>
    <a:fontScheme name="Retrospect">
      <a:majorFont>
        <a:latin typeface="Tw Cen M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BrushVTI">
  <a:themeElements>
    <a:clrScheme name="AnalogousFromDarkSeedLeftStep">
      <a:dk1>
        <a:srgbClr val="000000"/>
      </a:dk1>
      <a:lt1>
        <a:srgbClr val="FFFFFF"/>
      </a:lt1>
      <a:dk2>
        <a:srgbClr val="261A2E"/>
      </a:dk2>
      <a:lt2>
        <a:srgbClr val="F0F3F3"/>
      </a:lt2>
      <a:accent1>
        <a:srgbClr val="C34D61"/>
      </a:accent1>
      <a:accent2>
        <a:srgbClr val="B13B81"/>
      </a:accent2>
      <a:accent3>
        <a:srgbClr val="C34DC3"/>
      </a:accent3>
      <a:accent4>
        <a:srgbClr val="7F3BB1"/>
      </a:accent4>
      <a:accent5>
        <a:srgbClr val="604DC3"/>
      </a:accent5>
      <a:accent6>
        <a:srgbClr val="3B59B1"/>
      </a:accent6>
      <a:hlink>
        <a:srgbClr val="7853C5"/>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719</TotalTime>
  <Words>1405</Words>
  <Application>Microsoft Office PowerPoint</Application>
  <PresentationFormat>Widescreen</PresentationFormat>
  <Paragraphs>150</Paragraphs>
  <Slides>16</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Century Gothic</vt:lpstr>
      <vt:lpstr>Elephant</vt:lpstr>
      <vt:lpstr>Tw Cen MT</vt:lpstr>
      <vt:lpstr>Wingdings</vt:lpstr>
      <vt:lpstr>RetrospectVTI</vt:lpstr>
      <vt:lpstr>BrushVTI</vt:lpstr>
      <vt:lpstr>The dynamic roles of chronic disease, socioeconomic factors, and mobility on population vulnerability during the COVID-19 pandemic</vt:lpstr>
      <vt:lpstr>Agenda</vt:lpstr>
      <vt:lpstr>COVID-19 in  San Diego County, California</vt:lpstr>
      <vt:lpstr>The links between COVID-19, Chronic Disease, and the Social Determinants of Health (SDOH)</vt:lpstr>
      <vt:lpstr>Question #1</vt:lpstr>
      <vt:lpstr>What socioeconomic variables are correlated with COVID-19 case rates?</vt:lpstr>
      <vt:lpstr>Can the SDOH variable subset characterize chronic disease rates?</vt:lpstr>
      <vt:lpstr>Question #2</vt:lpstr>
      <vt:lpstr>Spatial Analysis</vt:lpstr>
      <vt:lpstr>Question #3</vt:lpstr>
      <vt:lpstr>Mobility Data</vt:lpstr>
      <vt:lpstr>Spatial Analysis</vt:lpstr>
      <vt:lpstr> Project Challenges</vt:lpstr>
      <vt:lpstr> Project Findings</vt:lpstr>
      <vt:lpstr>Acknowledgement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Embury</dc:creator>
  <cp:lastModifiedBy>Jessica Embury</cp:lastModifiedBy>
  <cp:revision>32</cp:revision>
  <dcterms:created xsi:type="dcterms:W3CDTF">2022-02-05T01:48:18Z</dcterms:created>
  <dcterms:modified xsi:type="dcterms:W3CDTF">2022-02-19T00:21:55Z</dcterms:modified>
</cp:coreProperties>
</file>