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28">
          <p15:clr>
            <a:srgbClr val="A4A3A4"/>
          </p15:clr>
        </p15:guide>
        <p15:guide id="2" pos="5160">
          <p15:clr>
            <a:srgbClr val="A4A3A4"/>
          </p15:clr>
        </p15:guide>
        <p15:guide id="3" pos="1344">
          <p15:clr>
            <a:srgbClr val="A4A3A4"/>
          </p15:clr>
        </p15:guide>
        <p15:guide id="4" orient="horz" pos="2772">
          <p15:clr>
            <a:srgbClr val="A4A3A4"/>
          </p15:clr>
        </p15:guide>
      </p15:sldGuideLst>
    </p:ext>
    <p:ext uri="http://customooxmlschemas.google.com/">
      <go:slidesCustomData xmlns:go="http://customooxmlschemas.google.com/" r:id="rId17" roundtripDataSignature="AMtx7mjZFAD5NEhmhdRnslfRx45Qy1Hy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28" orient="horz"/>
        <p:guide pos="5160"/>
        <p:guide pos="1344"/>
        <p:guide pos="2772"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 name="Google Shape;5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8e4a9b838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108e4a9b83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08e4a9b838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g108e4a9b83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8e4a9b838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g108e4a9b83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8e4a9b838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108e4a9b83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8e4a9b838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108e4a9b83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8e4a9b838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108e4a9b83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8e4a9b838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108e4a9b83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8e4a9b838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108e4a9b83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490df32e5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11490df32e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565656"/>
        </a:solidFill>
      </p:bgPr>
    </p:bg>
    <p:spTree>
      <p:nvGrpSpPr>
        <p:cNvPr id="12" name="Shape 12"/>
        <p:cNvGrpSpPr/>
        <p:nvPr/>
      </p:nvGrpSpPr>
      <p:grpSpPr>
        <a:xfrm>
          <a:off x="0" y="0"/>
          <a:ext cx="0" cy="0"/>
          <a:chOff x="0" y="0"/>
          <a:chExt cx="0" cy="0"/>
        </a:xfrm>
      </p:grpSpPr>
      <p:sp>
        <p:nvSpPr>
          <p:cNvPr id="13" name="Google Shape;13;p9"/>
          <p:cNvSpPr txBox="1"/>
          <p:nvPr>
            <p:ph type="title"/>
          </p:nvPr>
        </p:nvSpPr>
        <p:spPr>
          <a:xfrm>
            <a:off x="1318435" y="1572523"/>
            <a:ext cx="7825839"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b="0" i="0" sz="3000">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
        <p:nvSpPr>
          <p:cNvPr id="14" name="Google Shape;14;p9"/>
          <p:cNvSpPr txBox="1"/>
          <p:nvPr>
            <p:ph idx="2" type="title"/>
          </p:nvPr>
        </p:nvSpPr>
        <p:spPr>
          <a:xfrm>
            <a:off x="1245225" y="2473900"/>
            <a:ext cx="7899000" cy="955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600"/>
              <a:buNone/>
              <a:defRPr b="0" i="0" sz="14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9"/>
          <p:cNvSpPr/>
          <p:nvPr/>
        </p:nvSpPr>
        <p:spPr>
          <a:xfrm>
            <a:off x="-1" y="0"/>
            <a:ext cx="1318437" cy="5143500"/>
          </a:xfrm>
          <a:prstGeom prst="rect">
            <a:avLst/>
          </a:prstGeom>
          <a:solidFill>
            <a:srgbClr val="A6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9"/>
          <p:cNvSpPr txBox="1"/>
          <p:nvPr>
            <p:ph idx="3" type="title"/>
          </p:nvPr>
        </p:nvSpPr>
        <p:spPr>
          <a:xfrm>
            <a:off x="1721223" y="4829050"/>
            <a:ext cx="3166541" cy="3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b="0" i="0" sz="6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7" name="Google Shape;17;p9"/>
          <p:cNvPicPr preferRelativeResize="0"/>
          <p:nvPr/>
        </p:nvPicPr>
        <p:blipFill rotWithShape="1">
          <a:blip r:embed="rId2">
            <a:alphaModFix/>
          </a:blip>
          <a:srcRect b="0" l="0" r="0" t="0"/>
          <a:stretch/>
        </p:blipFill>
        <p:spPr>
          <a:xfrm>
            <a:off x="170277" y="370959"/>
            <a:ext cx="1003477" cy="2011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Body Copy and Bullets">
  <p:cSld name="Headline, Body Copy">
    <p:spTree>
      <p:nvGrpSpPr>
        <p:cNvPr id="25" name="Shape 25"/>
        <p:cNvGrpSpPr/>
        <p:nvPr/>
      </p:nvGrpSpPr>
      <p:grpSpPr>
        <a:xfrm>
          <a:off x="0" y="0"/>
          <a:ext cx="0" cy="0"/>
          <a:chOff x="0" y="0"/>
          <a:chExt cx="0" cy="0"/>
        </a:xfrm>
      </p:grpSpPr>
      <p:sp>
        <p:nvSpPr>
          <p:cNvPr id="26" name="Google Shape;26;p12"/>
          <p:cNvSpPr txBox="1"/>
          <p:nvPr>
            <p:ph type="title"/>
          </p:nvPr>
        </p:nvSpPr>
        <p:spPr>
          <a:xfrm>
            <a:off x="1713899" y="783225"/>
            <a:ext cx="7118277" cy="521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b="0" i="0" sz="2400">
                <a:solidFill>
                  <a:srgbClr val="636363"/>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18177" y="4798829"/>
            <a:ext cx="414000" cy="378596"/>
          </a:xfrm>
          <a:prstGeom prst="rect">
            <a:avLst/>
          </a:prstGeom>
          <a:noFill/>
          <a:ln>
            <a:noFill/>
          </a:ln>
        </p:spPr>
        <p:txBody>
          <a:bodyPr anchorCtr="0" anchor="ctr" bIns="91425" lIns="0" spcFirstLastPara="1" rIns="0" wrap="square" tIns="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12"/>
          <p:cNvSpPr txBox="1"/>
          <p:nvPr>
            <p:ph idx="1" type="body"/>
          </p:nvPr>
        </p:nvSpPr>
        <p:spPr>
          <a:xfrm>
            <a:off x="1713900" y="1694121"/>
            <a:ext cx="7118276" cy="207312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200"/>
              <a:buFont typeface="Arial"/>
              <a:buNone/>
              <a:defRPr b="0" i="0" sz="1200" u="none" cap="none" strike="noStrike">
                <a:solidFill>
                  <a:srgbClr val="636363"/>
                </a:solidFill>
                <a:latin typeface="Arial"/>
                <a:ea typeface="Arial"/>
                <a:cs typeface="Arial"/>
                <a:sym typeface="Arial"/>
              </a:defRPr>
            </a:lvl1pPr>
            <a:lvl2pPr indent="-292100" lvl="1" marL="914400" marR="0" rtl="0" algn="l">
              <a:lnSpc>
                <a:spcPct val="100000"/>
              </a:lnSpc>
              <a:spcBef>
                <a:spcPts val="12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2pPr>
            <a:lvl3pPr indent="-292100" lvl="2" marL="13716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3pPr>
            <a:lvl4pPr indent="-292100" lvl="3" marL="18288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4pPr>
            <a:lvl5pPr indent="-292100" lvl="4" marL="22860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5pPr>
            <a:lvl6pPr indent="-292100" lvl="5" marL="27432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6pPr>
            <a:lvl7pPr indent="-292100" lvl="6" marL="32004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7pPr>
            <a:lvl8pPr indent="-292100" lvl="7" marL="36576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8pPr>
            <a:lvl9pPr indent="-292100" lvl="8" marL="4114800" marR="0" rtl="0" algn="l">
              <a:lnSpc>
                <a:spcPct val="100000"/>
              </a:lnSpc>
              <a:spcBef>
                <a:spcPts val="800"/>
              </a:spcBef>
              <a:spcAft>
                <a:spcPts val="800"/>
              </a:spcAft>
              <a:buClr>
                <a:schemeClr val="lt2"/>
              </a:buClr>
              <a:buSzPts val="1000"/>
              <a:buFont typeface="Arial"/>
              <a:buChar char="■"/>
              <a:defRPr b="0" i="0" sz="1400" u="none" cap="none" strike="noStrike">
                <a:solidFill>
                  <a:schemeClr val="lt2"/>
                </a:solidFill>
                <a:latin typeface="Arial"/>
                <a:ea typeface="Arial"/>
                <a:cs typeface="Arial"/>
                <a:sym typeface="Arial"/>
              </a:defRPr>
            </a:lvl9pPr>
          </a:lstStyle>
          <a:p/>
        </p:txBody>
      </p:sp>
    </p:spTree>
  </p:cSld>
  <p:clrMapOvr>
    <a:masterClrMapping/>
  </p:clrMapOvr>
  <p:extLst>
    <p:ext uri="{DCECCB84-F9BA-43D5-87BE-67443E8EF086}">
      <p15:sldGuideLst>
        <p15:guide id="1" pos="10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10"/>
          <p:cNvSpPr txBox="1"/>
          <p:nvPr>
            <p:ph type="title"/>
          </p:nvPr>
        </p:nvSpPr>
        <p:spPr>
          <a:xfrm>
            <a:off x="1318485" y="1572523"/>
            <a:ext cx="7825789"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b="0" i="0" sz="3000">
                <a:solidFill>
                  <a:srgbClr val="636363"/>
                </a:solidFill>
                <a:latin typeface="Arial"/>
                <a:ea typeface="Arial"/>
                <a:cs typeface="Arial"/>
                <a:sym typeface="Aria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
        <p:nvSpPr>
          <p:cNvPr id="31" name="Google Shape;31;p10"/>
          <p:cNvSpPr txBox="1"/>
          <p:nvPr>
            <p:ph idx="2" type="title"/>
          </p:nvPr>
        </p:nvSpPr>
        <p:spPr>
          <a:xfrm>
            <a:off x="1318435" y="2473900"/>
            <a:ext cx="7825789" cy="955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600"/>
              <a:buNone/>
              <a:defRPr b="0" i="0" sz="1400">
                <a:solidFill>
                  <a:srgbClr val="636363"/>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10"/>
          <p:cNvSpPr/>
          <p:nvPr/>
        </p:nvSpPr>
        <p:spPr>
          <a:xfrm>
            <a:off x="-1" y="0"/>
            <a:ext cx="1318437" cy="5143500"/>
          </a:xfrm>
          <a:prstGeom prst="rect">
            <a:avLst/>
          </a:prstGeom>
          <a:solidFill>
            <a:srgbClr val="A6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0"/>
          <p:cNvSpPr txBox="1"/>
          <p:nvPr>
            <p:ph idx="3" type="title"/>
          </p:nvPr>
        </p:nvSpPr>
        <p:spPr>
          <a:xfrm>
            <a:off x="1721223" y="4829050"/>
            <a:ext cx="3166541" cy="3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b="0" i="0" sz="6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4" name="Google Shape;34;p10"/>
          <p:cNvPicPr preferRelativeResize="0"/>
          <p:nvPr/>
        </p:nvPicPr>
        <p:blipFill rotWithShape="1">
          <a:blip r:embed="rId2">
            <a:alphaModFix/>
          </a:blip>
          <a:srcRect b="0" l="0" r="0" t="0"/>
          <a:stretch/>
        </p:blipFill>
        <p:spPr>
          <a:xfrm>
            <a:off x="170277" y="370959"/>
            <a:ext cx="1003477" cy="2011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7"/>
          <p:cNvSpPr/>
          <p:nvPr/>
        </p:nvSpPr>
        <p:spPr>
          <a:xfrm>
            <a:off x="0" y="0"/>
            <a:ext cx="9144000" cy="5143500"/>
          </a:xfrm>
          <a:prstGeom prst="rect">
            <a:avLst/>
          </a:prstGeom>
          <a:solidFill>
            <a:srgbClr val="A619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Body Copy and Bullets" type="tx">
  <p:cSld name="TITLE_AND_BODY">
    <p:spTree>
      <p:nvGrpSpPr>
        <p:cNvPr id="37" name="Shape 37"/>
        <p:cNvGrpSpPr/>
        <p:nvPr/>
      </p:nvGrpSpPr>
      <p:grpSpPr>
        <a:xfrm>
          <a:off x="0" y="0"/>
          <a:ext cx="0" cy="0"/>
          <a:chOff x="0" y="0"/>
          <a:chExt cx="0" cy="0"/>
        </a:xfrm>
      </p:grpSpPr>
      <p:sp>
        <p:nvSpPr>
          <p:cNvPr id="38" name="Google Shape;38;p11"/>
          <p:cNvSpPr txBox="1"/>
          <p:nvPr>
            <p:ph type="title"/>
          </p:nvPr>
        </p:nvSpPr>
        <p:spPr>
          <a:xfrm>
            <a:off x="1713899" y="783225"/>
            <a:ext cx="7118277" cy="521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b="0" i="0" sz="2400">
                <a:solidFill>
                  <a:srgbClr val="636363"/>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11"/>
          <p:cNvSpPr txBox="1"/>
          <p:nvPr>
            <p:ph idx="12" type="sldNum"/>
          </p:nvPr>
        </p:nvSpPr>
        <p:spPr>
          <a:xfrm>
            <a:off x="8418177" y="4798829"/>
            <a:ext cx="414000" cy="378596"/>
          </a:xfrm>
          <a:prstGeom prst="rect">
            <a:avLst/>
          </a:prstGeom>
          <a:noFill/>
          <a:ln>
            <a:noFill/>
          </a:ln>
        </p:spPr>
        <p:txBody>
          <a:bodyPr anchorCtr="0" anchor="ctr" bIns="91425" lIns="0" spcFirstLastPara="1" rIns="0" wrap="square" tIns="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11"/>
          <p:cNvSpPr txBox="1"/>
          <p:nvPr>
            <p:ph idx="2" type="title"/>
          </p:nvPr>
        </p:nvSpPr>
        <p:spPr>
          <a:xfrm>
            <a:off x="1713900" y="1572523"/>
            <a:ext cx="7118276" cy="444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b="0" i="0" sz="1600">
                <a:solidFill>
                  <a:srgbClr val="636363"/>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11"/>
          <p:cNvSpPr txBox="1"/>
          <p:nvPr>
            <p:ph idx="1" type="body"/>
          </p:nvPr>
        </p:nvSpPr>
        <p:spPr>
          <a:xfrm>
            <a:off x="1713900" y="2149650"/>
            <a:ext cx="7118276" cy="1617600"/>
          </a:xfrm>
          <a:prstGeom prst="rect">
            <a:avLst/>
          </a:prstGeom>
          <a:noFill/>
          <a:ln>
            <a:noFill/>
          </a:ln>
        </p:spPr>
        <p:txBody>
          <a:bodyPr anchorCtr="0" anchor="t" bIns="0" lIns="0" spcFirstLastPara="1" rIns="0" wrap="square" tIns="0">
            <a:noAutofit/>
          </a:bodyPr>
          <a:lstStyle>
            <a:lvl1pPr indent="-304800" lvl="0" marL="457200" marR="0" rtl="0" algn="l">
              <a:lnSpc>
                <a:spcPct val="100000"/>
              </a:lnSpc>
              <a:spcBef>
                <a:spcPts val="0"/>
              </a:spcBef>
              <a:spcAft>
                <a:spcPts val="0"/>
              </a:spcAft>
              <a:buClr>
                <a:schemeClr val="lt1"/>
              </a:buClr>
              <a:buSzPts val="1200"/>
              <a:buFont typeface="Arial"/>
              <a:buChar char="•"/>
              <a:defRPr b="0" i="0" sz="1200" u="none" cap="none" strike="noStrike">
                <a:solidFill>
                  <a:srgbClr val="636363"/>
                </a:solidFill>
                <a:latin typeface="Arial"/>
                <a:ea typeface="Arial"/>
                <a:cs typeface="Arial"/>
                <a:sym typeface="Arial"/>
              </a:defRPr>
            </a:lvl1pPr>
            <a:lvl2pPr indent="-292100" lvl="1" marL="9144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2pPr>
            <a:lvl3pPr indent="-292100" lvl="2" marL="13716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3pPr>
            <a:lvl4pPr indent="-292100" lvl="3" marL="18288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4pPr>
            <a:lvl5pPr indent="-292100" lvl="4" marL="22860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5pPr>
            <a:lvl6pPr indent="-292100" lvl="5" marL="27432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6pPr>
            <a:lvl7pPr indent="-292100" lvl="6" marL="32004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7pPr>
            <a:lvl8pPr indent="-292100" lvl="7" marL="3657600" marR="0" rtl="0" algn="l">
              <a:lnSpc>
                <a:spcPct val="100000"/>
              </a:lnSpc>
              <a:spcBef>
                <a:spcPts val="800"/>
              </a:spcBef>
              <a:spcAft>
                <a:spcPts val="0"/>
              </a:spcAft>
              <a:buClr>
                <a:schemeClr val="lt2"/>
              </a:buClr>
              <a:buSzPts val="1000"/>
              <a:buFont typeface="Arial"/>
              <a:buChar char="○"/>
              <a:defRPr b="0" i="0" sz="1400" u="none" cap="none" strike="noStrike">
                <a:solidFill>
                  <a:schemeClr val="lt2"/>
                </a:solidFill>
                <a:latin typeface="Arial"/>
                <a:ea typeface="Arial"/>
                <a:cs typeface="Arial"/>
                <a:sym typeface="Arial"/>
              </a:defRPr>
            </a:lvl8pPr>
            <a:lvl9pPr indent="-292100" lvl="8" marL="4114800" marR="0" rtl="0" algn="l">
              <a:lnSpc>
                <a:spcPct val="100000"/>
              </a:lnSpc>
              <a:spcBef>
                <a:spcPts val="800"/>
              </a:spcBef>
              <a:spcAft>
                <a:spcPts val="800"/>
              </a:spcAft>
              <a:buClr>
                <a:schemeClr val="lt2"/>
              </a:buClr>
              <a:buSzPts val="1000"/>
              <a:buFont typeface="Arial"/>
              <a:buChar char="■"/>
              <a:defRPr b="0" i="0" sz="1400" u="none" cap="none" strike="noStrike">
                <a:solidFill>
                  <a:schemeClr val="lt2"/>
                </a:solidFill>
                <a:latin typeface="Arial"/>
                <a:ea typeface="Arial"/>
                <a:cs typeface="Arial"/>
                <a:sym typeface="Arial"/>
              </a:defRPr>
            </a:lvl9pPr>
          </a:lstStyle>
          <a:p/>
        </p:txBody>
      </p:sp>
    </p:spTree>
  </p:cSld>
  <p:clrMapOvr>
    <a:masterClrMapping/>
  </p:clrMapOvr>
  <p:extLst>
    <p:ext uri="{DCECCB84-F9BA-43D5-87BE-67443E8EF086}">
      <p15:sldGuideLst>
        <p15:guide id="1" pos="10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dark">
    <p:bg>
      <p:bgPr>
        <a:solidFill>
          <a:srgbClr val="565656"/>
        </a:solidFill>
      </p:bgPr>
    </p:bg>
    <p:spTree>
      <p:nvGrpSpPr>
        <p:cNvPr id="42" name="Shape 42"/>
        <p:cNvGrpSpPr/>
        <p:nvPr/>
      </p:nvGrpSpPr>
      <p:grpSpPr>
        <a:xfrm>
          <a:off x="0" y="0"/>
          <a:ext cx="0" cy="0"/>
          <a:chOff x="0" y="0"/>
          <a:chExt cx="0" cy="0"/>
        </a:xfrm>
      </p:grpSpPr>
      <p:sp>
        <p:nvSpPr>
          <p:cNvPr id="43" name="Google Shape;43;p13"/>
          <p:cNvSpPr txBox="1"/>
          <p:nvPr>
            <p:ph type="title"/>
          </p:nvPr>
        </p:nvSpPr>
        <p:spPr>
          <a:xfrm>
            <a:off x="1318435" y="1572523"/>
            <a:ext cx="7825839"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b="0" i="0" sz="3000">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
        <p:nvSpPr>
          <p:cNvPr id="44" name="Google Shape;44;p13"/>
          <p:cNvSpPr txBox="1"/>
          <p:nvPr>
            <p:ph idx="2" type="title"/>
          </p:nvPr>
        </p:nvSpPr>
        <p:spPr>
          <a:xfrm>
            <a:off x="1245225" y="2473900"/>
            <a:ext cx="7899000" cy="955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600"/>
              <a:buNone/>
              <a:defRPr b="0" i="0" sz="14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3"/>
          <p:cNvSpPr/>
          <p:nvPr/>
        </p:nvSpPr>
        <p:spPr>
          <a:xfrm>
            <a:off x="-1" y="0"/>
            <a:ext cx="1318437" cy="5143500"/>
          </a:xfrm>
          <a:prstGeom prst="rect">
            <a:avLst/>
          </a:prstGeom>
          <a:solidFill>
            <a:srgbClr val="A6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3"/>
          <p:cNvSpPr txBox="1"/>
          <p:nvPr>
            <p:ph idx="3" type="title"/>
          </p:nvPr>
        </p:nvSpPr>
        <p:spPr>
          <a:xfrm>
            <a:off x="1721223" y="4829050"/>
            <a:ext cx="3166541" cy="3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b="0" i="0" sz="6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47" name="Google Shape;47;p13"/>
          <p:cNvPicPr preferRelativeResize="0"/>
          <p:nvPr/>
        </p:nvPicPr>
        <p:blipFill rotWithShape="1">
          <a:blip r:embed="rId2">
            <a:alphaModFix/>
          </a:blip>
          <a:srcRect b="0" l="0" r="0" t="0"/>
          <a:stretch/>
        </p:blipFill>
        <p:spPr>
          <a:xfrm>
            <a:off x="170277" y="370959"/>
            <a:ext cx="1003477" cy="2011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1713900" y="783225"/>
            <a:ext cx="6969356"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2" type="sldNum"/>
          </p:nvPr>
        </p:nvSpPr>
        <p:spPr>
          <a:xfrm>
            <a:off x="8418177" y="4736757"/>
            <a:ext cx="414000" cy="393600"/>
          </a:xfrm>
          <a:prstGeom prst="rect">
            <a:avLst/>
          </a:prstGeom>
          <a:noFill/>
          <a:ln>
            <a:noFill/>
          </a:ln>
        </p:spPr>
        <p:txBody>
          <a:bodyPr anchorCtr="0" anchor="ctr" bIns="91425" lIns="0" spcFirstLastPara="1" rIns="0" wrap="square" tIns="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8" name="Google Shape;8;p8"/>
          <p:cNvCxnSpPr/>
          <p:nvPr/>
        </p:nvCxnSpPr>
        <p:spPr>
          <a:xfrm>
            <a:off x="1713900" y="401789"/>
            <a:ext cx="7118277" cy="0"/>
          </a:xfrm>
          <a:prstGeom prst="straightConnector1">
            <a:avLst/>
          </a:prstGeom>
          <a:noFill/>
          <a:ln cap="flat" cmpd="sng" w="9525">
            <a:solidFill>
              <a:srgbClr val="C00000"/>
            </a:solidFill>
            <a:prstDash val="solid"/>
            <a:round/>
            <a:headEnd len="sm" w="sm" type="none"/>
            <a:tailEnd len="sm" w="sm" type="none"/>
          </a:ln>
        </p:spPr>
      </p:cxnSp>
      <p:cxnSp>
        <p:nvCxnSpPr>
          <p:cNvPr id="9" name="Google Shape;9;p8"/>
          <p:cNvCxnSpPr/>
          <p:nvPr/>
        </p:nvCxnSpPr>
        <p:spPr>
          <a:xfrm>
            <a:off x="1719400" y="4778918"/>
            <a:ext cx="7123176" cy="0"/>
          </a:xfrm>
          <a:prstGeom prst="straightConnector1">
            <a:avLst/>
          </a:prstGeom>
          <a:noFill/>
          <a:ln cap="flat" cmpd="sng" w="9525">
            <a:solidFill>
              <a:srgbClr val="C00000"/>
            </a:solidFill>
            <a:prstDash val="solid"/>
            <a:round/>
            <a:headEnd len="sm" w="sm" type="none"/>
            <a:tailEnd len="sm" w="sm" type="none"/>
          </a:ln>
        </p:spPr>
      </p:cxnSp>
      <p:sp>
        <p:nvSpPr>
          <p:cNvPr id="10" name="Google Shape;10;p8"/>
          <p:cNvSpPr/>
          <p:nvPr/>
        </p:nvSpPr>
        <p:spPr>
          <a:xfrm>
            <a:off x="-1" y="0"/>
            <a:ext cx="1318437" cy="5143500"/>
          </a:xfrm>
          <a:prstGeom prst="rect">
            <a:avLst/>
          </a:prstGeom>
          <a:solidFill>
            <a:srgbClr val="A6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8"/>
          <p:cNvPicPr preferRelativeResize="0"/>
          <p:nvPr/>
        </p:nvPicPr>
        <p:blipFill rotWithShape="1">
          <a:blip r:embed="rId1">
            <a:alphaModFix/>
          </a:blip>
          <a:srcRect b="0" l="0" r="0" t="0"/>
          <a:stretch/>
        </p:blipFill>
        <p:spPr>
          <a:xfrm>
            <a:off x="170277" y="370959"/>
            <a:ext cx="1003477" cy="2011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080">
          <p15:clr>
            <a:srgbClr val="EA4335"/>
          </p15:clr>
        </p15:guide>
        <p15:guide id="2" orient="horz" pos="493">
          <p15:clr>
            <a:srgbClr val="EA4335"/>
          </p15:clr>
        </p15:guide>
        <p15:guide id="3" orient="horz" pos="254">
          <p15:clr>
            <a:srgbClr val="EA4335"/>
          </p15:clr>
        </p15:guide>
        <p15:guide id="4" orient="horz" pos="3012">
          <p15:clr>
            <a:srgbClr val="EA4335"/>
          </p15:clr>
        </p15:guide>
        <p15:guide id="5" pos="5424">
          <p15:clr>
            <a:srgbClr val="EA4335"/>
          </p15:clr>
        </p15:guide>
        <p15:guide id="6" pos="784">
          <p15:clr>
            <a:srgbClr val="EA4335"/>
          </p15:clr>
        </p15:guide>
        <p15:guide id="7" orient="horz" pos="982">
          <p15:clr>
            <a:srgbClr val="EA4335"/>
          </p15:clr>
        </p15:guide>
        <p15:guide id="8" pos="32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dk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713900" y="783225"/>
            <a:ext cx="6969356"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 name="Google Shape;20;p6"/>
          <p:cNvSpPr txBox="1"/>
          <p:nvPr>
            <p:ph idx="12" type="sldNum"/>
          </p:nvPr>
        </p:nvSpPr>
        <p:spPr>
          <a:xfrm>
            <a:off x="8418177" y="4736757"/>
            <a:ext cx="414000" cy="393600"/>
          </a:xfrm>
          <a:prstGeom prst="rect">
            <a:avLst/>
          </a:prstGeom>
          <a:noFill/>
          <a:ln>
            <a:noFill/>
          </a:ln>
        </p:spPr>
        <p:txBody>
          <a:bodyPr anchorCtr="0" anchor="ctr" bIns="91425" lIns="0" spcFirstLastPara="1" rIns="0" wrap="square" tIns="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1" name="Google Shape;21;p6"/>
          <p:cNvCxnSpPr/>
          <p:nvPr/>
        </p:nvCxnSpPr>
        <p:spPr>
          <a:xfrm>
            <a:off x="1713900" y="401789"/>
            <a:ext cx="7118277" cy="0"/>
          </a:xfrm>
          <a:prstGeom prst="straightConnector1">
            <a:avLst/>
          </a:prstGeom>
          <a:noFill/>
          <a:ln cap="flat" cmpd="sng" w="9525">
            <a:solidFill>
              <a:srgbClr val="C00000"/>
            </a:solidFill>
            <a:prstDash val="solid"/>
            <a:round/>
            <a:headEnd len="sm" w="sm" type="none"/>
            <a:tailEnd len="sm" w="sm" type="none"/>
          </a:ln>
        </p:spPr>
      </p:cxnSp>
      <p:cxnSp>
        <p:nvCxnSpPr>
          <p:cNvPr id="22" name="Google Shape;22;p6"/>
          <p:cNvCxnSpPr/>
          <p:nvPr/>
        </p:nvCxnSpPr>
        <p:spPr>
          <a:xfrm>
            <a:off x="1719400" y="4778918"/>
            <a:ext cx="7123176" cy="0"/>
          </a:xfrm>
          <a:prstGeom prst="straightConnector1">
            <a:avLst/>
          </a:prstGeom>
          <a:noFill/>
          <a:ln cap="flat" cmpd="sng" w="9525">
            <a:solidFill>
              <a:srgbClr val="C00000"/>
            </a:solidFill>
            <a:prstDash val="solid"/>
            <a:round/>
            <a:headEnd len="sm" w="sm" type="none"/>
            <a:tailEnd len="sm" w="sm" type="none"/>
          </a:ln>
        </p:spPr>
      </p:cxnSp>
      <p:sp>
        <p:nvSpPr>
          <p:cNvPr id="23" name="Google Shape;23;p6"/>
          <p:cNvSpPr/>
          <p:nvPr/>
        </p:nvSpPr>
        <p:spPr>
          <a:xfrm>
            <a:off x="-1" y="0"/>
            <a:ext cx="1318437" cy="5143500"/>
          </a:xfrm>
          <a:prstGeom prst="rect">
            <a:avLst/>
          </a:prstGeom>
          <a:solidFill>
            <a:srgbClr val="A6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6"/>
          <p:cNvPicPr preferRelativeResize="0"/>
          <p:nvPr/>
        </p:nvPicPr>
        <p:blipFill rotWithShape="1">
          <a:blip r:embed="rId1">
            <a:alphaModFix/>
          </a:blip>
          <a:srcRect b="0" l="0" r="0" t="0"/>
          <a:stretch/>
        </p:blipFill>
        <p:spPr>
          <a:xfrm>
            <a:off x="170277" y="370959"/>
            <a:ext cx="1003477" cy="2011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080">
          <p15:clr>
            <a:srgbClr val="EA4335"/>
          </p15:clr>
        </p15:guide>
        <p15:guide id="2" orient="horz" pos="493">
          <p15:clr>
            <a:srgbClr val="EA4335"/>
          </p15:clr>
        </p15:guide>
        <p15:guide id="3" orient="horz" pos="254">
          <p15:clr>
            <a:srgbClr val="EA4335"/>
          </p15:clr>
        </p15:guide>
        <p15:guide id="4" orient="horz" pos="3012">
          <p15:clr>
            <a:srgbClr val="EA4335"/>
          </p15:clr>
        </p15:guide>
        <p15:guide id="5" pos="5424">
          <p15:clr>
            <a:srgbClr val="EA4335"/>
          </p15:clr>
        </p15:guide>
        <p15:guide id="6" pos="784">
          <p15:clr>
            <a:srgbClr val="EA4335"/>
          </p15:clr>
        </p15:guide>
        <p15:guide id="7" orient="horz" pos="982">
          <p15:clr>
            <a:srgbClr val="EA4335"/>
          </p15:clr>
        </p15:guide>
        <p15:guide id="8" pos="32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an.sousa@sd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dan.sousa@sds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doi.org/10.1016/j.rse.2017.01.03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title"/>
          </p:nvPr>
        </p:nvSpPr>
        <p:spPr>
          <a:xfrm>
            <a:off x="1332613" y="1572523"/>
            <a:ext cx="7811661"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b="1" lang="en"/>
              <a:t>Sustainable Agroecosystems</a:t>
            </a:r>
            <a:endParaRPr/>
          </a:p>
          <a:p>
            <a:pPr indent="0" lvl="0" marL="0" rtl="0" algn="ctr">
              <a:lnSpc>
                <a:spcPct val="100000"/>
              </a:lnSpc>
              <a:spcBef>
                <a:spcPts val="0"/>
              </a:spcBef>
              <a:spcAft>
                <a:spcPts val="0"/>
              </a:spcAft>
              <a:buSzPts val="3000"/>
              <a:buNone/>
            </a:pPr>
            <a:r>
              <a:rPr i="1" lang="en" sz="1800"/>
              <a:t>Harnessing policy-driven land use change for the sustainability, productivity and vitality of agroecosystems</a:t>
            </a:r>
            <a:endParaRPr i="1" sz="1800"/>
          </a:p>
        </p:txBody>
      </p:sp>
      <p:sp>
        <p:nvSpPr>
          <p:cNvPr id="53" name="Google Shape;53;p2"/>
          <p:cNvSpPr txBox="1"/>
          <p:nvPr>
            <p:ph idx="2" type="title"/>
          </p:nvPr>
        </p:nvSpPr>
        <p:spPr>
          <a:xfrm>
            <a:off x="1332613" y="2788850"/>
            <a:ext cx="7811700" cy="955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600"/>
              <a:buNone/>
            </a:pPr>
            <a:r>
              <a:rPr b="1" lang="en"/>
              <a:t>Dan Sousa</a:t>
            </a:r>
            <a:r>
              <a:rPr b="1" baseline="30000" lang="en"/>
              <a:t>1</a:t>
            </a:r>
            <a:r>
              <a:rPr lang="en"/>
              <a:t>, Amy Quandt</a:t>
            </a:r>
            <a:r>
              <a:rPr baseline="30000" lang="en"/>
              <a:t>1</a:t>
            </a:r>
            <a:r>
              <a:rPr lang="en"/>
              <a:t>, Ashley Larsen</a:t>
            </a:r>
            <a:r>
              <a:rPr baseline="30000" lang="en"/>
              <a:t>2</a:t>
            </a:r>
            <a:endParaRPr baseline="30000"/>
          </a:p>
          <a:p>
            <a:pPr indent="0" lvl="0" marL="0" rtl="0" algn="ctr">
              <a:lnSpc>
                <a:spcPct val="100000"/>
              </a:lnSpc>
              <a:spcBef>
                <a:spcPts val="0"/>
              </a:spcBef>
              <a:spcAft>
                <a:spcPts val="0"/>
              </a:spcAft>
              <a:buSzPts val="2600"/>
              <a:buNone/>
            </a:pPr>
            <a:r>
              <a:t/>
            </a:r>
            <a:endParaRPr baseline="30000"/>
          </a:p>
          <a:p>
            <a:pPr indent="0" lvl="0" marL="0" rtl="0" algn="ctr">
              <a:lnSpc>
                <a:spcPct val="100000"/>
              </a:lnSpc>
              <a:spcBef>
                <a:spcPts val="0"/>
              </a:spcBef>
              <a:spcAft>
                <a:spcPts val="0"/>
              </a:spcAft>
              <a:buSzPts val="2600"/>
              <a:buNone/>
            </a:pPr>
            <a:r>
              <a:rPr b="1" baseline="30000" i="1" lang="en"/>
              <a:t>1</a:t>
            </a:r>
            <a:r>
              <a:rPr i="1" lang="en"/>
              <a:t>Department of Geography, San Diego State University</a:t>
            </a:r>
            <a:endParaRPr i="1"/>
          </a:p>
          <a:p>
            <a:pPr indent="0" lvl="0" marL="0" rtl="0" algn="ctr">
              <a:lnSpc>
                <a:spcPct val="100000"/>
              </a:lnSpc>
              <a:spcBef>
                <a:spcPts val="0"/>
              </a:spcBef>
              <a:spcAft>
                <a:spcPts val="0"/>
              </a:spcAft>
              <a:buSzPts val="2600"/>
              <a:buNone/>
            </a:pPr>
            <a:r>
              <a:rPr b="1" baseline="30000" i="1" lang="en"/>
              <a:t>2</a:t>
            </a:r>
            <a:r>
              <a:rPr i="1" lang="en"/>
              <a:t>Bren School, University of California at Santa Barbara</a:t>
            </a:r>
            <a:endParaRPr i="1"/>
          </a:p>
          <a:p>
            <a:pPr indent="0" lvl="0" marL="0" rtl="0" algn="ctr">
              <a:lnSpc>
                <a:spcPct val="100000"/>
              </a:lnSpc>
              <a:spcBef>
                <a:spcPts val="0"/>
              </a:spcBef>
              <a:spcAft>
                <a:spcPts val="0"/>
              </a:spcAft>
              <a:buSzPts val="2600"/>
              <a:buNone/>
            </a:pPr>
            <a:r>
              <a:t/>
            </a:r>
            <a:endParaRPr/>
          </a:p>
          <a:p>
            <a:pPr indent="0" lvl="0" marL="0" rtl="0" algn="ctr">
              <a:lnSpc>
                <a:spcPct val="100000"/>
              </a:lnSpc>
              <a:spcBef>
                <a:spcPts val="0"/>
              </a:spcBef>
              <a:spcAft>
                <a:spcPts val="0"/>
              </a:spcAft>
              <a:buSzPts val="2600"/>
              <a:buNone/>
            </a:pPr>
            <a:r>
              <a:rPr lang="en" u="sng">
                <a:solidFill>
                  <a:schemeClr val="hlink"/>
                </a:solidFill>
                <a:hlinkClick r:id="rId3"/>
              </a:rPr>
              <a:t>dan.sousa@sdsu.edu</a:t>
            </a:r>
            <a:endParaRPr/>
          </a:p>
          <a:p>
            <a:pPr indent="0" lvl="0" marL="0" rtl="0" algn="ctr">
              <a:lnSpc>
                <a:spcPct val="100000"/>
              </a:lnSpc>
              <a:spcBef>
                <a:spcPts val="0"/>
              </a:spcBef>
              <a:spcAft>
                <a:spcPts val="0"/>
              </a:spcAft>
              <a:buSzPts val="2600"/>
              <a:buNone/>
            </a:pPr>
            <a:r>
              <a:t/>
            </a:r>
            <a:endParaRPr/>
          </a:p>
          <a:p>
            <a:pPr indent="0" lvl="0" marL="0" rtl="0" algn="ctr">
              <a:lnSpc>
                <a:spcPct val="100000"/>
              </a:lnSpc>
              <a:spcBef>
                <a:spcPts val="0"/>
              </a:spcBef>
              <a:spcAft>
                <a:spcPts val="0"/>
              </a:spcAft>
              <a:buSzPts val="2600"/>
              <a:buNone/>
            </a:pPr>
            <a:r>
              <a:t/>
            </a:r>
            <a:endParaRPr/>
          </a:p>
          <a:p>
            <a:pPr indent="0" lvl="0" marL="0" rtl="0" algn="ctr">
              <a:lnSpc>
                <a:spcPct val="100000"/>
              </a:lnSpc>
              <a:spcBef>
                <a:spcPts val="0"/>
              </a:spcBef>
              <a:spcAft>
                <a:spcPts val="0"/>
              </a:spcAft>
              <a:buSzPts val="2600"/>
              <a:buNone/>
            </a:pPr>
            <a:r>
              <a:rPr lang="en"/>
              <a:t>NIFA Award # 2022-67019-36397, Jan 2022 - Dec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9" name="Shape 119"/>
        <p:cNvGrpSpPr/>
        <p:nvPr/>
      </p:nvGrpSpPr>
      <p:grpSpPr>
        <a:xfrm>
          <a:off x="0" y="0"/>
          <a:ext cx="0" cy="0"/>
          <a:chOff x="0" y="0"/>
          <a:chExt cx="0" cy="0"/>
        </a:xfrm>
      </p:grpSpPr>
      <p:sp>
        <p:nvSpPr>
          <p:cNvPr id="120" name="Google Shape;120;g108e4a9b838_0_100"/>
          <p:cNvSpPr txBox="1"/>
          <p:nvPr>
            <p:ph type="title"/>
          </p:nvPr>
        </p:nvSpPr>
        <p:spPr>
          <a:xfrm>
            <a:off x="1318485" y="1572523"/>
            <a:ext cx="78258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solidFill>
                  <a:srgbClr val="434343"/>
                </a:solidFill>
              </a:rPr>
              <a:t>Thanks!</a:t>
            </a:r>
            <a:endParaRPr>
              <a:solidFill>
                <a:srgbClr val="434343"/>
              </a:solidFill>
            </a:endParaRPr>
          </a:p>
        </p:txBody>
      </p:sp>
      <p:sp>
        <p:nvSpPr>
          <p:cNvPr id="121" name="Google Shape;121;g108e4a9b838_0_100"/>
          <p:cNvSpPr txBox="1"/>
          <p:nvPr>
            <p:ph idx="2" type="title"/>
          </p:nvPr>
        </p:nvSpPr>
        <p:spPr>
          <a:xfrm>
            <a:off x="1318435" y="2473900"/>
            <a:ext cx="7825800" cy="955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600"/>
              <a:buNone/>
            </a:pPr>
            <a:r>
              <a:rPr lang="en">
                <a:solidFill>
                  <a:srgbClr val="434343"/>
                </a:solidFill>
              </a:rPr>
              <a:t>Dan Sousa</a:t>
            </a:r>
            <a:endParaRPr>
              <a:solidFill>
                <a:srgbClr val="434343"/>
              </a:solidFill>
            </a:endParaRPr>
          </a:p>
          <a:p>
            <a:pPr indent="0" lvl="0" marL="0" rtl="0" algn="ctr">
              <a:lnSpc>
                <a:spcPct val="100000"/>
              </a:lnSpc>
              <a:spcBef>
                <a:spcPts val="0"/>
              </a:spcBef>
              <a:spcAft>
                <a:spcPts val="0"/>
              </a:spcAft>
              <a:buSzPts val="2600"/>
              <a:buNone/>
            </a:pPr>
            <a:br>
              <a:rPr lang="en">
                <a:solidFill>
                  <a:srgbClr val="434343"/>
                </a:solidFill>
              </a:rPr>
            </a:br>
            <a:r>
              <a:rPr lang="en">
                <a:solidFill>
                  <a:srgbClr val="434343"/>
                </a:solidFill>
              </a:rPr>
              <a:t>Department of Geography</a:t>
            </a:r>
            <a:endParaRPr>
              <a:solidFill>
                <a:srgbClr val="434343"/>
              </a:solidFill>
            </a:endParaRPr>
          </a:p>
          <a:p>
            <a:pPr indent="0" lvl="0" marL="0" rtl="0" algn="ctr">
              <a:lnSpc>
                <a:spcPct val="100000"/>
              </a:lnSpc>
              <a:spcBef>
                <a:spcPts val="0"/>
              </a:spcBef>
              <a:spcAft>
                <a:spcPts val="0"/>
              </a:spcAft>
              <a:buSzPts val="2600"/>
              <a:buNone/>
            </a:pPr>
            <a:r>
              <a:rPr lang="en">
                <a:solidFill>
                  <a:srgbClr val="434343"/>
                </a:solidFill>
              </a:rPr>
              <a:t>San Diego State University</a:t>
            </a:r>
            <a:endParaRPr>
              <a:solidFill>
                <a:srgbClr val="434343"/>
              </a:solidFill>
            </a:endParaRPr>
          </a:p>
          <a:p>
            <a:pPr indent="0" lvl="0" marL="0" rtl="0" algn="ctr">
              <a:lnSpc>
                <a:spcPct val="100000"/>
              </a:lnSpc>
              <a:spcBef>
                <a:spcPts val="0"/>
              </a:spcBef>
              <a:spcAft>
                <a:spcPts val="0"/>
              </a:spcAft>
              <a:buSzPts val="2600"/>
              <a:buNone/>
            </a:pPr>
            <a:r>
              <a:t/>
            </a:r>
            <a:endParaRPr>
              <a:solidFill>
                <a:srgbClr val="434343"/>
              </a:solidFill>
            </a:endParaRPr>
          </a:p>
          <a:p>
            <a:pPr indent="0" lvl="0" marL="0" rtl="0" algn="ctr">
              <a:lnSpc>
                <a:spcPct val="100000"/>
              </a:lnSpc>
              <a:spcBef>
                <a:spcPts val="0"/>
              </a:spcBef>
              <a:spcAft>
                <a:spcPts val="0"/>
              </a:spcAft>
              <a:buSzPts val="2600"/>
              <a:buNone/>
            </a:pPr>
            <a:r>
              <a:rPr lang="en" u="sng">
                <a:solidFill>
                  <a:schemeClr val="hlink"/>
                </a:solidFill>
                <a:hlinkClick r:id="rId3"/>
              </a:rPr>
              <a:t>dan.sousa@sdsu.edu</a:t>
            </a:r>
            <a:r>
              <a:rPr lang="en">
                <a:solidFill>
                  <a:srgbClr val="434343"/>
                </a:solidFill>
              </a:rPr>
              <a:t> </a:t>
            </a:r>
            <a:endParaRPr>
              <a:solidFill>
                <a:srgbClr val="434343"/>
              </a:solidFill>
            </a:endParaRPr>
          </a:p>
          <a:p>
            <a:pPr indent="0" lvl="0" marL="0" rtl="0" algn="ctr">
              <a:lnSpc>
                <a:spcPct val="100000"/>
              </a:lnSpc>
              <a:spcBef>
                <a:spcPts val="0"/>
              </a:spcBef>
              <a:spcAft>
                <a:spcPts val="0"/>
              </a:spcAft>
              <a:buSzPts val="2600"/>
              <a:buNone/>
            </a:pPr>
            <a:r>
              <a:t/>
            </a:r>
            <a:endParaRPr>
              <a:solidFill>
                <a:srgbClr val="434343"/>
              </a:solidFill>
            </a:endParaRPr>
          </a:p>
          <a:p>
            <a:pPr indent="0" lvl="0" marL="0" rtl="0" algn="ctr">
              <a:lnSpc>
                <a:spcPct val="100000"/>
              </a:lnSpc>
              <a:spcBef>
                <a:spcPts val="0"/>
              </a:spcBef>
              <a:spcAft>
                <a:spcPts val="0"/>
              </a:spcAft>
              <a:buSzPts val="2600"/>
              <a:buNone/>
            </a:pPr>
            <a:r>
              <a:t/>
            </a:r>
            <a:endParaRPr>
              <a:solidFill>
                <a:srgbClr val="434343"/>
              </a:solidFill>
            </a:endParaRPr>
          </a:p>
          <a:p>
            <a:pPr indent="0" lvl="0" marL="0" rtl="0" algn="ctr">
              <a:lnSpc>
                <a:spcPct val="100000"/>
              </a:lnSpc>
              <a:spcBef>
                <a:spcPts val="0"/>
              </a:spcBef>
              <a:spcAft>
                <a:spcPts val="0"/>
              </a:spcAft>
              <a:buSzPts val="2600"/>
              <a:buNone/>
            </a:pPr>
            <a:r>
              <a:t/>
            </a:r>
            <a:endParaRPr>
              <a:solidFill>
                <a:srgbClr val="434343"/>
              </a:solidFill>
            </a:endParaRPr>
          </a:p>
          <a:p>
            <a:pPr indent="0" lvl="0" marL="0" rtl="0" algn="ctr">
              <a:lnSpc>
                <a:spcPct val="100000"/>
              </a:lnSpc>
              <a:spcBef>
                <a:spcPts val="0"/>
              </a:spcBef>
              <a:spcAft>
                <a:spcPts val="0"/>
              </a:spcAft>
              <a:buSzPts val="2600"/>
              <a:buNone/>
            </a:pPr>
            <a:r>
              <a:t/>
            </a:r>
            <a:endParaRPr>
              <a:solidFill>
                <a:srgbClr val="434343"/>
              </a:solidFill>
            </a:endParaRPr>
          </a:p>
        </p:txBody>
      </p:sp>
      <p:sp>
        <p:nvSpPr>
          <p:cNvPr id="122" name="Google Shape;122;g108e4a9b838_0_100"/>
          <p:cNvSpPr txBox="1"/>
          <p:nvPr>
            <p:ph idx="3" type="title"/>
          </p:nvPr>
        </p:nvSpPr>
        <p:spPr>
          <a:xfrm>
            <a:off x="1721223" y="4829050"/>
            <a:ext cx="31665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t/>
            </a:r>
            <a:endParaRPr>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 name="Shape 57"/>
        <p:cNvGrpSpPr/>
        <p:nvPr/>
      </p:nvGrpSpPr>
      <p:grpSpPr>
        <a:xfrm>
          <a:off x="0" y="0"/>
          <a:ext cx="0" cy="0"/>
          <a:chOff x="0" y="0"/>
          <a:chExt cx="0" cy="0"/>
        </a:xfrm>
      </p:grpSpPr>
      <p:sp>
        <p:nvSpPr>
          <p:cNvPr id="58" name="Google Shape;58;g108e4a9b838_0_24"/>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2200">
                <a:solidFill>
                  <a:srgbClr val="434343"/>
                </a:solidFill>
              </a:rPr>
              <a:t>Climate is driving global increases in cropland retirement</a:t>
            </a:r>
            <a:endParaRPr sz="2200">
              <a:solidFill>
                <a:srgbClr val="434343"/>
              </a:solidFill>
            </a:endParaRPr>
          </a:p>
        </p:txBody>
      </p:sp>
      <p:sp>
        <p:nvSpPr>
          <p:cNvPr id="59" name="Google Shape;59;g108e4a9b838_0_24"/>
          <p:cNvSpPr txBox="1"/>
          <p:nvPr>
            <p:ph idx="1" type="body"/>
          </p:nvPr>
        </p:nvSpPr>
        <p:spPr>
          <a:xfrm>
            <a:off x="1713900" y="1304625"/>
            <a:ext cx="4301700" cy="3095700"/>
          </a:xfrm>
          <a:prstGeom prst="rect">
            <a:avLst/>
          </a:prstGeom>
          <a:noFill/>
          <a:ln>
            <a:noFill/>
          </a:ln>
        </p:spPr>
        <p:txBody>
          <a:bodyPr anchorCtr="0" anchor="t" bIns="0" lIns="0" spcFirstLastPara="1" rIns="0" wrap="square" tIns="0">
            <a:noAutofit/>
          </a:bodyPr>
          <a:lstStyle/>
          <a:p>
            <a:pPr indent="-304800" lvl="0" marL="457200" marR="0" rtl="0" algn="l">
              <a:lnSpc>
                <a:spcPct val="100000"/>
              </a:lnSpc>
              <a:spcBef>
                <a:spcPts val="0"/>
              </a:spcBef>
              <a:spcAft>
                <a:spcPts val="0"/>
              </a:spcAft>
              <a:buClr>
                <a:srgbClr val="434343"/>
              </a:buClr>
              <a:buSzPts val="1200"/>
              <a:buChar char="-"/>
            </a:pPr>
            <a:r>
              <a:rPr lang="en">
                <a:solidFill>
                  <a:srgbClr val="434343"/>
                </a:solidFill>
              </a:rPr>
              <a:t>Climate change-driven droughts are forcing governments around the world to implement policies restricting groundwater pumping.</a:t>
            </a:r>
            <a:br>
              <a:rPr lang="en">
                <a:solidFill>
                  <a:srgbClr val="434343"/>
                </a:solidFill>
              </a:rPr>
            </a:br>
            <a:endParaRPr>
              <a:solidFill>
                <a:srgbClr val="434343"/>
              </a:solidFill>
            </a:endParaRPr>
          </a:p>
          <a:p>
            <a:pPr indent="-304800" lvl="0" marL="457200" marR="0" rtl="0" algn="l">
              <a:lnSpc>
                <a:spcPct val="100000"/>
              </a:lnSpc>
              <a:spcBef>
                <a:spcPts val="0"/>
              </a:spcBef>
              <a:spcAft>
                <a:spcPts val="0"/>
              </a:spcAft>
              <a:buClr>
                <a:srgbClr val="434343"/>
              </a:buClr>
              <a:buSzPts val="1200"/>
              <a:buChar char="-"/>
            </a:pPr>
            <a:r>
              <a:rPr lang="en">
                <a:solidFill>
                  <a:srgbClr val="434343"/>
                </a:solidFill>
              </a:rPr>
              <a:t>California is a case in point, recently passing the Sustainable Groundwater Management Act (SGMA) in response to the historic 2011-2017 drought.</a:t>
            </a:r>
            <a:br>
              <a:rPr lang="en">
                <a:solidFill>
                  <a:srgbClr val="434343"/>
                </a:solidFill>
              </a:rPr>
            </a:br>
            <a:endParaRPr>
              <a:solidFill>
                <a:srgbClr val="434343"/>
              </a:solidFill>
            </a:endParaRPr>
          </a:p>
          <a:p>
            <a:pPr indent="-304800" lvl="0" marL="457200" marR="0" rtl="0" algn="l">
              <a:lnSpc>
                <a:spcPct val="100000"/>
              </a:lnSpc>
              <a:spcBef>
                <a:spcPts val="0"/>
              </a:spcBef>
              <a:spcAft>
                <a:spcPts val="0"/>
              </a:spcAft>
              <a:buClr>
                <a:srgbClr val="434343"/>
              </a:buClr>
              <a:buSzPts val="1200"/>
              <a:buChar char="-"/>
            </a:pPr>
            <a:r>
              <a:rPr lang="en">
                <a:solidFill>
                  <a:srgbClr val="434343"/>
                </a:solidFill>
              </a:rPr>
              <a:t>Reaching the mandated water balance under SGMA is projected to </a:t>
            </a:r>
            <a:r>
              <a:rPr b="1" lang="en">
                <a:solidFill>
                  <a:srgbClr val="434343"/>
                </a:solidFill>
              </a:rPr>
              <a:t>require the retirement of up to 315,000 hectares (780,000 acres)</a:t>
            </a:r>
            <a:r>
              <a:rPr lang="en">
                <a:solidFill>
                  <a:srgbClr val="434343"/>
                </a:solidFill>
              </a:rPr>
              <a:t> in California’s Central Valley, one of the world’s most productive agricultural landscapes.</a:t>
            </a:r>
            <a:endParaRPr>
              <a:solidFill>
                <a:srgbClr val="434343"/>
              </a:solidFill>
            </a:endParaRPr>
          </a:p>
          <a:p>
            <a:pPr indent="0" lvl="0" marL="457200" marR="0" rtl="0" algn="l">
              <a:lnSpc>
                <a:spcPct val="100000"/>
              </a:lnSpc>
              <a:spcBef>
                <a:spcPts val="0"/>
              </a:spcBef>
              <a:spcAft>
                <a:spcPts val="0"/>
              </a:spcAft>
              <a:buNone/>
            </a:pPr>
            <a:r>
              <a:t/>
            </a:r>
            <a:endParaRPr>
              <a:solidFill>
                <a:srgbClr val="434343"/>
              </a:solidFill>
            </a:endParaRPr>
          </a:p>
          <a:p>
            <a:pPr indent="-304800" lvl="0" marL="457200" marR="0" rtl="0" algn="l">
              <a:lnSpc>
                <a:spcPct val="100000"/>
              </a:lnSpc>
              <a:spcBef>
                <a:spcPts val="0"/>
              </a:spcBef>
              <a:spcAft>
                <a:spcPts val="0"/>
              </a:spcAft>
              <a:buClr>
                <a:srgbClr val="434343"/>
              </a:buClr>
              <a:buSzPts val="1200"/>
              <a:buChar char="-"/>
            </a:pPr>
            <a:r>
              <a:rPr lang="en">
                <a:solidFill>
                  <a:srgbClr val="434343"/>
                </a:solidFill>
              </a:rPr>
              <a:t>2011-2017 drought provides a window into the future</a:t>
            </a:r>
            <a:endParaRPr>
              <a:solidFill>
                <a:srgbClr val="434343"/>
              </a:solidFill>
            </a:endParaRPr>
          </a:p>
          <a:p>
            <a:pPr indent="0" lvl="0" marL="0" marR="0" rtl="0" algn="l">
              <a:lnSpc>
                <a:spcPct val="100000"/>
              </a:lnSpc>
              <a:spcBef>
                <a:spcPts val="1200"/>
              </a:spcBef>
              <a:spcAft>
                <a:spcPts val="1200"/>
              </a:spcAft>
              <a:buClr>
                <a:schemeClr val="lt1"/>
              </a:buClr>
              <a:buSzPts val="1200"/>
              <a:buFont typeface="Arial"/>
              <a:buNone/>
            </a:pPr>
            <a:r>
              <a:rPr b="1" lang="en">
                <a:solidFill>
                  <a:srgbClr val="434343"/>
                </a:solidFill>
              </a:rPr>
              <a:t>Retired Lands:</a:t>
            </a:r>
            <a:r>
              <a:rPr lang="en">
                <a:solidFill>
                  <a:srgbClr val="434343"/>
                </a:solidFill>
              </a:rPr>
              <a:t> Areas that were once used as cropland, but are no longer in production</a:t>
            </a:r>
            <a:endParaRPr>
              <a:solidFill>
                <a:srgbClr val="434343"/>
              </a:solidFill>
            </a:endParaRPr>
          </a:p>
        </p:txBody>
      </p:sp>
      <p:pic>
        <p:nvPicPr>
          <p:cNvPr id="60" name="Google Shape;60;g108e4a9b838_0_24"/>
          <p:cNvPicPr preferRelativeResize="0"/>
          <p:nvPr/>
        </p:nvPicPr>
        <p:blipFill rotWithShape="1">
          <a:blip r:embed="rId3">
            <a:alphaModFix/>
          </a:blip>
          <a:srcRect b="0" l="0" r="0" t="0"/>
          <a:stretch/>
        </p:blipFill>
        <p:spPr>
          <a:xfrm>
            <a:off x="6073250" y="1721713"/>
            <a:ext cx="2907501" cy="1700074"/>
          </a:xfrm>
          <a:prstGeom prst="rect">
            <a:avLst/>
          </a:prstGeom>
          <a:noFill/>
          <a:ln>
            <a:noFill/>
          </a:ln>
        </p:spPr>
      </p:pic>
      <p:sp>
        <p:nvSpPr>
          <p:cNvPr id="61" name="Google Shape;61;g108e4a9b838_0_24"/>
          <p:cNvSpPr txBox="1"/>
          <p:nvPr/>
        </p:nvSpPr>
        <p:spPr>
          <a:xfrm>
            <a:off x="6120500" y="3464425"/>
            <a:ext cx="2860200" cy="167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000000"/>
                </a:solidFill>
                <a:latin typeface="Arial"/>
                <a:ea typeface="Arial"/>
                <a:cs typeface="Arial"/>
                <a:sym typeface="Arial"/>
              </a:rPr>
              <a:t>Total fallowed area in Kern County, CA increased by over 10,000 hectares (50%) over the course of the 2011-2017 drought. </a:t>
            </a:r>
            <a:endParaRPr b="0" i="1"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5" name="Shape 65"/>
        <p:cNvGrpSpPr/>
        <p:nvPr/>
      </p:nvGrpSpPr>
      <p:grpSpPr>
        <a:xfrm>
          <a:off x="0" y="0"/>
          <a:ext cx="0" cy="0"/>
          <a:chOff x="0" y="0"/>
          <a:chExt cx="0" cy="0"/>
        </a:xfrm>
      </p:grpSpPr>
      <p:sp>
        <p:nvSpPr>
          <p:cNvPr id="66" name="Google Shape;66;g108e4a9b838_0_36"/>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solidFill>
                  <a:srgbClr val="434343"/>
                </a:solidFill>
              </a:rPr>
              <a:t>Do retired lands help or hinder adjacent crops?</a:t>
            </a:r>
            <a:endParaRPr>
              <a:solidFill>
                <a:srgbClr val="434343"/>
              </a:solidFill>
            </a:endParaRPr>
          </a:p>
          <a:p>
            <a:pPr indent="0" lvl="0" marL="0" rtl="0" algn="l">
              <a:lnSpc>
                <a:spcPct val="100000"/>
              </a:lnSpc>
              <a:spcBef>
                <a:spcPts val="0"/>
              </a:spcBef>
              <a:spcAft>
                <a:spcPts val="0"/>
              </a:spcAft>
              <a:buSzPts val="2600"/>
              <a:buNone/>
            </a:pPr>
            <a:r>
              <a:rPr lang="en">
                <a:solidFill>
                  <a:srgbClr val="434343"/>
                </a:solidFill>
              </a:rPr>
              <a:t> </a:t>
            </a:r>
            <a:endParaRPr>
              <a:solidFill>
                <a:srgbClr val="434343"/>
              </a:solidFill>
            </a:endParaRPr>
          </a:p>
          <a:p>
            <a:pPr indent="0" lvl="0" marL="0" rtl="0" algn="l">
              <a:lnSpc>
                <a:spcPct val="100000"/>
              </a:lnSpc>
              <a:spcBef>
                <a:spcPts val="0"/>
              </a:spcBef>
              <a:spcAft>
                <a:spcPts val="0"/>
              </a:spcAft>
              <a:buSzPts val="2600"/>
              <a:buNone/>
            </a:pPr>
            <a:r>
              <a:t/>
            </a:r>
            <a:endParaRPr>
              <a:solidFill>
                <a:srgbClr val="434343"/>
              </a:solidFill>
            </a:endParaRPr>
          </a:p>
          <a:p>
            <a:pPr indent="0" lvl="0" marL="0" rtl="0" algn="l">
              <a:lnSpc>
                <a:spcPct val="100000"/>
              </a:lnSpc>
              <a:spcBef>
                <a:spcPts val="0"/>
              </a:spcBef>
              <a:spcAft>
                <a:spcPts val="0"/>
              </a:spcAft>
              <a:buSzPts val="2600"/>
              <a:buNone/>
            </a:pPr>
            <a:r>
              <a:t/>
            </a:r>
            <a:endParaRPr>
              <a:solidFill>
                <a:srgbClr val="434343"/>
              </a:solidFill>
            </a:endParaRPr>
          </a:p>
        </p:txBody>
      </p:sp>
      <p:sp>
        <p:nvSpPr>
          <p:cNvPr id="67" name="Google Shape;67;g108e4a9b838_0_36"/>
          <p:cNvSpPr txBox="1"/>
          <p:nvPr>
            <p:ph idx="1" type="body"/>
          </p:nvPr>
        </p:nvSpPr>
        <p:spPr>
          <a:xfrm>
            <a:off x="1713900" y="1442171"/>
            <a:ext cx="7118400" cy="2073000"/>
          </a:xfrm>
          <a:prstGeom prst="rect">
            <a:avLst/>
          </a:prstGeom>
          <a:noFill/>
          <a:ln>
            <a:noFill/>
          </a:ln>
        </p:spPr>
        <p:txBody>
          <a:bodyPr anchorCtr="0" anchor="t" bIns="0" lIns="0" spcFirstLastPara="1" rIns="0" wrap="square" tIns="0">
            <a:noAutofit/>
          </a:bodyPr>
          <a:lstStyle/>
          <a:p>
            <a:pPr indent="-317500" lvl="0" marL="457200" marR="0" rtl="0" algn="l">
              <a:lnSpc>
                <a:spcPct val="100000"/>
              </a:lnSpc>
              <a:spcBef>
                <a:spcPts val="0"/>
              </a:spcBef>
              <a:spcAft>
                <a:spcPts val="0"/>
              </a:spcAft>
              <a:buClr>
                <a:srgbClr val="434343"/>
              </a:buClr>
              <a:buSzPts val="1400"/>
              <a:buChar char="-"/>
            </a:pPr>
            <a:r>
              <a:rPr lang="en" sz="1400">
                <a:solidFill>
                  <a:srgbClr val="434343"/>
                </a:solidFill>
              </a:rPr>
              <a:t>Despite the staggering extent of future retirement, scientists have </a:t>
            </a:r>
            <a:r>
              <a:rPr b="1" lang="en" sz="1400">
                <a:solidFill>
                  <a:srgbClr val="434343"/>
                </a:solidFill>
              </a:rPr>
              <a:t>little understanding of how retirement affects ecosystem service (or disservice) provision</a:t>
            </a:r>
            <a:r>
              <a:rPr lang="en" sz="1400">
                <a:solidFill>
                  <a:srgbClr val="434343"/>
                </a:solidFill>
              </a:rPr>
              <a:t> on remnant croplands or how farmers can best respond to these land use changes to improve productivity and sustainability</a:t>
            </a:r>
            <a:endParaRPr sz="1400">
              <a:solidFill>
                <a:srgbClr val="434343"/>
              </a:solidFill>
            </a:endParaRPr>
          </a:p>
          <a:p>
            <a:pPr indent="0" lvl="0" marL="0" marR="0" rtl="0" algn="l">
              <a:lnSpc>
                <a:spcPct val="100000"/>
              </a:lnSpc>
              <a:spcBef>
                <a:spcPts val="1200"/>
              </a:spcBef>
              <a:spcAft>
                <a:spcPts val="1200"/>
              </a:spcAft>
              <a:buClr>
                <a:schemeClr val="lt1"/>
              </a:buClr>
              <a:buSzPts val="1200"/>
              <a:buFont typeface="Arial"/>
              <a:buNone/>
            </a:pPr>
            <a:r>
              <a:t/>
            </a:r>
            <a:endParaRPr sz="1400">
              <a:solidFill>
                <a:srgbClr val="434343"/>
              </a:solidFill>
            </a:endParaRPr>
          </a:p>
        </p:txBody>
      </p:sp>
      <p:pic>
        <p:nvPicPr>
          <p:cNvPr id="68" name="Google Shape;68;g108e4a9b838_0_36"/>
          <p:cNvPicPr preferRelativeResize="0"/>
          <p:nvPr/>
        </p:nvPicPr>
        <p:blipFill rotWithShape="1">
          <a:blip r:embed="rId3">
            <a:alphaModFix/>
          </a:blip>
          <a:srcRect b="0" l="0" r="0" t="0"/>
          <a:stretch/>
        </p:blipFill>
        <p:spPr>
          <a:xfrm>
            <a:off x="3455800" y="2359075"/>
            <a:ext cx="3634598" cy="234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2" name="Shape 72"/>
        <p:cNvGrpSpPr/>
        <p:nvPr/>
      </p:nvGrpSpPr>
      <p:grpSpPr>
        <a:xfrm>
          <a:off x="0" y="0"/>
          <a:ext cx="0" cy="0"/>
          <a:chOff x="0" y="0"/>
          <a:chExt cx="0" cy="0"/>
        </a:xfrm>
      </p:grpSpPr>
      <p:sp>
        <p:nvSpPr>
          <p:cNvPr id="73" name="Google Shape;73;g108e4a9b838_0_83"/>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solidFill>
                  <a:srgbClr val="434343"/>
                </a:solidFill>
              </a:rPr>
              <a:t>Study Area - Kern County, CA</a:t>
            </a:r>
            <a:endParaRPr>
              <a:solidFill>
                <a:srgbClr val="434343"/>
              </a:solidFill>
            </a:endParaRPr>
          </a:p>
        </p:txBody>
      </p:sp>
      <p:sp>
        <p:nvSpPr>
          <p:cNvPr id="74" name="Google Shape;74;g108e4a9b838_0_83"/>
          <p:cNvSpPr txBox="1"/>
          <p:nvPr>
            <p:ph idx="1" type="body"/>
          </p:nvPr>
        </p:nvSpPr>
        <p:spPr>
          <a:xfrm>
            <a:off x="1244600" y="1694125"/>
            <a:ext cx="3794400" cy="2073000"/>
          </a:xfrm>
          <a:prstGeom prst="rect">
            <a:avLst/>
          </a:prstGeom>
          <a:noFill/>
          <a:ln>
            <a:noFill/>
          </a:ln>
        </p:spPr>
        <p:txBody>
          <a:bodyPr anchorCtr="0" anchor="t" bIns="0" lIns="0" spcFirstLastPara="1" rIns="0" wrap="square" tIns="0">
            <a:noAutofit/>
          </a:bodyPr>
          <a:lstStyle/>
          <a:p>
            <a:pPr indent="-304800" lvl="0" marL="457200" marR="0" rtl="0" algn="l">
              <a:lnSpc>
                <a:spcPct val="100000"/>
              </a:lnSpc>
              <a:spcBef>
                <a:spcPts val="0"/>
              </a:spcBef>
              <a:spcAft>
                <a:spcPts val="0"/>
              </a:spcAft>
              <a:buClr>
                <a:srgbClr val="000000"/>
              </a:buClr>
              <a:buSzPts val="1200"/>
              <a:buChar char="-"/>
            </a:pPr>
            <a:r>
              <a:rPr b="1" lang="en">
                <a:solidFill>
                  <a:srgbClr val="000000"/>
                </a:solidFill>
              </a:rPr>
              <a:t>High Value:</a:t>
            </a:r>
            <a:r>
              <a:rPr lang="en">
                <a:solidFill>
                  <a:srgbClr val="000000"/>
                </a:solidFill>
              </a:rPr>
              <a:t> Kern County, California is </a:t>
            </a:r>
            <a:r>
              <a:rPr lang="en" u="sng">
                <a:solidFill>
                  <a:srgbClr val="000000"/>
                </a:solidFill>
              </a:rPr>
              <a:t>the most valuable crop producing county in the US, </a:t>
            </a:r>
            <a:r>
              <a:rPr lang="en">
                <a:solidFill>
                  <a:srgbClr val="000000"/>
                </a:solidFill>
              </a:rPr>
              <a:t>with crop gross value of around $7.4 billion annually</a:t>
            </a:r>
            <a:br>
              <a:rPr lang="en">
                <a:solidFill>
                  <a:srgbClr val="000000"/>
                </a:solidFill>
              </a:rPr>
            </a:br>
            <a:endParaRPr>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a:solidFill>
                  <a:srgbClr val="000000"/>
                </a:solidFill>
              </a:rPr>
              <a:t>Large:</a:t>
            </a:r>
            <a:r>
              <a:rPr lang="en">
                <a:solidFill>
                  <a:srgbClr val="000000"/>
                </a:solidFill>
              </a:rPr>
              <a:t> Over 21,000 square kilometers (8,000 square miles) and is home to a population of over 800,000 people.  </a:t>
            </a:r>
            <a:br>
              <a:rPr lang="en">
                <a:solidFill>
                  <a:srgbClr val="000000"/>
                </a:solidFill>
              </a:rPr>
            </a:br>
            <a:r>
              <a:rPr lang="en" sz="1100">
                <a:solidFill>
                  <a:srgbClr val="000000"/>
                </a:solidFill>
              </a:rPr>
              <a:t>				</a:t>
            </a:r>
            <a:endParaRPr sz="1100">
              <a:solidFill>
                <a:srgbClr val="000000"/>
              </a:solidFill>
            </a:endParaRPr>
          </a:p>
          <a:p>
            <a:pPr indent="-304800" lvl="0" marL="457200" rtl="0" algn="l">
              <a:lnSpc>
                <a:spcPct val="115000"/>
              </a:lnSpc>
              <a:spcBef>
                <a:spcPts val="0"/>
              </a:spcBef>
              <a:spcAft>
                <a:spcPts val="0"/>
              </a:spcAft>
              <a:buClr>
                <a:srgbClr val="000000"/>
              </a:buClr>
              <a:buSzPts val="1200"/>
              <a:buChar char="-"/>
            </a:pPr>
            <a:r>
              <a:rPr b="1" lang="en">
                <a:solidFill>
                  <a:srgbClr val="000000"/>
                </a:solidFill>
              </a:rPr>
              <a:t>Underserved:</a:t>
            </a:r>
            <a:r>
              <a:rPr lang="en">
                <a:solidFill>
                  <a:srgbClr val="000000"/>
                </a:solidFill>
              </a:rPr>
              <a:t> 54.6% of Kern County residents are hispanic, 19.9% are foreign born, and 19% live below the poverty line.</a:t>
            </a:r>
            <a:endParaRPr>
              <a:solidFill>
                <a:srgbClr val="000000"/>
              </a:solidFill>
            </a:endParaRPr>
          </a:p>
          <a:p>
            <a:pPr indent="0" lvl="0" marL="457200" rtl="0" algn="l">
              <a:lnSpc>
                <a:spcPct val="115000"/>
              </a:lnSpc>
              <a:spcBef>
                <a:spcPts val="0"/>
              </a:spcBef>
              <a:spcAft>
                <a:spcPts val="0"/>
              </a:spcAft>
              <a:buNone/>
            </a:pPr>
            <a:r>
              <a:t/>
            </a:r>
            <a:endParaRPr>
              <a:solidFill>
                <a:srgbClr val="000000"/>
              </a:solidFill>
            </a:endParaRPr>
          </a:p>
          <a:p>
            <a:pPr indent="-304800" lvl="0" marL="457200" rtl="0" algn="l">
              <a:spcBef>
                <a:spcPts val="0"/>
              </a:spcBef>
              <a:spcAft>
                <a:spcPts val="0"/>
              </a:spcAft>
              <a:buClr>
                <a:srgbClr val="000000"/>
              </a:buClr>
              <a:buSzPts val="1200"/>
              <a:buChar char="-"/>
            </a:pPr>
            <a:r>
              <a:rPr lang="en">
                <a:solidFill>
                  <a:srgbClr val="000000"/>
                </a:solidFill>
              </a:rPr>
              <a:t>Total fallowed area in Kern County, CA increased by over 10,000 hectares (50%) over the course of the 2011-2017 drought. </a:t>
            </a:r>
            <a:endParaRPr>
              <a:solidFill>
                <a:srgbClr val="000000"/>
              </a:solidFill>
            </a:endParaRPr>
          </a:p>
          <a:p>
            <a:pPr indent="0" lvl="0" marL="0" rtl="0" algn="l">
              <a:lnSpc>
                <a:spcPct val="115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1200"/>
              </a:spcAft>
              <a:buClr>
                <a:schemeClr val="lt1"/>
              </a:buClr>
              <a:buSzPts val="1200"/>
              <a:buFont typeface="Arial"/>
              <a:buNone/>
            </a:pPr>
            <a:r>
              <a:t/>
            </a:r>
            <a:endParaRPr>
              <a:solidFill>
                <a:srgbClr val="434343"/>
              </a:solidFill>
            </a:endParaRPr>
          </a:p>
        </p:txBody>
      </p:sp>
      <p:pic>
        <p:nvPicPr>
          <p:cNvPr id="75" name="Google Shape;75;g108e4a9b838_0_83"/>
          <p:cNvPicPr preferRelativeResize="0"/>
          <p:nvPr/>
        </p:nvPicPr>
        <p:blipFill rotWithShape="1">
          <a:blip r:embed="rId3">
            <a:alphaModFix/>
          </a:blip>
          <a:srcRect b="0" l="0" r="0" t="0"/>
          <a:stretch/>
        </p:blipFill>
        <p:spPr>
          <a:xfrm>
            <a:off x="5101500" y="1694125"/>
            <a:ext cx="3976351" cy="30210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9" name="Shape 79"/>
        <p:cNvGrpSpPr/>
        <p:nvPr/>
      </p:nvGrpSpPr>
      <p:grpSpPr>
        <a:xfrm>
          <a:off x="0" y="0"/>
          <a:ext cx="0" cy="0"/>
          <a:chOff x="0" y="0"/>
          <a:chExt cx="0" cy="0"/>
        </a:xfrm>
      </p:grpSpPr>
      <p:sp>
        <p:nvSpPr>
          <p:cNvPr id="80" name="Google Shape;80;g108e4a9b838_0_48"/>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solidFill>
                  <a:srgbClr val="434343"/>
                </a:solidFill>
              </a:rPr>
              <a:t>Multidisciplinary Team</a:t>
            </a:r>
            <a:endParaRPr>
              <a:solidFill>
                <a:srgbClr val="434343"/>
              </a:solidFill>
            </a:endParaRPr>
          </a:p>
        </p:txBody>
      </p:sp>
      <p:sp>
        <p:nvSpPr>
          <p:cNvPr id="81" name="Google Shape;81;g108e4a9b838_0_48"/>
          <p:cNvSpPr txBox="1"/>
          <p:nvPr>
            <p:ph idx="1" type="body"/>
          </p:nvPr>
        </p:nvSpPr>
        <p:spPr>
          <a:xfrm>
            <a:off x="1748100" y="2479946"/>
            <a:ext cx="7118400" cy="207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200"/>
              <a:buNone/>
            </a:pPr>
            <a:r>
              <a:rPr lang="en">
                <a:solidFill>
                  <a:srgbClr val="434343"/>
                </a:solidFill>
              </a:rPr>
              <a:t>Objectives:</a:t>
            </a:r>
            <a:endParaRPr>
              <a:solidFill>
                <a:srgbClr val="434343"/>
              </a:solidFill>
            </a:endParaRPr>
          </a:p>
          <a:p>
            <a:pPr indent="0" lvl="0" marL="0" marR="0" rtl="0" algn="l">
              <a:lnSpc>
                <a:spcPct val="100000"/>
              </a:lnSpc>
              <a:spcBef>
                <a:spcPts val="1200"/>
              </a:spcBef>
              <a:spcAft>
                <a:spcPts val="0"/>
              </a:spcAft>
              <a:buSzPts val="1200"/>
              <a:buNone/>
            </a:pPr>
            <a:r>
              <a:rPr lang="en">
                <a:solidFill>
                  <a:srgbClr val="434343"/>
                </a:solidFill>
              </a:rPr>
              <a:t>1. Quantify spatial and temporal patterns of </a:t>
            </a:r>
            <a:r>
              <a:rPr b="1" lang="en">
                <a:solidFill>
                  <a:srgbClr val="434343"/>
                </a:solidFill>
              </a:rPr>
              <a:t>vegetation regrowth after retirement (Sousa)</a:t>
            </a:r>
            <a:r>
              <a:rPr lang="en">
                <a:solidFill>
                  <a:srgbClr val="434343"/>
                </a:solidFill>
              </a:rPr>
              <a:t>;</a:t>
            </a:r>
            <a:endParaRPr>
              <a:solidFill>
                <a:srgbClr val="434343"/>
              </a:solidFill>
            </a:endParaRPr>
          </a:p>
          <a:p>
            <a:pPr indent="0" lvl="0" marL="0" marR="0" rtl="0" algn="l">
              <a:lnSpc>
                <a:spcPct val="100000"/>
              </a:lnSpc>
              <a:spcBef>
                <a:spcPts val="1200"/>
              </a:spcBef>
              <a:spcAft>
                <a:spcPts val="0"/>
              </a:spcAft>
              <a:buSzPts val="1200"/>
              <a:buNone/>
            </a:pPr>
            <a:r>
              <a:rPr lang="en">
                <a:solidFill>
                  <a:srgbClr val="434343"/>
                </a:solidFill>
              </a:rPr>
              <a:t>2. Quantify </a:t>
            </a:r>
            <a:r>
              <a:rPr b="1" lang="en">
                <a:solidFill>
                  <a:srgbClr val="434343"/>
                </a:solidFill>
              </a:rPr>
              <a:t>impact of revegetation</a:t>
            </a:r>
            <a:r>
              <a:rPr lang="en">
                <a:solidFill>
                  <a:srgbClr val="434343"/>
                </a:solidFill>
              </a:rPr>
              <a:t> </a:t>
            </a:r>
            <a:r>
              <a:rPr b="1" lang="en">
                <a:solidFill>
                  <a:srgbClr val="434343"/>
                </a:solidFill>
              </a:rPr>
              <a:t>on adjacent crop</a:t>
            </a:r>
            <a:r>
              <a:rPr lang="en">
                <a:solidFill>
                  <a:srgbClr val="434343"/>
                </a:solidFill>
              </a:rPr>
              <a:t> health and pesticide use (Sousa &amp; Larsen);</a:t>
            </a:r>
            <a:endParaRPr>
              <a:solidFill>
                <a:srgbClr val="434343"/>
              </a:solidFill>
            </a:endParaRPr>
          </a:p>
          <a:p>
            <a:pPr indent="0" lvl="0" marL="0" marR="0" rtl="0" algn="l">
              <a:lnSpc>
                <a:spcPct val="100000"/>
              </a:lnSpc>
              <a:spcBef>
                <a:spcPts val="1200"/>
              </a:spcBef>
              <a:spcAft>
                <a:spcPts val="0"/>
              </a:spcAft>
              <a:buSzPts val="1200"/>
              <a:buNone/>
            </a:pPr>
            <a:r>
              <a:rPr lang="en">
                <a:solidFill>
                  <a:srgbClr val="434343"/>
                </a:solidFill>
              </a:rPr>
              <a:t>3. Build </a:t>
            </a:r>
            <a:r>
              <a:rPr b="1" lang="en">
                <a:solidFill>
                  <a:srgbClr val="434343"/>
                </a:solidFill>
              </a:rPr>
              <a:t>predictive models of ecosystem service impact</a:t>
            </a:r>
            <a:r>
              <a:rPr lang="en">
                <a:solidFill>
                  <a:srgbClr val="434343"/>
                </a:solidFill>
              </a:rPr>
              <a:t> for different retirement scenarios based on observed revegetation and impact (Larsen); </a:t>
            </a:r>
            <a:endParaRPr>
              <a:solidFill>
                <a:srgbClr val="434343"/>
              </a:solidFill>
            </a:endParaRPr>
          </a:p>
          <a:p>
            <a:pPr indent="0" lvl="0" marL="0" marR="0" rtl="0" algn="l">
              <a:lnSpc>
                <a:spcPct val="100000"/>
              </a:lnSpc>
              <a:spcBef>
                <a:spcPts val="1200"/>
              </a:spcBef>
              <a:spcAft>
                <a:spcPts val="0"/>
              </a:spcAft>
              <a:buSzPts val="1200"/>
              <a:buNone/>
            </a:pPr>
            <a:r>
              <a:rPr lang="en">
                <a:solidFill>
                  <a:srgbClr val="434343"/>
                </a:solidFill>
              </a:rPr>
              <a:t>4. </a:t>
            </a:r>
            <a:r>
              <a:rPr b="1" lang="en">
                <a:solidFill>
                  <a:srgbClr val="434343"/>
                </a:solidFill>
              </a:rPr>
              <a:t>Engage producers</a:t>
            </a:r>
            <a:r>
              <a:rPr lang="en">
                <a:solidFill>
                  <a:srgbClr val="434343"/>
                </a:solidFill>
              </a:rPr>
              <a:t> in understanding the impacts of retirement on neighboring farms, and the co-development of management recommendations to maximize the benefits surrounding agricultural retirement (Quandt).</a:t>
            </a:r>
            <a:endParaRPr>
              <a:solidFill>
                <a:srgbClr val="434343"/>
              </a:solidFill>
            </a:endParaRPr>
          </a:p>
          <a:p>
            <a:pPr indent="0" lvl="0" marL="0" marR="0" rtl="0" algn="l">
              <a:lnSpc>
                <a:spcPct val="100000"/>
              </a:lnSpc>
              <a:spcBef>
                <a:spcPts val="1200"/>
              </a:spcBef>
              <a:spcAft>
                <a:spcPts val="1200"/>
              </a:spcAft>
              <a:buClr>
                <a:schemeClr val="lt1"/>
              </a:buClr>
              <a:buSzPts val="1200"/>
              <a:buFont typeface="Arial"/>
              <a:buNone/>
            </a:pPr>
            <a:r>
              <a:t/>
            </a:r>
            <a:endParaRPr>
              <a:solidFill>
                <a:srgbClr val="434343"/>
              </a:solidFill>
            </a:endParaRPr>
          </a:p>
        </p:txBody>
      </p:sp>
      <p:pic>
        <p:nvPicPr>
          <p:cNvPr id="82" name="Google Shape;82;g108e4a9b838_0_48"/>
          <p:cNvPicPr preferRelativeResize="0"/>
          <p:nvPr/>
        </p:nvPicPr>
        <p:blipFill rotWithShape="1">
          <a:blip r:embed="rId3">
            <a:alphaModFix/>
          </a:blip>
          <a:srcRect b="0" l="0" r="0" t="0"/>
          <a:stretch/>
        </p:blipFill>
        <p:spPr>
          <a:xfrm>
            <a:off x="4880339" y="918675"/>
            <a:ext cx="1114661" cy="1472176"/>
          </a:xfrm>
          <a:prstGeom prst="rect">
            <a:avLst/>
          </a:prstGeom>
          <a:noFill/>
          <a:ln>
            <a:noFill/>
          </a:ln>
        </p:spPr>
      </p:pic>
      <p:pic>
        <p:nvPicPr>
          <p:cNvPr id="83" name="Google Shape;83;g108e4a9b838_0_48"/>
          <p:cNvPicPr preferRelativeResize="0"/>
          <p:nvPr/>
        </p:nvPicPr>
        <p:blipFill rotWithShape="1">
          <a:blip r:embed="rId4">
            <a:alphaModFix/>
          </a:blip>
          <a:srcRect b="0" l="0" r="0" t="0"/>
          <a:stretch/>
        </p:blipFill>
        <p:spPr>
          <a:xfrm>
            <a:off x="6048250" y="918675"/>
            <a:ext cx="1472175" cy="1472175"/>
          </a:xfrm>
          <a:prstGeom prst="rect">
            <a:avLst/>
          </a:prstGeom>
          <a:noFill/>
          <a:ln>
            <a:noFill/>
          </a:ln>
        </p:spPr>
      </p:pic>
      <p:pic>
        <p:nvPicPr>
          <p:cNvPr id="84" name="Google Shape;84;g108e4a9b838_0_48"/>
          <p:cNvPicPr preferRelativeResize="0"/>
          <p:nvPr/>
        </p:nvPicPr>
        <p:blipFill rotWithShape="1">
          <a:blip r:embed="rId5">
            <a:alphaModFix/>
          </a:blip>
          <a:srcRect b="0" l="0" r="0" t="0"/>
          <a:stretch/>
        </p:blipFill>
        <p:spPr>
          <a:xfrm>
            <a:off x="7573675" y="918681"/>
            <a:ext cx="1570325" cy="1472170"/>
          </a:xfrm>
          <a:prstGeom prst="rect">
            <a:avLst/>
          </a:prstGeom>
          <a:noFill/>
          <a:ln>
            <a:noFill/>
          </a:ln>
        </p:spPr>
      </p:pic>
      <p:sp>
        <p:nvSpPr>
          <p:cNvPr id="85" name="Google Shape;85;g108e4a9b838_0_48"/>
          <p:cNvSpPr txBox="1"/>
          <p:nvPr/>
        </p:nvSpPr>
        <p:spPr>
          <a:xfrm>
            <a:off x="4723650" y="2330625"/>
            <a:ext cx="147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Larsen (Agroecology)</a:t>
            </a:r>
            <a:endParaRPr b="0" i="0" sz="900" u="none" cap="none" strike="noStrike">
              <a:solidFill>
                <a:srgbClr val="000000"/>
              </a:solidFill>
              <a:latin typeface="Arial"/>
              <a:ea typeface="Arial"/>
              <a:cs typeface="Arial"/>
              <a:sym typeface="Arial"/>
            </a:endParaRPr>
          </a:p>
        </p:txBody>
      </p:sp>
      <p:sp>
        <p:nvSpPr>
          <p:cNvPr id="86" name="Google Shape;86;g108e4a9b838_0_48"/>
          <p:cNvSpPr txBox="1"/>
          <p:nvPr/>
        </p:nvSpPr>
        <p:spPr>
          <a:xfrm>
            <a:off x="5949175" y="2330625"/>
            <a:ext cx="147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Sousa (Remote Sensing)</a:t>
            </a:r>
            <a:endParaRPr b="0" i="0" sz="900" u="none" cap="none" strike="noStrike">
              <a:solidFill>
                <a:srgbClr val="000000"/>
              </a:solidFill>
              <a:latin typeface="Arial"/>
              <a:ea typeface="Arial"/>
              <a:cs typeface="Arial"/>
              <a:sym typeface="Arial"/>
            </a:endParaRPr>
          </a:p>
        </p:txBody>
      </p:sp>
      <p:sp>
        <p:nvSpPr>
          <p:cNvPr id="87" name="Google Shape;87;g108e4a9b838_0_48"/>
          <p:cNvSpPr txBox="1"/>
          <p:nvPr/>
        </p:nvSpPr>
        <p:spPr>
          <a:xfrm>
            <a:off x="7497475" y="2330625"/>
            <a:ext cx="1646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Quandt (Perceptions)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1" name="Shape 91"/>
        <p:cNvGrpSpPr/>
        <p:nvPr/>
      </p:nvGrpSpPr>
      <p:grpSpPr>
        <a:xfrm>
          <a:off x="0" y="0"/>
          <a:ext cx="0" cy="0"/>
          <a:chOff x="0" y="0"/>
          <a:chExt cx="0" cy="0"/>
        </a:xfrm>
      </p:grpSpPr>
      <p:sp>
        <p:nvSpPr>
          <p:cNvPr id="92" name="Google Shape;92;g108e4a9b838_0_64"/>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solidFill>
                  <a:srgbClr val="434343"/>
                </a:solidFill>
              </a:rPr>
              <a:t>Hypotheses</a:t>
            </a:r>
            <a:endParaRPr>
              <a:solidFill>
                <a:srgbClr val="434343"/>
              </a:solidFill>
            </a:endParaRPr>
          </a:p>
        </p:txBody>
      </p:sp>
      <p:sp>
        <p:nvSpPr>
          <p:cNvPr id="93" name="Google Shape;93;g108e4a9b838_0_64"/>
          <p:cNvSpPr txBox="1"/>
          <p:nvPr>
            <p:ph idx="1" type="body"/>
          </p:nvPr>
        </p:nvSpPr>
        <p:spPr>
          <a:xfrm>
            <a:off x="1713900" y="1466850"/>
            <a:ext cx="4175700" cy="207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200"/>
              <a:buNone/>
            </a:pPr>
            <a:r>
              <a:rPr b="1" lang="en">
                <a:solidFill>
                  <a:srgbClr val="434343"/>
                </a:solidFill>
              </a:rPr>
              <a:t>Biophysical:</a:t>
            </a:r>
            <a:r>
              <a:rPr lang="en">
                <a:solidFill>
                  <a:srgbClr val="434343"/>
                </a:solidFill>
              </a:rPr>
              <a:t> In cultivated lands, plants nearest a retired field will have lower health than plants in the interior and plants on other field edges. This effect will be correlated with higher maximum ground temperatures and greater diurnal temperature variability in and near retired fields.</a:t>
            </a:r>
            <a:endParaRPr>
              <a:solidFill>
                <a:srgbClr val="434343"/>
              </a:solidFill>
            </a:endParaRPr>
          </a:p>
          <a:p>
            <a:pPr indent="0" lvl="0" marL="0" marR="0" rtl="0" algn="l">
              <a:lnSpc>
                <a:spcPct val="100000"/>
              </a:lnSpc>
              <a:spcBef>
                <a:spcPts val="1200"/>
              </a:spcBef>
              <a:spcAft>
                <a:spcPts val="0"/>
              </a:spcAft>
              <a:buSzPts val="1200"/>
              <a:buNone/>
            </a:pPr>
            <a:r>
              <a:rPr b="1" lang="en">
                <a:solidFill>
                  <a:srgbClr val="434343"/>
                </a:solidFill>
              </a:rPr>
              <a:t>Management:</a:t>
            </a:r>
            <a:r>
              <a:rPr lang="en">
                <a:solidFill>
                  <a:srgbClr val="434343"/>
                </a:solidFill>
              </a:rPr>
              <a:t> On average, retired fields increase herbicide use and decrease insecticide use on nearby crops, with effects dissipating as distance from the retired field increases. Effect sizes will be crop specific.</a:t>
            </a:r>
            <a:endParaRPr>
              <a:solidFill>
                <a:srgbClr val="434343"/>
              </a:solidFill>
            </a:endParaRPr>
          </a:p>
          <a:p>
            <a:pPr indent="0" lvl="0" marL="0" marR="0" rtl="0" algn="l">
              <a:lnSpc>
                <a:spcPct val="100000"/>
              </a:lnSpc>
              <a:spcBef>
                <a:spcPts val="1200"/>
              </a:spcBef>
              <a:spcAft>
                <a:spcPts val="1200"/>
              </a:spcAft>
              <a:buSzPts val="1200"/>
              <a:buNone/>
            </a:pPr>
            <a:r>
              <a:rPr b="1" lang="en">
                <a:solidFill>
                  <a:srgbClr val="434343"/>
                </a:solidFill>
              </a:rPr>
              <a:t>Perception:</a:t>
            </a:r>
            <a:r>
              <a:rPr lang="en">
                <a:solidFill>
                  <a:srgbClr val="434343"/>
                </a:solidFill>
              </a:rPr>
              <a:t> Agricultural producers are already making farm-scale land cover allocation and land use efficiency changes in response to decreased irrigation water availability and their perceived impacts of increased agricultural retirement.</a:t>
            </a:r>
            <a:endParaRPr>
              <a:solidFill>
                <a:srgbClr val="434343"/>
              </a:solidFill>
            </a:endParaRPr>
          </a:p>
        </p:txBody>
      </p:sp>
      <p:pic>
        <p:nvPicPr>
          <p:cNvPr id="94" name="Google Shape;94;g108e4a9b838_0_64"/>
          <p:cNvPicPr preferRelativeResize="0"/>
          <p:nvPr/>
        </p:nvPicPr>
        <p:blipFill rotWithShape="1">
          <a:blip r:embed="rId3">
            <a:alphaModFix/>
          </a:blip>
          <a:srcRect b="0" l="0" r="0" t="0"/>
          <a:stretch/>
        </p:blipFill>
        <p:spPr>
          <a:xfrm>
            <a:off x="6353326" y="508128"/>
            <a:ext cx="2783775" cy="2424451"/>
          </a:xfrm>
          <a:prstGeom prst="rect">
            <a:avLst/>
          </a:prstGeom>
          <a:noFill/>
          <a:ln>
            <a:noFill/>
          </a:ln>
        </p:spPr>
      </p:pic>
      <p:sp>
        <p:nvSpPr>
          <p:cNvPr id="95" name="Google Shape;95;g108e4a9b838_0_64"/>
          <p:cNvSpPr txBox="1"/>
          <p:nvPr/>
        </p:nvSpPr>
        <p:spPr>
          <a:xfrm>
            <a:off x="6363113" y="2932578"/>
            <a:ext cx="2764200" cy="164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0" i="1" lang="en" sz="1200" u="none" cap="none" strike="noStrike">
                <a:solidFill>
                  <a:srgbClr val="000000"/>
                </a:solidFill>
                <a:latin typeface="Arial"/>
                <a:ea typeface="Arial"/>
                <a:cs typeface="Arial"/>
                <a:sym typeface="Arial"/>
              </a:rPr>
              <a:t>Hypothesized relationship between revegetation and pest control services (green arrow) and seen rain disservices (red arrow). Biophysical system interacts with human behavior to determine pesticide use and other interventions.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9" name="Shape 99"/>
        <p:cNvGrpSpPr/>
        <p:nvPr/>
      </p:nvGrpSpPr>
      <p:grpSpPr>
        <a:xfrm>
          <a:off x="0" y="0"/>
          <a:ext cx="0" cy="0"/>
          <a:chOff x="0" y="0"/>
          <a:chExt cx="0" cy="0"/>
        </a:xfrm>
      </p:grpSpPr>
      <p:sp>
        <p:nvSpPr>
          <p:cNvPr id="100" name="Google Shape;100;g108e4a9b838_0_92"/>
          <p:cNvSpPr txBox="1"/>
          <p:nvPr>
            <p:ph type="title"/>
          </p:nvPr>
        </p:nvSpPr>
        <p:spPr>
          <a:xfrm>
            <a:off x="1713899" y="6308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solidFill>
                  <a:srgbClr val="434343"/>
                </a:solidFill>
              </a:rPr>
              <a:t>Remote sensing captures variations in revegetation</a:t>
            </a:r>
            <a:endParaRPr>
              <a:solidFill>
                <a:srgbClr val="434343"/>
              </a:solidFill>
            </a:endParaRPr>
          </a:p>
        </p:txBody>
      </p:sp>
      <p:pic>
        <p:nvPicPr>
          <p:cNvPr id="101" name="Google Shape;101;g108e4a9b838_0_92"/>
          <p:cNvPicPr preferRelativeResize="0"/>
          <p:nvPr/>
        </p:nvPicPr>
        <p:blipFill rotWithShape="1">
          <a:blip r:embed="rId3">
            <a:alphaModFix/>
          </a:blip>
          <a:srcRect b="0" l="0" r="0" t="0"/>
          <a:stretch/>
        </p:blipFill>
        <p:spPr>
          <a:xfrm>
            <a:off x="1364775" y="1025525"/>
            <a:ext cx="7674250" cy="1240325"/>
          </a:xfrm>
          <a:prstGeom prst="rect">
            <a:avLst/>
          </a:prstGeom>
          <a:noFill/>
          <a:ln>
            <a:noFill/>
          </a:ln>
        </p:spPr>
      </p:pic>
      <p:sp>
        <p:nvSpPr>
          <p:cNvPr id="102" name="Google Shape;102;g108e4a9b838_0_92"/>
          <p:cNvSpPr txBox="1"/>
          <p:nvPr/>
        </p:nvSpPr>
        <p:spPr>
          <a:xfrm>
            <a:off x="1374600" y="2265850"/>
            <a:ext cx="7537800" cy="2555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en"/>
              <a:t>All historical Landsat images processed using globally standardized spectral mixture analysis </a:t>
            </a:r>
            <a:r>
              <a:rPr lang="en" sz="1050"/>
              <a:t>(Sousa &amp; Small, 2019; </a:t>
            </a:r>
            <a:r>
              <a:rPr lang="en" sz="1050">
                <a:solidFill>
                  <a:srgbClr val="0C7DBB"/>
                </a:solidFill>
                <a:uFill>
                  <a:noFill/>
                </a:uFill>
                <a:hlinkClick r:id="rId4">
                  <a:extLst>
                    <a:ext uri="{A12FA001-AC4F-418D-AE19-62706E023703}">
                      <ahyp:hlinkClr val="tx"/>
                    </a:ext>
                  </a:extLst>
                </a:hlinkClick>
              </a:rPr>
              <a:t>https://doi.org/10.1016/j.rse.2017.01.033</a:t>
            </a:r>
            <a:r>
              <a:rPr lang="en" sz="1050"/>
              <a:t>)</a:t>
            </a:r>
            <a:endParaRPr sz="1050"/>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Revegetation time series for example fields not cultivated 2000-201</a:t>
            </a:r>
            <a:r>
              <a:rPr lang="en"/>
              <a:t>2 shown here</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Retired fields exhibit a wide range of vegetation phenologies, ranging from totally unvegetated to substantial seasonal plant cover.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Variability may be associated with various factors: </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neighboring land use type</a:t>
            </a:r>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previous crop status</a:t>
            </a:r>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surface hydrology</a:t>
            </a:r>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landscape-scale climate variability</a:t>
            </a:r>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or area of contiguous fallowed land.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6" name="Shape 106"/>
        <p:cNvGrpSpPr/>
        <p:nvPr/>
      </p:nvGrpSpPr>
      <p:grpSpPr>
        <a:xfrm>
          <a:off x="0" y="0"/>
          <a:ext cx="0" cy="0"/>
          <a:chOff x="0" y="0"/>
          <a:chExt cx="0" cy="0"/>
        </a:xfrm>
      </p:grpSpPr>
      <p:sp>
        <p:nvSpPr>
          <p:cNvPr id="107" name="Google Shape;107;g108e4a9b838_0_111"/>
          <p:cNvSpPr txBox="1"/>
          <p:nvPr>
            <p:ph idx="1" type="body"/>
          </p:nvPr>
        </p:nvSpPr>
        <p:spPr>
          <a:xfrm>
            <a:off x="1808400" y="3512046"/>
            <a:ext cx="7118400" cy="207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rtl="0" algn="l">
              <a:lnSpc>
                <a:spcPct val="100000"/>
              </a:lnSpc>
              <a:spcBef>
                <a:spcPts val="1200"/>
              </a:spcBef>
              <a:spcAft>
                <a:spcPts val="0"/>
              </a:spcAft>
              <a:buSzPts val="1200"/>
              <a:buNone/>
            </a:pPr>
            <a:r>
              <a:rPr i="1" lang="en">
                <a:solidFill>
                  <a:srgbClr val="000000"/>
                </a:solidFill>
              </a:rPr>
              <a:t>Pixel transects show evapotranspiration edge effects. Landsat- based estimates show gradually decreasing water use from field center to edge, regardless of season. </a:t>
            </a:r>
            <a:endParaRPr i="1">
              <a:solidFill>
                <a:srgbClr val="000000"/>
              </a:solidFill>
            </a:endParaRPr>
          </a:p>
          <a:p>
            <a:pPr indent="0" lvl="0" marL="0" rtl="0" algn="l">
              <a:lnSpc>
                <a:spcPct val="100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0"/>
              </a:spcAft>
              <a:buSzPts val="1200"/>
              <a:buNone/>
            </a:pPr>
            <a:r>
              <a:rPr lang="en" sz="1100">
                <a:solidFill>
                  <a:srgbClr val="000000"/>
                </a:solidFill>
              </a:rPr>
              <a:t>		</a:t>
            </a:r>
            <a:endParaRPr sz="1100">
              <a:solidFill>
                <a:srgbClr val="000000"/>
              </a:solidFill>
            </a:endParaRPr>
          </a:p>
          <a:p>
            <a:pPr indent="0" lvl="0" marL="0" marR="0" rtl="0" algn="l">
              <a:lnSpc>
                <a:spcPct val="100000"/>
              </a:lnSpc>
              <a:spcBef>
                <a:spcPts val="1200"/>
              </a:spcBef>
              <a:spcAft>
                <a:spcPts val="1200"/>
              </a:spcAft>
              <a:buClr>
                <a:schemeClr val="lt1"/>
              </a:buClr>
              <a:buSzPts val="1200"/>
              <a:buFont typeface="Arial"/>
              <a:buNone/>
            </a:pPr>
            <a:r>
              <a:t/>
            </a:r>
            <a:endParaRPr>
              <a:solidFill>
                <a:srgbClr val="434343"/>
              </a:solidFill>
            </a:endParaRPr>
          </a:p>
        </p:txBody>
      </p:sp>
      <p:pic>
        <p:nvPicPr>
          <p:cNvPr id="108" name="Google Shape;108;g108e4a9b838_0_111"/>
          <p:cNvPicPr preferRelativeResize="0"/>
          <p:nvPr/>
        </p:nvPicPr>
        <p:blipFill rotWithShape="1">
          <a:blip r:embed="rId3">
            <a:alphaModFix/>
          </a:blip>
          <a:srcRect b="0" l="0" r="0" t="0"/>
          <a:stretch/>
        </p:blipFill>
        <p:spPr>
          <a:xfrm>
            <a:off x="2506679" y="1210725"/>
            <a:ext cx="4995600" cy="3495275"/>
          </a:xfrm>
          <a:prstGeom prst="rect">
            <a:avLst/>
          </a:prstGeom>
          <a:noFill/>
          <a:ln>
            <a:noFill/>
          </a:ln>
        </p:spPr>
      </p:pic>
      <p:sp>
        <p:nvSpPr>
          <p:cNvPr id="109" name="Google Shape;109;g108e4a9b838_0_111"/>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solidFill>
                  <a:srgbClr val="434343"/>
                </a:solidFill>
              </a:rPr>
              <a:t>Remote sensing captures edge effects in water use</a:t>
            </a:r>
            <a:endParaRPr>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3" name="Shape 113"/>
        <p:cNvGrpSpPr/>
        <p:nvPr/>
      </p:nvGrpSpPr>
      <p:grpSpPr>
        <a:xfrm>
          <a:off x="0" y="0"/>
          <a:ext cx="0" cy="0"/>
          <a:chOff x="0" y="0"/>
          <a:chExt cx="0" cy="0"/>
        </a:xfrm>
      </p:grpSpPr>
      <p:sp>
        <p:nvSpPr>
          <p:cNvPr id="114" name="Google Shape;114;g11490df32e5_1_7"/>
          <p:cNvSpPr txBox="1"/>
          <p:nvPr>
            <p:ph type="title"/>
          </p:nvPr>
        </p:nvSpPr>
        <p:spPr>
          <a:xfrm>
            <a:off x="1713899" y="783225"/>
            <a:ext cx="7118400" cy="52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2200">
                <a:solidFill>
                  <a:srgbClr val="434343"/>
                </a:solidFill>
              </a:rPr>
              <a:t>Summary</a:t>
            </a:r>
            <a:endParaRPr sz="2200">
              <a:solidFill>
                <a:srgbClr val="434343"/>
              </a:solidFill>
            </a:endParaRPr>
          </a:p>
        </p:txBody>
      </p:sp>
      <p:sp>
        <p:nvSpPr>
          <p:cNvPr id="115" name="Google Shape;115;g11490df32e5_1_7"/>
          <p:cNvSpPr txBox="1"/>
          <p:nvPr>
            <p:ph idx="1" type="body"/>
          </p:nvPr>
        </p:nvSpPr>
        <p:spPr>
          <a:xfrm>
            <a:off x="1713900" y="1304625"/>
            <a:ext cx="6259800" cy="2706300"/>
          </a:xfrm>
          <a:prstGeom prst="rect">
            <a:avLst/>
          </a:prstGeom>
          <a:noFill/>
          <a:ln>
            <a:noFill/>
          </a:ln>
        </p:spPr>
        <p:txBody>
          <a:bodyPr anchorCtr="0" anchor="t" bIns="0" lIns="0" spcFirstLastPara="1" rIns="0" wrap="square" tIns="0">
            <a:noAutofit/>
          </a:bodyPr>
          <a:lstStyle/>
          <a:p>
            <a:pPr indent="-330200" lvl="0" marL="457200" rtl="0" algn="l">
              <a:lnSpc>
                <a:spcPct val="115000"/>
              </a:lnSpc>
              <a:spcBef>
                <a:spcPts val="0"/>
              </a:spcBef>
              <a:spcAft>
                <a:spcPts val="0"/>
              </a:spcAft>
              <a:buClr>
                <a:srgbClr val="000000"/>
              </a:buClr>
              <a:buSzPts val="1600"/>
              <a:buAutoNum type="arabicParenR"/>
            </a:pPr>
            <a:r>
              <a:rPr lang="en" sz="1600">
                <a:solidFill>
                  <a:srgbClr val="000000"/>
                </a:solidFill>
              </a:rPr>
              <a:t>Remote sensing work is underway! </a:t>
            </a:r>
            <a:endParaRPr sz="1600">
              <a:solidFill>
                <a:srgbClr val="000000"/>
              </a:solidFill>
            </a:endParaRPr>
          </a:p>
          <a:p>
            <a:pPr indent="-330200" lvl="1" marL="914400" rtl="0" algn="l">
              <a:lnSpc>
                <a:spcPct val="115000"/>
              </a:lnSpc>
              <a:spcBef>
                <a:spcPts val="0"/>
              </a:spcBef>
              <a:spcAft>
                <a:spcPts val="0"/>
              </a:spcAft>
              <a:buClr>
                <a:srgbClr val="000000"/>
              </a:buClr>
              <a:buSzPts val="1600"/>
              <a:buAutoNum type="alphaLcParenR"/>
            </a:pPr>
            <a:r>
              <a:rPr lang="en" sz="1600">
                <a:solidFill>
                  <a:srgbClr val="000000"/>
                </a:solidFill>
              </a:rPr>
              <a:t>Multispectral and thermal image time series to evaluate historical  revegetation trajectories</a:t>
            </a:r>
            <a:endParaRPr sz="1600">
              <a:solidFill>
                <a:srgbClr val="000000"/>
              </a:solidFill>
            </a:endParaRPr>
          </a:p>
          <a:p>
            <a:pPr indent="0" lvl="0" marL="457200" rtl="0" algn="l">
              <a:lnSpc>
                <a:spcPct val="115000"/>
              </a:lnSpc>
              <a:spcBef>
                <a:spcPts val="0"/>
              </a:spcBef>
              <a:spcAft>
                <a:spcPts val="0"/>
              </a:spcAft>
              <a:buNone/>
            </a:pPr>
            <a:r>
              <a:t/>
            </a:r>
            <a:endParaRPr sz="1600">
              <a:solidFill>
                <a:srgbClr val="000000"/>
              </a:solidFill>
            </a:endParaRPr>
          </a:p>
          <a:p>
            <a:pPr indent="-330200" lvl="0" marL="457200" rtl="0" algn="l">
              <a:lnSpc>
                <a:spcPct val="115000"/>
              </a:lnSpc>
              <a:spcBef>
                <a:spcPts val="0"/>
              </a:spcBef>
              <a:spcAft>
                <a:spcPts val="0"/>
              </a:spcAft>
              <a:buClr>
                <a:srgbClr val="000000"/>
              </a:buClr>
              <a:buSzPts val="1600"/>
              <a:buAutoNum type="arabicParenR"/>
            </a:pPr>
            <a:r>
              <a:rPr lang="en" sz="1600">
                <a:solidFill>
                  <a:srgbClr val="000000"/>
                </a:solidFill>
              </a:rPr>
              <a:t>Early results indicate substantial spatial and temporal variability in revegetation </a:t>
            </a:r>
            <a:endParaRPr sz="1600">
              <a:solidFill>
                <a:srgbClr val="000000"/>
              </a:solidFill>
            </a:endParaRPr>
          </a:p>
          <a:p>
            <a:pPr indent="-330200" lvl="1" marL="914400" rtl="0" algn="l">
              <a:lnSpc>
                <a:spcPct val="115000"/>
              </a:lnSpc>
              <a:spcBef>
                <a:spcPts val="0"/>
              </a:spcBef>
              <a:spcAft>
                <a:spcPts val="0"/>
              </a:spcAft>
              <a:buClr>
                <a:srgbClr val="000000"/>
              </a:buClr>
              <a:buSzPts val="1600"/>
              <a:buAutoNum type="alphaLcParenR"/>
            </a:pPr>
            <a:r>
              <a:rPr lang="en" sz="1600">
                <a:solidFill>
                  <a:srgbClr val="000000"/>
                </a:solidFill>
              </a:rPr>
              <a:t>Anecdotally associated with climate, soils, past crop type</a:t>
            </a:r>
            <a:endParaRPr sz="1600">
              <a:solidFill>
                <a:srgbClr val="000000"/>
              </a:solidFill>
            </a:endParaRPr>
          </a:p>
          <a:p>
            <a:pPr indent="0" lvl="0" marL="457200" rtl="0" algn="l">
              <a:lnSpc>
                <a:spcPct val="115000"/>
              </a:lnSpc>
              <a:spcBef>
                <a:spcPts val="0"/>
              </a:spcBef>
              <a:spcAft>
                <a:spcPts val="0"/>
              </a:spcAft>
              <a:buNone/>
            </a:pPr>
            <a:r>
              <a:t/>
            </a:r>
            <a:endParaRPr sz="1600">
              <a:solidFill>
                <a:srgbClr val="000000"/>
              </a:solidFill>
            </a:endParaRPr>
          </a:p>
          <a:p>
            <a:pPr indent="-330200" lvl="0" marL="457200" rtl="0" algn="l">
              <a:lnSpc>
                <a:spcPct val="115000"/>
              </a:lnSpc>
              <a:spcBef>
                <a:spcPts val="0"/>
              </a:spcBef>
              <a:spcAft>
                <a:spcPts val="0"/>
              </a:spcAft>
              <a:buClr>
                <a:srgbClr val="000000"/>
              </a:buClr>
              <a:buSzPts val="1600"/>
              <a:buAutoNum type="arabicParenR"/>
            </a:pPr>
            <a:r>
              <a:rPr lang="en" sz="1600">
                <a:solidFill>
                  <a:srgbClr val="000000"/>
                </a:solidFill>
              </a:rPr>
              <a:t>Potential thermal/ET </a:t>
            </a:r>
            <a:r>
              <a:rPr lang="en" sz="1600">
                <a:solidFill>
                  <a:srgbClr val="000000"/>
                </a:solidFill>
              </a:rPr>
              <a:t>edge effects</a:t>
            </a:r>
            <a:r>
              <a:rPr lang="en" sz="1600">
                <a:solidFill>
                  <a:srgbClr val="000000"/>
                </a:solidFill>
              </a:rPr>
              <a:t>?</a:t>
            </a:r>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