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98" r:id="rId3"/>
  </p:sldMasterIdLst>
  <p:notesMasterIdLst>
    <p:notesMasterId r:id="rId22"/>
  </p:notesMasterIdLst>
  <p:sldIdLst>
    <p:sldId id="268" r:id="rId4"/>
    <p:sldId id="275" r:id="rId5"/>
    <p:sldId id="492" r:id="rId6"/>
    <p:sldId id="537" r:id="rId7"/>
    <p:sldId id="538" r:id="rId8"/>
    <p:sldId id="539" r:id="rId9"/>
    <p:sldId id="553" r:id="rId10"/>
    <p:sldId id="551" r:id="rId11"/>
    <p:sldId id="524" r:id="rId12"/>
    <p:sldId id="545" r:id="rId13"/>
    <p:sldId id="554" r:id="rId14"/>
    <p:sldId id="552" r:id="rId15"/>
    <p:sldId id="557" r:id="rId16"/>
    <p:sldId id="559" r:id="rId17"/>
    <p:sldId id="555" r:id="rId18"/>
    <p:sldId id="556" r:id="rId19"/>
    <p:sldId id="560" r:id="rId20"/>
    <p:sldId id="5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002060"/>
    <a:srgbClr val="0C234A"/>
    <a:srgbClr val="E2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9341" autoAdjust="0"/>
  </p:normalViewPr>
  <p:slideViewPr>
    <p:cSldViewPr snapToGrid="0">
      <p:cViewPr varScale="1">
        <p:scale>
          <a:sx n="93" d="100"/>
          <a:sy n="93" d="100"/>
        </p:scale>
        <p:origin x="7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9144-7076-49E0-9A78-1F67491C7AB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FF99A-803F-4D02-B838-F7BBEB565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Article 1, Section 2 of the U.S. Constitution mandates a decennial headcount of everyone residing in the 50 states, Puerto Rico, and the Island Areas of the United States</a:t>
            </a:r>
          </a:p>
          <a:p>
            <a:endParaRPr lang="en-US" dirty="0"/>
          </a:p>
          <a:p>
            <a:r>
              <a:rPr lang="en-US" dirty="0"/>
              <a:t>As the most accurate data on populations and households in the US, Decennial Census data serve as benchmarks for surveys, weighting, and longitudinal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3EA7F-EDD8-DC44-92CD-81AD4485A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0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8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16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3EA7F-EDD8-DC44-92CD-81AD4485A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9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110,000 Japanese-Americans put into internment camps during </a:t>
            </a:r>
            <a:r>
              <a:rPr lang="en-US" dirty="0" err="1"/>
              <a:t>wwii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Data aggregation, variable suppression, data swapping, and other techniques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U.S. Census Bureau released demonstration data so researchers could assess the potential effects of DP across various geographies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 egregious cases, such as tracts with DP data that suggested population loss from 2000, when there was population growth based on the SF data, were gone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3EA7F-EDD8-DC44-92CD-81AD4485A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7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8E06A3A-DD23-044C-AC42-058D4D7FF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16D4A-9389-9048-8349-A9B36CDC6D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62117A2-B7DD-3B49-8DF2-75EE5034E5CC}"/>
              </a:ext>
            </a:extLst>
          </p:cNvPr>
          <p:cNvSpPr/>
          <p:nvPr userDrawn="1"/>
        </p:nvSpPr>
        <p:spPr>
          <a:xfrm>
            <a:off x="2206387" y="3616697"/>
            <a:ext cx="7778751" cy="19050"/>
          </a:xfrm>
          <a:custGeom>
            <a:avLst/>
            <a:gdLst/>
            <a:ahLst/>
            <a:cxnLst/>
            <a:rect l="l" t="t" r="r" b="b"/>
            <a:pathLst>
              <a:path w="11668125" h="28575">
                <a:moveTo>
                  <a:pt x="116681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668124" y="0"/>
                </a:lnTo>
                <a:lnTo>
                  <a:pt x="11668124" y="2857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58DCC711-3911-EE47-A597-2AAA6DFDADEA}"/>
              </a:ext>
            </a:extLst>
          </p:cNvPr>
          <p:cNvSpPr/>
          <p:nvPr userDrawn="1"/>
        </p:nvSpPr>
        <p:spPr>
          <a:xfrm>
            <a:off x="4199741" y="6446886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53EE16E-B2F4-9847-80DC-F038C61DC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8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8489D8B0-91B2-1B41-8276-AE35CA7D0195}"/>
              </a:ext>
            </a:extLst>
          </p:cNvPr>
          <p:cNvSpPr/>
          <p:nvPr/>
        </p:nvSpPr>
        <p:spPr>
          <a:xfrm>
            <a:off x="5571307" y="0"/>
            <a:ext cx="6620933" cy="6858000"/>
          </a:xfrm>
          <a:custGeom>
            <a:avLst/>
            <a:gdLst/>
            <a:ahLst/>
            <a:cxnLst/>
            <a:rect l="l" t="t" r="r" b="b"/>
            <a:pathLst>
              <a:path w="9931400" h="10287000">
                <a:moveTo>
                  <a:pt x="0" y="10286999"/>
                </a:moveTo>
                <a:lnTo>
                  <a:pt x="9931040" y="10286999"/>
                </a:lnTo>
                <a:lnTo>
                  <a:pt x="993104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654DC64-9691-474A-9C55-DF8F3E492AE5}"/>
              </a:ext>
            </a:extLst>
          </p:cNvPr>
          <p:cNvSpPr/>
          <p:nvPr/>
        </p:nvSpPr>
        <p:spPr>
          <a:xfrm>
            <a:off x="1" y="0"/>
            <a:ext cx="5571489" cy="6858000"/>
          </a:xfrm>
          <a:custGeom>
            <a:avLst/>
            <a:gdLst/>
            <a:ahLst/>
            <a:cxnLst/>
            <a:rect l="l" t="t" r="r" b="b"/>
            <a:pathLst>
              <a:path w="8357234" h="10287000">
                <a:moveTo>
                  <a:pt x="0" y="10286998"/>
                </a:moveTo>
                <a:lnTo>
                  <a:pt x="0" y="0"/>
                </a:lnTo>
                <a:lnTo>
                  <a:pt x="8356958" y="0"/>
                </a:lnTo>
                <a:lnTo>
                  <a:pt x="835695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FC7533A-301F-C943-893E-9C283532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6DC7E334-2DE0-4240-9F90-99E7A2F669D9}"/>
              </a:ext>
            </a:extLst>
          </p:cNvPr>
          <p:cNvSpPr/>
          <p:nvPr userDrawn="1"/>
        </p:nvSpPr>
        <p:spPr>
          <a:xfrm>
            <a:off x="5571307" y="0"/>
            <a:ext cx="6620933" cy="6858000"/>
          </a:xfrm>
          <a:custGeom>
            <a:avLst/>
            <a:gdLst/>
            <a:ahLst/>
            <a:cxnLst/>
            <a:rect l="l" t="t" r="r" b="b"/>
            <a:pathLst>
              <a:path w="9931400" h="10287000">
                <a:moveTo>
                  <a:pt x="0" y="10286999"/>
                </a:moveTo>
                <a:lnTo>
                  <a:pt x="9931040" y="10286999"/>
                </a:lnTo>
                <a:lnTo>
                  <a:pt x="993104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476AAEC-C989-E94D-8930-F17A05A8F654}"/>
              </a:ext>
            </a:extLst>
          </p:cNvPr>
          <p:cNvSpPr/>
          <p:nvPr userDrawn="1"/>
        </p:nvSpPr>
        <p:spPr>
          <a:xfrm>
            <a:off x="1" y="0"/>
            <a:ext cx="5571489" cy="6858000"/>
          </a:xfrm>
          <a:custGeom>
            <a:avLst/>
            <a:gdLst/>
            <a:ahLst/>
            <a:cxnLst/>
            <a:rect l="l" t="t" r="r" b="b"/>
            <a:pathLst>
              <a:path w="8357234" h="10287000">
                <a:moveTo>
                  <a:pt x="0" y="10286998"/>
                </a:moveTo>
                <a:lnTo>
                  <a:pt x="0" y="0"/>
                </a:lnTo>
                <a:lnTo>
                  <a:pt x="8356958" y="0"/>
                </a:lnTo>
                <a:lnTo>
                  <a:pt x="835695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AEFBE1C-DE52-7D4A-BD2E-D5C0EAF79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EC7F6FC-8C17-7944-97E1-591457593D1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3A0462-D5A9-7244-9A95-E7CFDFD19696}"/>
              </a:ext>
            </a:extLst>
          </p:cNvPr>
          <p:cNvSpPr/>
          <p:nvPr/>
        </p:nvSpPr>
        <p:spPr>
          <a:xfrm>
            <a:off x="1" y="3"/>
            <a:ext cx="529124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12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BCED2B4-9C62-1741-850A-BB0C9F2FF04B}"/>
              </a:ext>
            </a:extLst>
          </p:cNvPr>
          <p:cNvSpPr/>
          <p:nvPr/>
        </p:nvSpPr>
        <p:spPr>
          <a:xfrm>
            <a:off x="5291520" y="3"/>
            <a:ext cx="6900757" cy="3055197"/>
          </a:xfrm>
          <a:custGeom>
            <a:avLst/>
            <a:gdLst/>
            <a:ahLst/>
            <a:cxnLst/>
            <a:rect l="l" t="t" r="r" b="b"/>
            <a:pathLst>
              <a:path w="10351135" h="4582795">
                <a:moveTo>
                  <a:pt x="10350721" y="4582329"/>
                </a:moveTo>
                <a:lnTo>
                  <a:pt x="0" y="4582329"/>
                </a:lnTo>
                <a:lnTo>
                  <a:pt x="0" y="0"/>
                </a:lnTo>
                <a:lnTo>
                  <a:pt x="10350721" y="0"/>
                </a:lnTo>
                <a:lnTo>
                  <a:pt x="10350721" y="458232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24AF3BA-2B73-1347-AD9B-CF990778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ECD28EB-0F79-8747-979A-E7557DBDECF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163EE6-1C89-794D-BD00-6AC836FBC555}"/>
              </a:ext>
            </a:extLst>
          </p:cNvPr>
          <p:cNvSpPr/>
          <p:nvPr userDrawn="1"/>
        </p:nvSpPr>
        <p:spPr>
          <a:xfrm>
            <a:off x="1" y="3"/>
            <a:ext cx="529124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120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994419A-7EB6-4E49-8B48-8826EEB24F32}"/>
              </a:ext>
            </a:extLst>
          </p:cNvPr>
          <p:cNvSpPr/>
          <p:nvPr userDrawn="1"/>
        </p:nvSpPr>
        <p:spPr>
          <a:xfrm>
            <a:off x="5291520" y="3"/>
            <a:ext cx="6900757" cy="3055197"/>
          </a:xfrm>
          <a:custGeom>
            <a:avLst/>
            <a:gdLst/>
            <a:ahLst/>
            <a:cxnLst/>
            <a:rect l="l" t="t" r="r" b="b"/>
            <a:pathLst>
              <a:path w="10351135" h="4582795">
                <a:moveTo>
                  <a:pt x="10350721" y="4582329"/>
                </a:moveTo>
                <a:lnTo>
                  <a:pt x="0" y="4582329"/>
                </a:lnTo>
                <a:lnTo>
                  <a:pt x="0" y="0"/>
                </a:lnTo>
                <a:lnTo>
                  <a:pt x="10350721" y="0"/>
                </a:lnTo>
                <a:lnTo>
                  <a:pt x="10350721" y="458232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33080A3-0B6D-864E-84BC-2266D602A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3EE0907E-A8AC-4847-8321-82CCBB044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363E3A-D571-AB49-937F-6846F4E57CED}"/>
              </a:ext>
            </a:extLst>
          </p:cNvPr>
          <p:cNvSpPr/>
          <p:nvPr/>
        </p:nvSpPr>
        <p:spPr>
          <a:xfrm>
            <a:off x="1" y="0"/>
            <a:ext cx="28404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C0AAA4A-44AF-9944-84ED-5D784BAD3C43}"/>
              </a:ext>
            </a:extLst>
          </p:cNvPr>
          <p:cNvSpPr/>
          <p:nvPr/>
        </p:nvSpPr>
        <p:spPr>
          <a:xfrm>
            <a:off x="2840477" y="685800"/>
            <a:ext cx="8667751" cy="965200"/>
          </a:xfrm>
          <a:custGeom>
            <a:avLst/>
            <a:gdLst/>
            <a:ahLst/>
            <a:cxnLst/>
            <a:rect l="l" t="t" r="r" b="b"/>
            <a:pathLst>
              <a:path w="13001625" h="1447800">
                <a:moveTo>
                  <a:pt x="13001623" y="1447799"/>
                </a:moveTo>
                <a:lnTo>
                  <a:pt x="0" y="1447799"/>
                </a:lnTo>
                <a:lnTo>
                  <a:pt x="0" y="0"/>
                </a:lnTo>
                <a:lnTo>
                  <a:pt x="13001623" y="0"/>
                </a:lnTo>
                <a:lnTo>
                  <a:pt x="13001623" y="14477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A6F8AB2-0573-A04E-91E0-8DC43EDEA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24A8C80-5124-004E-872E-26C3D570BD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1FE06-B9F2-F34D-8614-5B2981614BF0}"/>
              </a:ext>
            </a:extLst>
          </p:cNvPr>
          <p:cNvSpPr/>
          <p:nvPr userDrawn="1"/>
        </p:nvSpPr>
        <p:spPr>
          <a:xfrm>
            <a:off x="1" y="0"/>
            <a:ext cx="28404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A8297E2-E885-774F-A472-C438097E4798}"/>
              </a:ext>
            </a:extLst>
          </p:cNvPr>
          <p:cNvSpPr/>
          <p:nvPr userDrawn="1"/>
        </p:nvSpPr>
        <p:spPr>
          <a:xfrm>
            <a:off x="2840477" y="685800"/>
            <a:ext cx="8667751" cy="965200"/>
          </a:xfrm>
          <a:custGeom>
            <a:avLst/>
            <a:gdLst/>
            <a:ahLst/>
            <a:cxnLst/>
            <a:rect l="l" t="t" r="r" b="b"/>
            <a:pathLst>
              <a:path w="13001625" h="1447800">
                <a:moveTo>
                  <a:pt x="13001623" y="1447799"/>
                </a:moveTo>
                <a:lnTo>
                  <a:pt x="0" y="1447799"/>
                </a:lnTo>
                <a:lnTo>
                  <a:pt x="0" y="0"/>
                </a:lnTo>
                <a:lnTo>
                  <a:pt x="13001623" y="0"/>
                </a:lnTo>
                <a:lnTo>
                  <a:pt x="13001623" y="14477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3789C7D-FD8A-5547-A5B3-EA68D5CC4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4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19AF54F-075F-FF46-8772-069185BE6901}"/>
              </a:ext>
            </a:extLst>
          </p:cNvPr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0FA886B-C26D-C044-A54D-29B866EFF6A2}"/>
              </a:ext>
            </a:extLst>
          </p:cNvPr>
          <p:cNvSpPr txBox="1"/>
          <p:nvPr/>
        </p:nvSpPr>
        <p:spPr>
          <a:xfrm>
            <a:off x="677336" y="6275434"/>
            <a:ext cx="1706457" cy="199813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marL="8466">
              <a:lnSpc>
                <a:spcPct val="100000"/>
              </a:lnSpc>
              <a:spcBef>
                <a:spcPts val="67"/>
              </a:spcBef>
            </a:pPr>
            <a:r>
              <a:rPr sz="1200" spc="-2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200" spc="-51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sz="1200" spc="-4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51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200" spc="-4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Arizona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94AE4D5-3051-0F4C-A2AA-E27913D06382}"/>
              </a:ext>
            </a:extLst>
          </p:cNvPr>
          <p:cNvSpPr/>
          <p:nvPr/>
        </p:nvSpPr>
        <p:spPr>
          <a:xfrm>
            <a:off x="685800" y="6152520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9809E4-D569-0942-8426-B781571A7513}"/>
              </a:ext>
            </a:extLst>
          </p:cNvPr>
          <p:cNvSpPr/>
          <p:nvPr/>
        </p:nvSpPr>
        <p:spPr>
          <a:xfrm>
            <a:off x="1" y="4"/>
            <a:ext cx="6888057" cy="3055197"/>
          </a:xfrm>
          <a:custGeom>
            <a:avLst/>
            <a:gdLst/>
            <a:ahLst/>
            <a:cxnLst/>
            <a:rect l="l" t="t" r="r" b="b"/>
            <a:pathLst>
              <a:path w="10332085" h="4582795">
                <a:moveTo>
                  <a:pt x="0" y="0"/>
                </a:moveTo>
                <a:lnTo>
                  <a:pt x="10331905" y="0"/>
                </a:lnTo>
                <a:lnTo>
                  <a:pt x="10331905" y="4582328"/>
                </a:lnTo>
                <a:lnTo>
                  <a:pt x="0" y="4582328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62953E-7482-ED49-9393-5DC021B86151}"/>
              </a:ext>
            </a:extLst>
          </p:cNvPr>
          <p:cNvSpPr/>
          <p:nvPr/>
        </p:nvSpPr>
        <p:spPr>
          <a:xfrm>
            <a:off x="6888058" y="3"/>
            <a:ext cx="529759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187AB533-37DA-3345-AFEB-DD582EB9E546}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F9230B3D-3D5A-094D-A994-BA7DCCDE8ABA}"/>
              </a:ext>
            </a:extLst>
          </p:cNvPr>
          <p:cNvSpPr txBox="1"/>
          <p:nvPr userDrawn="1"/>
        </p:nvSpPr>
        <p:spPr>
          <a:xfrm>
            <a:off x="677336" y="6275434"/>
            <a:ext cx="1706457" cy="199813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marL="8466">
              <a:lnSpc>
                <a:spcPct val="100000"/>
              </a:lnSpc>
              <a:spcBef>
                <a:spcPts val="67"/>
              </a:spcBef>
            </a:pPr>
            <a:r>
              <a:rPr sz="1200" spc="-2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200" spc="-51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sz="1200" spc="-4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51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200" spc="-4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Arizona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12A1C3F-65CC-214B-AFA4-ABC6F6C21954}"/>
              </a:ext>
            </a:extLst>
          </p:cNvPr>
          <p:cNvSpPr/>
          <p:nvPr userDrawn="1"/>
        </p:nvSpPr>
        <p:spPr>
          <a:xfrm>
            <a:off x="685800" y="6152520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09A1CFA1-4487-484B-8B4B-250A30DFFC48}"/>
              </a:ext>
            </a:extLst>
          </p:cNvPr>
          <p:cNvSpPr/>
          <p:nvPr userDrawn="1"/>
        </p:nvSpPr>
        <p:spPr>
          <a:xfrm>
            <a:off x="1" y="4"/>
            <a:ext cx="6888057" cy="3055197"/>
          </a:xfrm>
          <a:custGeom>
            <a:avLst/>
            <a:gdLst/>
            <a:ahLst/>
            <a:cxnLst/>
            <a:rect l="l" t="t" r="r" b="b"/>
            <a:pathLst>
              <a:path w="10332085" h="4582795">
                <a:moveTo>
                  <a:pt x="0" y="0"/>
                </a:moveTo>
                <a:lnTo>
                  <a:pt x="10331905" y="0"/>
                </a:lnTo>
                <a:lnTo>
                  <a:pt x="10331905" y="4582328"/>
                </a:lnTo>
                <a:lnTo>
                  <a:pt x="0" y="4582328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0C04F-60A7-E945-9CC1-D45002FB6362}"/>
              </a:ext>
            </a:extLst>
          </p:cNvPr>
          <p:cNvSpPr/>
          <p:nvPr userDrawn="1"/>
        </p:nvSpPr>
        <p:spPr>
          <a:xfrm>
            <a:off x="6888058" y="3"/>
            <a:ext cx="529759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6659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18B2CC98-4E6B-CE45-B796-C62A1890F4F1}"/>
              </a:ext>
            </a:extLst>
          </p:cNvPr>
          <p:cNvSpPr/>
          <p:nvPr/>
        </p:nvSpPr>
        <p:spPr>
          <a:xfrm>
            <a:off x="0" y="2317601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77E45F6-F50A-FE46-B9F2-4463B0E9B4B8}"/>
              </a:ext>
            </a:extLst>
          </p:cNvPr>
          <p:cNvSpPr/>
          <p:nvPr/>
        </p:nvSpPr>
        <p:spPr>
          <a:xfrm>
            <a:off x="0" y="0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0" y="0"/>
                </a:moveTo>
                <a:lnTo>
                  <a:pt x="18287999" y="0"/>
                </a:lnTo>
                <a:lnTo>
                  <a:pt x="18287999" y="3476398"/>
                </a:lnTo>
                <a:lnTo>
                  <a:pt x="0" y="3476398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49EE0DB-F39A-804B-889A-B18F8DAC1F6C}"/>
              </a:ext>
            </a:extLst>
          </p:cNvPr>
          <p:cNvSpPr/>
          <p:nvPr/>
        </p:nvSpPr>
        <p:spPr>
          <a:xfrm>
            <a:off x="687486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51D5CC3-3CB4-EE45-A2B5-6B9BE08536E0}"/>
              </a:ext>
            </a:extLst>
          </p:cNvPr>
          <p:cNvSpPr/>
          <p:nvPr/>
        </p:nvSpPr>
        <p:spPr>
          <a:xfrm>
            <a:off x="4467899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4E8A1A9-4103-BA4F-80AC-8C5AE1920607}"/>
              </a:ext>
            </a:extLst>
          </p:cNvPr>
          <p:cNvSpPr/>
          <p:nvPr/>
        </p:nvSpPr>
        <p:spPr>
          <a:xfrm>
            <a:off x="8246594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1156059-1B3B-424B-BCA2-2CE246C9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44A73784-3A6C-B741-BF0B-CA2263B0E23F}"/>
              </a:ext>
            </a:extLst>
          </p:cNvPr>
          <p:cNvSpPr/>
          <p:nvPr userDrawn="1"/>
        </p:nvSpPr>
        <p:spPr>
          <a:xfrm>
            <a:off x="0" y="2317601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8140409-F891-1C46-8D04-F454BC4B148B}"/>
              </a:ext>
            </a:extLst>
          </p:cNvPr>
          <p:cNvSpPr/>
          <p:nvPr userDrawn="1"/>
        </p:nvSpPr>
        <p:spPr>
          <a:xfrm>
            <a:off x="0" y="0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0" y="0"/>
                </a:moveTo>
                <a:lnTo>
                  <a:pt x="18287999" y="0"/>
                </a:lnTo>
                <a:lnTo>
                  <a:pt x="18287999" y="3476398"/>
                </a:lnTo>
                <a:lnTo>
                  <a:pt x="0" y="3476398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0FA04447-C68B-5549-8797-C53D029DA86B}"/>
              </a:ext>
            </a:extLst>
          </p:cNvPr>
          <p:cNvSpPr/>
          <p:nvPr userDrawn="1"/>
        </p:nvSpPr>
        <p:spPr>
          <a:xfrm>
            <a:off x="687486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EABB5FC-CE4A-584E-B9C9-E75A8CAB7FC1}"/>
              </a:ext>
            </a:extLst>
          </p:cNvPr>
          <p:cNvSpPr/>
          <p:nvPr userDrawn="1"/>
        </p:nvSpPr>
        <p:spPr>
          <a:xfrm>
            <a:off x="4467899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65E1F3E4-F716-6F48-BF5A-ECB48B37C63C}"/>
              </a:ext>
            </a:extLst>
          </p:cNvPr>
          <p:cNvSpPr/>
          <p:nvPr userDrawn="1"/>
        </p:nvSpPr>
        <p:spPr>
          <a:xfrm>
            <a:off x="8246594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29FD5AB-3709-0248-8B3C-6FF37F48F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61C8C43-05BB-2545-BED7-D5DCD21D4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FF1148-F945-FF4E-AF98-D1A9453F1A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E725F9-F0BF-3748-82D7-AA1A33293DB1}"/>
              </a:ext>
            </a:extLst>
          </p:cNvPr>
          <p:cNvCxnSpPr/>
          <p:nvPr/>
        </p:nvCxnSpPr>
        <p:spPr>
          <a:xfrm>
            <a:off x="4546591" y="1193800"/>
            <a:ext cx="3098800" cy="0"/>
          </a:xfrm>
          <a:prstGeom prst="line">
            <a:avLst/>
          </a:prstGeom>
          <a:ln>
            <a:solidFill>
              <a:srgbClr val="AB0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DD1479-CDD6-7443-A552-3D37B0549836}"/>
              </a:ext>
            </a:extLst>
          </p:cNvPr>
          <p:cNvCxnSpPr/>
          <p:nvPr/>
        </p:nvCxnSpPr>
        <p:spPr>
          <a:xfrm>
            <a:off x="4546591" y="5232400"/>
            <a:ext cx="3098800" cy="0"/>
          </a:xfrm>
          <a:prstGeom prst="line">
            <a:avLst/>
          </a:prstGeom>
          <a:ln>
            <a:solidFill>
              <a:srgbClr val="AB0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E430B63-AFB7-A543-B723-9AAF01940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7E17C6B-141D-A547-BBCD-82A962DE0EBF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DAD76C5-A92A-0044-A602-C4A517AE0D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294926-39EA-C742-BE99-DA70411F02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C1AD98-7AC6-7D41-A44A-16E754267BB9}"/>
              </a:ext>
            </a:extLst>
          </p:cNvPr>
          <p:cNvCxnSpPr/>
          <p:nvPr userDrawn="1"/>
        </p:nvCxnSpPr>
        <p:spPr>
          <a:xfrm>
            <a:off x="4546591" y="1193800"/>
            <a:ext cx="3098800" cy="0"/>
          </a:xfrm>
          <a:prstGeom prst="line">
            <a:avLst/>
          </a:prstGeom>
          <a:ln>
            <a:solidFill>
              <a:srgbClr val="AB0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8F1FE7-9C27-D642-80CE-B56E0330C33B}"/>
              </a:ext>
            </a:extLst>
          </p:cNvPr>
          <p:cNvCxnSpPr/>
          <p:nvPr userDrawn="1"/>
        </p:nvCxnSpPr>
        <p:spPr>
          <a:xfrm>
            <a:off x="4546591" y="5232400"/>
            <a:ext cx="3098800" cy="0"/>
          </a:xfrm>
          <a:prstGeom prst="line">
            <a:avLst/>
          </a:prstGeom>
          <a:ln>
            <a:solidFill>
              <a:srgbClr val="AB0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DE4D85A-4E83-CA4B-BEDE-B4638E2EE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3F7E210B-03E6-4C46-AA7F-420B8F02418E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6633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61C8C43-05BB-2545-BED7-D5DCD21D4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4349D-453A-1040-9A20-75C086DE18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2D56677-588E-824B-9308-AA5CB87AB4F2}"/>
              </a:ext>
            </a:extLst>
          </p:cNvPr>
          <p:cNvSpPr/>
          <p:nvPr/>
        </p:nvSpPr>
        <p:spPr>
          <a:xfrm>
            <a:off x="2206386" y="3616697"/>
            <a:ext cx="7778751" cy="19050"/>
          </a:xfrm>
          <a:custGeom>
            <a:avLst/>
            <a:gdLst/>
            <a:ahLst/>
            <a:cxnLst/>
            <a:rect l="l" t="t" r="r" b="b"/>
            <a:pathLst>
              <a:path w="11668125" h="28575">
                <a:moveTo>
                  <a:pt x="116681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668124" y="0"/>
                </a:lnTo>
                <a:lnTo>
                  <a:pt x="11668124" y="2857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A8CCCE5-0894-F943-978E-226894E4FA00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E063D55-A0C0-FF41-9EB8-00FAD7EE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8E06A3A-DD23-044C-AC42-058D4D7FF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16D4A-9389-9048-8349-A9B36CDC6D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62117A2-B7DD-3B49-8DF2-75EE5034E5CC}"/>
              </a:ext>
            </a:extLst>
          </p:cNvPr>
          <p:cNvSpPr/>
          <p:nvPr userDrawn="1"/>
        </p:nvSpPr>
        <p:spPr>
          <a:xfrm>
            <a:off x="2206386" y="3616697"/>
            <a:ext cx="7778751" cy="19050"/>
          </a:xfrm>
          <a:custGeom>
            <a:avLst/>
            <a:gdLst/>
            <a:ahLst/>
            <a:cxnLst/>
            <a:rect l="l" t="t" r="r" b="b"/>
            <a:pathLst>
              <a:path w="11668125" h="28575">
                <a:moveTo>
                  <a:pt x="116681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668124" y="0"/>
                </a:lnTo>
                <a:lnTo>
                  <a:pt x="11668124" y="2857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58DCC711-3911-EE47-A597-2AAA6DFDADEA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53EE16E-B2F4-9847-80DC-F038C61DC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9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3E409DA-CD52-F741-8526-F7F630F0B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A891A4-40D9-7F45-810F-134BBF20B440}"/>
              </a:ext>
            </a:extLst>
          </p:cNvPr>
          <p:cNvSpPr/>
          <p:nvPr/>
        </p:nvSpPr>
        <p:spPr>
          <a:xfrm>
            <a:off x="1" y="0"/>
            <a:ext cx="6092329" cy="3466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2ED6D7-03E1-2C40-B6D0-9A0FBED5FBAC}"/>
              </a:ext>
            </a:extLst>
          </p:cNvPr>
          <p:cNvSpPr/>
          <p:nvPr/>
        </p:nvSpPr>
        <p:spPr>
          <a:xfrm>
            <a:off x="6103344" y="3449486"/>
            <a:ext cx="6092329" cy="3466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090BEFC-6F70-674A-BDBB-2C42F98F02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74B01-00DD-7F40-A2B5-EA6D4282CD05}"/>
              </a:ext>
            </a:extLst>
          </p:cNvPr>
          <p:cNvSpPr/>
          <p:nvPr userDrawn="1"/>
        </p:nvSpPr>
        <p:spPr>
          <a:xfrm>
            <a:off x="1" y="0"/>
            <a:ext cx="6092329" cy="3466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723D4-1ECA-5A47-819D-DBE7B590E338}"/>
              </a:ext>
            </a:extLst>
          </p:cNvPr>
          <p:cNvSpPr/>
          <p:nvPr userDrawn="1"/>
        </p:nvSpPr>
        <p:spPr>
          <a:xfrm>
            <a:off x="6103344" y="3449486"/>
            <a:ext cx="6092329" cy="3466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6038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E430B63-AFB7-A543-B723-9AAF01940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1840B04-E4C9-354A-A57D-D7064A7C0C77}"/>
              </a:ext>
            </a:extLst>
          </p:cNvPr>
          <p:cNvSpPr/>
          <p:nvPr/>
        </p:nvSpPr>
        <p:spPr>
          <a:xfrm>
            <a:off x="5571307" y="3"/>
            <a:ext cx="6620933" cy="6858000"/>
          </a:xfrm>
          <a:custGeom>
            <a:avLst/>
            <a:gdLst/>
            <a:ahLst/>
            <a:cxnLst/>
            <a:rect l="l" t="t" r="r" b="b"/>
            <a:pathLst>
              <a:path w="9931400" h="10287000">
                <a:moveTo>
                  <a:pt x="0" y="10286999"/>
                </a:moveTo>
                <a:lnTo>
                  <a:pt x="9931040" y="10286999"/>
                </a:lnTo>
                <a:lnTo>
                  <a:pt x="993104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D19FF99B-A493-5248-8CF2-202BE703BD7E}"/>
              </a:ext>
            </a:extLst>
          </p:cNvPr>
          <p:cNvSpPr/>
          <p:nvPr/>
        </p:nvSpPr>
        <p:spPr>
          <a:xfrm>
            <a:off x="1" y="4"/>
            <a:ext cx="5571489" cy="6858000"/>
          </a:xfrm>
          <a:custGeom>
            <a:avLst/>
            <a:gdLst/>
            <a:ahLst/>
            <a:cxnLst/>
            <a:rect l="l" t="t" r="r" b="b"/>
            <a:pathLst>
              <a:path w="8357234" h="10287000">
                <a:moveTo>
                  <a:pt x="0" y="10286993"/>
                </a:moveTo>
                <a:lnTo>
                  <a:pt x="0" y="0"/>
                </a:lnTo>
                <a:lnTo>
                  <a:pt x="8356958" y="0"/>
                </a:lnTo>
                <a:lnTo>
                  <a:pt x="8356958" y="10286993"/>
                </a:lnTo>
                <a:lnTo>
                  <a:pt x="0" y="10286993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36A6381-C2DC-124E-9ECD-9D7CAEEC1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95227E6B-C38B-E24F-A2EE-A75404B2F520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906695D-65B3-FC43-A08D-C6D6BE777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08C790B-6510-3F47-9AC2-E90D28EE7B5B}"/>
              </a:ext>
            </a:extLst>
          </p:cNvPr>
          <p:cNvSpPr/>
          <p:nvPr userDrawn="1"/>
        </p:nvSpPr>
        <p:spPr>
          <a:xfrm>
            <a:off x="5571307" y="3"/>
            <a:ext cx="6620933" cy="6858000"/>
          </a:xfrm>
          <a:custGeom>
            <a:avLst/>
            <a:gdLst/>
            <a:ahLst/>
            <a:cxnLst/>
            <a:rect l="l" t="t" r="r" b="b"/>
            <a:pathLst>
              <a:path w="9931400" h="10287000">
                <a:moveTo>
                  <a:pt x="0" y="10286999"/>
                </a:moveTo>
                <a:lnTo>
                  <a:pt x="9931040" y="10286999"/>
                </a:lnTo>
                <a:lnTo>
                  <a:pt x="993104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FB7F85A-39B9-0942-8C2D-B3106E4C176B}"/>
              </a:ext>
            </a:extLst>
          </p:cNvPr>
          <p:cNvSpPr/>
          <p:nvPr userDrawn="1"/>
        </p:nvSpPr>
        <p:spPr>
          <a:xfrm>
            <a:off x="1" y="4"/>
            <a:ext cx="5571489" cy="6858000"/>
          </a:xfrm>
          <a:custGeom>
            <a:avLst/>
            <a:gdLst/>
            <a:ahLst/>
            <a:cxnLst/>
            <a:rect l="l" t="t" r="r" b="b"/>
            <a:pathLst>
              <a:path w="8357234" h="10287000">
                <a:moveTo>
                  <a:pt x="0" y="10286993"/>
                </a:moveTo>
                <a:lnTo>
                  <a:pt x="0" y="0"/>
                </a:lnTo>
                <a:lnTo>
                  <a:pt x="8356958" y="0"/>
                </a:lnTo>
                <a:lnTo>
                  <a:pt x="8356958" y="10286993"/>
                </a:lnTo>
                <a:lnTo>
                  <a:pt x="0" y="10286993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12D66E2-0782-8549-9A5B-E72C59542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8D35E50F-0968-0F4F-A352-2A8A713D8400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8130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946B823C-3771-6045-A858-0BEAB3E6F1C1}"/>
              </a:ext>
            </a:extLst>
          </p:cNvPr>
          <p:cNvSpPr/>
          <p:nvPr/>
        </p:nvSpPr>
        <p:spPr>
          <a:xfrm>
            <a:off x="0" y="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00A9B5D-C738-6C4A-900D-50F5DC9092FB}"/>
              </a:ext>
            </a:extLst>
          </p:cNvPr>
          <p:cNvSpPr/>
          <p:nvPr/>
        </p:nvSpPr>
        <p:spPr>
          <a:xfrm>
            <a:off x="1" y="685803"/>
            <a:ext cx="7338060" cy="2946400"/>
          </a:xfrm>
          <a:custGeom>
            <a:avLst/>
            <a:gdLst/>
            <a:ahLst/>
            <a:cxnLst/>
            <a:rect l="l" t="t" r="r" b="b"/>
            <a:pathLst>
              <a:path w="11007090" h="4419600">
                <a:moveTo>
                  <a:pt x="0" y="0"/>
                </a:moveTo>
                <a:lnTo>
                  <a:pt x="11006576" y="0"/>
                </a:lnTo>
                <a:lnTo>
                  <a:pt x="11006576" y="4419599"/>
                </a:lnTo>
                <a:lnTo>
                  <a:pt x="0" y="4419599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90E298CB-7726-8742-87C3-28D77ECEC1EF}"/>
              </a:ext>
            </a:extLst>
          </p:cNvPr>
          <p:cNvSpPr/>
          <p:nvPr/>
        </p:nvSpPr>
        <p:spPr>
          <a:xfrm>
            <a:off x="684872" y="2518724"/>
            <a:ext cx="5962651" cy="19050"/>
          </a:xfrm>
          <a:custGeom>
            <a:avLst/>
            <a:gdLst/>
            <a:ahLst/>
            <a:cxnLst/>
            <a:rect l="l" t="t" r="r" b="b"/>
            <a:pathLst>
              <a:path w="8943975" h="28575">
                <a:moveTo>
                  <a:pt x="8943974" y="28574"/>
                </a:moveTo>
                <a:lnTo>
                  <a:pt x="0" y="28574"/>
                </a:lnTo>
                <a:lnTo>
                  <a:pt x="0" y="0"/>
                </a:lnTo>
                <a:lnTo>
                  <a:pt x="8943974" y="0"/>
                </a:lnTo>
                <a:lnTo>
                  <a:pt x="8943974" y="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09EE557-C637-8748-A913-FF438A153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4AECB9E7-155E-354B-93D7-E3CC6326A95F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AD93351-DB59-8B44-B73C-E807AEDEBC25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E4363F4-4F82-0841-8D5B-C4BD72B2E9D6}"/>
              </a:ext>
            </a:extLst>
          </p:cNvPr>
          <p:cNvSpPr/>
          <p:nvPr userDrawn="1"/>
        </p:nvSpPr>
        <p:spPr>
          <a:xfrm>
            <a:off x="1" y="685803"/>
            <a:ext cx="7338060" cy="2946400"/>
          </a:xfrm>
          <a:custGeom>
            <a:avLst/>
            <a:gdLst/>
            <a:ahLst/>
            <a:cxnLst/>
            <a:rect l="l" t="t" r="r" b="b"/>
            <a:pathLst>
              <a:path w="11007090" h="4419600">
                <a:moveTo>
                  <a:pt x="0" y="0"/>
                </a:moveTo>
                <a:lnTo>
                  <a:pt x="11006576" y="0"/>
                </a:lnTo>
                <a:lnTo>
                  <a:pt x="11006576" y="4419599"/>
                </a:lnTo>
                <a:lnTo>
                  <a:pt x="0" y="4419599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79F7C2E-86A5-C843-9EB9-DA041DFE579A}"/>
              </a:ext>
            </a:extLst>
          </p:cNvPr>
          <p:cNvSpPr/>
          <p:nvPr userDrawn="1"/>
        </p:nvSpPr>
        <p:spPr>
          <a:xfrm>
            <a:off x="684872" y="2518724"/>
            <a:ext cx="5962651" cy="19050"/>
          </a:xfrm>
          <a:custGeom>
            <a:avLst/>
            <a:gdLst/>
            <a:ahLst/>
            <a:cxnLst/>
            <a:rect l="l" t="t" r="r" b="b"/>
            <a:pathLst>
              <a:path w="8943975" h="28575">
                <a:moveTo>
                  <a:pt x="8943974" y="28574"/>
                </a:moveTo>
                <a:lnTo>
                  <a:pt x="0" y="28574"/>
                </a:lnTo>
                <a:lnTo>
                  <a:pt x="0" y="0"/>
                </a:lnTo>
                <a:lnTo>
                  <a:pt x="8943974" y="0"/>
                </a:lnTo>
                <a:lnTo>
                  <a:pt x="8943974" y="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BBBEA08-65D7-B340-B6F0-86EBD00B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3608289D-D7D2-9E40-832B-55748EE08A44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07313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99AD0AF-FBE4-E345-A26E-6D6824B93101}"/>
              </a:ext>
            </a:extLst>
          </p:cNvPr>
          <p:cNvSpPr/>
          <p:nvPr/>
        </p:nvSpPr>
        <p:spPr>
          <a:xfrm>
            <a:off x="0" y="2317605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A132758F-4425-7545-AA9C-C0C03050AB3D}"/>
              </a:ext>
            </a:extLst>
          </p:cNvPr>
          <p:cNvGrpSpPr/>
          <p:nvPr/>
        </p:nvGrpSpPr>
        <p:grpSpPr>
          <a:xfrm>
            <a:off x="2025603" y="3058378"/>
            <a:ext cx="444500" cy="444500"/>
            <a:chOff x="3038404" y="4587567"/>
            <a:chExt cx="666750" cy="66675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EE796A1-F471-8E44-83F0-03030B577D9F}"/>
                </a:ext>
              </a:extLst>
            </p:cNvPr>
            <p:cNvSpPr/>
            <p:nvPr/>
          </p:nvSpPr>
          <p:spPr>
            <a:xfrm>
              <a:off x="3038404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FCB728D2-B0A1-4F4C-AE6A-AC0B17CC0B36}"/>
                </a:ext>
              </a:extLst>
            </p:cNvPr>
            <p:cNvSpPr/>
            <p:nvPr/>
          </p:nvSpPr>
          <p:spPr>
            <a:xfrm>
              <a:off x="3107299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C0E9ED03-362B-AE45-A9D4-80A5664B74F3}"/>
              </a:ext>
            </a:extLst>
          </p:cNvPr>
          <p:cNvGrpSpPr/>
          <p:nvPr/>
        </p:nvGrpSpPr>
        <p:grpSpPr>
          <a:xfrm>
            <a:off x="5873751" y="3058378"/>
            <a:ext cx="444500" cy="444500"/>
            <a:chOff x="8810625" y="4587567"/>
            <a:chExt cx="666750" cy="66675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282527D-7A04-5B4F-B9DE-630BE1CE8A48}"/>
                </a:ext>
              </a:extLst>
            </p:cNvPr>
            <p:cNvSpPr/>
            <p:nvPr/>
          </p:nvSpPr>
          <p:spPr>
            <a:xfrm>
              <a:off x="8810625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EDC340F-5919-E243-B79D-5F0418AAD988}"/>
                </a:ext>
              </a:extLst>
            </p:cNvPr>
            <p:cNvSpPr/>
            <p:nvPr/>
          </p:nvSpPr>
          <p:spPr>
            <a:xfrm>
              <a:off x="8879520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5D8E979-DA44-704A-9637-262318742B6D}"/>
              </a:ext>
            </a:extLst>
          </p:cNvPr>
          <p:cNvGrpSpPr/>
          <p:nvPr/>
        </p:nvGrpSpPr>
        <p:grpSpPr>
          <a:xfrm>
            <a:off x="9721898" y="3058378"/>
            <a:ext cx="444500" cy="444500"/>
            <a:chOff x="14582846" y="4587567"/>
            <a:chExt cx="666750" cy="66675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7192930E-74C8-0F49-B609-DA27FD6130DC}"/>
                </a:ext>
              </a:extLst>
            </p:cNvPr>
            <p:cNvSpPr/>
            <p:nvPr/>
          </p:nvSpPr>
          <p:spPr>
            <a:xfrm>
              <a:off x="14582846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953E29BB-3C73-4F43-A743-516D6718F5B0}"/>
                </a:ext>
              </a:extLst>
            </p:cNvPr>
            <p:cNvSpPr/>
            <p:nvPr/>
          </p:nvSpPr>
          <p:spPr>
            <a:xfrm>
              <a:off x="14651741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5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2638A373-060A-9944-AAC5-0F63BB888D45}"/>
              </a:ext>
            </a:extLst>
          </p:cNvPr>
          <p:cNvSpPr/>
          <p:nvPr/>
        </p:nvSpPr>
        <p:spPr>
          <a:xfrm>
            <a:off x="0" y="4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18287998" y="3476398"/>
                </a:moveTo>
                <a:lnTo>
                  <a:pt x="0" y="347639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476398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E23A0DA2-3DD8-2B4E-B329-78C066EE20B4}"/>
              </a:ext>
            </a:extLst>
          </p:cNvPr>
          <p:cNvSpPr/>
          <p:nvPr/>
        </p:nvSpPr>
        <p:spPr>
          <a:xfrm>
            <a:off x="2662432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ACF01AE1-8375-6D49-87BF-2EB8449048FE}"/>
              </a:ext>
            </a:extLst>
          </p:cNvPr>
          <p:cNvSpPr/>
          <p:nvPr/>
        </p:nvSpPr>
        <p:spPr>
          <a:xfrm>
            <a:off x="6515248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F6AC63CF-ED64-3C48-A8F8-E5A12C28CB82}"/>
              </a:ext>
            </a:extLst>
          </p:cNvPr>
          <p:cNvSpPr/>
          <p:nvPr/>
        </p:nvSpPr>
        <p:spPr>
          <a:xfrm>
            <a:off x="0" y="3270786"/>
            <a:ext cx="1830917" cy="19050"/>
          </a:xfrm>
          <a:custGeom>
            <a:avLst/>
            <a:gdLst/>
            <a:ahLst/>
            <a:cxnLst/>
            <a:rect l="l" t="t" r="r" b="b"/>
            <a:pathLst>
              <a:path w="2746375" h="28575">
                <a:moveTo>
                  <a:pt x="0" y="0"/>
                </a:moveTo>
                <a:lnTo>
                  <a:pt x="2745802" y="0"/>
                </a:lnTo>
                <a:lnTo>
                  <a:pt x="2745802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627688F9-A97E-2E45-845E-D660F6710D04}"/>
              </a:ext>
            </a:extLst>
          </p:cNvPr>
          <p:cNvSpPr/>
          <p:nvPr/>
        </p:nvSpPr>
        <p:spPr>
          <a:xfrm>
            <a:off x="10363396" y="3270786"/>
            <a:ext cx="1828800" cy="19050"/>
          </a:xfrm>
          <a:custGeom>
            <a:avLst/>
            <a:gdLst/>
            <a:ahLst/>
            <a:cxnLst/>
            <a:rect l="l" t="t" r="r" b="b"/>
            <a:pathLst>
              <a:path w="2743200" h="28575">
                <a:moveTo>
                  <a:pt x="2742904" y="28574"/>
                </a:moveTo>
                <a:lnTo>
                  <a:pt x="0" y="28574"/>
                </a:lnTo>
                <a:lnTo>
                  <a:pt x="0" y="0"/>
                </a:lnTo>
                <a:lnTo>
                  <a:pt x="2742904" y="0"/>
                </a:lnTo>
                <a:lnTo>
                  <a:pt x="274290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CF98B535-BC65-2A46-BF33-96B9095827FB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D3C8CE1-1545-584F-A8E0-D25CE6921C19}"/>
              </a:ext>
            </a:extLst>
          </p:cNvPr>
          <p:cNvSpPr/>
          <p:nvPr userDrawn="1"/>
        </p:nvSpPr>
        <p:spPr>
          <a:xfrm>
            <a:off x="0" y="2317605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id="{6D2D3BF0-5F99-2A41-A4CD-1D36DCA1C9E3}"/>
              </a:ext>
            </a:extLst>
          </p:cNvPr>
          <p:cNvGrpSpPr/>
          <p:nvPr userDrawn="1"/>
        </p:nvGrpSpPr>
        <p:grpSpPr>
          <a:xfrm>
            <a:off x="2025603" y="3058378"/>
            <a:ext cx="444500" cy="444500"/>
            <a:chOff x="3038404" y="4587567"/>
            <a:chExt cx="666750" cy="666750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E45D70F6-9AC3-BF49-898C-01F124ABB8C8}"/>
                </a:ext>
              </a:extLst>
            </p:cNvPr>
            <p:cNvSpPr/>
            <p:nvPr/>
          </p:nvSpPr>
          <p:spPr>
            <a:xfrm>
              <a:off x="3038404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71DAE8A4-F9AD-D544-9D90-78C7D13DD390}"/>
                </a:ext>
              </a:extLst>
            </p:cNvPr>
            <p:cNvSpPr/>
            <p:nvPr/>
          </p:nvSpPr>
          <p:spPr>
            <a:xfrm>
              <a:off x="3107299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9" name="object 6">
            <a:extLst>
              <a:ext uri="{FF2B5EF4-FFF2-40B4-BE49-F238E27FC236}">
                <a16:creationId xmlns:a16="http://schemas.microsoft.com/office/drawing/2014/main" id="{49EA3C30-9C40-BF41-9C2F-C6D32075DC48}"/>
              </a:ext>
            </a:extLst>
          </p:cNvPr>
          <p:cNvGrpSpPr/>
          <p:nvPr userDrawn="1"/>
        </p:nvGrpSpPr>
        <p:grpSpPr>
          <a:xfrm>
            <a:off x="5873751" y="3058378"/>
            <a:ext cx="444500" cy="444500"/>
            <a:chOff x="8810625" y="4587567"/>
            <a:chExt cx="666750" cy="666750"/>
          </a:xfrm>
        </p:grpSpPr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3128B623-B26F-BD48-B048-32E7DA2D0DD3}"/>
                </a:ext>
              </a:extLst>
            </p:cNvPr>
            <p:cNvSpPr/>
            <p:nvPr/>
          </p:nvSpPr>
          <p:spPr>
            <a:xfrm>
              <a:off x="8810625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6B8CEB6F-AAAE-3046-B123-D2DC3918964A}"/>
                </a:ext>
              </a:extLst>
            </p:cNvPr>
            <p:cNvSpPr/>
            <p:nvPr/>
          </p:nvSpPr>
          <p:spPr>
            <a:xfrm>
              <a:off x="8879520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32" name="object 9">
            <a:extLst>
              <a:ext uri="{FF2B5EF4-FFF2-40B4-BE49-F238E27FC236}">
                <a16:creationId xmlns:a16="http://schemas.microsoft.com/office/drawing/2014/main" id="{E37D4E11-DB69-0B47-BA33-437F3FF41F28}"/>
              </a:ext>
            </a:extLst>
          </p:cNvPr>
          <p:cNvGrpSpPr/>
          <p:nvPr userDrawn="1"/>
        </p:nvGrpSpPr>
        <p:grpSpPr>
          <a:xfrm>
            <a:off x="9721898" y="3058378"/>
            <a:ext cx="444500" cy="444500"/>
            <a:chOff x="14582846" y="4587567"/>
            <a:chExt cx="666750" cy="666750"/>
          </a:xfrm>
        </p:grpSpPr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F17F3E92-6964-C04A-8F1F-F025AD569089}"/>
                </a:ext>
              </a:extLst>
            </p:cNvPr>
            <p:cNvSpPr/>
            <p:nvPr/>
          </p:nvSpPr>
          <p:spPr>
            <a:xfrm>
              <a:off x="14582846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E26D9C30-57FA-4848-8703-E2E9E21898EC}"/>
                </a:ext>
              </a:extLst>
            </p:cNvPr>
            <p:cNvSpPr/>
            <p:nvPr/>
          </p:nvSpPr>
          <p:spPr>
            <a:xfrm>
              <a:off x="14651741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5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5" name="object 12">
            <a:extLst>
              <a:ext uri="{FF2B5EF4-FFF2-40B4-BE49-F238E27FC236}">
                <a16:creationId xmlns:a16="http://schemas.microsoft.com/office/drawing/2014/main" id="{BDD1F121-72EB-494A-B3A0-5D8EAB342037}"/>
              </a:ext>
            </a:extLst>
          </p:cNvPr>
          <p:cNvSpPr/>
          <p:nvPr userDrawn="1"/>
        </p:nvSpPr>
        <p:spPr>
          <a:xfrm>
            <a:off x="0" y="4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18287998" y="3476398"/>
                </a:moveTo>
                <a:lnTo>
                  <a:pt x="0" y="347639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476398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0DCCF851-8F6B-7D49-B9F4-392177656E20}"/>
              </a:ext>
            </a:extLst>
          </p:cNvPr>
          <p:cNvSpPr/>
          <p:nvPr userDrawn="1"/>
        </p:nvSpPr>
        <p:spPr>
          <a:xfrm>
            <a:off x="2662432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7D47B01A-DEF3-EA42-B610-A1661CFE8ED6}"/>
              </a:ext>
            </a:extLst>
          </p:cNvPr>
          <p:cNvSpPr/>
          <p:nvPr userDrawn="1"/>
        </p:nvSpPr>
        <p:spPr>
          <a:xfrm>
            <a:off x="6515248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9AB7AE28-D1E9-1944-98AA-3CF784E3BFE0}"/>
              </a:ext>
            </a:extLst>
          </p:cNvPr>
          <p:cNvSpPr/>
          <p:nvPr userDrawn="1"/>
        </p:nvSpPr>
        <p:spPr>
          <a:xfrm>
            <a:off x="0" y="3270786"/>
            <a:ext cx="1830917" cy="19050"/>
          </a:xfrm>
          <a:custGeom>
            <a:avLst/>
            <a:gdLst/>
            <a:ahLst/>
            <a:cxnLst/>
            <a:rect l="l" t="t" r="r" b="b"/>
            <a:pathLst>
              <a:path w="2746375" h="28575">
                <a:moveTo>
                  <a:pt x="0" y="0"/>
                </a:moveTo>
                <a:lnTo>
                  <a:pt x="2745802" y="0"/>
                </a:lnTo>
                <a:lnTo>
                  <a:pt x="2745802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6420853E-9AA0-2E4E-A4CD-35B1D0618885}"/>
              </a:ext>
            </a:extLst>
          </p:cNvPr>
          <p:cNvSpPr/>
          <p:nvPr userDrawn="1"/>
        </p:nvSpPr>
        <p:spPr>
          <a:xfrm>
            <a:off x="10363396" y="3270786"/>
            <a:ext cx="1828800" cy="19050"/>
          </a:xfrm>
          <a:custGeom>
            <a:avLst/>
            <a:gdLst/>
            <a:ahLst/>
            <a:cxnLst/>
            <a:rect l="l" t="t" r="r" b="b"/>
            <a:pathLst>
              <a:path w="2743200" h="28575">
                <a:moveTo>
                  <a:pt x="2742904" y="28574"/>
                </a:moveTo>
                <a:lnTo>
                  <a:pt x="0" y="28574"/>
                </a:lnTo>
                <a:lnTo>
                  <a:pt x="0" y="0"/>
                </a:lnTo>
                <a:lnTo>
                  <a:pt x="2742904" y="0"/>
                </a:lnTo>
                <a:lnTo>
                  <a:pt x="274290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460DB6FA-08EB-CA40-970F-C5B27E909082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141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>
            <a:extLst>
              <a:ext uri="{FF2B5EF4-FFF2-40B4-BE49-F238E27FC236}">
                <a16:creationId xmlns:a16="http://schemas.microsoft.com/office/drawing/2014/main" id="{C9AB780C-9DEC-6640-95BC-9202E9FA9A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A583057E-1627-9240-84E7-0B987F4FC3D9}"/>
              </a:ext>
            </a:extLst>
          </p:cNvPr>
          <p:cNvSpPr/>
          <p:nvPr/>
        </p:nvSpPr>
        <p:spPr>
          <a:xfrm>
            <a:off x="3016549" y="2"/>
            <a:ext cx="9175751" cy="1686137"/>
          </a:xfrm>
          <a:custGeom>
            <a:avLst/>
            <a:gdLst/>
            <a:ahLst/>
            <a:cxnLst/>
            <a:rect l="l" t="t" r="r" b="b"/>
            <a:pathLst>
              <a:path w="13763625" h="2529205">
                <a:moveTo>
                  <a:pt x="13763177" y="2528640"/>
                </a:moveTo>
                <a:lnTo>
                  <a:pt x="0" y="2528640"/>
                </a:lnTo>
                <a:lnTo>
                  <a:pt x="0" y="0"/>
                </a:lnTo>
                <a:lnTo>
                  <a:pt x="13763177" y="0"/>
                </a:lnTo>
                <a:lnTo>
                  <a:pt x="13763177" y="252864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E0A01-F7E8-C549-A4ED-323A8B314E76}"/>
              </a:ext>
            </a:extLst>
          </p:cNvPr>
          <p:cNvSpPr/>
          <p:nvPr/>
        </p:nvSpPr>
        <p:spPr>
          <a:xfrm>
            <a:off x="1" y="3"/>
            <a:ext cx="3149601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DC6F6AB5-0D8A-D64C-8F1E-344A0A81C731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0C7BAFFB-B8E2-2047-BAA8-1EB16ACC1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94E30B25-DBB8-4D48-BCDE-62C9150308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E73A992-261F-DA4D-BC49-D6A88D3019BB}"/>
              </a:ext>
            </a:extLst>
          </p:cNvPr>
          <p:cNvSpPr/>
          <p:nvPr userDrawn="1"/>
        </p:nvSpPr>
        <p:spPr>
          <a:xfrm>
            <a:off x="3016549" y="2"/>
            <a:ext cx="9175751" cy="1686137"/>
          </a:xfrm>
          <a:custGeom>
            <a:avLst/>
            <a:gdLst/>
            <a:ahLst/>
            <a:cxnLst/>
            <a:rect l="l" t="t" r="r" b="b"/>
            <a:pathLst>
              <a:path w="13763625" h="2529205">
                <a:moveTo>
                  <a:pt x="13763177" y="2528640"/>
                </a:moveTo>
                <a:lnTo>
                  <a:pt x="0" y="2528640"/>
                </a:lnTo>
                <a:lnTo>
                  <a:pt x="0" y="0"/>
                </a:lnTo>
                <a:lnTo>
                  <a:pt x="13763177" y="0"/>
                </a:lnTo>
                <a:lnTo>
                  <a:pt x="13763177" y="252864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896AC-194D-D844-9CB8-AABFF82644A3}"/>
              </a:ext>
            </a:extLst>
          </p:cNvPr>
          <p:cNvSpPr/>
          <p:nvPr userDrawn="1"/>
        </p:nvSpPr>
        <p:spPr>
          <a:xfrm>
            <a:off x="1" y="3"/>
            <a:ext cx="3149601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21BEA12-5F7F-904A-8C2D-D6E9299BF4F5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150E9C1-F79B-EF48-9868-F66B79E4C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5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EC7F6FC-8C17-7944-97E1-591457593D1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3A0462-D5A9-7244-9A95-E7CFDFD19696}"/>
              </a:ext>
            </a:extLst>
          </p:cNvPr>
          <p:cNvSpPr/>
          <p:nvPr userDrawn="1"/>
        </p:nvSpPr>
        <p:spPr>
          <a:xfrm>
            <a:off x="1" y="3"/>
            <a:ext cx="529124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12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BCED2B4-9C62-1741-850A-BB0C9F2FF04B}"/>
              </a:ext>
            </a:extLst>
          </p:cNvPr>
          <p:cNvSpPr/>
          <p:nvPr userDrawn="1"/>
        </p:nvSpPr>
        <p:spPr>
          <a:xfrm>
            <a:off x="5291520" y="3"/>
            <a:ext cx="6900757" cy="3055197"/>
          </a:xfrm>
          <a:custGeom>
            <a:avLst/>
            <a:gdLst/>
            <a:ahLst/>
            <a:cxnLst/>
            <a:rect l="l" t="t" r="r" b="b"/>
            <a:pathLst>
              <a:path w="10351135" h="4582795">
                <a:moveTo>
                  <a:pt x="10350721" y="4582329"/>
                </a:moveTo>
                <a:lnTo>
                  <a:pt x="0" y="4582329"/>
                </a:lnTo>
                <a:lnTo>
                  <a:pt x="0" y="0"/>
                </a:lnTo>
                <a:lnTo>
                  <a:pt x="10350721" y="0"/>
                </a:lnTo>
                <a:lnTo>
                  <a:pt x="10350721" y="458232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24AF3BA-2B73-1347-AD9B-CF990778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6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3EE0907E-A8AC-4847-8321-82CCBB0441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363E3A-D571-AB49-937F-6846F4E57CED}"/>
              </a:ext>
            </a:extLst>
          </p:cNvPr>
          <p:cNvSpPr/>
          <p:nvPr userDrawn="1"/>
        </p:nvSpPr>
        <p:spPr>
          <a:xfrm>
            <a:off x="1" y="0"/>
            <a:ext cx="28404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C0AAA4A-44AF-9944-84ED-5D784BAD3C43}"/>
              </a:ext>
            </a:extLst>
          </p:cNvPr>
          <p:cNvSpPr/>
          <p:nvPr userDrawn="1"/>
        </p:nvSpPr>
        <p:spPr>
          <a:xfrm>
            <a:off x="2840477" y="685800"/>
            <a:ext cx="8667751" cy="965200"/>
          </a:xfrm>
          <a:custGeom>
            <a:avLst/>
            <a:gdLst/>
            <a:ahLst/>
            <a:cxnLst/>
            <a:rect l="l" t="t" r="r" b="b"/>
            <a:pathLst>
              <a:path w="13001625" h="1447800">
                <a:moveTo>
                  <a:pt x="13001623" y="1447799"/>
                </a:moveTo>
                <a:lnTo>
                  <a:pt x="0" y="1447799"/>
                </a:lnTo>
                <a:lnTo>
                  <a:pt x="0" y="0"/>
                </a:lnTo>
                <a:lnTo>
                  <a:pt x="13001623" y="0"/>
                </a:lnTo>
                <a:lnTo>
                  <a:pt x="13001623" y="14477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A6F8AB2-0573-A04E-91E0-8DC43EDEA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85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19AF54F-075F-FF46-8772-069185BE6901}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0FA886B-C26D-C044-A54D-29B866EFF6A2}"/>
              </a:ext>
            </a:extLst>
          </p:cNvPr>
          <p:cNvSpPr txBox="1"/>
          <p:nvPr userDrawn="1"/>
        </p:nvSpPr>
        <p:spPr>
          <a:xfrm>
            <a:off x="677336" y="6275434"/>
            <a:ext cx="1706457" cy="199813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marL="8466">
              <a:lnSpc>
                <a:spcPct val="100000"/>
              </a:lnSpc>
              <a:spcBef>
                <a:spcPts val="67"/>
              </a:spcBef>
            </a:pPr>
            <a:r>
              <a:rPr sz="1200" spc="-2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200" spc="-51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sz="1200" spc="-4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51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200" spc="-47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dirty="0">
                <a:solidFill>
                  <a:srgbClr val="0C23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Arizona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94AE4D5-3051-0F4C-A2AA-E27913D06382}"/>
              </a:ext>
            </a:extLst>
          </p:cNvPr>
          <p:cNvSpPr/>
          <p:nvPr userDrawn="1"/>
        </p:nvSpPr>
        <p:spPr>
          <a:xfrm>
            <a:off x="685800" y="6152520"/>
            <a:ext cx="10820400" cy="19050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F9809E4-D569-0942-8426-B781571A7513}"/>
              </a:ext>
            </a:extLst>
          </p:cNvPr>
          <p:cNvSpPr/>
          <p:nvPr userDrawn="1"/>
        </p:nvSpPr>
        <p:spPr>
          <a:xfrm>
            <a:off x="1" y="4"/>
            <a:ext cx="6888057" cy="3055197"/>
          </a:xfrm>
          <a:custGeom>
            <a:avLst/>
            <a:gdLst/>
            <a:ahLst/>
            <a:cxnLst/>
            <a:rect l="l" t="t" r="r" b="b"/>
            <a:pathLst>
              <a:path w="10332085" h="4582795">
                <a:moveTo>
                  <a:pt x="0" y="0"/>
                </a:moveTo>
                <a:lnTo>
                  <a:pt x="10331905" y="0"/>
                </a:lnTo>
                <a:lnTo>
                  <a:pt x="10331905" y="4582328"/>
                </a:lnTo>
                <a:lnTo>
                  <a:pt x="0" y="4582328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62953E-7482-ED49-9393-5DC021B86151}"/>
              </a:ext>
            </a:extLst>
          </p:cNvPr>
          <p:cNvSpPr/>
          <p:nvPr userDrawn="1"/>
        </p:nvSpPr>
        <p:spPr>
          <a:xfrm>
            <a:off x="6888058" y="3"/>
            <a:ext cx="529759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6452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18B2CC98-4E6B-CE45-B796-C62A1890F4F1}"/>
              </a:ext>
            </a:extLst>
          </p:cNvPr>
          <p:cNvSpPr/>
          <p:nvPr userDrawn="1"/>
        </p:nvSpPr>
        <p:spPr>
          <a:xfrm>
            <a:off x="0" y="2317601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77E45F6-F50A-FE46-B9F2-4463B0E9B4B8}"/>
              </a:ext>
            </a:extLst>
          </p:cNvPr>
          <p:cNvSpPr/>
          <p:nvPr userDrawn="1"/>
        </p:nvSpPr>
        <p:spPr>
          <a:xfrm>
            <a:off x="0" y="0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0" y="0"/>
                </a:moveTo>
                <a:lnTo>
                  <a:pt x="18287999" y="0"/>
                </a:lnTo>
                <a:lnTo>
                  <a:pt x="18287999" y="3476398"/>
                </a:lnTo>
                <a:lnTo>
                  <a:pt x="0" y="3476398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49EE0DB-F39A-804B-889A-B18F8DAC1F6C}"/>
              </a:ext>
            </a:extLst>
          </p:cNvPr>
          <p:cNvSpPr/>
          <p:nvPr userDrawn="1"/>
        </p:nvSpPr>
        <p:spPr>
          <a:xfrm>
            <a:off x="687486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51D5CC3-3CB4-EE45-A2B5-6B9BE08536E0}"/>
              </a:ext>
            </a:extLst>
          </p:cNvPr>
          <p:cNvSpPr/>
          <p:nvPr userDrawn="1"/>
        </p:nvSpPr>
        <p:spPr>
          <a:xfrm>
            <a:off x="4467899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E4E8A1A9-4103-BA4F-80AC-8C5AE1920607}"/>
              </a:ext>
            </a:extLst>
          </p:cNvPr>
          <p:cNvSpPr/>
          <p:nvPr userDrawn="1"/>
        </p:nvSpPr>
        <p:spPr>
          <a:xfrm>
            <a:off x="8246594" y="3896400"/>
            <a:ext cx="3257551" cy="19050"/>
          </a:xfrm>
          <a:custGeom>
            <a:avLst/>
            <a:gdLst/>
            <a:ahLst/>
            <a:cxnLst/>
            <a:rect l="l" t="t" r="r" b="b"/>
            <a:pathLst>
              <a:path w="4886325" h="28575">
                <a:moveTo>
                  <a:pt x="4886324" y="0"/>
                </a:moveTo>
                <a:lnTo>
                  <a:pt x="4886324" y="28574"/>
                </a:lnTo>
                <a:lnTo>
                  <a:pt x="0" y="28574"/>
                </a:lnTo>
                <a:lnTo>
                  <a:pt x="0" y="0"/>
                </a:lnTo>
                <a:lnTo>
                  <a:pt x="4886324" y="0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1156059-1B3B-424B-BCA2-2CE246C9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61C8C43-05BB-2545-BED7-D5DCD21D48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FF1148-F945-FF4E-AF98-D1A9453F1A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E725F9-F0BF-3748-82D7-AA1A33293DB1}"/>
              </a:ext>
            </a:extLst>
          </p:cNvPr>
          <p:cNvCxnSpPr/>
          <p:nvPr userDrawn="1"/>
        </p:nvCxnSpPr>
        <p:spPr>
          <a:xfrm>
            <a:off x="4546591" y="1193800"/>
            <a:ext cx="3098800" cy="0"/>
          </a:xfrm>
          <a:prstGeom prst="line">
            <a:avLst/>
          </a:prstGeom>
          <a:ln>
            <a:solidFill>
              <a:srgbClr val="AB0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DD1479-CDD6-7443-A552-3D37B0549836}"/>
              </a:ext>
            </a:extLst>
          </p:cNvPr>
          <p:cNvCxnSpPr/>
          <p:nvPr userDrawn="1"/>
        </p:nvCxnSpPr>
        <p:spPr>
          <a:xfrm>
            <a:off x="4546591" y="5232400"/>
            <a:ext cx="3098800" cy="0"/>
          </a:xfrm>
          <a:prstGeom prst="line">
            <a:avLst/>
          </a:prstGeom>
          <a:ln>
            <a:solidFill>
              <a:srgbClr val="AB05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E430B63-AFB7-A543-B723-9AAF01940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7E17C6B-141D-A547-BBCD-82A962DE0EBF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1606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61C8C43-05BB-2545-BED7-D5DCD21D48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4349D-453A-1040-9A20-75C086DE18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2D56677-588E-824B-9308-AA5CB87AB4F2}"/>
              </a:ext>
            </a:extLst>
          </p:cNvPr>
          <p:cNvSpPr/>
          <p:nvPr userDrawn="1"/>
        </p:nvSpPr>
        <p:spPr>
          <a:xfrm>
            <a:off x="2206386" y="3616697"/>
            <a:ext cx="7778751" cy="19050"/>
          </a:xfrm>
          <a:custGeom>
            <a:avLst/>
            <a:gdLst/>
            <a:ahLst/>
            <a:cxnLst/>
            <a:rect l="l" t="t" r="r" b="b"/>
            <a:pathLst>
              <a:path w="11668125" h="28575">
                <a:moveTo>
                  <a:pt x="116681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668124" y="0"/>
                </a:lnTo>
                <a:lnTo>
                  <a:pt x="11668124" y="28574"/>
                </a:lnTo>
                <a:close/>
              </a:path>
            </a:pathLst>
          </a:custGeom>
          <a:solidFill>
            <a:srgbClr val="AB05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A8CCCE5-0894-F943-978E-226894E4FA00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E063D55-A0C0-FF41-9EB8-00FAD7EE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32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3E409DA-CD52-F741-8526-F7F630F0B6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A891A4-40D9-7F45-810F-134BBF20B440}"/>
              </a:ext>
            </a:extLst>
          </p:cNvPr>
          <p:cNvSpPr/>
          <p:nvPr userDrawn="1"/>
        </p:nvSpPr>
        <p:spPr>
          <a:xfrm>
            <a:off x="1" y="0"/>
            <a:ext cx="6092329" cy="3466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2ED6D7-03E1-2C40-B6D0-9A0FBED5FBAC}"/>
              </a:ext>
            </a:extLst>
          </p:cNvPr>
          <p:cNvSpPr/>
          <p:nvPr userDrawn="1"/>
        </p:nvSpPr>
        <p:spPr>
          <a:xfrm>
            <a:off x="6103344" y="3449486"/>
            <a:ext cx="6092329" cy="3466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7291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E430B63-AFB7-A543-B723-9AAF01940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1840B04-E4C9-354A-A57D-D7064A7C0C77}"/>
              </a:ext>
            </a:extLst>
          </p:cNvPr>
          <p:cNvSpPr/>
          <p:nvPr userDrawn="1"/>
        </p:nvSpPr>
        <p:spPr>
          <a:xfrm>
            <a:off x="5571307" y="3"/>
            <a:ext cx="6620933" cy="6858000"/>
          </a:xfrm>
          <a:custGeom>
            <a:avLst/>
            <a:gdLst/>
            <a:ahLst/>
            <a:cxnLst/>
            <a:rect l="l" t="t" r="r" b="b"/>
            <a:pathLst>
              <a:path w="9931400" h="10287000">
                <a:moveTo>
                  <a:pt x="0" y="10286999"/>
                </a:moveTo>
                <a:lnTo>
                  <a:pt x="9931040" y="10286999"/>
                </a:lnTo>
                <a:lnTo>
                  <a:pt x="993104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D19FF99B-A493-5248-8CF2-202BE703BD7E}"/>
              </a:ext>
            </a:extLst>
          </p:cNvPr>
          <p:cNvSpPr/>
          <p:nvPr userDrawn="1"/>
        </p:nvSpPr>
        <p:spPr>
          <a:xfrm>
            <a:off x="1" y="4"/>
            <a:ext cx="5571489" cy="6858000"/>
          </a:xfrm>
          <a:custGeom>
            <a:avLst/>
            <a:gdLst/>
            <a:ahLst/>
            <a:cxnLst/>
            <a:rect l="l" t="t" r="r" b="b"/>
            <a:pathLst>
              <a:path w="8357234" h="10287000">
                <a:moveTo>
                  <a:pt x="0" y="10286993"/>
                </a:moveTo>
                <a:lnTo>
                  <a:pt x="0" y="0"/>
                </a:lnTo>
                <a:lnTo>
                  <a:pt x="8356958" y="0"/>
                </a:lnTo>
                <a:lnTo>
                  <a:pt x="8356958" y="10286993"/>
                </a:lnTo>
                <a:lnTo>
                  <a:pt x="0" y="10286993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36A6381-C2DC-124E-9ECD-9D7CAEEC1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95227E6B-C38B-E24F-A2EE-A75404B2F520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1965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946B823C-3771-6045-A858-0BEAB3E6F1C1}"/>
              </a:ext>
            </a:extLst>
          </p:cNvPr>
          <p:cNvSpPr/>
          <p:nvPr userDrawn="1"/>
        </p:nvSpPr>
        <p:spPr>
          <a:xfrm>
            <a:off x="0" y="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000A9B5D-C738-6C4A-900D-50F5DC9092FB}"/>
              </a:ext>
            </a:extLst>
          </p:cNvPr>
          <p:cNvSpPr/>
          <p:nvPr userDrawn="1"/>
        </p:nvSpPr>
        <p:spPr>
          <a:xfrm>
            <a:off x="1" y="685803"/>
            <a:ext cx="7338060" cy="2946400"/>
          </a:xfrm>
          <a:custGeom>
            <a:avLst/>
            <a:gdLst/>
            <a:ahLst/>
            <a:cxnLst/>
            <a:rect l="l" t="t" r="r" b="b"/>
            <a:pathLst>
              <a:path w="11007090" h="4419600">
                <a:moveTo>
                  <a:pt x="0" y="0"/>
                </a:moveTo>
                <a:lnTo>
                  <a:pt x="11006576" y="0"/>
                </a:lnTo>
                <a:lnTo>
                  <a:pt x="11006576" y="4419599"/>
                </a:lnTo>
                <a:lnTo>
                  <a:pt x="0" y="4419599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90E298CB-7726-8742-87C3-28D77ECEC1EF}"/>
              </a:ext>
            </a:extLst>
          </p:cNvPr>
          <p:cNvSpPr/>
          <p:nvPr userDrawn="1"/>
        </p:nvSpPr>
        <p:spPr>
          <a:xfrm>
            <a:off x="684872" y="2518724"/>
            <a:ext cx="5962651" cy="19050"/>
          </a:xfrm>
          <a:custGeom>
            <a:avLst/>
            <a:gdLst/>
            <a:ahLst/>
            <a:cxnLst/>
            <a:rect l="l" t="t" r="r" b="b"/>
            <a:pathLst>
              <a:path w="8943975" h="28575">
                <a:moveTo>
                  <a:pt x="8943974" y="28574"/>
                </a:moveTo>
                <a:lnTo>
                  <a:pt x="0" y="28574"/>
                </a:lnTo>
                <a:lnTo>
                  <a:pt x="0" y="0"/>
                </a:lnTo>
                <a:lnTo>
                  <a:pt x="8943974" y="0"/>
                </a:lnTo>
                <a:lnTo>
                  <a:pt x="8943974" y="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09EE557-C637-8748-A913-FF438A153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4AECB9E7-155E-354B-93D7-E3CC6326A95F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6541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99AD0AF-FBE4-E345-A26E-6D6824B93101}"/>
              </a:ext>
            </a:extLst>
          </p:cNvPr>
          <p:cNvSpPr/>
          <p:nvPr userDrawn="1"/>
        </p:nvSpPr>
        <p:spPr>
          <a:xfrm>
            <a:off x="0" y="2317605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A132758F-4425-7545-AA9C-C0C03050AB3D}"/>
              </a:ext>
            </a:extLst>
          </p:cNvPr>
          <p:cNvGrpSpPr/>
          <p:nvPr userDrawn="1"/>
        </p:nvGrpSpPr>
        <p:grpSpPr>
          <a:xfrm>
            <a:off x="2025603" y="3058378"/>
            <a:ext cx="444500" cy="444500"/>
            <a:chOff x="3038404" y="4587567"/>
            <a:chExt cx="666750" cy="66675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EE796A1-F471-8E44-83F0-03030B577D9F}"/>
                </a:ext>
              </a:extLst>
            </p:cNvPr>
            <p:cNvSpPr/>
            <p:nvPr/>
          </p:nvSpPr>
          <p:spPr>
            <a:xfrm>
              <a:off x="3038404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FCB728D2-B0A1-4F4C-AE6A-AC0B17CC0B36}"/>
                </a:ext>
              </a:extLst>
            </p:cNvPr>
            <p:cNvSpPr/>
            <p:nvPr/>
          </p:nvSpPr>
          <p:spPr>
            <a:xfrm>
              <a:off x="3107299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C0E9ED03-362B-AE45-A9D4-80A5664B74F3}"/>
              </a:ext>
            </a:extLst>
          </p:cNvPr>
          <p:cNvGrpSpPr/>
          <p:nvPr userDrawn="1"/>
        </p:nvGrpSpPr>
        <p:grpSpPr>
          <a:xfrm>
            <a:off x="5873751" y="3058378"/>
            <a:ext cx="444500" cy="444500"/>
            <a:chOff x="8810625" y="4587567"/>
            <a:chExt cx="666750" cy="66675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282527D-7A04-5B4F-B9DE-630BE1CE8A48}"/>
                </a:ext>
              </a:extLst>
            </p:cNvPr>
            <p:cNvSpPr/>
            <p:nvPr/>
          </p:nvSpPr>
          <p:spPr>
            <a:xfrm>
              <a:off x="8810625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EDC340F-5919-E243-B79D-5F0418AAD988}"/>
                </a:ext>
              </a:extLst>
            </p:cNvPr>
            <p:cNvSpPr/>
            <p:nvPr/>
          </p:nvSpPr>
          <p:spPr>
            <a:xfrm>
              <a:off x="8879520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5D8E979-DA44-704A-9637-262318742B6D}"/>
              </a:ext>
            </a:extLst>
          </p:cNvPr>
          <p:cNvGrpSpPr/>
          <p:nvPr userDrawn="1"/>
        </p:nvGrpSpPr>
        <p:grpSpPr>
          <a:xfrm>
            <a:off x="9721898" y="3058378"/>
            <a:ext cx="444500" cy="444500"/>
            <a:chOff x="14582846" y="4587567"/>
            <a:chExt cx="666750" cy="66675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7192930E-74C8-0F49-B609-DA27FD6130DC}"/>
                </a:ext>
              </a:extLst>
            </p:cNvPr>
            <p:cNvSpPr/>
            <p:nvPr/>
          </p:nvSpPr>
          <p:spPr>
            <a:xfrm>
              <a:off x="14582846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953E29BB-3C73-4F43-A743-516D6718F5B0}"/>
                </a:ext>
              </a:extLst>
            </p:cNvPr>
            <p:cNvSpPr/>
            <p:nvPr/>
          </p:nvSpPr>
          <p:spPr>
            <a:xfrm>
              <a:off x="14651741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5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2638A373-060A-9944-AAC5-0F63BB888D45}"/>
              </a:ext>
            </a:extLst>
          </p:cNvPr>
          <p:cNvSpPr/>
          <p:nvPr userDrawn="1"/>
        </p:nvSpPr>
        <p:spPr>
          <a:xfrm>
            <a:off x="0" y="4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18287998" y="3476398"/>
                </a:moveTo>
                <a:lnTo>
                  <a:pt x="0" y="347639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476398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E23A0DA2-3DD8-2B4E-B329-78C066EE20B4}"/>
              </a:ext>
            </a:extLst>
          </p:cNvPr>
          <p:cNvSpPr/>
          <p:nvPr userDrawn="1"/>
        </p:nvSpPr>
        <p:spPr>
          <a:xfrm>
            <a:off x="2662432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ACF01AE1-8375-6D49-87BF-2EB8449048FE}"/>
              </a:ext>
            </a:extLst>
          </p:cNvPr>
          <p:cNvSpPr/>
          <p:nvPr userDrawn="1"/>
        </p:nvSpPr>
        <p:spPr>
          <a:xfrm>
            <a:off x="6515248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F6AC63CF-ED64-3C48-A8F8-E5A12C28CB82}"/>
              </a:ext>
            </a:extLst>
          </p:cNvPr>
          <p:cNvSpPr/>
          <p:nvPr userDrawn="1"/>
        </p:nvSpPr>
        <p:spPr>
          <a:xfrm>
            <a:off x="0" y="3270786"/>
            <a:ext cx="1830917" cy="19050"/>
          </a:xfrm>
          <a:custGeom>
            <a:avLst/>
            <a:gdLst/>
            <a:ahLst/>
            <a:cxnLst/>
            <a:rect l="l" t="t" r="r" b="b"/>
            <a:pathLst>
              <a:path w="2746375" h="28575">
                <a:moveTo>
                  <a:pt x="0" y="0"/>
                </a:moveTo>
                <a:lnTo>
                  <a:pt x="2745802" y="0"/>
                </a:lnTo>
                <a:lnTo>
                  <a:pt x="2745802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627688F9-A97E-2E45-845E-D660F6710D04}"/>
              </a:ext>
            </a:extLst>
          </p:cNvPr>
          <p:cNvSpPr/>
          <p:nvPr userDrawn="1"/>
        </p:nvSpPr>
        <p:spPr>
          <a:xfrm>
            <a:off x="10363396" y="3270786"/>
            <a:ext cx="1828800" cy="19050"/>
          </a:xfrm>
          <a:custGeom>
            <a:avLst/>
            <a:gdLst/>
            <a:ahLst/>
            <a:cxnLst/>
            <a:rect l="l" t="t" r="r" b="b"/>
            <a:pathLst>
              <a:path w="2743200" h="28575">
                <a:moveTo>
                  <a:pt x="2742904" y="28574"/>
                </a:moveTo>
                <a:lnTo>
                  <a:pt x="0" y="28574"/>
                </a:lnTo>
                <a:lnTo>
                  <a:pt x="0" y="0"/>
                </a:lnTo>
                <a:lnTo>
                  <a:pt x="2742904" y="0"/>
                </a:lnTo>
                <a:lnTo>
                  <a:pt x="274290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CF98B535-BC65-2A46-BF33-96B9095827FB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30518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>
            <a:extLst>
              <a:ext uri="{FF2B5EF4-FFF2-40B4-BE49-F238E27FC236}">
                <a16:creationId xmlns:a16="http://schemas.microsoft.com/office/drawing/2014/main" id="{C9AB780C-9DEC-6640-95BC-9202E9FA9A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D52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A583057E-1627-9240-84E7-0B987F4FC3D9}"/>
              </a:ext>
            </a:extLst>
          </p:cNvPr>
          <p:cNvSpPr/>
          <p:nvPr userDrawn="1"/>
        </p:nvSpPr>
        <p:spPr>
          <a:xfrm>
            <a:off x="3016549" y="2"/>
            <a:ext cx="9175751" cy="1686137"/>
          </a:xfrm>
          <a:custGeom>
            <a:avLst/>
            <a:gdLst/>
            <a:ahLst/>
            <a:cxnLst/>
            <a:rect l="l" t="t" r="r" b="b"/>
            <a:pathLst>
              <a:path w="13763625" h="2529205">
                <a:moveTo>
                  <a:pt x="13763177" y="2528640"/>
                </a:moveTo>
                <a:lnTo>
                  <a:pt x="0" y="2528640"/>
                </a:lnTo>
                <a:lnTo>
                  <a:pt x="0" y="0"/>
                </a:lnTo>
                <a:lnTo>
                  <a:pt x="13763177" y="0"/>
                </a:lnTo>
                <a:lnTo>
                  <a:pt x="13763177" y="252864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E0A01-F7E8-C549-A4ED-323A8B314E76}"/>
              </a:ext>
            </a:extLst>
          </p:cNvPr>
          <p:cNvSpPr/>
          <p:nvPr userDrawn="1"/>
        </p:nvSpPr>
        <p:spPr>
          <a:xfrm>
            <a:off x="1" y="3"/>
            <a:ext cx="3149601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DC6F6AB5-0D8A-D64C-8F1E-344A0A81C731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0C7BAFFB-B8E2-2047-BAA8-1EB16ACC1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3" y="6168390"/>
            <a:ext cx="1308507" cy="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3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6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6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9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4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9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2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2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4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99AD0AF-FBE4-E345-A26E-6D6824B93101}"/>
              </a:ext>
            </a:extLst>
          </p:cNvPr>
          <p:cNvSpPr/>
          <p:nvPr/>
        </p:nvSpPr>
        <p:spPr>
          <a:xfrm>
            <a:off x="0" y="2317605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A132758F-4425-7545-AA9C-C0C03050AB3D}"/>
              </a:ext>
            </a:extLst>
          </p:cNvPr>
          <p:cNvGrpSpPr/>
          <p:nvPr/>
        </p:nvGrpSpPr>
        <p:grpSpPr>
          <a:xfrm>
            <a:off x="2025603" y="3058378"/>
            <a:ext cx="444500" cy="444500"/>
            <a:chOff x="3038404" y="4587567"/>
            <a:chExt cx="666750" cy="66675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EE796A1-F471-8E44-83F0-03030B577D9F}"/>
                </a:ext>
              </a:extLst>
            </p:cNvPr>
            <p:cNvSpPr/>
            <p:nvPr/>
          </p:nvSpPr>
          <p:spPr>
            <a:xfrm>
              <a:off x="3038404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FCB728D2-B0A1-4F4C-AE6A-AC0B17CC0B36}"/>
                </a:ext>
              </a:extLst>
            </p:cNvPr>
            <p:cNvSpPr/>
            <p:nvPr/>
          </p:nvSpPr>
          <p:spPr>
            <a:xfrm>
              <a:off x="3107299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C0E9ED03-362B-AE45-A9D4-80A5664B74F3}"/>
              </a:ext>
            </a:extLst>
          </p:cNvPr>
          <p:cNvGrpSpPr/>
          <p:nvPr/>
        </p:nvGrpSpPr>
        <p:grpSpPr>
          <a:xfrm>
            <a:off x="5873751" y="3058378"/>
            <a:ext cx="444500" cy="444500"/>
            <a:chOff x="8810625" y="4587567"/>
            <a:chExt cx="666750" cy="66675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282527D-7A04-5B4F-B9DE-630BE1CE8A48}"/>
                </a:ext>
              </a:extLst>
            </p:cNvPr>
            <p:cNvSpPr/>
            <p:nvPr/>
          </p:nvSpPr>
          <p:spPr>
            <a:xfrm>
              <a:off x="8810625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EDC340F-5919-E243-B79D-5F0418AAD988}"/>
                </a:ext>
              </a:extLst>
            </p:cNvPr>
            <p:cNvSpPr/>
            <p:nvPr/>
          </p:nvSpPr>
          <p:spPr>
            <a:xfrm>
              <a:off x="8879520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4" name="object 9">
            <a:extLst>
              <a:ext uri="{FF2B5EF4-FFF2-40B4-BE49-F238E27FC236}">
                <a16:creationId xmlns:a16="http://schemas.microsoft.com/office/drawing/2014/main" id="{35D8E979-DA44-704A-9637-262318742B6D}"/>
              </a:ext>
            </a:extLst>
          </p:cNvPr>
          <p:cNvGrpSpPr/>
          <p:nvPr/>
        </p:nvGrpSpPr>
        <p:grpSpPr>
          <a:xfrm>
            <a:off x="9721898" y="3058378"/>
            <a:ext cx="444500" cy="444500"/>
            <a:chOff x="14582846" y="4587567"/>
            <a:chExt cx="666750" cy="66675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7192930E-74C8-0F49-B609-DA27FD6130DC}"/>
                </a:ext>
              </a:extLst>
            </p:cNvPr>
            <p:cNvSpPr/>
            <p:nvPr/>
          </p:nvSpPr>
          <p:spPr>
            <a:xfrm>
              <a:off x="14582846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953E29BB-3C73-4F43-A743-516D6718F5B0}"/>
                </a:ext>
              </a:extLst>
            </p:cNvPr>
            <p:cNvSpPr/>
            <p:nvPr/>
          </p:nvSpPr>
          <p:spPr>
            <a:xfrm>
              <a:off x="14651741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5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2638A373-060A-9944-AAC5-0F63BB888D45}"/>
              </a:ext>
            </a:extLst>
          </p:cNvPr>
          <p:cNvSpPr/>
          <p:nvPr/>
        </p:nvSpPr>
        <p:spPr>
          <a:xfrm>
            <a:off x="0" y="4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18287998" y="3476398"/>
                </a:moveTo>
                <a:lnTo>
                  <a:pt x="0" y="347639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476398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E23A0DA2-3DD8-2B4E-B329-78C066EE20B4}"/>
              </a:ext>
            </a:extLst>
          </p:cNvPr>
          <p:cNvSpPr/>
          <p:nvPr/>
        </p:nvSpPr>
        <p:spPr>
          <a:xfrm>
            <a:off x="2662432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ACF01AE1-8375-6D49-87BF-2EB8449048FE}"/>
              </a:ext>
            </a:extLst>
          </p:cNvPr>
          <p:cNvSpPr/>
          <p:nvPr/>
        </p:nvSpPr>
        <p:spPr>
          <a:xfrm>
            <a:off x="6515248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F6AC63CF-ED64-3C48-A8F8-E5A12C28CB82}"/>
              </a:ext>
            </a:extLst>
          </p:cNvPr>
          <p:cNvSpPr/>
          <p:nvPr/>
        </p:nvSpPr>
        <p:spPr>
          <a:xfrm>
            <a:off x="0" y="3270786"/>
            <a:ext cx="1830917" cy="19050"/>
          </a:xfrm>
          <a:custGeom>
            <a:avLst/>
            <a:gdLst/>
            <a:ahLst/>
            <a:cxnLst/>
            <a:rect l="l" t="t" r="r" b="b"/>
            <a:pathLst>
              <a:path w="2746375" h="28575">
                <a:moveTo>
                  <a:pt x="0" y="0"/>
                </a:moveTo>
                <a:lnTo>
                  <a:pt x="2745802" y="0"/>
                </a:lnTo>
                <a:lnTo>
                  <a:pt x="2745802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627688F9-A97E-2E45-845E-D660F6710D04}"/>
              </a:ext>
            </a:extLst>
          </p:cNvPr>
          <p:cNvSpPr/>
          <p:nvPr/>
        </p:nvSpPr>
        <p:spPr>
          <a:xfrm>
            <a:off x="10363396" y="3270786"/>
            <a:ext cx="1828800" cy="19050"/>
          </a:xfrm>
          <a:custGeom>
            <a:avLst/>
            <a:gdLst/>
            <a:ahLst/>
            <a:cxnLst/>
            <a:rect l="l" t="t" r="r" b="b"/>
            <a:pathLst>
              <a:path w="2743200" h="28575">
                <a:moveTo>
                  <a:pt x="2742904" y="28574"/>
                </a:moveTo>
                <a:lnTo>
                  <a:pt x="0" y="28574"/>
                </a:lnTo>
                <a:lnTo>
                  <a:pt x="0" y="0"/>
                </a:lnTo>
                <a:lnTo>
                  <a:pt x="2742904" y="0"/>
                </a:lnTo>
                <a:lnTo>
                  <a:pt x="274290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CF98B535-BC65-2A46-BF33-96B9095827FB}"/>
              </a:ext>
            </a:extLst>
          </p:cNvPr>
          <p:cNvSpPr/>
          <p:nvPr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D3C8CE1-1545-584F-A8E0-D25CE6921C19}"/>
              </a:ext>
            </a:extLst>
          </p:cNvPr>
          <p:cNvSpPr/>
          <p:nvPr userDrawn="1"/>
        </p:nvSpPr>
        <p:spPr>
          <a:xfrm>
            <a:off x="0" y="2317605"/>
            <a:ext cx="12192000" cy="4540673"/>
          </a:xfrm>
          <a:custGeom>
            <a:avLst/>
            <a:gdLst/>
            <a:ahLst/>
            <a:cxnLst/>
            <a:rect l="l" t="t" r="r" b="b"/>
            <a:pathLst>
              <a:path w="18288000" h="6811009">
                <a:moveTo>
                  <a:pt x="0" y="6810600"/>
                </a:moveTo>
                <a:lnTo>
                  <a:pt x="18287998" y="6810600"/>
                </a:lnTo>
                <a:lnTo>
                  <a:pt x="18287998" y="0"/>
                </a:lnTo>
                <a:lnTo>
                  <a:pt x="0" y="0"/>
                </a:lnTo>
                <a:lnTo>
                  <a:pt x="0" y="6810600"/>
                </a:lnTo>
                <a:close/>
              </a:path>
            </a:pathLst>
          </a:custGeom>
          <a:solidFill>
            <a:srgbClr val="E2E9E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id="{6D2D3BF0-5F99-2A41-A4CD-1D36DCA1C9E3}"/>
              </a:ext>
            </a:extLst>
          </p:cNvPr>
          <p:cNvGrpSpPr/>
          <p:nvPr userDrawn="1"/>
        </p:nvGrpSpPr>
        <p:grpSpPr>
          <a:xfrm>
            <a:off x="2025603" y="3058378"/>
            <a:ext cx="444500" cy="444500"/>
            <a:chOff x="3038404" y="4587567"/>
            <a:chExt cx="666750" cy="666750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E45D70F6-9AC3-BF49-898C-01F124ABB8C8}"/>
                </a:ext>
              </a:extLst>
            </p:cNvPr>
            <p:cNvSpPr/>
            <p:nvPr/>
          </p:nvSpPr>
          <p:spPr>
            <a:xfrm>
              <a:off x="3038404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71DAE8A4-F9AD-D544-9D90-78C7D13DD390}"/>
                </a:ext>
              </a:extLst>
            </p:cNvPr>
            <p:cNvSpPr/>
            <p:nvPr/>
          </p:nvSpPr>
          <p:spPr>
            <a:xfrm>
              <a:off x="3107299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9" name="object 6">
            <a:extLst>
              <a:ext uri="{FF2B5EF4-FFF2-40B4-BE49-F238E27FC236}">
                <a16:creationId xmlns:a16="http://schemas.microsoft.com/office/drawing/2014/main" id="{49EA3C30-9C40-BF41-9C2F-C6D32075DC48}"/>
              </a:ext>
            </a:extLst>
          </p:cNvPr>
          <p:cNvGrpSpPr/>
          <p:nvPr userDrawn="1"/>
        </p:nvGrpSpPr>
        <p:grpSpPr>
          <a:xfrm>
            <a:off x="5873751" y="3058378"/>
            <a:ext cx="444500" cy="444500"/>
            <a:chOff x="8810625" y="4587567"/>
            <a:chExt cx="666750" cy="666750"/>
          </a:xfrm>
        </p:grpSpPr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3128B623-B26F-BD48-B048-32E7DA2D0DD3}"/>
                </a:ext>
              </a:extLst>
            </p:cNvPr>
            <p:cNvSpPr/>
            <p:nvPr/>
          </p:nvSpPr>
          <p:spPr>
            <a:xfrm>
              <a:off x="8810625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6B8CEB6F-AAAE-3046-B123-D2DC3918964A}"/>
                </a:ext>
              </a:extLst>
            </p:cNvPr>
            <p:cNvSpPr/>
            <p:nvPr/>
          </p:nvSpPr>
          <p:spPr>
            <a:xfrm>
              <a:off x="8879520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4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32" name="object 9">
            <a:extLst>
              <a:ext uri="{FF2B5EF4-FFF2-40B4-BE49-F238E27FC236}">
                <a16:creationId xmlns:a16="http://schemas.microsoft.com/office/drawing/2014/main" id="{E37D4E11-DB69-0B47-BA33-437F3FF41F28}"/>
              </a:ext>
            </a:extLst>
          </p:cNvPr>
          <p:cNvGrpSpPr/>
          <p:nvPr userDrawn="1"/>
        </p:nvGrpSpPr>
        <p:grpSpPr>
          <a:xfrm>
            <a:off x="9721898" y="3058378"/>
            <a:ext cx="444500" cy="444500"/>
            <a:chOff x="14582846" y="4587567"/>
            <a:chExt cx="666750" cy="666750"/>
          </a:xfrm>
        </p:grpSpPr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F17F3E92-6964-C04A-8F1F-F025AD569089}"/>
                </a:ext>
              </a:extLst>
            </p:cNvPr>
            <p:cNvSpPr/>
            <p:nvPr/>
          </p:nvSpPr>
          <p:spPr>
            <a:xfrm>
              <a:off x="14582846" y="4587567"/>
              <a:ext cx="666750" cy="666750"/>
            </a:xfrm>
            <a:custGeom>
              <a:avLst/>
              <a:gdLst/>
              <a:ahLst/>
              <a:cxnLst/>
              <a:rect l="l" t="t" r="r" b="b"/>
              <a:pathLst>
                <a:path w="666750" h="666750">
                  <a:moveTo>
                    <a:pt x="333374" y="666749"/>
                  </a:moveTo>
                  <a:lnTo>
                    <a:pt x="292563" y="664242"/>
                  </a:lnTo>
                  <a:lnTo>
                    <a:pt x="252371" y="656759"/>
                  </a:lnTo>
                  <a:lnTo>
                    <a:pt x="213397" y="644412"/>
                  </a:lnTo>
                  <a:lnTo>
                    <a:pt x="176223" y="627385"/>
                  </a:lnTo>
                  <a:lnTo>
                    <a:pt x="141412" y="605935"/>
                  </a:lnTo>
                  <a:lnTo>
                    <a:pt x="109493" y="580389"/>
                  </a:lnTo>
                  <a:lnTo>
                    <a:pt x="80942" y="551128"/>
                  </a:lnTo>
                  <a:lnTo>
                    <a:pt x="56183" y="518588"/>
                  </a:lnTo>
                  <a:lnTo>
                    <a:pt x="35595" y="483261"/>
                  </a:lnTo>
                  <a:lnTo>
                    <a:pt x="19487" y="445685"/>
                  </a:lnTo>
                  <a:lnTo>
                    <a:pt x="8100" y="406420"/>
                  </a:lnTo>
                  <a:lnTo>
                    <a:pt x="1605" y="366051"/>
                  </a:lnTo>
                  <a:lnTo>
                    <a:pt x="0" y="333374"/>
                  </a:lnTo>
                  <a:lnTo>
                    <a:pt x="100" y="325191"/>
                  </a:lnTo>
                  <a:lnTo>
                    <a:pt x="3608" y="284458"/>
                  </a:lnTo>
                  <a:lnTo>
                    <a:pt x="12075" y="244461"/>
                  </a:lnTo>
                  <a:lnTo>
                    <a:pt x="25376" y="205797"/>
                  </a:lnTo>
                  <a:lnTo>
                    <a:pt x="43310" y="169052"/>
                  </a:lnTo>
                  <a:lnTo>
                    <a:pt x="65605" y="134783"/>
                  </a:lnTo>
                  <a:lnTo>
                    <a:pt x="91927" y="103501"/>
                  </a:lnTo>
                  <a:lnTo>
                    <a:pt x="121884" y="75672"/>
                  </a:lnTo>
                  <a:lnTo>
                    <a:pt x="155022" y="51720"/>
                  </a:lnTo>
                  <a:lnTo>
                    <a:pt x="190838" y="32007"/>
                  </a:lnTo>
                  <a:lnTo>
                    <a:pt x="228798" y="16826"/>
                  </a:lnTo>
                  <a:lnTo>
                    <a:pt x="268336" y="6405"/>
                  </a:lnTo>
                  <a:lnTo>
                    <a:pt x="308852" y="902"/>
                  </a:lnTo>
                  <a:lnTo>
                    <a:pt x="333374" y="0"/>
                  </a:lnTo>
                  <a:lnTo>
                    <a:pt x="341558" y="100"/>
                  </a:lnTo>
                  <a:lnTo>
                    <a:pt x="382291" y="3608"/>
                  </a:lnTo>
                  <a:lnTo>
                    <a:pt x="422287" y="12075"/>
                  </a:lnTo>
                  <a:lnTo>
                    <a:pt x="460951" y="25376"/>
                  </a:lnTo>
                  <a:lnTo>
                    <a:pt x="497697" y="43310"/>
                  </a:lnTo>
                  <a:lnTo>
                    <a:pt x="531966" y="65605"/>
                  </a:lnTo>
                  <a:lnTo>
                    <a:pt x="563248" y="91927"/>
                  </a:lnTo>
                  <a:lnTo>
                    <a:pt x="591077" y="121884"/>
                  </a:lnTo>
                  <a:lnTo>
                    <a:pt x="615029" y="155022"/>
                  </a:lnTo>
                  <a:lnTo>
                    <a:pt x="634742" y="190838"/>
                  </a:lnTo>
                  <a:lnTo>
                    <a:pt x="649923" y="228798"/>
                  </a:lnTo>
                  <a:lnTo>
                    <a:pt x="660344" y="268336"/>
                  </a:lnTo>
                  <a:lnTo>
                    <a:pt x="665846" y="308852"/>
                  </a:lnTo>
                  <a:lnTo>
                    <a:pt x="666749" y="333374"/>
                  </a:lnTo>
                  <a:lnTo>
                    <a:pt x="666649" y="341558"/>
                  </a:lnTo>
                  <a:lnTo>
                    <a:pt x="663141" y="382291"/>
                  </a:lnTo>
                  <a:lnTo>
                    <a:pt x="654674" y="422287"/>
                  </a:lnTo>
                  <a:lnTo>
                    <a:pt x="641373" y="460951"/>
                  </a:lnTo>
                  <a:lnTo>
                    <a:pt x="623439" y="497697"/>
                  </a:lnTo>
                  <a:lnTo>
                    <a:pt x="601144" y="531966"/>
                  </a:lnTo>
                  <a:lnTo>
                    <a:pt x="574822" y="563248"/>
                  </a:lnTo>
                  <a:lnTo>
                    <a:pt x="544865" y="591077"/>
                  </a:lnTo>
                  <a:lnTo>
                    <a:pt x="511727" y="615029"/>
                  </a:lnTo>
                  <a:lnTo>
                    <a:pt x="475911" y="634742"/>
                  </a:lnTo>
                  <a:lnTo>
                    <a:pt x="437950" y="649923"/>
                  </a:lnTo>
                  <a:lnTo>
                    <a:pt x="398413" y="660344"/>
                  </a:lnTo>
                  <a:lnTo>
                    <a:pt x="357897" y="665846"/>
                  </a:lnTo>
                  <a:lnTo>
                    <a:pt x="333374" y="666749"/>
                  </a:lnTo>
                  <a:close/>
                </a:path>
              </a:pathLst>
            </a:custGeom>
            <a:solidFill>
              <a:srgbClr val="AB042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E26D9C30-57FA-4848-8703-E2E9E21898EC}"/>
                </a:ext>
              </a:extLst>
            </p:cNvPr>
            <p:cNvSpPr/>
            <p:nvPr/>
          </p:nvSpPr>
          <p:spPr>
            <a:xfrm>
              <a:off x="14651741" y="4731251"/>
              <a:ext cx="528955" cy="419734"/>
            </a:xfrm>
            <a:custGeom>
              <a:avLst/>
              <a:gdLst/>
              <a:ahLst/>
              <a:cxnLst/>
              <a:rect l="l" t="t" r="r" b="b"/>
              <a:pathLst>
                <a:path w="528955" h="419735">
                  <a:moveTo>
                    <a:pt x="181802" y="419585"/>
                  </a:moveTo>
                  <a:lnTo>
                    <a:pt x="0" y="237796"/>
                  </a:lnTo>
                  <a:lnTo>
                    <a:pt x="72435" y="165353"/>
                  </a:lnTo>
                  <a:lnTo>
                    <a:pt x="181802" y="274700"/>
                  </a:lnTo>
                  <a:lnTo>
                    <a:pt x="456477" y="0"/>
                  </a:lnTo>
                  <a:lnTo>
                    <a:pt x="528939" y="72429"/>
                  </a:lnTo>
                  <a:lnTo>
                    <a:pt x="181802" y="419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5" name="object 12">
            <a:extLst>
              <a:ext uri="{FF2B5EF4-FFF2-40B4-BE49-F238E27FC236}">
                <a16:creationId xmlns:a16="http://schemas.microsoft.com/office/drawing/2014/main" id="{BDD1F121-72EB-494A-B3A0-5D8EAB342037}"/>
              </a:ext>
            </a:extLst>
          </p:cNvPr>
          <p:cNvSpPr/>
          <p:nvPr userDrawn="1"/>
        </p:nvSpPr>
        <p:spPr>
          <a:xfrm>
            <a:off x="0" y="4"/>
            <a:ext cx="12192000" cy="2317750"/>
          </a:xfrm>
          <a:custGeom>
            <a:avLst/>
            <a:gdLst/>
            <a:ahLst/>
            <a:cxnLst/>
            <a:rect l="l" t="t" r="r" b="b"/>
            <a:pathLst>
              <a:path w="18288000" h="3476625">
                <a:moveTo>
                  <a:pt x="18287998" y="3476398"/>
                </a:moveTo>
                <a:lnTo>
                  <a:pt x="0" y="347639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476398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0DCCF851-8F6B-7D49-B9F4-392177656E20}"/>
              </a:ext>
            </a:extLst>
          </p:cNvPr>
          <p:cNvSpPr/>
          <p:nvPr userDrawn="1"/>
        </p:nvSpPr>
        <p:spPr>
          <a:xfrm>
            <a:off x="2662432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7D47B01A-DEF3-EA42-B610-A1661CFE8ED6}"/>
              </a:ext>
            </a:extLst>
          </p:cNvPr>
          <p:cNvSpPr/>
          <p:nvPr userDrawn="1"/>
        </p:nvSpPr>
        <p:spPr>
          <a:xfrm>
            <a:off x="6515248" y="3270786"/>
            <a:ext cx="3016251" cy="19050"/>
          </a:xfrm>
          <a:custGeom>
            <a:avLst/>
            <a:gdLst/>
            <a:ahLst/>
            <a:cxnLst/>
            <a:rect l="l" t="t" r="r" b="b"/>
            <a:pathLst>
              <a:path w="4524375" h="28575">
                <a:moveTo>
                  <a:pt x="4524374" y="28574"/>
                </a:moveTo>
                <a:lnTo>
                  <a:pt x="0" y="28574"/>
                </a:lnTo>
                <a:lnTo>
                  <a:pt x="0" y="0"/>
                </a:lnTo>
                <a:lnTo>
                  <a:pt x="4524374" y="0"/>
                </a:lnTo>
                <a:lnTo>
                  <a:pt x="452437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9AB7AE28-D1E9-1944-98AA-3CF784E3BFE0}"/>
              </a:ext>
            </a:extLst>
          </p:cNvPr>
          <p:cNvSpPr/>
          <p:nvPr userDrawn="1"/>
        </p:nvSpPr>
        <p:spPr>
          <a:xfrm>
            <a:off x="0" y="3270786"/>
            <a:ext cx="1830917" cy="19050"/>
          </a:xfrm>
          <a:custGeom>
            <a:avLst/>
            <a:gdLst/>
            <a:ahLst/>
            <a:cxnLst/>
            <a:rect l="l" t="t" r="r" b="b"/>
            <a:pathLst>
              <a:path w="2746375" h="28575">
                <a:moveTo>
                  <a:pt x="0" y="0"/>
                </a:moveTo>
                <a:lnTo>
                  <a:pt x="2745802" y="0"/>
                </a:lnTo>
                <a:lnTo>
                  <a:pt x="2745802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6420853E-9AA0-2E4E-A4CD-35B1D0618885}"/>
              </a:ext>
            </a:extLst>
          </p:cNvPr>
          <p:cNvSpPr/>
          <p:nvPr userDrawn="1"/>
        </p:nvSpPr>
        <p:spPr>
          <a:xfrm>
            <a:off x="10363396" y="3270786"/>
            <a:ext cx="1828800" cy="19050"/>
          </a:xfrm>
          <a:custGeom>
            <a:avLst/>
            <a:gdLst/>
            <a:ahLst/>
            <a:cxnLst/>
            <a:rect l="l" t="t" r="r" b="b"/>
            <a:pathLst>
              <a:path w="2743200" h="28575">
                <a:moveTo>
                  <a:pt x="2742904" y="28574"/>
                </a:moveTo>
                <a:lnTo>
                  <a:pt x="0" y="28574"/>
                </a:lnTo>
                <a:lnTo>
                  <a:pt x="0" y="0"/>
                </a:lnTo>
                <a:lnTo>
                  <a:pt x="2742904" y="0"/>
                </a:lnTo>
                <a:lnTo>
                  <a:pt x="2742904" y="28574"/>
                </a:lnTo>
                <a:close/>
              </a:path>
            </a:pathLst>
          </a:custGeom>
          <a:solidFill>
            <a:srgbClr val="0C23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460DB6FA-08EB-CA40-970F-C5B27E909082}"/>
              </a:ext>
            </a:extLst>
          </p:cNvPr>
          <p:cNvSpPr/>
          <p:nvPr userDrawn="1"/>
        </p:nvSpPr>
        <p:spPr>
          <a:xfrm>
            <a:off x="4199741" y="6446884"/>
            <a:ext cx="4089400" cy="55132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AB04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472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3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E889-DAE0-44DA-82C7-DD8AE1BD72E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B176-82FD-488E-BEFE-A10374A9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6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p:txStyles>
    <p:titleStyle>
      <a:lvl1pPr eaLnBrk="1" hangingPunct="1">
        <a:defRPr b="0" i="0"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04807" eaLnBrk="1" hangingPunct="1">
        <a:defRPr>
          <a:latin typeface="+mn-lt"/>
          <a:ea typeface="+mn-ea"/>
          <a:cs typeface="+mn-cs"/>
        </a:defRPr>
      </a:lvl2pPr>
      <a:lvl3pPr marL="609615" eaLnBrk="1" hangingPunct="1">
        <a:defRPr>
          <a:latin typeface="+mn-lt"/>
          <a:ea typeface="+mn-ea"/>
          <a:cs typeface="+mn-cs"/>
        </a:defRPr>
      </a:lvl3pPr>
      <a:lvl4pPr marL="914424" eaLnBrk="1" hangingPunct="1">
        <a:defRPr>
          <a:latin typeface="+mn-lt"/>
          <a:ea typeface="+mn-ea"/>
          <a:cs typeface="+mn-cs"/>
        </a:defRPr>
      </a:lvl4pPr>
      <a:lvl5pPr marL="1219231" eaLnBrk="1" hangingPunct="1">
        <a:defRPr>
          <a:latin typeface="+mn-lt"/>
          <a:ea typeface="+mn-ea"/>
          <a:cs typeface="+mn-cs"/>
        </a:defRPr>
      </a:lvl5pPr>
      <a:lvl6pPr marL="1524038" eaLnBrk="1" hangingPunct="1">
        <a:defRPr>
          <a:latin typeface="+mn-lt"/>
          <a:ea typeface="+mn-ea"/>
          <a:cs typeface="+mn-cs"/>
        </a:defRPr>
      </a:lvl6pPr>
      <a:lvl7pPr marL="1828845" eaLnBrk="1" hangingPunct="1">
        <a:defRPr>
          <a:latin typeface="+mn-lt"/>
          <a:ea typeface="+mn-ea"/>
          <a:cs typeface="+mn-cs"/>
        </a:defRPr>
      </a:lvl7pPr>
      <a:lvl8pPr marL="2133653" eaLnBrk="1" hangingPunct="1">
        <a:defRPr>
          <a:latin typeface="+mn-lt"/>
          <a:ea typeface="+mn-ea"/>
          <a:cs typeface="+mn-cs"/>
        </a:defRPr>
      </a:lvl8pPr>
      <a:lvl9pPr marL="243846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07" eaLnBrk="1" hangingPunct="1">
        <a:defRPr>
          <a:latin typeface="+mn-lt"/>
          <a:ea typeface="+mn-ea"/>
          <a:cs typeface="+mn-cs"/>
        </a:defRPr>
      </a:lvl2pPr>
      <a:lvl3pPr marL="609615" eaLnBrk="1" hangingPunct="1">
        <a:defRPr>
          <a:latin typeface="+mn-lt"/>
          <a:ea typeface="+mn-ea"/>
          <a:cs typeface="+mn-cs"/>
        </a:defRPr>
      </a:lvl3pPr>
      <a:lvl4pPr marL="914424" eaLnBrk="1" hangingPunct="1">
        <a:defRPr>
          <a:latin typeface="+mn-lt"/>
          <a:ea typeface="+mn-ea"/>
          <a:cs typeface="+mn-cs"/>
        </a:defRPr>
      </a:lvl4pPr>
      <a:lvl5pPr marL="1219231" eaLnBrk="1" hangingPunct="1">
        <a:defRPr>
          <a:latin typeface="+mn-lt"/>
          <a:ea typeface="+mn-ea"/>
          <a:cs typeface="+mn-cs"/>
        </a:defRPr>
      </a:lvl5pPr>
      <a:lvl6pPr marL="1524038" eaLnBrk="1" hangingPunct="1">
        <a:defRPr>
          <a:latin typeface="+mn-lt"/>
          <a:ea typeface="+mn-ea"/>
          <a:cs typeface="+mn-cs"/>
        </a:defRPr>
      </a:lvl6pPr>
      <a:lvl7pPr marL="1828845" eaLnBrk="1" hangingPunct="1">
        <a:defRPr>
          <a:latin typeface="+mn-lt"/>
          <a:ea typeface="+mn-ea"/>
          <a:cs typeface="+mn-cs"/>
        </a:defRPr>
      </a:lvl7pPr>
      <a:lvl8pPr marL="2133653" eaLnBrk="1" hangingPunct="1">
        <a:defRPr>
          <a:latin typeface="+mn-lt"/>
          <a:ea typeface="+mn-ea"/>
          <a:cs typeface="+mn-cs"/>
        </a:defRPr>
      </a:lvl8pPr>
      <a:lvl9pPr marL="243846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E179-591C-5543-BD9A-CE3F0AC803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1082-606E-F64E-B240-E9441552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1600004" y="839325"/>
            <a:ext cx="8991992" cy="2481263"/>
          </a:xfrm>
          <a:prstGeom prst="rect">
            <a:avLst/>
          </a:prstGeom>
        </p:spPr>
        <p:txBody>
          <a:bodyPr vert="horz" wrap="square" lIns="0" tIns="7620" rIns="0" bIns="0" rtlCol="0" anchor="ctr">
            <a:noAutofit/>
          </a:bodyPr>
          <a:lstStyle/>
          <a:p>
            <a:pPr marL="7621" algn="ctr">
              <a:lnSpc>
                <a:spcPct val="100000"/>
              </a:lnSpc>
              <a:spcBef>
                <a:spcPts val="60"/>
              </a:spcBef>
            </a:pPr>
            <a:r>
              <a:rPr lang="en-US" sz="3600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Differential Privacy and Digital Displacement of Communities of Color in Census 2020 Data: What Geographers Need to Know</a:t>
            </a:r>
            <a:endParaRPr sz="3600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2493" y="3940683"/>
            <a:ext cx="6267014" cy="489236"/>
          </a:xfrm>
          <a:prstGeom prst="rect">
            <a:avLst/>
          </a:prstGeom>
        </p:spPr>
        <p:txBody>
          <a:bodyPr vert="horz" wrap="square" lIns="0" tIns="6351" rIns="0" bIns="0" rtlCol="0">
            <a:noAutofit/>
          </a:bodyPr>
          <a:lstStyle/>
          <a:p>
            <a:pPr marL="6351" algn="ctr">
              <a:spcBef>
                <a:spcPts val="51"/>
              </a:spcBef>
              <a:tabLst>
                <a:tab pos="916964" algn="l"/>
                <a:tab pos="1463394" algn="l"/>
              </a:tabLst>
            </a:pPr>
            <a:r>
              <a:rPr lang="en-US" sz="2400" dirty="0">
                <a:solidFill>
                  <a:srgbClr val="81D3E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Nick Chun, PhD Student</a:t>
            </a:r>
          </a:p>
          <a:p>
            <a:pPr marL="6351" algn="ctr">
              <a:spcBef>
                <a:spcPts val="51"/>
              </a:spcBef>
              <a:tabLst>
                <a:tab pos="916964" algn="l"/>
                <a:tab pos="1463394" algn="l"/>
              </a:tabLst>
            </a:pPr>
            <a:r>
              <a:rPr lang="en-US" sz="2400" dirty="0">
                <a:solidFill>
                  <a:srgbClr val="81D3E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Jason Jurjevich, Associate Professor of Practice</a:t>
            </a:r>
            <a:endParaRPr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8286" y="9548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65703" y="9548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731975-D360-C745-9C9B-2A588D3E3E14}"/>
              </a:ext>
            </a:extLst>
          </p:cNvPr>
          <p:cNvSpPr txBox="1">
            <a:spLocks/>
          </p:cNvSpPr>
          <p:nvPr/>
        </p:nvSpPr>
        <p:spPr bwMode="auto">
          <a:xfrm>
            <a:off x="1260008" y="40182"/>
            <a:ext cx="10881587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Improvements in accuracy for “On-Spine” Geographies (Tracts)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84027265-EA1E-C74C-8646-5EFDB93B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06" y="6611779"/>
            <a:ext cx="2686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Source:  Jurjevich and Chun (2021)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04533D-E536-7848-807E-058095BAA880}"/>
              </a:ext>
            </a:extLst>
          </p:cNvPr>
          <p:cNvGrpSpPr/>
          <p:nvPr/>
        </p:nvGrpSpPr>
        <p:grpSpPr>
          <a:xfrm>
            <a:off x="2880752" y="1308129"/>
            <a:ext cx="7282331" cy="2819401"/>
            <a:chOff x="1255398" y="1106293"/>
            <a:chExt cx="7760330" cy="2808092"/>
          </a:xfrm>
        </p:grpSpPr>
        <p:pic>
          <p:nvPicPr>
            <p:cNvPr id="17" name="Picture 16" descr="Table&#10;&#10;Description automatically generated">
              <a:extLst>
                <a:ext uri="{FF2B5EF4-FFF2-40B4-BE49-F238E27FC236}">
                  <a16:creationId xmlns:a16="http://schemas.microsoft.com/office/drawing/2014/main" id="{DA8EC627-74A0-8E49-A5F1-43BF1028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1710" y="1106293"/>
              <a:ext cx="6764018" cy="280809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288E0C-D2B2-2D4B-8D54-61F526E26AE4}"/>
                </a:ext>
              </a:extLst>
            </p:cNvPr>
            <p:cNvSpPr txBox="1"/>
            <p:nvPr/>
          </p:nvSpPr>
          <p:spPr>
            <a:xfrm>
              <a:off x="1255398" y="2186702"/>
              <a:ext cx="966228" cy="707886"/>
            </a:xfrm>
            <a:prstGeom prst="rect">
              <a:avLst/>
            </a:prstGeom>
            <a:solidFill>
              <a:srgbClr val="F2EA1C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Nov. 2019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205B09-94B6-3B43-9D12-0810A976F098}"/>
              </a:ext>
            </a:extLst>
          </p:cNvPr>
          <p:cNvGrpSpPr/>
          <p:nvPr/>
        </p:nvGrpSpPr>
        <p:grpSpPr>
          <a:xfrm>
            <a:off x="2880752" y="4200403"/>
            <a:ext cx="7282331" cy="2674765"/>
            <a:chOff x="1248385" y="4048232"/>
            <a:chExt cx="7767343" cy="2420149"/>
          </a:xfrm>
        </p:grpSpPr>
        <p:pic>
          <p:nvPicPr>
            <p:cNvPr id="15" name="Picture 14" descr="Table&#10;&#10;Description automatically generated">
              <a:extLst>
                <a:ext uri="{FF2B5EF4-FFF2-40B4-BE49-F238E27FC236}">
                  <a16:creationId xmlns:a16="http://schemas.microsoft.com/office/drawing/2014/main" id="{D359A592-F383-A944-AD58-417758AB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7487" y="4048232"/>
              <a:ext cx="6758241" cy="24201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F2879D-305D-0B49-A62C-8137976332AE}"/>
                </a:ext>
              </a:extLst>
            </p:cNvPr>
            <p:cNvSpPr txBox="1"/>
            <p:nvPr/>
          </p:nvSpPr>
          <p:spPr>
            <a:xfrm>
              <a:off x="1248385" y="4901258"/>
              <a:ext cx="966228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87331" y="482600"/>
            <a:ext cx="7713133" cy="730251"/>
          </a:xfrm>
          <a:prstGeom prst="rect">
            <a:avLst/>
          </a:prstGeom>
        </p:spPr>
        <p:txBody>
          <a:bodyPr vert="horz" wrap="square" lIns="0" tIns="10160" rIns="0" bIns="0" rtlCol="0">
            <a:noAutofit/>
          </a:bodyPr>
          <a:lstStyle/>
          <a:p>
            <a:pPr marL="8466" algn="l">
              <a:spcBef>
                <a:spcPts val="80"/>
              </a:spcBef>
            </a:pPr>
            <a:r>
              <a:rPr lang="en-US" sz="4667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Overview</a:t>
            </a:r>
            <a:endParaRPr sz="4667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333" y="1413819"/>
            <a:ext cx="4189307" cy="463127"/>
          </a:xfrm>
          <a:prstGeom prst="rect">
            <a:avLst/>
          </a:prstGeom>
        </p:spPr>
        <p:txBody>
          <a:bodyPr vert="horz" wrap="square" lIns="0" tIns="11853" rIns="0" bIns="0" rtlCol="0">
            <a:noAutofit/>
          </a:bodyPr>
          <a:lstStyle/>
          <a:p>
            <a:pPr marL="8466" defTabSz="609615">
              <a:spcBef>
                <a:spcPts val="93"/>
              </a:spcBef>
            </a:pPr>
            <a:r>
              <a:rPr sz="2900" dirty="0">
                <a:solidFill>
                  <a:srgbClr val="81D3E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FROM START TO FINISH</a:t>
            </a:r>
            <a:endParaRPr sz="29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8283" y="3934521"/>
            <a:ext cx="2498936" cy="14859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493557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What is Differential Privacy?</a:t>
            </a:r>
            <a:endParaRPr lang="en-US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8044" marR="3387" algn="ctr" defTabSz="609615">
              <a:lnSpc>
                <a:spcPct val="105800"/>
              </a:lnSpc>
              <a:spcBef>
                <a:spcPts val="913"/>
              </a:spcBef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brief overview of differential privacy and how it affects the accuracy of 2020 Decennial Products</a:t>
            </a:r>
            <a:endParaRPr lang="en-US"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1772" y="3934520"/>
            <a:ext cx="2498936" cy="13166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“On-Spine” Geographies</a:t>
            </a:r>
          </a:p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endParaRPr lang="en-US" sz="600" spc="103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Compare accuracy of DP results  between the 2019 and 2021 vintages of the 2010 Demonstration Data</a:t>
            </a:r>
            <a:endParaRPr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4783" y="3934520"/>
            <a:ext cx="2498936" cy="13166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“Off-Spine” Geographies</a:t>
            </a:r>
          </a:p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endParaRPr lang="en-US" sz="600" spc="103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look at the accuracy of DP voting age population data aggregated to North Carolina voting precincts </a:t>
            </a:r>
            <a:endParaRPr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58E0C5-7A14-4668-9B79-2D18411E2FEA}"/>
              </a:ext>
            </a:extLst>
          </p:cNvPr>
          <p:cNvSpPr/>
          <p:nvPr/>
        </p:nvSpPr>
        <p:spPr>
          <a:xfrm>
            <a:off x="8582925" y="2878689"/>
            <a:ext cx="2722652" cy="2541732"/>
          </a:xfrm>
          <a:prstGeom prst="rect">
            <a:avLst/>
          </a:prstGeom>
          <a:noFill/>
          <a:ln>
            <a:solidFill>
              <a:srgbClr val="0C2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50377" y="94250"/>
            <a:ext cx="11471019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Off-Spine Geography: Voting Precincts (Districts)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41DBE6-D46B-994D-AB2B-7E41E3763A28}"/>
              </a:ext>
            </a:extLst>
          </p:cNvPr>
          <p:cNvSpPr txBox="1">
            <a:spLocks/>
          </p:cNvSpPr>
          <p:nvPr/>
        </p:nvSpPr>
        <p:spPr bwMode="auto">
          <a:xfrm>
            <a:off x="1591754" y="1481006"/>
            <a:ext cx="5975163" cy="514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Voting Precincts</a:t>
            </a:r>
          </a:p>
          <a:p>
            <a:pPr marL="457200" lvl="1" indent="0">
              <a:buNone/>
            </a:pP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Built up from Census Blocks</a:t>
            </a:r>
          </a:p>
          <a:p>
            <a:pPr marL="457200" lvl="1" indent="0">
              <a:buNone/>
            </a:pP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An “off-spine” geography</a:t>
            </a:r>
          </a:p>
          <a:p>
            <a:pPr marL="0" indent="0">
              <a:buNone/>
            </a:pPr>
            <a:endParaRPr lang="en-US" sz="2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North Carolina</a:t>
            </a:r>
          </a:p>
          <a:p>
            <a:pPr marL="457200" lvl="1" indent="0">
              <a:buNone/>
            </a:pP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2,700 voting precincts</a:t>
            </a:r>
          </a:p>
          <a:p>
            <a:pPr marL="457200" lvl="1" indent="0">
              <a:buNone/>
            </a:pP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Voter registration data with race-ethnicity</a:t>
            </a:r>
          </a:p>
          <a:p>
            <a:pPr marL="914400" lvl="2" indent="0">
              <a:buNone/>
            </a:pPr>
            <a:r>
              <a:rPr lang="en-US" sz="20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20% of the voting age population identify as Non-Hispanic Black. </a:t>
            </a:r>
          </a:p>
          <a:p>
            <a:pPr lvl="1"/>
            <a:endParaRPr lang="en-US" sz="24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56072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936532-E8CA-42FF-92B1-A0F9043B9B0F}"/>
              </a:ext>
            </a:extLst>
          </p:cNvPr>
          <p:cNvGrpSpPr/>
          <p:nvPr/>
        </p:nvGrpSpPr>
        <p:grpSpPr>
          <a:xfrm>
            <a:off x="7440329" y="1530849"/>
            <a:ext cx="4667765" cy="4675373"/>
            <a:chOff x="7894933" y="2555766"/>
            <a:chExt cx="4255950" cy="42426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10BE90-99FA-4356-915D-5C941993B0AA}"/>
                </a:ext>
              </a:extLst>
            </p:cNvPr>
            <p:cNvGrpSpPr/>
            <p:nvPr/>
          </p:nvGrpSpPr>
          <p:grpSpPr>
            <a:xfrm>
              <a:off x="7894933" y="2555766"/>
              <a:ext cx="4255950" cy="4242657"/>
              <a:chOff x="7900358" y="1536255"/>
              <a:chExt cx="4255950" cy="424265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07B54BE-C797-4EDC-B5C1-651CA4300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0358" y="1565653"/>
                <a:ext cx="4255950" cy="4213259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7446D3-A7F3-4E3A-8596-46F06C4A728A}"/>
                  </a:ext>
                </a:extLst>
              </p:cNvPr>
              <p:cNvSpPr/>
              <p:nvPr/>
            </p:nvSpPr>
            <p:spPr>
              <a:xfrm>
                <a:off x="9375169" y="1910993"/>
                <a:ext cx="832206" cy="3534310"/>
              </a:xfrm>
              <a:prstGeom prst="rect">
                <a:avLst/>
              </a:prstGeom>
              <a:noFill/>
              <a:ln w="28575">
                <a:solidFill>
                  <a:srgbClr val="0C234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B0B8E1-E1D6-494C-8006-B2217D72C450}"/>
                  </a:ext>
                </a:extLst>
              </p:cNvPr>
              <p:cNvSpPr txBox="1"/>
              <p:nvPr/>
            </p:nvSpPr>
            <p:spPr>
              <a:xfrm>
                <a:off x="9267731" y="1536255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Mongolian Baiti" panose="03000500000000000000" pitchFamily="66" charset="0"/>
                    <a:cs typeface="Mongolian Baiti" panose="03000500000000000000" pitchFamily="66" charset="0"/>
                  </a:rPr>
                  <a:t>On-Spine</a:t>
                </a: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061B0DC-E181-4846-99AE-CDCEF873A870}"/>
                </a:ext>
              </a:extLst>
            </p:cNvPr>
            <p:cNvSpPr/>
            <p:nvPr/>
          </p:nvSpPr>
          <p:spPr>
            <a:xfrm>
              <a:off x="8265713" y="4572538"/>
              <a:ext cx="996593" cy="43151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30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51858" y="155225"/>
            <a:ext cx="10856236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What would the 2010 voter registration rate for the Black population have looked like under differential privacy?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F41DBE6-D46B-994D-AB2B-7E41E3763A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22031" y="1552925"/>
                <a:ext cx="10247001" cy="5149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57150" indent="0" algn="ctr">
                  <a:buNone/>
                </a:pPr>
                <a:r>
                  <a:rPr lang="en-US" sz="2800" dirty="0">
                    <a:latin typeface="Mongolian Baiti" panose="03000500000000000000" pitchFamily="66" charset="0"/>
                    <a:ea typeface="Tahoma" panose="020B0604030504040204" pitchFamily="34" charset="0"/>
                    <a:cs typeface="Mongolian Baiti" panose="03000500000000000000" pitchFamily="66" charset="0"/>
                  </a:rPr>
                  <a:t>2010 DP &amp; SF Non-Hispanic (NH) Black voting age population</a:t>
                </a:r>
              </a:p>
              <a:p>
                <a:pPr marL="914400" lvl="2" indent="0" algn="ctr">
                  <a:buNone/>
                </a:pPr>
                <a:r>
                  <a:rPr lang="en-US" dirty="0">
                    <a:latin typeface="Mongolian Baiti" panose="03000500000000000000" pitchFamily="66" charset="0"/>
                    <a:ea typeface="Tahoma" panose="020B0604030504040204" pitchFamily="34" charset="0"/>
                    <a:cs typeface="Mongolian Baiti" panose="03000500000000000000" pitchFamily="66" charset="0"/>
                  </a:rPr>
                  <a:t>Voting precincts and tracts where SF Black voting age pop &gt;= 100</a:t>
                </a:r>
              </a:p>
              <a:p>
                <a:pPr lvl="2"/>
                <a:endParaRPr lang="en-US" sz="20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marL="457200" lvl="1" indent="0" algn="ctr">
                  <a:buNone/>
                </a:pPr>
                <a:endParaRPr lang="en-US" sz="24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marL="457200" lvl="1" indent="0" algn="ctr">
                  <a:buNone/>
                </a:pPr>
                <a:endParaRPr lang="en-US" sz="24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marL="57150" indent="0" algn="ctr">
                  <a:buNone/>
                </a:pPr>
                <a:r>
                  <a:rPr lang="en-US" sz="2800" dirty="0">
                    <a:latin typeface="Mongolian Baiti" panose="03000500000000000000" pitchFamily="66" charset="0"/>
                    <a:ea typeface="Tahoma" panose="020B0604030504040204" pitchFamily="34" charset="0"/>
                    <a:cs typeface="Mongolian Baiti" panose="03000500000000000000" pitchFamily="66" charset="0"/>
                  </a:rPr>
                  <a:t>Number of registered (NH) Black voters in Nov. 2010</a:t>
                </a:r>
              </a:p>
              <a:p>
                <a:pPr marL="457200" lvl="1" indent="0">
                  <a:buNone/>
                </a:pPr>
                <a:endParaRPr lang="en-US" sz="24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Mongolian Baiti" panose="03000500000000000000" pitchFamily="66" charset="0"/>
                        </a:rPr>
                        <m:t>𝑉𝑜𝑡𝑒𝑟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Mongolian Baiti" panose="03000500000000000000" pitchFamily="66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Mongolian Baiti" panose="03000500000000000000" pitchFamily="66" charset="0"/>
                        </a:rPr>
                        <m:t>𝑅𝑒𝑔𝑖𝑠𝑡𝑟𝑎𝑡𝑖𝑜𝑛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Mongolian Baiti" panose="03000500000000000000" pitchFamily="66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Mongolian Baiti" panose="03000500000000000000" pitchFamily="66" charset="0"/>
                        </a:rPr>
                        <m:t>𝑅𝑎𝑡𝑒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Mongolian Baiti" panose="03000500000000000000" pitchFamily="66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2010 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𝐵𝑙𝑎𝑐𝑘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𝑅𝑒𝑔𝑖𝑠𝑡𝑒𝑟𝑒𝑑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𝑉𝑜𝑡𝑒𝑟𝑠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2010 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𝐵𝑙𝑎𝑐𝑘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𝑉𝑜𝑡𝑖𝑛𝑔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𝐴𝑔𝑒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Mongolian Baiti" panose="03000500000000000000" pitchFamily="66" charset="0"/>
                            </a:rPr>
                            <m:t>𝑃𝑜𝑝𝑢𝑙𝑎𝑡𝑖𝑜𝑛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lvl="1" algn="ctr"/>
                <a:endParaRPr lang="en-US" sz="18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  <a:p>
                <a:pPr lvl="1"/>
                <a:endParaRPr lang="en-US" sz="1800" dirty="0">
                  <a:latin typeface="Mongolian Baiti" panose="03000500000000000000" pitchFamily="66" charset="0"/>
                  <a:ea typeface="Tahoma" panose="020B0604030504040204" pitchFamily="34" charset="0"/>
                  <a:cs typeface="Mongolian Baiti" panose="03000500000000000000" pitchFamily="66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F41DBE6-D46B-994D-AB2B-7E41E3763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031" y="1552925"/>
                <a:ext cx="10247001" cy="5149850"/>
              </a:xfrm>
              <a:prstGeom prst="rect">
                <a:avLst/>
              </a:prstGeom>
              <a:blipFill>
                <a:blip r:embed="rId3"/>
                <a:stretch>
                  <a:fillRect t="-11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56072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7DBEF9B-EC67-43C6-9BEB-89902F487542}"/>
              </a:ext>
            </a:extLst>
          </p:cNvPr>
          <p:cNvSpPr/>
          <p:nvPr/>
        </p:nvSpPr>
        <p:spPr>
          <a:xfrm>
            <a:off x="6377383" y="2773704"/>
            <a:ext cx="594305" cy="56317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18980D1-196B-4228-B307-EA8795609045}"/>
              </a:ext>
            </a:extLst>
          </p:cNvPr>
          <p:cNvSpPr/>
          <p:nvPr/>
        </p:nvSpPr>
        <p:spPr>
          <a:xfrm>
            <a:off x="6377383" y="4504619"/>
            <a:ext cx="594305" cy="56317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51858" y="129540"/>
            <a:ext cx="10856236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Goals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41DBE6-D46B-994D-AB2B-7E41E3763A28}"/>
              </a:ext>
            </a:extLst>
          </p:cNvPr>
          <p:cNvSpPr txBox="1">
            <a:spLocks/>
          </p:cNvSpPr>
          <p:nvPr/>
        </p:nvSpPr>
        <p:spPr bwMode="auto">
          <a:xfrm>
            <a:off x="1859257" y="1817370"/>
            <a:ext cx="9641438" cy="35517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Identify </a:t>
            </a:r>
            <a:r>
              <a:rPr lang="en-US" sz="2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census tracts &amp; voting precincts</a:t>
            </a: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where the difference between the DP and SF Black </a:t>
            </a:r>
            <a:r>
              <a:rPr lang="en-US" sz="2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voting age pop</a:t>
            </a: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is at least 5%</a:t>
            </a:r>
          </a:p>
          <a:p>
            <a:pPr marL="0" indent="0">
              <a:buNone/>
            </a:pPr>
            <a:endParaRPr lang="en-US" sz="2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en-US" sz="2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Identify </a:t>
            </a:r>
            <a:r>
              <a:rPr lang="en-US" sz="2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voting precincts</a:t>
            </a: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where the difference between the DP and SF Black </a:t>
            </a:r>
            <a:r>
              <a:rPr lang="en-US" sz="2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voter registration rate </a:t>
            </a: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is at least 5%</a:t>
            </a:r>
          </a:p>
          <a:p>
            <a:pPr marL="914400" lvl="2" indent="0">
              <a:buNone/>
            </a:pPr>
            <a:r>
              <a:rPr lang="en-US" sz="20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Example: SF vot. reg. rate is 65% and the DP vot. reg. rate is 60% </a:t>
            </a:r>
          </a:p>
          <a:p>
            <a:pPr marL="0" indent="0">
              <a:buNone/>
            </a:pPr>
            <a:endParaRPr lang="en-US" sz="2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24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24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56072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055874" y="98447"/>
            <a:ext cx="11330117" cy="75883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Summary: NC Voting Precincts vs Census Tracts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45313" y="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6BC4A8-5761-496D-88F9-FCE673314343}"/>
              </a:ext>
            </a:extLst>
          </p:cNvPr>
          <p:cNvSpPr txBox="1"/>
          <p:nvPr/>
        </p:nvSpPr>
        <p:spPr>
          <a:xfrm>
            <a:off x="6547421" y="4959561"/>
            <a:ext cx="5619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Summary statistics suggest accuracy between the two geographies are relatively comparable… but what about individual cases?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B3A0F83-28C6-4279-A928-34885821CC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49277" y="4205592"/>
            <a:ext cx="720627" cy="387654"/>
          </a:xfrm>
          <a:prstGeom prst="bentConnector3">
            <a:avLst>
              <a:gd name="adj1" fmla="val 42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AFD435B-0332-46C1-97B9-9F5270400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" y="1553186"/>
            <a:ext cx="6424774" cy="5251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1CD0-3307-4FED-9C91-F05A075D4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421" y="913029"/>
            <a:ext cx="5619274" cy="30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8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39618" y="-49304"/>
            <a:ext cx="10856236" cy="75883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NC Voting Age Population Comparison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45313" y="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369CDA-56DE-4383-BA6A-1991895E9DEA}"/>
              </a:ext>
            </a:extLst>
          </p:cNvPr>
          <p:cNvCxnSpPr>
            <a:cxnSpLocks/>
          </p:cNvCxnSpPr>
          <p:nvPr/>
        </p:nvCxnSpPr>
        <p:spPr>
          <a:xfrm>
            <a:off x="4476723" y="2555475"/>
            <a:ext cx="771448" cy="532895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6AC4F8-80BB-40BD-94D3-1A1F7B65BEC0}"/>
              </a:ext>
            </a:extLst>
          </p:cNvPr>
          <p:cNvGrpSpPr/>
          <p:nvPr/>
        </p:nvGrpSpPr>
        <p:grpSpPr>
          <a:xfrm>
            <a:off x="1071471" y="4163911"/>
            <a:ext cx="3295715" cy="2663854"/>
            <a:chOff x="645313" y="3835092"/>
            <a:chExt cx="3545271" cy="2889395"/>
          </a:xfrm>
        </p:grpSpPr>
        <p:pic>
          <p:nvPicPr>
            <p:cNvPr id="27" name="Picture 26" descr="Chart, histogram&#10;&#10;Description automatically generated">
              <a:extLst>
                <a:ext uri="{FF2B5EF4-FFF2-40B4-BE49-F238E27FC236}">
                  <a16:creationId xmlns:a16="http://schemas.microsoft.com/office/drawing/2014/main" id="{8CD48039-62A3-4CE6-A192-B420AFF5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3" y="3835092"/>
              <a:ext cx="3545271" cy="28893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0FB608-AA42-4272-80E8-C35B9630621D}"/>
                </a:ext>
              </a:extLst>
            </p:cNvPr>
            <p:cNvSpPr txBox="1"/>
            <p:nvPr/>
          </p:nvSpPr>
          <p:spPr>
            <a:xfrm>
              <a:off x="1241739" y="4281691"/>
              <a:ext cx="1445726" cy="4673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1%</a:t>
              </a:r>
              <a:r>
                <a:rPr lang="en-US" sz="1100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 of census tracts w/ abs error &gt;=5%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FC30A0-89C4-4414-B1D9-9368106B6856}"/>
              </a:ext>
            </a:extLst>
          </p:cNvPr>
          <p:cNvSpPr txBox="1"/>
          <p:nvPr/>
        </p:nvSpPr>
        <p:spPr>
          <a:xfrm>
            <a:off x="1434707" y="3794579"/>
            <a:ext cx="25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Census Tracts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CCFB1E-6C82-46C4-A682-5A2BC76E886F}"/>
              </a:ext>
            </a:extLst>
          </p:cNvPr>
          <p:cNvSpPr txBox="1"/>
          <p:nvPr/>
        </p:nvSpPr>
        <p:spPr>
          <a:xfrm>
            <a:off x="1429623" y="709528"/>
            <a:ext cx="25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Voting Precincts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9137C-2F13-45BF-96B0-A17F7E98B7C1}"/>
              </a:ext>
            </a:extLst>
          </p:cNvPr>
          <p:cNvSpPr/>
          <p:nvPr/>
        </p:nvSpPr>
        <p:spPr>
          <a:xfrm>
            <a:off x="1434741" y="776419"/>
            <a:ext cx="2612024" cy="34997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0E72F-E5E3-496D-92F1-93187453BD0A}"/>
              </a:ext>
            </a:extLst>
          </p:cNvPr>
          <p:cNvGrpSpPr/>
          <p:nvPr/>
        </p:nvGrpSpPr>
        <p:grpSpPr>
          <a:xfrm>
            <a:off x="1071471" y="1073649"/>
            <a:ext cx="3338565" cy="2720930"/>
            <a:chOff x="1071471" y="1073649"/>
            <a:chExt cx="3338565" cy="2720930"/>
          </a:xfrm>
        </p:grpSpPr>
        <p:pic>
          <p:nvPicPr>
            <p:cNvPr id="3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09F9AB8C-F54B-45ED-AE8F-B55AFFC65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71" y="1073649"/>
              <a:ext cx="3338565" cy="272093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5D402-BAC8-414C-8E66-5B2F979E0F2F}"/>
                </a:ext>
              </a:extLst>
            </p:cNvPr>
            <p:cNvSpPr txBox="1"/>
            <p:nvPr/>
          </p:nvSpPr>
          <p:spPr>
            <a:xfrm>
              <a:off x="2863589" y="1490598"/>
              <a:ext cx="1546447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12%</a:t>
              </a:r>
              <a:r>
                <a:rPr lang="en-US" sz="1100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 of voting precincts w/ abs error &gt;=5%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E824A89-C209-4079-B83B-6169E5575F71}"/>
              </a:ext>
            </a:extLst>
          </p:cNvPr>
          <p:cNvSpPr/>
          <p:nvPr/>
        </p:nvSpPr>
        <p:spPr>
          <a:xfrm>
            <a:off x="1074993" y="1057327"/>
            <a:ext cx="3335043" cy="275878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253244-7C23-442B-999C-CD98B6F68FFB}"/>
              </a:ext>
            </a:extLst>
          </p:cNvPr>
          <p:cNvSpPr txBox="1"/>
          <p:nvPr/>
        </p:nvSpPr>
        <p:spPr>
          <a:xfrm>
            <a:off x="7449027" y="1196579"/>
            <a:ext cx="25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NC Voting Precincts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BFEDEF67-7954-4F7A-8D7F-350F9D48C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20" y="1565911"/>
            <a:ext cx="6724234" cy="51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 animBg="1"/>
      <p:bldP spid="36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39618" y="187519"/>
            <a:ext cx="10856236" cy="75883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NC Voter Registration Rate Error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45313" y="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369CDA-56DE-4383-BA6A-1991895E9DEA}"/>
              </a:ext>
            </a:extLst>
          </p:cNvPr>
          <p:cNvCxnSpPr>
            <a:cxnSpLocks/>
          </p:cNvCxnSpPr>
          <p:nvPr/>
        </p:nvCxnSpPr>
        <p:spPr>
          <a:xfrm>
            <a:off x="4476723" y="3429000"/>
            <a:ext cx="771448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6CC578-8D40-4CB9-B25B-01A1BF4FBE88}"/>
              </a:ext>
            </a:extLst>
          </p:cNvPr>
          <p:cNvGrpSpPr/>
          <p:nvPr/>
        </p:nvGrpSpPr>
        <p:grpSpPr>
          <a:xfrm>
            <a:off x="454125" y="1684888"/>
            <a:ext cx="3935760" cy="3488224"/>
            <a:chOff x="645313" y="758832"/>
            <a:chExt cx="3545271" cy="2889395"/>
          </a:xfrm>
        </p:grpSpPr>
        <p:pic>
          <p:nvPicPr>
            <p:cNvPr id="24" name="Picture 23" descr="Chart&#10;&#10;Description automatically generated">
              <a:extLst>
                <a:ext uri="{FF2B5EF4-FFF2-40B4-BE49-F238E27FC236}">
                  <a16:creationId xmlns:a16="http://schemas.microsoft.com/office/drawing/2014/main" id="{A8928257-29DF-4D68-9729-25DFBC34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3" y="758832"/>
              <a:ext cx="3545271" cy="288939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5D402-BAC8-414C-8E66-5B2F979E0F2F}"/>
                </a:ext>
              </a:extLst>
            </p:cNvPr>
            <p:cNvSpPr txBox="1"/>
            <p:nvPr/>
          </p:nvSpPr>
          <p:spPr>
            <a:xfrm>
              <a:off x="2505714" y="1392296"/>
              <a:ext cx="1663546" cy="3824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8%</a:t>
              </a:r>
              <a:r>
                <a:rPr lang="en-US" sz="1200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 of voting precincts w/ abs vtrg error &gt;=5%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ECCFB1E-6C82-46C4-A682-5A2BC76E886F}"/>
              </a:ext>
            </a:extLst>
          </p:cNvPr>
          <p:cNvSpPr txBox="1"/>
          <p:nvPr/>
        </p:nvSpPr>
        <p:spPr>
          <a:xfrm>
            <a:off x="1137295" y="1194716"/>
            <a:ext cx="25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Voting Precincts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6D2358-A45E-40F6-A5C5-4893D725C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09" y="1564048"/>
            <a:ext cx="6760845" cy="52242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4CA17A-BB15-486E-8189-4C8B9DA706CB}"/>
              </a:ext>
            </a:extLst>
          </p:cNvPr>
          <p:cNvSpPr txBox="1"/>
          <p:nvPr/>
        </p:nvSpPr>
        <p:spPr>
          <a:xfrm>
            <a:off x="7430721" y="1194716"/>
            <a:ext cx="25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NC Voting Precincts</a:t>
            </a:r>
          </a:p>
        </p:txBody>
      </p:sp>
    </p:spTree>
    <p:extLst>
      <p:ext uri="{BB962C8B-B14F-4D97-AF65-F5344CB8AC3E}">
        <p14:creationId xmlns:p14="http://schemas.microsoft.com/office/powerpoint/2010/main" val="21934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-762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70509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C8F109-6B27-364E-93A6-5C04C21D58E2}"/>
              </a:ext>
            </a:extLst>
          </p:cNvPr>
          <p:cNvSpPr txBox="1">
            <a:spLocks/>
          </p:cNvSpPr>
          <p:nvPr/>
        </p:nvSpPr>
        <p:spPr bwMode="auto">
          <a:xfrm>
            <a:off x="1935323" y="1507252"/>
            <a:ext cx="9474129" cy="514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1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Demonstration data aggregated to NC voting precincts (off-spine) produced higher DP variance than tract level data (on-spine) despite comparable population sizes.  </a:t>
            </a:r>
          </a:p>
          <a:p>
            <a:pPr marL="457200" lvl="1" indent="0">
              <a:buNone/>
              <a:defRPr/>
            </a:pPr>
            <a:endParaRPr lang="en-US" sz="24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This variance at the precinct level creates challenges for longitudinal studies that rely on accurate denominator data (voting age population).</a:t>
            </a:r>
          </a:p>
          <a:p>
            <a:pPr marL="457200" lvl="1" indent="0">
              <a:buNone/>
              <a:defRPr/>
            </a:pPr>
            <a:endParaRPr lang="en-US" sz="2400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457200" lvl="1" indent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More work is needed to see how DP &amp; the TDA affect different regions and geographies in the U.S.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3F7BE042-AAFC-C343-B573-874AE9D8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14" y="6556137"/>
            <a:ext cx="2686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000" dirty="0">
                <a:solidFill>
                  <a:prstClr val="black"/>
                </a:solidFill>
              </a:rPr>
              <a:t>Source:  U.S. Census Bureau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C2F26A-9E4D-D741-BB5B-D7FAF6AD4E5C}"/>
              </a:ext>
            </a:extLst>
          </p:cNvPr>
          <p:cNvSpPr txBox="1">
            <a:spLocks/>
          </p:cNvSpPr>
          <p:nvPr/>
        </p:nvSpPr>
        <p:spPr bwMode="auto">
          <a:xfrm>
            <a:off x="1110343" y="134932"/>
            <a:ext cx="9047751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4000" b="1" dirty="0">
                <a:solidFill>
                  <a:srgbClr val="1F497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1197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87331" y="482600"/>
            <a:ext cx="7713133" cy="730251"/>
          </a:xfrm>
          <a:prstGeom prst="rect">
            <a:avLst/>
          </a:prstGeom>
        </p:spPr>
        <p:txBody>
          <a:bodyPr vert="horz" wrap="square" lIns="0" tIns="10160" rIns="0" bIns="0" rtlCol="0">
            <a:noAutofit/>
          </a:bodyPr>
          <a:lstStyle/>
          <a:p>
            <a:pPr marL="8466">
              <a:spcBef>
                <a:spcPts val="80"/>
              </a:spcBef>
            </a:pPr>
            <a:r>
              <a:rPr lang="en-US" sz="4667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Overview</a:t>
            </a:r>
            <a:endParaRPr sz="4667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333" y="1413819"/>
            <a:ext cx="4189307" cy="463127"/>
          </a:xfrm>
          <a:prstGeom prst="rect">
            <a:avLst/>
          </a:prstGeom>
        </p:spPr>
        <p:txBody>
          <a:bodyPr vert="horz" wrap="square" lIns="0" tIns="11853" rIns="0" bIns="0" rtlCol="0">
            <a:noAutofit/>
          </a:bodyPr>
          <a:lstStyle/>
          <a:p>
            <a:pPr marL="8466" defTabSz="609615">
              <a:spcBef>
                <a:spcPts val="93"/>
              </a:spcBef>
            </a:pPr>
            <a:r>
              <a:rPr sz="2900" dirty="0">
                <a:solidFill>
                  <a:srgbClr val="81D3E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FROM START TO FINISH</a:t>
            </a:r>
            <a:endParaRPr sz="29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8283" y="3934521"/>
            <a:ext cx="2498936" cy="14859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493557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What is Differential Privacy?</a:t>
            </a:r>
            <a:endParaRPr lang="en-US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8044" marR="3387" algn="ctr" defTabSz="609615">
              <a:lnSpc>
                <a:spcPct val="105800"/>
              </a:lnSpc>
              <a:spcBef>
                <a:spcPts val="913"/>
              </a:spcBef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brief overview of differential privacy and how it affects the accuracy of 2020 Decennial Products</a:t>
            </a:r>
            <a:endParaRPr lang="en-US"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1772" y="3934520"/>
            <a:ext cx="2498936" cy="13166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“On-Spine” Geographies</a:t>
            </a:r>
          </a:p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endParaRPr lang="en-US" sz="600" spc="103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Compare accuracy of results  between the 2019 and 2021 vintages of the 2010 Demonstration Data</a:t>
            </a:r>
            <a:endParaRPr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4783" y="3934520"/>
            <a:ext cx="2498936" cy="13166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“Off-Spine” Geographies</a:t>
            </a:r>
          </a:p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endParaRPr lang="en-US" sz="600" spc="103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look at the accuracy of DP voting age population data aggregated to North Carolina voting precincts </a:t>
            </a:r>
            <a:endParaRPr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58E0C5-7A14-4668-9B79-2D18411E2FEA}"/>
              </a:ext>
            </a:extLst>
          </p:cNvPr>
          <p:cNvSpPr/>
          <p:nvPr/>
        </p:nvSpPr>
        <p:spPr>
          <a:xfrm>
            <a:off x="886425" y="2902449"/>
            <a:ext cx="2722652" cy="2541732"/>
          </a:xfrm>
          <a:prstGeom prst="rect">
            <a:avLst/>
          </a:prstGeom>
          <a:noFill/>
          <a:ln>
            <a:solidFill>
              <a:srgbClr val="0C2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-762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70509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C8F109-6B27-364E-93A6-5C04C21D58E2}"/>
              </a:ext>
            </a:extLst>
          </p:cNvPr>
          <p:cNvSpPr txBox="1">
            <a:spLocks/>
          </p:cNvSpPr>
          <p:nvPr/>
        </p:nvSpPr>
        <p:spPr bwMode="auto">
          <a:xfrm>
            <a:off x="1935323" y="1277932"/>
            <a:ext cx="8641922" cy="514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Backbone of U.S. democracy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Constitutional mandate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Political and Economic Apportionment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r>
              <a:rPr lang="en-US" sz="2400" u="sng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Supports drawing state and local political districts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Enforce voting rights and civil rights legislation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Supports data-driven decision making</a:t>
            </a:r>
          </a:p>
          <a:p>
            <a:pPr marL="914400" lvl="2" indent="0">
              <a:buNone/>
              <a:defRPr/>
            </a:pPr>
            <a:endParaRPr lang="en-US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>
              <a:defRPr/>
            </a:pPr>
            <a:endParaRPr lang="en-US" altLang="en-US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3F7BE042-AAFC-C343-B573-874AE9D8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14" y="6556137"/>
            <a:ext cx="2686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000" dirty="0">
                <a:solidFill>
                  <a:prstClr val="black"/>
                </a:solidFill>
              </a:rPr>
              <a:t>Source:  U.S. Census Bureau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C2F26A-9E4D-D741-BB5B-D7FAF6AD4E5C}"/>
              </a:ext>
            </a:extLst>
          </p:cNvPr>
          <p:cNvSpPr txBox="1">
            <a:spLocks/>
          </p:cNvSpPr>
          <p:nvPr/>
        </p:nvSpPr>
        <p:spPr bwMode="auto">
          <a:xfrm>
            <a:off x="1264814" y="134932"/>
            <a:ext cx="9047751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rgbClr val="1F497D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Why Do Accurate Census Data Matter?</a:t>
            </a:r>
          </a:p>
        </p:txBody>
      </p:sp>
    </p:spTree>
    <p:extLst>
      <p:ext uri="{BB962C8B-B14F-4D97-AF65-F5344CB8AC3E}">
        <p14:creationId xmlns:p14="http://schemas.microsoft.com/office/powerpoint/2010/main" val="15428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-762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71252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65557" y="147425"/>
            <a:ext cx="5317024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Disclosure Avoidance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41DBE6-D46B-994D-AB2B-7E41E3763A28}"/>
              </a:ext>
            </a:extLst>
          </p:cNvPr>
          <p:cNvSpPr txBox="1">
            <a:spLocks/>
          </p:cNvSpPr>
          <p:nvPr/>
        </p:nvSpPr>
        <p:spPr bwMode="auto">
          <a:xfrm>
            <a:off x="1936809" y="1404563"/>
            <a:ext cx="8229600" cy="514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Title 13 mandates that the U.S. Census Bureau ensure individual confidentiality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Traditional disclosure avoidance is not longer effective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	Unpublished parameters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	</a:t>
            </a: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USCB researchers were able to re-identify the race, age, sex, 	and location (census block) of 219 million individuals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Balancing Accuracy and Privacy</a:t>
            </a:r>
          </a:p>
          <a:p>
            <a:endParaRPr lang="en-US" sz="26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43438" y="158390"/>
            <a:ext cx="10856236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Differential Privacy &amp; The TopDown Algorithm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41DBE6-D46B-994D-AB2B-7E41E3763A28}"/>
              </a:ext>
            </a:extLst>
          </p:cNvPr>
          <p:cNvSpPr txBox="1">
            <a:spLocks/>
          </p:cNvSpPr>
          <p:nvPr/>
        </p:nvSpPr>
        <p:spPr bwMode="auto">
          <a:xfrm>
            <a:off x="1469383" y="1406104"/>
            <a:ext cx="6134450" cy="514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Differential Privacy (DP)</a:t>
            </a:r>
          </a:p>
          <a:p>
            <a:pPr lvl="1"/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A method </a:t>
            </a:r>
            <a:r>
              <a:rPr lang="en-US" sz="1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quantifying</a:t>
            </a:r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the relationship between accuracy and privacy. Ensures the confidentiality of respondents while minimizing noise (error) injection.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The TopDown Algorithm (TDA)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The new Disclosure Avoidance System for the 2020 Census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    Data accuracy for these “</a:t>
            </a:r>
            <a:r>
              <a:rPr lang="en-US" sz="1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on-spine</a:t>
            </a:r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” geographies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     Data accuracy for these “</a:t>
            </a:r>
            <a:r>
              <a:rPr lang="en-US" sz="18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off-spine</a:t>
            </a:r>
            <a:r>
              <a:rPr lang="en-US" sz="1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” geographies </a:t>
            </a:r>
          </a:p>
          <a:p>
            <a:pPr marL="457200" lvl="1" indent="0">
              <a:buNone/>
            </a:pPr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marL="457200" lvl="1" indent="0">
              <a:buNone/>
            </a:pPr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57553" y="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9304C-F769-4864-8828-D5BDA2FCEBB9}"/>
              </a:ext>
            </a:extLst>
          </p:cNvPr>
          <p:cNvGrpSpPr/>
          <p:nvPr/>
        </p:nvGrpSpPr>
        <p:grpSpPr>
          <a:xfrm>
            <a:off x="7905495" y="1536255"/>
            <a:ext cx="4255950" cy="4242657"/>
            <a:chOff x="7900358" y="1536255"/>
            <a:chExt cx="4255950" cy="42426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AD0501-0E53-4C79-954B-B08CF1138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0358" y="1565653"/>
              <a:ext cx="4255950" cy="421325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4D97D-6EE7-4F71-824F-5778F0BBF031}"/>
                </a:ext>
              </a:extLst>
            </p:cNvPr>
            <p:cNvSpPr/>
            <p:nvPr/>
          </p:nvSpPr>
          <p:spPr>
            <a:xfrm>
              <a:off x="9375169" y="1910993"/>
              <a:ext cx="832206" cy="3534310"/>
            </a:xfrm>
            <a:prstGeom prst="rect">
              <a:avLst/>
            </a:prstGeom>
            <a:noFill/>
            <a:ln w="28575">
              <a:solidFill>
                <a:srgbClr val="0C234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5CA19D-7D4F-4C65-90B2-C528FB3C30C5}"/>
                </a:ext>
              </a:extLst>
            </p:cNvPr>
            <p:cNvSpPr txBox="1"/>
            <p:nvPr/>
          </p:nvSpPr>
          <p:spPr>
            <a:xfrm>
              <a:off x="9267731" y="153625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On-Spine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329258-F30E-4C96-BCE1-69DBBE288859}"/>
              </a:ext>
            </a:extLst>
          </p:cNvPr>
          <p:cNvGrpSpPr/>
          <p:nvPr/>
        </p:nvGrpSpPr>
        <p:grpSpPr>
          <a:xfrm>
            <a:off x="8009175" y="1776273"/>
            <a:ext cx="1232899" cy="3669030"/>
            <a:chOff x="6348960" y="1730618"/>
            <a:chExt cx="1232899" cy="36690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C1EF41-ACB5-4099-A5F1-64F1993FD361}"/>
                </a:ext>
              </a:extLst>
            </p:cNvPr>
            <p:cNvSpPr/>
            <p:nvPr/>
          </p:nvSpPr>
          <p:spPr>
            <a:xfrm>
              <a:off x="6348960" y="1730618"/>
              <a:ext cx="1232899" cy="3669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79E97A1-0E71-4855-BF5D-BF3FAEB87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5409" y="2207776"/>
              <a:ext cx="0" cy="310821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AD7E0E-8516-42E2-B884-ABD325D6A9D5}"/>
                </a:ext>
              </a:extLst>
            </p:cNvPr>
            <p:cNvSpPr txBox="1"/>
            <p:nvPr/>
          </p:nvSpPr>
          <p:spPr>
            <a:xfrm>
              <a:off x="6348960" y="3244065"/>
              <a:ext cx="1232899" cy="3698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Accuracy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4CC48D-FAB1-479A-B6EA-A350CA8D85FC}"/>
                </a:ext>
              </a:extLst>
            </p:cNvPr>
            <p:cNvSpPr txBox="1"/>
            <p:nvPr/>
          </p:nvSpPr>
          <p:spPr>
            <a:xfrm>
              <a:off x="6560067" y="5021198"/>
              <a:ext cx="8106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low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9F6464-CF13-43F8-BA04-6417A74BC503}"/>
                </a:ext>
              </a:extLst>
            </p:cNvPr>
            <p:cNvSpPr txBox="1"/>
            <p:nvPr/>
          </p:nvSpPr>
          <p:spPr>
            <a:xfrm>
              <a:off x="6563380" y="1775383"/>
              <a:ext cx="8106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Mongolian Baiti" panose="03000500000000000000" pitchFamily="66" charset="0"/>
                  <a:cs typeface="Mongolian Baiti" panose="03000500000000000000" pitchFamily="66" charset="0"/>
                </a:rPr>
                <a:t>high</a:t>
              </a:r>
            </a:p>
          </p:txBody>
        </p:sp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E887ACC-30AE-4F4D-9228-6EAE5339095D}"/>
              </a:ext>
            </a:extLst>
          </p:cNvPr>
          <p:cNvSpPr/>
          <p:nvPr/>
        </p:nvSpPr>
        <p:spPr>
          <a:xfrm rot="10800000">
            <a:off x="1973324" y="4104525"/>
            <a:ext cx="222971" cy="23116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DA85E3F-3224-4ED7-8DFE-AB521BBC2253}"/>
              </a:ext>
            </a:extLst>
          </p:cNvPr>
          <p:cNvSpPr/>
          <p:nvPr/>
        </p:nvSpPr>
        <p:spPr>
          <a:xfrm>
            <a:off x="1973324" y="4590835"/>
            <a:ext cx="222971" cy="23116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51858" y="0"/>
            <a:ext cx="10856236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2010 Privacy Protected Demonstration Data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41DBE6-D46B-994D-AB2B-7E41E3763A28}"/>
              </a:ext>
            </a:extLst>
          </p:cNvPr>
          <p:cNvSpPr txBox="1">
            <a:spLocks/>
          </p:cNvSpPr>
          <p:nvPr/>
        </p:nvSpPr>
        <p:spPr bwMode="auto">
          <a:xfrm>
            <a:off x="1909411" y="954041"/>
            <a:ext cx="9911008" cy="5149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Comparison of 2010 DP Data vs 2010 Summary File (SF) Data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u="sng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What would the published 2010 Decennial Data have looked like curated under the TDA?</a:t>
            </a:r>
            <a:endParaRPr lang="en-US" sz="1800" u="sng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Multiple Vintages: Oct. 2019 …… June 2021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	</a:t>
            </a: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Higher privacy loss budget permitting more accurate data (4.0 vs 17.1)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>
                <a:latin typeface="Mongolian Baiti" panose="03000500000000000000" pitchFamily="66" charset="0"/>
                <a:ea typeface="Tahoma" panose="020B0604030504040204" pitchFamily="34" charset="0"/>
                <a:cs typeface="Mongolian Baiti" panose="03000500000000000000" pitchFamily="66" charset="0"/>
              </a:rPr>
              <a:t>Improvements to the accuracy of “off-spine” geographies</a:t>
            </a:r>
          </a:p>
          <a:p>
            <a:pPr lvl="1"/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  <a:p>
            <a:pPr lvl="1"/>
            <a:endParaRPr lang="en-US" sz="1800" dirty="0">
              <a:latin typeface="Mongolian Baiti" panose="03000500000000000000" pitchFamily="66" charset="0"/>
              <a:ea typeface="Tahom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57553" y="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EF769EAE-BF30-486D-B726-25216E6A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734" y="5012676"/>
            <a:ext cx="5450360" cy="17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87331" y="482600"/>
            <a:ext cx="7713133" cy="730251"/>
          </a:xfrm>
          <a:prstGeom prst="rect">
            <a:avLst/>
          </a:prstGeom>
        </p:spPr>
        <p:txBody>
          <a:bodyPr vert="horz" wrap="square" lIns="0" tIns="10160" rIns="0" bIns="0" rtlCol="0">
            <a:noAutofit/>
          </a:bodyPr>
          <a:lstStyle/>
          <a:p>
            <a:pPr marL="8466" algn="l">
              <a:spcBef>
                <a:spcPts val="80"/>
              </a:spcBef>
            </a:pPr>
            <a:r>
              <a:rPr lang="en-US" sz="4667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Overview</a:t>
            </a:r>
            <a:endParaRPr sz="4667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333" y="1413819"/>
            <a:ext cx="4189307" cy="463127"/>
          </a:xfrm>
          <a:prstGeom prst="rect">
            <a:avLst/>
          </a:prstGeom>
        </p:spPr>
        <p:txBody>
          <a:bodyPr vert="horz" wrap="square" lIns="0" tIns="11853" rIns="0" bIns="0" rtlCol="0">
            <a:noAutofit/>
          </a:bodyPr>
          <a:lstStyle/>
          <a:p>
            <a:pPr marL="8466" defTabSz="609615">
              <a:spcBef>
                <a:spcPts val="93"/>
              </a:spcBef>
            </a:pPr>
            <a:r>
              <a:rPr sz="2900" dirty="0">
                <a:solidFill>
                  <a:srgbClr val="81D3E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FROM START TO FINISH</a:t>
            </a:r>
            <a:endParaRPr sz="29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8283" y="3934521"/>
            <a:ext cx="2498936" cy="14859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493557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What is Differential Privacy?</a:t>
            </a:r>
            <a:endParaRPr lang="en-US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8044" marR="3387" algn="ctr" defTabSz="609615">
              <a:lnSpc>
                <a:spcPct val="105800"/>
              </a:lnSpc>
              <a:spcBef>
                <a:spcPts val="913"/>
              </a:spcBef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brief overview of differential privacy and how it affects the accuracy of 2020 Decennial Products</a:t>
            </a:r>
            <a:endParaRPr lang="en-US"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1772" y="3934520"/>
            <a:ext cx="2498936" cy="13166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“On-Spine” Geographies</a:t>
            </a:r>
          </a:p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endParaRPr lang="en-US" sz="600" spc="103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 defTabSz="609615">
              <a:spcBef>
                <a:spcPts val="67"/>
              </a:spcBef>
              <a:tabLst>
                <a:tab pos="1299666" algn="l"/>
              </a:tabLst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Compare accuracy of results  between the 2019 and 2021 vintages of the 2010 Demonstration Data</a:t>
            </a:r>
            <a:endParaRPr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4783" y="3934520"/>
            <a:ext cx="2498936" cy="1316600"/>
          </a:xfrm>
          <a:prstGeom prst="rect">
            <a:avLst/>
          </a:prstGeom>
        </p:spPr>
        <p:txBody>
          <a:bodyPr vert="horz" wrap="square" lIns="0" tIns="8467" rIns="0" bIns="0" rtlCol="0">
            <a:noAutofit/>
          </a:bodyPr>
          <a:lstStyle/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r>
              <a:rPr lang="en-US" spc="10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“Off-Spine” Geographies</a:t>
            </a:r>
          </a:p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endParaRPr lang="en-US" sz="600" spc="103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 defTabSz="609615">
              <a:spcBef>
                <a:spcPts val="67"/>
              </a:spcBef>
              <a:tabLst>
                <a:tab pos="1644268" algn="l"/>
              </a:tabLst>
            </a:pPr>
            <a:r>
              <a:rPr lang="en-US" sz="1300" spc="3" dirty="0">
                <a:solidFill>
                  <a:srgbClr val="0C234B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look at the accuracy of DP voting age population data aggregated to North Carolina voting precincts </a:t>
            </a:r>
            <a:endParaRPr sz="1300" dirty="0">
              <a:solidFill>
                <a:srgbClr val="0C234B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58E0C5-7A14-4668-9B79-2D18411E2FEA}"/>
              </a:ext>
            </a:extLst>
          </p:cNvPr>
          <p:cNvSpPr/>
          <p:nvPr/>
        </p:nvSpPr>
        <p:spPr>
          <a:xfrm>
            <a:off x="4734675" y="2902449"/>
            <a:ext cx="2722652" cy="2541732"/>
          </a:xfrm>
          <a:prstGeom prst="rect">
            <a:avLst/>
          </a:prstGeom>
          <a:noFill/>
          <a:ln>
            <a:solidFill>
              <a:srgbClr val="0C2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732379-7C56-AF4F-B5EB-06C75D92E63B}"/>
              </a:ext>
            </a:extLst>
          </p:cNvPr>
          <p:cNvSpPr txBox="1">
            <a:spLocks/>
          </p:cNvSpPr>
          <p:nvPr/>
        </p:nvSpPr>
        <p:spPr bwMode="auto">
          <a:xfrm>
            <a:off x="1251858" y="155225"/>
            <a:ext cx="10856236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How accurate are differentially-private tract data for Southern Arizonans of color?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ADE5B97-B69C-4CB2-830E-DD75D7827831}"/>
              </a:ext>
            </a:extLst>
          </p:cNvPr>
          <p:cNvSpPr/>
          <p:nvPr/>
        </p:nvSpPr>
        <p:spPr>
          <a:xfrm>
            <a:off x="0" y="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0AB66C5-1A4B-4EC8-85A0-91B61C8E4C36}"/>
              </a:ext>
            </a:extLst>
          </p:cNvPr>
          <p:cNvSpPr/>
          <p:nvPr/>
        </p:nvSpPr>
        <p:spPr>
          <a:xfrm>
            <a:off x="657553" y="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1E9AD1-7E93-42D2-A59F-61897353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69" y="1664630"/>
            <a:ext cx="6959903" cy="51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3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-7620"/>
            <a:ext cx="1110343" cy="6865620"/>
          </a:xfrm>
          <a:custGeom>
            <a:avLst/>
            <a:gdLst>
              <a:gd name="connsiteX0" fmla="*/ 0 w 6057900"/>
              <a:gd name="connsiteY0" fmla="*/ 7620 h 6865620"/>
              <a:gd name="connsiteX1" fmla="*/ 0 w 6057900"/>
              <a:gd name="connsiteY1" fmla="*/ 6865620 h 6865620"/>
              <a:gd name="connsiteX2" fmla="*/ 6057900 w 6057900"/>
              <a:gd name="connsiteY2" fmla="*/ 6865620 h 6865620"/>
              <a:gd name="connsiteX3" fmla="*/ 3672840 w 6057900"/>
              <a:gd name="connsiteY3" fmla="*/ 0 h 6865620"/>
              <a:gd name="connsiteX4" fmla="*/ 0 w 6057900"/>
              <a:gd name="connsiteY4" fmla="*/ 762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65620">
                <a:moveTo>
                  <a:pt x="0" y="7620"/>
                </a:moveTo>
                <a:lnTo>
                  <a:pt x="0" y="6865620"/>
                </a:lnTo>
                <a:lnTo>
                  <a:pt x="6057900" y="6865620"/>
                </a:lnTo>
                <a:lnTo>
                  <a:pt x="367284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4ACB3-4521-294F-B1D3-91F75E28437C}"/>
              </a:ext>
            </a:extLst>
          </p:cNvPr>
          <p:cNvSpPr txBox="1"/>
          <p:nvPr/>
        </p:nvSpPr>
        <p:spPr>
          <a:xfrm>
            <a:off x="4187193" y="2023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9984E-C6A8-8740-9308-5653A3FE862A}"/>
              </a:ext>
            </a:extLst>
          </p:cNvPr>
          <p:cNvSpPr txBox="1"/>
          <p:nvPr/>
        </p:nvSpPr>
        <p:spPr>
          <a:xfrm>
            <a:off x="3775713" y="1817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66115" y="-7620"/>
            <a:ext cx="594305" cy="6865620"/>
          </a:xfrm>
          <a:custGeom>
            <a:avLst/>
            <a:gdLst>
              <a:gd name="connsiteX0" fmla="*/ 0 w 3436620"/>
              <a:gd name="connsiteY0" fmla="*/ 0 h 6858000"/>
              <a:gd name="connsiteX1" fmla="*/ 1066800 w 3436620"/>
              <a:gd name="connsiteY1" fmla="*/ 0 h 6858000"/>
              <a:gd name="connsiteX2" fmla="*/ 3436620 w 3436620"/>
              <a:gd name="connsiteY2" fmla="*/ 6858000 h 6858000"/>
              <a:gd name="connsiteX3" fmla="*/ 2385060 w 3436620"/>
              <a:gd name="connsiteY3" fmla="*/ 6858000 h 6858000"/>
              <a:gd name="connsiteX4" fmla="*/ 0 w 34366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620" h="6858000">
                <a:moveTo>
                  <a:pt x="0" y="0"/>
                </a:moveTo>
                <a:lnTo>
                  <a:pt x="1066800" y="0"/>
                </a:lnTo>
                <a:lnTo>
                  <a:pt x="3436620" y="6858000"/>
                </a:lnTo>
                <a:lnTo>
                  <a:pt x="238506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731975-D360-C745-9C9B-2A588D3E3E14}"/>
              </a:ext>
            </a:extLst>
          </p:cNvPr>
          <p:cNvSpPr txBox="1">
            <a:spLocks/>
          </p:cNvSpPr>
          <p:nvPr/>
        </p:nvSpPr>
        <p:spPr bwMode="auto">
          <a:xfrm>
            <a:off x="2181552" y="-72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Study Area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459E045-C290-B041-8787-2C2DA99F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52" y="1294960"/>
            <a:ext cx="8334059" cy="395364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B95A27-0E5D-9F41-8527-734347C6B9D2}"/>
              </a:ext>
            </a:extLst>
          </p:cNvPr>
          <p:cNvSpPr txBox="1">
            <a:spLocks/>
          </p:cNvSpPr>
          <p:nvPr/>
        </p:nvSpPr>
        <p:spPr bwMode="auto">
          <a:xfrm>
            <a:off x="2828327" y="5464183"/>
            <a:ext cx="7687284" cy="5011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Southern Arizona—Cochise, Pima, Santa Cruz, and Yuma Counties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F22C3AD-3469-9441-8CEA-27DD33B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857" y="6611782"/>
            <a:ext cx="26860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Source:  Jurjevich and Chun (2021)</a:t>
            </a:r>
          </a:p>
        </p:txBody>
      </p:sp>
    </p:spTree>
    <p:extLst>
      <p:ext uri="{BB962C8B-B14F-4D97-AF65-F5344CB8AC3E}">
        <p14:creationId xmlns:p14="http://schemas.microsoft.com/office/powerpoint/2010/main" val="71385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Arizona">
  <a:themeElements>
    <a:clrScheme name="UArizona">
      <a:dk1>
        <a:srgbClr val="0C234B"/>
      </a:dk1>
      <a:lt1>
        <a:srgbClr val="FFFFFF"/>
      </a:lt1>
      <a:dk2>
        <a:srgbClr val="1F497D"/>
      </a:dk2>
      <a:lt2>
        <a:srgbClr val="FFFFFF"/>
      </a:lt2>
      <a:accent1>
        <a:srgbClr val="25669A"/>
      </a:accent1>
      <a:accent2>
        <a:srgbClr val="BB1B29"/>
      </a:accent2>
      <a:accent3>
        <a:srgbClr val="EF4056"/>
      </a:accent3>
      <a:accent4>
        <a:srgbClr val="90DAEF"/>
      </a:accent4>
      <a:accent5>
        <a:srgbClr val="25669A"/>
      </a:accent5>
      <a:accent6>
        <a:srgbClr val="1E5188"/>
      </a:accent6>
      <a:hlink>
        <a:srgbClr val="FFFFFF"/>
      </a:hlink>
      <a:folHlink>
        <a:srgbClr val="BB1B2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rizona" id="{F050E6FF-45A1-C64D-8D05-41DFF266D74B}" vid="{8061C59E-3A69-7A49-9391-6E80FFB8427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</TotalTime>
  <Words>1009</Words>
  <Application>Microsoft Office PowerPoint</Application>
  <PresentationFormat>Widescreen</PresentationFormat>
  <Paragraphs>143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Mongolian Baiti</vt:lpstr>
      <vt:lpstr>Office Theme</vt:lpstr>
      <vt:lpstr>UArizona</vt:lpstr>
      <vt:lpstr>1_Office Theme</vt:lpstr>
      <vt:lpstr>Differential Privacy and Digital Displacement of Communities of Color in Census 2020 Data: What Geographers Need to Know</vt:lpstr>
      <vt:lpstr>Overview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 and Digital Displacement of Communities of Color in Census 2020 Data: What Geographers Need to Know</dc:title>
  <dc:creator>Chun, Nicholas Masami Ji Wei - (nickchun)</dc:creator>
  <cp:lastModifiedBy>Chun, Nicholas Masami Ji Wei - (nickchun)</cp:lastModifiedBy>
  <cp:revision>13</cp:revision>
  <dcterms:created xsi:type="dcterms:W3CDTF">2022-02-21T20:19:22Z</dcterms:created>
  <dcterms:modified xsi:type="dcterms:W3CDTF">2022-02-24T16:59:09Z</dcterms:modified>
</cp:coreProperties>
</file>