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9"/>
  </p:notesMasterIdLst>
  <p:sldIdLst>
    <p:sldId id="272" r:id="rId2"/>
    <p:sldId id="380" r:id="rId3"/>
    <p:sldId id="425" r:id="rId4"/>
    <p:sldId id="458" r:id="rId5"/>
    <p:sldId id="434" r:id="rId6"/>
    <p:sldId id="459" r:id="rId7"/>
    <p:sldId id="448" r:id="rId8"/>
    <p:sldId id="424" r:id="rId9"/>
    <p:sldId id="460" r:id="rId10"/>
    <p:sldId id="452" r:id="rId11"/>
    <p:sldId id="438" r:id="rId12"/>
    <p:sldId id="461" r:id="rId13"/>
    <p:sldId id="439" r:id="rId14"/>
    <p:sldId id="462" r:id="rId15"/>
    <p:sldId id="442" r:id="rId16"/>
    <p:sldId id="443" r:id="rId17"/>
    <p:sldId id="457" r:id="rId18"/>
  </p:sldIdLst>
  <p:sldSz cx="12192000" cy="6858000"/>
  <p:notesSz cx="6858000" cy="9144000"/>
  <p:embeddedFontLst>
    <p:embeddedFont>
      <p:font typeface="맑은 고딕" panose="020B0503020000020004" pitchFamily="50" charset="-127"/>
      <p:regular r:id="rId20"/>
      <p:bold r:id="rId21"/>
    </p:embeddedFont>
    <p:embeddedFont>
      <p:font typeface="함초롬바탕" panose="02030604000101010101" pitchFamily="18" charset="-127"/>
      <p:regular r:id="rId22"/>
      <p:bold r:id="rId23"/>
    </p:embeddedFont>
    <p:embeddedFont>
      <p:font typeface="휴먼모음T" panose="02030504000101010101" pitchFamily="18" charset="-127"/>
      <p:regular r:id="rId24"/>
    </p:embeddedFont>
    <p:embeddedFont>
      <p:font typeface="-윤고딕330" panose="020B0600000101010101" charset="-127"/>
      <p:regular r:id="rId25"/>
    </p:embeddedFont>
    <p:embeddedFont>
      <p:font typeface="HY헤드라인M" panose="02030600000101010101" pitchFamily="18" charset="-127"/>
      <p:regular r:id="rId2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95BF"/>
    <a:srgbClr val="8F99AB"/>
    <a:srgbClr val="345EAB"/>
    <a:srgbClr val="767171"/>
    <a:srgbClr val="955BA5"/>
    <a:srgbClr val="4EBA6F"/>
    <a:srgbClr val="F0C419"/>
    <a:srgbClr val="F15A5A"/>
    <a:srgbClr val="0D81D9"/>
    <a:srgbClr val="0DA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95320" autoAdjust="0"/>
  </p:normalViewPr>
  <p:slideViewPr>
    <p:cSldViewPr snapToGrid="0" showGuides="1">
      <p:cViewPr varScale="1">
        <p:scale>
          <a:sx n="84" d="100"/>
          <a:sy n="84" d="100"/>
        </p:scale>
        <p:origin x="840" y="82"/>
      </p:cViewPr>
      <p:guideLst>
        <p:guide orient="horz" pos="1298"/>
        <p:guide pos="3840"/>
      </p:guideLst>
    </p:cSldViewPr>
  </p:slideViewPr>
  <p:outlineViewPr>
    <p:cViewPr>
      <p:scale>
        <a:sx n="33" d="100"/>
        <a:sy n="33" d="100"/>
      </p:scale>
      <p:origin x="0" y="-181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</a:lstStyle>
          <a:p>
            <a:fld id="{19917A8B-F587-4CFE-B685-47726924856F}" type="datetimeFigureOut">
              <a:rPr lang="ko-KR" altLang="en-US" smtClean="0"/>
              <a:pPr/>
              <a:t>2022-02-25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</a:lstStyle>
          <a:p>
            <a:fld id="{257DF69B-2D86-443D-8F4D-F571F4FA8F5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339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-윤고딕330" panose="02030504000101010101" pitchFamily="18" charset="-127"/>
        <a:ea typeface="-윤고딕330" panose="02030504000101010101" pitchFamily="18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-윤고딕330" panose="02030504000101010101" pitchFamily="18" charset="-127"/>
        <a:ea typeface="-윤고딕330" panose="02030504000101010101" pitchFamily="18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-윤고딕330" panose="02030504000101010101" pitchFamily="18" charset="-127"/>
        <a:ea typeface="-윤고딕330" panose="02030504000101010101" pitchFamily="18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-윤고딕330" panose="02030504000101010101" pitchFamily="18" charset="-127"/>
        <a:ea typeface="-윤고딕330" panose="02030504000101010101" pitchFamily="18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-윤고딕330" panose="02030504000101010101" pitchFamily="18" charset="-127"/>
        <a:ea typeface="-윤고딕330" panose="02030504000101010101" pitchFamily="18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DF69B-2D86-443D-8F4D-F571F4FA8F5D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7641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DF69B-2D86-443D-8F4D-F571F4FA8F5D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7386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DF69B-2D86-443D-8F4D-F571F4FA8F5D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1449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DF69B-2D86-443D-8F4D-F571F4FA8F5D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3504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DF69B-2D86-443D-8F4D-F571F4FA8F5D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7457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DF69B-2D86-443D-8F4D-F571F4FA8F5D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7903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DF69B-2D86-443D-8F4D-F571F4FA8F5D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437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9DB5-B5EC-4F3A-BA14-6C231E1305BE}" type="datetime1">
              <a:rPr lang="ko-KR" altLang="en-US" smtClean="0"/>
              <a:t>2022-02-25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F660D-317D-4AE6-9F8C-60EB7E83AA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635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065F-5D70-48A7-9F90-014A33C0C36B}" type="datetime1">
              <a:rPr lang="ko-KR" altLang="en-US" smtClean="0"/>
              <a:t>2022-02-25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F660D-317D-4AE6-9F8C-60EB7E83AA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752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DA10-C6CE-4CBA-AEEC-EEFF395B91D3}" type="datetime1">
              <a:rPr lang="ko-KR" altLang="en-US" smtClean="0"/>
              <a:t>2022-02-25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F660D-317D-4AE6-9F8C-60EB7E83AA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795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0D9C-B6E1-433F-802D-33C15207977B}" type="datetime1">
              <a:rPr lang="ko-KR" altLang="en-US" smtClean="0"/>
              <a:t>2022-02-25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F660D-317D-4AE6-9F8C-60EB7E83AA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509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6DD4-342B-45B7-976E-C908696E8448}" type="datetime1">
              <a:rPr lang="ko-KR" altLang="en-US" smtClean="0"/>
              <a:t>2022-02-25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F660D-317D-4AE6-9F8C-60EB7E83AA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9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F1A4-4471-4262-89B9-C6031795FECC}" type="datetime1">
              <a:rPr lang="ko-KR" altLang="en-US" smtClean="0"/>
              <a:t>2022-02-25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F660D-317D-4AE6-9F8C-60EB7E83AA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524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96DBE-56BB-46A5-BF4F-56B716C7816D}" type="datetime1">
              <a:rPr lang="ko-KR" altLang="en-US" smtClean="0"/>
              <a:t>2022-02-25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F660D-317D-4AE6-9F8C-60EB7E83AA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156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5EBA-2B97-4FF6-8F3B-CC86435BE1CA}" type="datetime1">
              <a:rPr lang="ko-KR" altLang="en-US" smtClean="0"/>
              <a:t>2022-02-25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F660D-317D-4AE6-9F8C-60EB7E83AA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973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0AEA-ACE8-4C0C-B361-940692E728A8}" type="datetime1">
              <a:rPr lang="ko-KR" altLang="en-US" smtClean="0"/>
              <a:t>2022-02-25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F660D-317D-4AE6-9F8C-60EB7E83AA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354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22A1-3F60-46AC-85E5-A9C51FC42F2A}" type="datetime1">
              <a:rPr lang="ko-KR" altLang="en-US" smtClean="0"/>
              <a:t>2022-02-25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F660D-317D-4AE6-9F8C-60EB7E83AA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520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2D3F-7061-490F-BDB6-18DCD0248BE4}" type="datetime1">
              <a:rPr lang="ko-KR" altLang="en-US" smtClean="0"/>
              <a:t>2022-02-25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F660D-317D-4AE6-9F8C-60EB7E83AA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155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</a:lstStyle>
          <a:p>
            <a:fld id="{CDD2B56B-0909-43F6-B16A-B04725A11DC3}" type="datetime1">
              <a:rPr lang="ko-KR" altLang="en-US" smtClean="0"/>
              <a:t>2022-02-25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</a:lstStyle>
          <a:p>
            <a:fld id="{1F9F660D-317D-4AE6-9F8C-60EB7E83AA6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434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-윤고딕330" panose="02030504000101010101" pitchFamily="18" charset="-127"/>
          <a:ea typeface="-윤고딕330" panose="02030504000101010101" pitchFamily="18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-윤고딕330" panose="02030504000101010101" pitchFamily="18" charset="-127"/>
          <a:ea typeface="-윤고딕330" panose="02030504000101010101" pitchFamily="18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-윤고딕330" panose="02030504000101010101" pitchFamily="18" charset="-127"/>
          <a:ea typeface="-윤고딕330" panose="02030504000101010101" pitchFamily="18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-윤고딕330" panose="02030504000101010101" pitchFamily="18" charset="-127"/>
          <a:ea typeface="-윤고딕330" panose="02030504000101010101" pitchFamily="18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-윤고딕330" panose="02030504000101010101" pitchFamily="18" charset="-127"/>
          <a:ea typeface="-윤고딕330" panose="02030504000101010101" pitchFamily="18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-윤고딕330" panose="02030504000101010101" pitchFamily="18" charset="-127"/>
          <a:ea typeface="-윤고딕330" panose="02030504000101010101" pitchFamily="18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299130" y="3702436"/>
            <a:ext cx="1560043" cy="514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30325" eaLnBrk="0" latinLnBrk="0" hangingPunct="0">
              <a:lnSpc>
                <a:spcPct val="15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2000" kern="0" dirty="0" smtClean="0">
                <a:solidFill>
                  <a:schemeClr val="bg2">
                    <a:lumMod val="50000"/>
                  </a:schemeClr>
                </a:solidFill>
                <a:latin typeface="-윤고딕330" pitchFamily="18" charset="-127"/>
                <a:ea typeface="-윤고딕330" pitchFamily="18" charset="-127"/>
              </a:rPr>
              <a:t>2022.02.26.</a:t>
            </a:r>
            <a:endParaRPr lang="en-US" altLang="ko-KR" sz="2000" kern="0" dirty="0">
              <a:solidFill>
                <a:schemeClr val="bg2">
                  <a:lumMod val="50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0073208" y="4792194"/>
            <a:ext cx="17251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2000" kern="0" spc="-4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Yoohoon Kim</a:t>
            </a:r>
            <a:endParaRPr lang="en-US" altLang="ko-KR" sz="2000" kern="0" spc="-4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861404" y="5671187"/>
            <a:ext cx="2217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endParaRPr lang="ko-KR" altLang="en-US" kern="0" spc="-4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7" name="그룹 10"/>
          <p:cNvGrpSpPr/>
          <p:nvPr/>
        </p:nvGrpSpPr>
        <p:grpSpPr>
          <a:xfrm>
            <a:off x="644431" y="1402076"/>
            <a:ext cx="11008608" cy="1908637"/>
            <a:chOff x="432319" y="2015698"/>
            <a:chExt cx="8015380" cy="1908637"/>
          </a:xfrm>
        </p:grpSpPr>
        <p:grpSp>
          <p:nvGrpSpPr>
            <p:cNvPr id="8" name="그룹 7"/>
            <p:cNvGrpSpPr/>
            <p:nvPr/>
          </p:nvGrpSpPr>
          <p:grpSpPr>
            <a:xfrm>
              <a:off x="432319" y="2015698"/>
              <a:ext cx="8015380" cy="1216005"/>
              <a:chOff x="-185625" y="3162612"/>
              <a:chExt cx="8015380" cy="1216005"/>
            </a:xfrm>
          </p:grpSpPr>
          <p:sp>
            <p:nvSpPr>
              <p:cNvPr id="12" name="Text Box 8"/>
              <p:cNvSpPr txBox="1">
                <a:spLocks noChangeArrowheads="1"/>
              </p:cNvSpPr>
              <p:nvPr/>
            </p:nvSpPr>
            <p:spPr bwMode="auto">
              <a:xfrm>
                <a:off x="5179290" y="3162612"/>
                <a:ext cx="184731" cy="11079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r" latinLnBrk="0"/>
                <a:endParaRPr lang="ko-KR" altLang="en-US" sz="6600" kern="0" spc="-380" dirty="0">
                  <a:ln w="11430"/>
                  <a:gradFill>
                    <a:gsLst>
                      <a:gs pos="44000">
                        <a:srgbClr val="004785">
                          <a:lumMod val="60000"/>
                          <a:lumOff val="40000"/>
                        </a:srgbClr>
                      </a:gs>
                      <a:gs pos="59000">
                        <a:srgbClr val="004785">
                          <a:lumMod val="75000"/>
                        </a:srgbClr>
                      </a:gs>
                      <a:gs pos="100000">
                        <a:srgbClr val="0070C0"/>
                      </a:gs>
                      <a:gs pos="0">
                        <a:srgbClr val="0F243D"/>
                      </a:gs>
                      <a:gs pos="100000">
                        <a:srgbClr val="004785">
                          <a:lumMod val="50000"/>
                        </a:srgbClr>
                      </a:gs>
                    </a:gsLst>
                    <a:lin ang="5400000" scaled="0"/>
                  </a:gradFill>
                  <a:effectLst>
                    <a:outerShdw blurRad="38100" dist="127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-유려B" panose="02030504000101010101" pitchFamily="18" charset="-127"/>
                  <a:ea typeface="-유려B" panose="02030504000101010101" pitchFamily="18" charset="-127"/>
                </a:endParaRPr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-185625" y="3793842"/>
                <a:ext cx="801538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330325" eaLnBrk="0" latinLnBrk="0" hangingPunct="0">
                  <a:buSzPct val="100000"/>
                  <a:defRPr/>
                </a:pPr>
                <a:r>
                  <a:rPr lang="en-US" altLang="ko-KR" sz="3200" b="1" kern="0" spc="-150" dirty="0">
                    <a:gradFill>
                      <a:gsLst>
                        <a:gs pos="0">
                          <a:srgbClr val="1F497D">
                            <a:lumMod val="50000"/>
                          </a:srgbClr>
                        </a:gs>
                        <a:gs pos="100000">
                          <a:srgbClr val="004D86"/>
                        </a:gs>
                      </a:gsLst>
                      <a:lin ang="5400000" scaled="0"/>
                    </a:gra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A study on urban network in Seoul Metropolitan Area</a:t>
                </a:r>
                <a:endParaRPr lang="en-US" altLang="ko-KR" sz="3200" b="1" kern="0" spc="-150" dirty="0" smtClean="0">
                  <a:gradFill>
                    <a:gsLst>
                      <a:gs pos="0">
                        <a:srgbClr val="1F497D">
                          <a:lumMod val="50000"/>
                        </a:srgbClr>
                      </a:gs>
                      <a:gs pos="100000">
                        <a:srgbClr val="004D86"/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  <p:sp>
          <p:nvSpPr>
            <p:cNvPr id="9" name="직사각형 8"/>
            <p:cNvSpPr/>
            <p:nvPr/>
          </p:nvSpPr>
          <p:spPr>
            <a:xfrm>
              <a:off x="899592" y="3278004"/>
              <a:ext cx="5985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buSzPct val="100000"/>
                <a:defRPr/>
              </a:pPr>
              <a:endParaRPr lang="ko-KR" altLang="en-US" sz="3600" kern="0" spc="-150" dirty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sp>
        <p:nvSpPr>
          <p:cNvPr id="18" name="직사각형 17"/>
          <p:cNvSpPr/>
          <p:nvPr/>
        </p:nvSpPr>
        <p:spPr>
          <a:xfrm>
            <a:off x="394886" y="103719"/>
            <a:ext cx="2978700" cy="509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30325" eaLnBrk="0" latinLnBrk="0" hangingPunct="0">
              <a:lnSpc>
                <a:spcPct val="15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2000" kern="0" spc="-150" dirty="0">
                <a:solidFill>
                  <a:schemeClr val="bg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AAG 2022 Annual Meeting </a:t>
            </a:r>
          </a:p>
        </p:txBody>
      </p:sp>
      <p:sp>
        <p:nvSpPr>
          <p:cNvPr id="19" name="자유형 18"/>
          <p:cNvSpPr/>
          <p:nvPr/>
        </p:nvSpPr>
        <p:spPr>
          <a:xfrm flipV="1">
            <a:off x="756138" y="3160978"/>
            <a:ext cx="10807075" cy="45719"/>
          </a:xfrm>
          <a:custGeom>
            <a:avLst/>
            <a:gdLst>
              <a:gd name="connsiteX0" fmla="*/ 0 w 7879404"/>
              <a:gd name="connsiteY0" fmla="*/ 0 h 0"/>
              <a:gd name="connsiteX1" fmla="*/ 7879404 w 78794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79404">
                <a:moveTo>
                  <a:pt x="0" y="0"/>
                </a:moveTo>
                <a:lnTo>
                  <a:pt x="7879404" y="0"/>
                </a:lnTo>
              </a:path>
            </a:pathLst>
          </a:custGeom>
          <a:noFill/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F660D-317D-4AE6-9F8C-60EB7E83AA6C}" type="slidenum">
              <a:rPr lang="ko-KR" altLang="en-US" smtClean="0"/>
              <a:t>1</a:t>
            </a:fld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8882744" y="5352788"/>
            <a:ext cx="294613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kern="0" spc="-40" dirty="0" err="1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Ph.D</a:t>
            </a:r>
            <a:r>
              <a:rPr lang="en-US" altLang="ko-KR" kern="0" spc="-4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 Student of Geography</a:t>
            </a:r>
          </a:p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kern="0" spc="-4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Seoul National University</a:t>
            </a:r>
            <a:endParaRPr lang="en-US" altLang="ko-KR" kern="0" spc="-4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0070C0"/>
                  </a:gs>
                </a:gsLst>
                <a:lin ang="5400000" scaled="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271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1"/>
          <p:cNvGrpSpPr/>
          <p:nvPr/>
        </p:nvGrpSpPr>
        <p:grpSpPr>
          <a:xfrm>
            <a:off x="502588" y="194492"/>
            <a:ext cx="11504928" cy="668344"/>
            <a:chOff x="460858" y="194492"/>
            <a:chExt cx="8206930" cy="668344"/>
          </a:xfrm>
        </p:grpSpPr>
        <p:sp>
          <p:nvSpPr>
            <p:cNvPr id="4" name="직사각형 3"/>
            <p:cNvSpPr/>
            <p:nvPr userDrawn="1"/>
          </p:nvSpPr>
          <p:spPr>
            <a:xfrm rot="16200000">
              <a:off x="4518539" y="-3246358"/>
              <a:ext cx="55581" cy="8162808"/>
            </a:xfrm>
            <a:prstGeom prst="rect">
              <a:avLst/>
            </a:prstGeom>
            <a:gradFill>
              <a:gsLst>
                <a:gs pos="60000">
                  <a:srgbClr val="00B0F0"/>
                </a:gs>
                <a:gs pos="50000">
                  <a:srgbClr val="0070C0"/>
                </a:gs>
                <a:gs pos="47000">
                  <a:schemeClr val="tx2">
                    <a:lumMod val="75000"/>
                  </a:schemeClr>
                </a:gs>
                <a:gs pos="83000">
                  <a:srgbClr val="0070C0"/>
                </a:gs>
              </a:gsLst>
              <a:lin ang="54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5" name="직사각형 4"/>
            <p:cNvSpPr/>
            <p:nvPr userDrawn="1"/>
          </p:nvSpPr>
          <p:spPr>
            <a:xfrm>
              <a:off x="477006" y="215362"/>
              <a:ext cx="8166226" cy="599624"/>
            </a:xfrm>
            <a:prstGeom prst="rect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96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6" name="자유형 5"/>
            <p:cNvSpPr/>
            <p:nvPr userDrawn="1"/>
          </p:nvSpPr>
          <p:spPr>
            <a:xfrm>
              <a:off x="460858" y="204825"/>
              <a:ext cx="8166876" cy="45719"/>
            </a:xfrm>
            <a:custGeom>
              <a:avLst/>
              <a:gdLst>
                <a:gd name="connsiteX0" fmla="*/ 0 w 8134502"/>
                <a:gd name="connsiteY0" fmla="*/ 0 h 0"/>
                <a:gd name="connsiteX1" fmla="*/ 8134502 w 813450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34502">
                  <a:moveTo>
                    <a:pt x="0" y="0"/>
                  </a:moveTo>
                  <a:lnTo>
                    <a:pt x="8134502" y="0"/>
                  </a:lnTo>
                </a:path>
              </a:pathLst>
            </a:custGeom>
            <a:noFill/>
            <a:ln w="3175" cap="rnd">
              <a:gradFill>
                <a:gsLst>
                  <a:gs pos="10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3000000" scaled="0"/>
              </a:gra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7" name="자유형 6"/>
            <p:cNvSpPr/>
            <p:nvPr userDrawn="1"/>
          </p:nvSpPr>
          <p:spPr>
            <a:xfrm>
              <a:off x="467829" y="204824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8" name="자유형 7"/>
            <p:cNvSpPr/>
            <p:nvPr userDrawn="1"/>
          </p:nvSpPr>
          <p:spPr>
            <a:xfrm>
              <a:off x="8622069" y="194492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467302" y="264476"/>
            <a:ext cx="11244373" cy="1166966"/>
            <a:chOff x="446526" y="168224"/>
            <a:chExt cx="10355110" cy="1166966"/>
          </a:xfrm>
        </p:grpSpPr>
        <p:grpSp>
          <p:nvGrpSpPr>
            <p:cNvPr id="11" name="그룹 48"/>
            <p:cNvGrpSpPr/>
            <p:nvPr/>
          </p:nvGrpSpPr>
          <p:grpSpPr>
            <a:xfrm>
              <a:off x="520438" y="925770"/>
              <a:ext cx="10281198" cy="409420"/>
              <a:chOff x="9525" y="336688"/>
              <a:chExt cx="4102220" cy="558662"/>
            </a:xfrm>
          </p:grpSpPr>
          <p:sp>
            <p:nvSpPr>
              <p:cNvPr id="13" name="직사각형 12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30000"/>
                    </a:srgbClr>
                  </a:gs>
                  <a:gs pos="52000">
                    <a:srgbClr val="FFFFFF">
                      <a:lumMod val="85000"/>
                      <a:alpha val="48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600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14" name="그룹 53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15" name="직선 연결선 14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12700" cap="flat" cmpd="sng" algn="ctr">
                  <a:gradFill>
                    <a:gsLst>
                      <a:gs pos="0">
                        <a:srgbClr val="FFFFFF">
                          <a:lumMod val="85000"/>
                        </a:srgbClr>
                      </a:gs>
                      <a:gs pos="35000">
                        <a:schemeClr val="bg1">
                          <a:lumMod val="8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" name="직선 연결선 15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12700" cap="flat" cmpd="sng" algn="ctr">
                  <a:gradFill>
                    <a:gsLst>
                      <a:gs pos="0">
                        <a:srgbClr val="FFFFFF">
                          <a:lumMod val="85000"/>
                        </a:srgbClr>
                      </a:gs>
                      <a:gs pos="35000">
                        <a:schemeClr val="bg1">
                          <a:lumMod val="8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446526" y="168224"/>
              <a:ext cx="88571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2400" spc="-9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  <a:cs typeface="Arial" pitchFamily="34" charset="0"/>
                </a:rPr>
                <a:t>5. </a:t>
              </a:r>
              <a:r>
                <a:rPr lang="en-US" altLang="ko-KR" sz="2400" spc="-9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  <a:cs typeface="Arial" pitchFamily="34" charset="0"/>
                </a:rPr>
                <a:t>With Howard’s Garden City - </a:t>
              </a:r>
              <a:r>
                <a:rPr lang="en-US" altLang="ko-KR" sz="2400" spc="-9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  <a:cs typeface="Arial" pitchFamily="34" charset="0"/>
                </a:rPr>
                <a:t>2</a:t>
              </a:r>
              <a:r>
                <a:rPr lang="ko-KR" altLang="en-US" sz="2400" spc="-9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  <a:cs typeface="Arial" pitchFamily="34" charset="0"/>
                </a:rPr>
                <a:t> </a:t>
              </a:r>
              <a:endParaRPr lang="ko-KR" altLang="en-US" sz="2400" spc="-9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휴먼모음T" panose="02030504000101010101" pitchFamily="18" charset="-127"/>
                <a:ea typeface="휴먼모음T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F660D-317D-4AE6-9F8C-60EB7E83AA6C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76452" y="2130251"/>
            <a:ext cx="11007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2) </a:t>
            </a:r>
            <a:r>
              <a:rPr lang="en-US" altLang="ko-KR" sz="24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Relating to self-efficiency</a:t>
            </a:r>
            <a:endParaRPr lang="en-US" altLang="ko-KR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Importance of self-efficiency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Lee H.Y. and Lee S.M.(2008)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Jeong</a:t>
            </a: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D.W. and Kim H.S.(2010)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808569"/>
              </p:ext>
            </p:extLst>
          </p:nvPr>
        </p:nvGraphicFramePr>
        <p:xfrm>
          <a:off x="5191761" y="1979309"/>
          <a:ext cx="6162039" cy="2610208"/>
        </p:xfrm>
        <a:graphic>
          <a:graphicData uri="http://schemas.openxmlformats.org/drawingml/2006/table">
            <a:tbl>
              <a:tblPr/>
              <a:tblGrid>
                <a:gridCol w="1914621">
                  <a:extLst>
                    <a:ext uri="{9D8B030D-6E8A-4147-A177-3AD203B41FA5}">
                      <a16:colId xmlns:a16="http://schemas.microsoft.com/office/drawing/2014/main" val="2539142860"/>
                    </a:ext>
                  </a:extLst>
                </a:gridCol>
                <a:gridCol w="1415806">
                  <a:extLst>
                    <a:ext uri="{9D8B030D-6E8A-4147-A177-3AD203B41FA5}">
                      <a16:colId xmlns:a16="http://schemas.microsoft.com/office/drawing/2014/main" val="341822056"/>
                    </a:ext>
                  </a:extLst>
                </a:gridCol>
                <a:gridCol w="1415806">
                  <a:extLst>
                    <a:ext uri="{9D8B030D-6E8A-4147-A177-3AD203B41FA5}">
                      <a16:colId xmlns:a16="http://schemas.microsoft.com/office/drawing/2014/main" val="950814288"/>
                    </a:ext>
                  </a:extLst>
                </a:gridCol>
                <a:gridCol w="1415806">
                  <a:extLst>
                    <a:ext uri="{9D8B030D-6E8A-4147-A177-3AD203B41FA5}">
                      <a16:colId xmlns:a16="http://schemas.microsoft.com/office/drawing/2014/main" val="3175417839"/>
                    </a:ext>
                  </a:extLst>
                </a:gridCol>
              </a:tblGrid>
              <a:tr h="326276"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self-sufficiency index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666941"/>
                  </a:ext>
                </a:extLst>
              </a:tr>
              <a:tr h="32627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1995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2000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2005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85437"/>
                  </a:ext>
                </a:extLst>
              </a:tr>
              <a:tr h="32627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Seong-nam(Bun-dang)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0.95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0.94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0.80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309645"/>
                  </a:ext>
                </a:extLst>
              </a:tr>
              <a:tr h="32627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Goyang(Il-san)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0.55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0.77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0.92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141070"/>
                  </a:ext>
                </a:extLst>
              </a:tr>
              <a:tr h="32627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Buchoen(Joong-dong)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0.90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0.91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0.84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395309"/>
                  </a:ext>
                </a:extLst>
              </a:tr>
              <a:tr h="32627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An-yang(Pyeong-chon)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0.65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0.67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0.59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08299"/>
                  </a:ext>
                </a:extLst>
              </a:tr>
              <a:tr h="32627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Gun-po(San-bon)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0.40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0.48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0.46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646986"/>
                  </a:ext>
                </a:extLst>
              </a:tr>
              <a:tr h="326276">
                <a:tc gridSpan="4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0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Lee H.Y. &amp; Lee S.M.(2008)</a:t>
                      </a:r>
                      <a:endParaRPr lang="fi-FI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328667"/>
                  </a:ext>
                </a:extLst>
              </a:tr>
            </a:tbl>
          </a:graphicData>
        </a:graphic>
      </p:graphicFrame>
      <p:sp>
        <p:nvSpPr>
          <p:cNvPr id="22" name="모서리가 둥근 직사각형 21"/>
          <p:cNvSpPr/>
          <p:nvPr/>
        </p:nvSpPr>
        <p:spPr>
          <a:xfrm>
            <a:off x="7101840" y="2966720"/>
            <a:ext cx="4251960" cy="3176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7101840" y="3925607"/>
            <a:ext cx="4251960" cy="3176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49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1"/>
          <p:cNvGrpSpPr/>
          <p:nvPr/>
        </p:nvGrpSpPr>
        <p:grpSpPr>
          <a:xfrm>
            <a:off x="502588" y="194492"/>
            <a:ext cx="11504928" cy="668344"/>
            <a:chOff x="460858" y="194492"/>
            <a:chExt cx="8206930" cy="668344"/>
          </a:xfrm>
        </p:grpSpPr>
        <p:sp>
          <p:nvSpPr>
            <p:cNvPr id="4" name="직사각형 3"/>
            <p:cNvSpPr/>
            <p:nvPr userDrawn="1"/>
          </p:nvSpPr>
          <p:spPr>
            <a:xfrm rot="16200000">
              <a:off x="4518539" y="-3246358"/>
              <a:ext cx="55581" cy="8162808"/>
            </a:xfrm>
            <a:prstGeom prst="rect">
              <a:avLst/>
            </a:prstGeom>
            <a:gradFill>
              <a:gsLst>
                <a:gs pos="60000">
                  <a:srgbClr val="00B0F0"/>
                </a:gs>
                <a:gs pos="50000">
                  <a:srgbClr val="0070C0"/>
                </a:gs>
                <a:gs pos="47000">
                  <a:schemeClr val="tx2">
                    <a:lumMod val="75000"/>
                  </a:schemeClr>
                </a:gs>
                <a:gs pos="83000">
                  <a:srgbClr val="0070C0"/>
                </a:gs>
              </a:gsLst>
              <a:lin ang="54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5" name="직사각형 4"/>
            <p:cNvSpPr/>
            <p:nvPr userDrawn="1"/>
          </p:nvSpPr>
          <p:spPr>
            <a:xfrm>
              <a:off x="477006" y="215362"/>
              <a:ext cx="8166226" cy="599624"/>
            </a:xfrm>
            <a:prstGeom prst="rect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96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6" name="자유형 5"/>
            <p:cNvSpPr/>
            <p:nvPr userDrawn="1"/>
          </p:nvSpPr>
          <p:spPr>
            <a:xfrm>
              <a:off x="460858" y="204825"/>
              <a:ext cx="8166876" cy="45719"/>
            </a:xfrm>
            <a:custGeom>
              <a:avLst/>
              <a:gdLst>
                <a:gd name="connsiteX0" fmla="*/ 0 w 8134502"/>
                <a:gd name="connsiteY0" fmla="*/ 0 h 0"/>
                <a:gd name="connsiteX1" fmla="*/ 8134502 w 813450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34502">
                  <a:moveTo>
                    <a:pt x="0" y="0"/>
                  </a:moveTo>
                  <a:lnTo>
                    <a:pt x="8134502" y="0"/>
                  </a:lnTo>
                </a:path>
              </a:pathLst>
            </a:custGeom>
            <a:noFill/>
            <a:ln w="3175" cap="rnd">
              <a:gradFill>
                <a:gsLst>
                  <a:gs pos="10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3000000" scaled="0"/>
              </a:gra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7" name="자유형 6"/>
            <p:cNvSpPr/>
            <p:nvPr userDrawn="1"/>
          </p:nvSpPr>
          <p:spPr>
            <a:xfrm>
              <a:off x="467829" y="204824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8" name="자유형 7"/>
            <p:cNvSpPr/>
            <p:nvPr userDrawn="1"/>
          </p:nvSpPr>
          <p:spPr>
            <a:xfrm>
              <a:off x="8622069" y="194492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467302" y="264476"/>
            <a:ext cx="11244373" cy="1166966"/>
            <a:chOff x="446526" y="168224"/>
            <a:chExt cx="10355110" cy="1166966"/>
          </a:xfrm>
        </p:grpSpPr>
        <p:grpSp>
          <p:nvGrpSpPr>
            <p:cNvPr id="11" name="그룹 48"/>
            <p:cNvGrpSpPr/>
            <p:nvPr/>
          </p:nvGrpSpPr>
          <p:grpSpPr>
            <a:xfrm>
              <a:off x="520438" y="925770"/>
              <a:ext cx="10281198" cy="409420"/>
              <a:chOff x="9525" y="336688"/>
              <a:chExt cx="4102220" cy="558662"/>
            </a:xfrm>
          </p:grpSpPr>
          <p:sp>
            <p:nvSpPr>
              <p:cNvPr id="13" name="직사각형 12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30000"/>
                    </a:srgbClr>
                  </a:gs>
                  <a:gs pos="52000">
                    <a:srgbClr val="FFFFFF">
                      <a:lumMod val="85000"/>
                      <a:alpha val="48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600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14" name="그룹 53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15" name="직선 연결선 14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12700" cap="flat" cmpd="sng" algn="ctr">
                  <a:gradFill>
                    <a:gsLst>
                      <a:gs pos="0">
                        <a:srgbClr val="FFFFFF">
                          <a:lumMod val="85000"/>
                        </a:srgbClr>
                      </a:gs>
                      <a:gs pos="35000">
                        <a:schemeClr val="bg1">
                          <a:lumMod val="8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" name="직선 연결선 15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12700" cap="flat" cmpd="sng" algn="ctr">
                  <a:gradFill>
                    <a:gsLst>
                      <a:gs pos="0">
                        <a:srgbClr val="FFFFFF">
                          <a:lumMod val="85000"/>
                        </a:srgbClr>
                      </a:gs>
                      <a:gs pos="35000">
                        <a:schemeClr val="bg1">
                          <a:lumMod val="8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446526" y="168224"/>
              <a:ext cx="88571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2400" spc="-9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  <a:cs typeface="Arial" pitchFamily="34" charset="0"/>
                </a:rPr>
                <a:t>6. </a:t>
              </a:r>
              <a:r>
                <a:rPr lang="en-US" altLang="ko-KR" sz="2400" spc="-9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  <a:cs typeface="Arial" pitchFamily="34" charset="0"/>
                </a:rPr>
                <a:t>With </a:t>
              </a:r>
              <a:r>
                <a:rPr lang="en-US" altLang="ko-KR" sz="2400" spc="-9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  <a:cs typeface="Arial" pitchFamily="34" charset="0"/>
                </a:rPr>
                <a:t>the perspective of Mumford - </a:t>
              </a:r>
              <a:r>
                <a:rPr lang="en-US" altLang="ko-KR" sz="2400" spc="-9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  <a:cs typeface="Arial" pitchFamily="34" charset="0"/>
                </a:rPr>
                <a:t>1</a:t>
              </a:r>
              <a:r>
                <a:rPr lang="ko-KR" altLang="en-US" sz="2400" spc="-9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F660D-317D-4AE6-9F8C-60EB7E83AA6C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76452" y="2130251"/>
            <a:ext cx="1100771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1) Organic perspective</a:t>
            </a:r>
            <a:endParaRPr lang="en-US" altLang="ko-KR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Kim Y.H.(2016)</a:t>
            </a:r>
            <a:endParaRPr lang="en-US" altLang="ko-KR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Type A</a:t>
            </a:r>
          </a:p>
          <a:p>
            <a:pPr marL="342900" indent="-342900">
              <a:buFontTx/>
              <a:buChar char="-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Type B</a:t>
            </a:r>
          </a:p>
          <a:p>
            <a:pPr marL="342900" indent="-342900">
              <a:buFontTx/>
              <a:buChar char="-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Type C</a:t>
            </a:r>
          </a:p>
          <a:p>
            <a:pPr marL="342900" indent="-342900">
              <a:buFontTx/>
              <a:buChar char="-"/>
            </a:pPr>
            <a:endParaRPr lang="en-US" altLang="ko-KR" sz="2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Created at the same time, but various characteristics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ko-KR" altLang="en-US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30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1"/>
          <p:cNvGrpSpPr/>
          <p:nvPr/>
        </p:nvGrpSpPr>
        <p:grpSpPr>
          <a:xfrm>
            <a:off x="502588" y="194492"/>
            <a:ext cx="11504928" cy="668344"/>
            <a:chOff x="460858" y="194492"/>
            <a:chExt cx="8206930" cy="668344"/>
          </a:xfrm>
        </p:grpSpPr>
        <p:sp>
          <p:nvSpPr>
            <p:cNvPr id="4" name="직사각형 3"/>
            <p:cNvSpPr/>
            <p:nvPr userDrawn="1"/>
          </p:nvSpPr>
          <p:spPr>
            <a:xfrm rot="16200000">
              <a:off x="4518539" y="-3246358"/>
              <a:ext cx="55581" cy="8162808"/>
            </a:xfrm>
            <a:prstGeom prst="rect">
              <a:avLst/>
            </a:prstGeom>
            <a:gradFill>
              <a:gsLst>
                <a:gs pos="60000">
                  <a:srgbClr val="00B0F0"/>
                </a:gs>
                <a:gs pos="50000">
                  <a:srgbClr val="0070C0"/>
                </a:gs>
                <a:gs pos="47000">
                  <a:schemeClr val="tx2">
                    <a:lumMod val="75000"/>
                  </a:schemeClr>
                </a:gs>
                <a:gs pos="83000">
                  <a:srgbClr val="0070C0"/>
                </a:gs>
              </a:gsLst>
              <a:lin ang="54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5" name="직사각형 4"/>
            <p:cNvSpPr/>
            <p:nvPr userDrawn="1"/>
          </p:nvSpPr>
          <p:spPr>
            <a:xfrm>
              <a:off x="477006" y="215362"/>
              <a:ext cx="8166226" cy="599624"/>
            </a:xfrm>
            <a:prstGeom prst="rect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96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6" name="자유형 5"/>
            <p:cNvSpPr/>
            <p:nvPr userDrawn="1"/>
          </p:nvSpPr>
          <p:spPr>
            <a:xfrm>
              <a:off x="460858" y="204825"/>
              <a:ext cx="8166876" cy="45719"/>
            </a:xfrm>
            <a:custGeom>
              <a:avLst/>
              <a:gdLst>
                <a:gd name="connsiteX0" fmla="*/ 0 w 8134502"/>
                <a:gd name="connsiteY0" fmla="*/ 0 h 0"/>
                <a:gd name="connsiteX1" fmla="*/ 8134502 w 813450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34502">
                  <a:moveTo>
                    <a:pt x="0" y="0"/>
                  </a:moveTo>
                  <a:lnTo>
                    <a:pt x="8134502" y="0"/>
                  </a:lnTo>
                </a:path>
              </a:pathLst>
            </a:custGeom>
            <a:noFill/>
            <a:ln w="3175" cap="rnd">
              <a:gradFill>
                <a:gsLst>
                  <a:gs pos="10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3000000" scaled="0"/>
              </a:gra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7" name="자유형 6"/>
            <p:cNvSpPr/>
            <p:nvPr userDrawn="1"/>
          </p:nvSpPr>
          <p:spPr>
            <a:xfrm>
              <a:off x="467829" y="204824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8" name="자유형 7"/>
            <p:cNvSpPr/>
            <p:nvPr userDrawn="1"/>
          </p:nvSpPr>
          <p:spPr>
            <a:xfrm>
              <a:off x="8622069" y="194492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467302" y="264476"/>
            <a:ext cx="11244373" cy="1166966"/>
            <a:chOff x="446526" y="168224"/>
            <a:chExt cx="10355110" cy="1166966"/>
          </a:xfrm>
        </p:grpSpPr>
        <p:grpSp>
          <p:nvGrpSpPr>
            <p:cNvPr id="11" name="그룹 48"/>
            <p:cNvGrpSpPr/>
            <p:nvPr/>
          </p:nvGrpSpPr>
          <p:grpSpPr>
            <a:xfrm>
              <a:off x="520438" y="925770"/>
              <a:ext cx="10281198" cy="409420"/>
              <a:chOff x="9525" y="336688"/>
              <a:chExt cx="4102220" cy="558662"/>
            </a:xfrm>
          </p:grpSpPr>
          <p:sp>
            <p:nvSpPr>
              <p:cNvPr id="13" name="직사각형 12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30000"/>
                    </a:srgbClr>
                  </a:gs>
                  <a:gs pos="52000">
                    <a:srgbClr val="FFFFFF">
                      <a:lumMod val="85000"/>
                      <a:alpha val="48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600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14" name="그룹 53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15" name="직선 연결선 14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12700" cap="flat" cmpd="sng" algn="ctr">
                  <a:gradFill>
                    <a:gsLst>
                      <a:gs pos="0">
                        <a:srgbClr val="FFFFFF">
                          <a:lumMod val="85000"/>
                        </a:srgbClr>
                      </a:gs>
                      <a:gs pos="35000">
                        <a:schemeClr val="bg1">
                          <a:lumMod val="8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" name="직선 연결선 15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12700" cap="flat" cmpd="sng" algn="ctr">
                  <a:gradFill>
                    <a:gsLst>
                      <a:gs pos="0">
                        <a:srgbClr val="FFFFFF">
                          <a:lumMod val="85000"/>
                        </a:srgbClr>
                      </a:gs>
                      <a:gs pos="35000">
                        <a:schemeClr val="bg1">
                          <a:lumMod val="8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446526" y="168224"/>
              <a:ext cx="88571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2400" spc="-9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  <a:cs typeface="Arial" pitchFamily="34" charset="0"/>
                </a:rPr>
                <a:t>6. </a:t>
              </a:r>
              <a:r>
                <a:rPr lang="en-US" altLang="ko-KR" sz="2400" spc="-9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  <a:cs typeface="Arial" pitchFamily="34" charset="0"/>
                </a:rPr>
                <a:t>With </a:t>
              </a:r>
              <a:r>
                <a:rPr lang="en-US" altLang="ko-KR" sz="2400" spc="-9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  <a:cs typeface="Arial" pitchFamily="34" charset="0"/>
                </a:rPr>
                <a:t>the perspective of Mumford - </a:t>
              </a:r>
              <a:r>
                <a:rPr lang="en-US" altLang="ko-KR" sz="2400" spc="-9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  <a:cs typeface="Arial" pitchFamily="34" charset="0"/>
                </a:rPr>
                <a:t>1</a:t>
              </a:r>
              <a:r>
                <a:rPr lang="ko-KR" altLang="en-US" sz="2400" spc="-9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F660D-317D-4AE6-9F8C-60EB7E83AA6C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76452" y="2130251"/>
            <a:ext cx="1100771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1) Organic perspective</a:t>
            </a:r>
            <a:endParaRPr lang="en-US" altLang="ko-KR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Kim Y.H.(2016)</a:t>
            </a:r>
            <a:endParaRPr lang="en-US" altLang="ko-KR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Type A</a:t>
            </a:r>
          </a:p>
          <a:p>
            <a:pPr marL="342900" indent="-342900">
              <a:buFontTx/>
              <a:buChar char="-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Type B</a:t>
            </a:r>
          </a:p>
          <a:p>
            <a:pPr marL="342900" indent="-342900">
              <a:buFontTx/>
              <a:buChar char="-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Type C</a:t>
            </a:r>
          </a:p>
          <a:p>
            <a:pPr marL="342900" indent="-342900">
              <a:buFontTx/>
              <a:buChar char="-"/>
            </a:pPr>
            <a:endParaRPr lang="en-US" altLang="ko-KR" sz="2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Created at the same time, but various characteristics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ko-KR" altLang="en-US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2"/>
          <a:srcRect l="25417" t="11333" r="4000" b="4667"/>
          <a:stretch/>
        </p:blipFill>
        <p:spPr>
          <a:xfrm>
            <a:off x="2828586" y="1576279"/>
            <a:ext cx="7669651" cy="5134230"/>
          </a:xfrm>
          <a:prstGeom prst="rect">
            <a:avLst/>
          </a:prstGeom>
        </p:spPr>
      </p:pic>
      <p:sp>
        <p:nvSpPr>
          <p:cNvPr id="22" name="타원 21"/>
          <p:cNvSpPr/>
          <p:nvPr/>
        </p:nvSpPr>
        <p:spPr>
          <a:xfrm>
            <a:off x="4968240" y="3130525"/>
            <a:ext cx="170688" cy="1917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6821424" y="4829607"/>
            <a:ext cx="170688" cy="1917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5621962" y="4925505"/>
            <a:ext cx="165433" cy="152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5800428" y="4925505"/>
            <a:ext cx="165433" cy="152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포인트가 5개인 별 26"/>
          <p:cNvSpPr/>
          <p:nvPr/>
        </p:nvSpPr>
        <p:spPr>
          <a:xfrm>
            <a:off x="6329649" y="4722927"/>
            <a:ext cx="225552" cy="2133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포인트가 5개인 별 27"/>
          <p:cNvSpPr/>
          <p:nvPr/>
        </p:nvSpPr>
        <p:spPr>
          <a:xfrm>
            <a:off x="4828032" y="2674441"/>
            <a:ext cx="225552" cy="2133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포인트가 5개인 별 28"/>
          <p:cNvSpPr/>
          <p:nvPr/>
        </p:nvSpPr>
        <p:spPr>
          <a:xfrm>
            <a:off x="6077261" y="5807785"/>
            <a:ext cx="225552" cy="2133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5046974" y="1047492"/>
            <a:ext cx="329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Type A, B, and C (star shape)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18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그룹 11"/>
          <p:cNvGrpSpPr/>
          <p:nvPr/>
        </p:nvGrpSpPr>
        <p:grpSpPr>
          <a:xfrm>
            <a:off x="502588" y="194492"/>
            <a:ext cx="11504928" cy="668344"/>
            <a:chOff x="460858" y="194492"/>
            <a:chExt cx="8206930" cy="668344"/>
          </a:xfrm>
        </p:grpSpPr>
        <p:sp>
          <p:nvSpPr>
            <p:cNvPr id="31" name="직사각형 30"/>
            <p:cNvSpPr/>
            <p:nvPr userDrawn="1"/>
          </p:nvSpPr>
          <p:spPr>
            <a:xfrm rot="16200000">
              <a:off x="4518539" y="-3246358"/>
              <a:ext cx="55581" cy="8162808"/>
            </a:xfrm>
            <a:prstGeom prst="rect">
              <a:avLst/>
            </a:prstGeom>
            <a:gradFill>
              <a:gsLst>
                <a:gs pos="60000">
                  <a:srgbClr val="00B0F0"/>
                </a:gs>
                <a:gs pos="50000">
                  <a:srgbClr val="0070C0"/>
                </a:gs>
                <a:gs pos="47000">
                  <a:schemeClr val="tx2">
                    <a:lumMod val="75000"/>
                  </a:schemeClr>
                </a:gs>
                <a:gs pos="83000">
                  <a:srgbClr val="0070C0"/>
                </a:gs>
              </a:gsLst>
              <a:lin ang="54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32" name="직사각형 31"/>
            <p:cNvSpPr/>
            <p:nvPr userDrawn="1"/>
          </p:nvSpPr>
          <p:spPr>
            <a:xfrm>
              <a:off x="477006" y="215362"/>
              <a:ext cx="8166226" cy="599624"/>
            </a:xfrm>
            <a:prstGeom prst="rect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96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33" name="자유형 32"/>
            <p:cNvSpPr/>
            <p:nvPr userDrawn="1"/>
          </p:nvSpPr>
          <p:spPr>
            <a:xfrm>
              <a:off x="460858" y="204825"/>
              <a:ext cx="8166876" cy="45719"/>
            </a:xfrm>
            <a:custGeom>
              <a:avLst/>
              <a:gdLst>
                <a:gd name="connsiteX0" fmla="*/ 0 w 8134502"/>
                <a:gd name="connsiteY0" fmla="*/ 0 h 0"/>
                <a:gd name="connsiteX1" fmla="*/ 8134502 w 813450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34502">
                  <a:moveTo>
                    <a:pt x="0" y="0"/>
                  </a:moveTo>
                  <a:lnTo>
                    <a:pt x="8134502" y="0"/>
                  </a:lnTo>
                </a:path>
              </a:pathLst>
            </a:custGeom>
            <a:noFill/>
            <a:ln w="3175" cap="rnd">
              <a:gradFill>
                <a:gsLst>
                  <a:gs pos="10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3000000" scaled="0"/>
              </a:gra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34" name="자유형 33"/>
            <p:cNvSpPr/>
            <p:nvPr userDrawn="1"/>
          </p:nvSpPr>
          <p:spPr>
            <a:xfrm>
              <a:off x="467829" y="204824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35" name="자유형 34"/>
            <p:cNvSpPr/>
            <p:nvPr userDrawn="1"/>
          </p:nvSpPr>
          <p:spPr>
            <a:xfrm>
              <a:off x="8622069" y="194492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467302" y="264476"/>
            <a:ext cx="11244373" cy="1166966"/>
            <a:chOff x="446526" y="168224"/>
            <a:chExt cx="10355110" cy="1166966"/>
          </a:xfrm>
        </p:grpSpPr>
        <p:grpSp>
          <p:nvGrpSpPr>
            <p:cNvPr id="38" name="그룹 48"/>
            <p:cNvGrpSpPr/>
            <p:nvPr/>
          </p:nvGrpSpPr>
          <p:grpSpPr>
            <a:xfrm>
              <a:off x="520438" y="925770"/>
              <a:ext cx="10281198" cy="409420"/>
              <a:chOff x="9525" y="336688"/>
              <a:chExt cx="4102220" cy="558662"/>
            </a:xfrm>
          </p:grpSpPr>
          <p:sp>
            <p:nvSpPr>
              <p:cNvPr id="40" name="직사각형 39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30000"/>
                    </a:srgbClr>
                  </a:gs>
                  <a:gs pos="52000">
                    <a:srgbClr val="FFFFFF">
                      <a:lumMod val="85000"/>
                      <a:alpha val="48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600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41" name="그룹 53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42" name="직선 연결선 41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12700" cap="flat" cmpd="sng" algn="ctr">
                  <a:gradFill>
                    <a:gsLst>
                      <a:gs pos="0">
                        <a:srgbClr val="FFFFFF">
                          <a:lumMod val="85000"/>
                        </a:srgbClr>
                      </a:gs>
                      <a:gs pos="35000">
                        <a:schemeClr val="bg1">
                          <a:lumMod val="8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" name="직선 연결선 42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12700" cap="flat" cmpd="sng" algn="ctr">
                  <a:gradFill>
                    <a:gsLst>
                      <a:gs pos="0">
                        <a:srgbClr val="FFFFFF">
                          <a:lumMod val="85000"/>
                        </a:srgbClr>
                      </a:gs>
                      <a:gs pos="35000">
                        <a:schemeClr val="bg1">
                          <a:lumMod val="8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39" name="Text Box 33"/>
            <p:cNvSpPr txBox="1">
              <a:spLocks noChangeArrowheads="1"/>
            </p:cNvSpPr>
            <p:nvPr/>
          </p:nvSpPr>
          <p:spPr bwMode="auto">
            <a:xfrm>
              <a:off x="446526" y="168224"/>
              <a:ext cx="88571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2400" spc="-9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  <a:cs typeface="Arial" pitchFamily="34" charset="0"/>
                </a:rPr>
                <a:t>7. </a:t>
              </a:r>
              <a:r>
                <a:rPr lang="en-US" altLang="ko-KR" sz="2400" spc="-9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  <a:cs typeface="Arial" pitchFamily="34" charset="0"/>
                </a:rPr>
                <a:t>With the perspective of Mumford - </a:t>
              </a:r>
              <a:r>
                <a:rPr lang="en-US" altLang="ko-KR" sz="2400" spc="-9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  <a:cs typeface="Arial" pitchFamily="34" charset="0"/>
                </a:rPr>
                <a:t>2</a:t>
              </a:r>
              <a:r>
                <a:rPr lang="ko-KR" altLang="en-US" sz="2400" spc="-9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  <a:cs typeface="Arial" pitchFamily="34" charset="0"/>
                </a:rPr>
                <a:t> </a:t>
              </a:r>
              <a:endParaRPr lang="ko-KR" altLang="en-US" sz="2400" spc="-9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휴먼모음T" panose="02030504000101010101" pitchFamily="18" charset="-127"/>
                <a:ea typeface="휴먼모음T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F660D-317D-4AE6-9F8C-60EB7E83AA6C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76452" y="2130251"/>
            <a:ext cx="1100771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2) </a:t>
            </a:r>
            <a:r>
              <a:rPr lang="en-US" altLang="ko-KR" sz="24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Emphasizing on community and life zone</a:t>
            </a:r>
            <a:endParaRPr lang="en-US" altLang="ko-KR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Kim Y.H.(2016)</a:t>
            </a:r>
            <a:endParaRPr lang="en-US" altLang="ko-KR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Moving to a new adjacent place (case 1)</a:t>
            </a:r>
          </a:p>
          <a:p>
            <a:pPr marL="342900" indent="-342900">
              <a:buFontTx/>
              <a:buChar char="-"/>
            </a:pPr>
            <a:endParaRPr lang="en-US" altLang="ko-KR" sz="2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Moving to a new remote place (case 2)</a:t>
            </a:r>
          </a:p>
          <a:p>
            <a:pPr marL="342900" indent="-342900">
              <a:buFontTx/>
              <a:buChar char="-"/>
            </a:pPr>
            <a:endParaRPr lang="en-US" altLang="ko-KR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Longer period or not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90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76452" y="2130251"/>
            <a:ext cx="1100771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2) </a:t>
            </a:r>
            <a:r>
              <a:rPr lang="en-US" altLang="ko-KR" sz="24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Emphasizing on community and life zone</a:t>
            </a:r>
            <a:endParaRPr lang="en-US" altLang="ko-KR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Kim Y.H.(2016)</a:t>
            </a:r>
            <a:endParaRPr lang="en-US" altLang="ko-KR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Moving to a new adjacent place (case 1)</a:t>
            </a:r>
          </a:p>
          <a:p>
            <a:pPr marL="342900" indent="-342900">
              <a:buFontTx/>
              <a:buChar char="-"/>
            </a:pPr>
            <a:endParaRPr lang="en-US" altLang="ko-KR" sz="2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Moving to a new remote place (case 2)</a:t>
            </a:r>
          </a:p>
          <a:p>
            <a:pPr marL="342900" indent="-342900">
              <a:buFontTx/>
              <a:buChar char="-"/>
            </a:pPr>
            <a:endParaRPr lang="en-US" altLang="ko-KR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Longer period or not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30" name="그룹 11"/>
          <p:cNvGrpSpPr/>
          <p:nvPr/>
        </p:nvGrpSpPr>
        <p:grpSpPr>
          <a:xfrm>
            <a:off x="502588" y="194492"/>
            <a:ext cx="11504928" cy="668344"/>
            <a:chOff x="460858" y="194492"/>
            <a:chExt cx="8206930" cy="668344"/>
          </a:xfrm>
        </p:grpSpPr>
        <p:sp>
          <p:nvSpPr>
            <p:cNvPr id="31" name="직사각형 30"/>
            <p:cNvSpPr/>
            <p:nvPr userDrawn="1"/>
          </p:nvSpPr>
          <p:spPr>
            <a:xfrm rot="16200000">
              <a:off x="4518539" y="-3246358"/>
              <a:ext cx="55581" cy="8162808"/>
            </a:xfrm>
            <a:prstGeom prst="rect">
              <a:avLst/>
            </a:prstGeom>
            <a:gradFill>
              <a:gsLst>
                <a:gs pos="60000">
                  <a:srgbClr val="00B0F0"/>
                </a:gs>
                <a:gs pos="50000">
                  <a:srgbClr val="0070C0"/>
                </a:gs>
                <a:gs pos="47000">
                  <a:schemeClr val="tx2">
                    <a:lumMod val="75000"/>
                  </a:schemeClr>
                </a:gs>
                <a:gs pos="83000">
                  <a:srgbClr val="0070C0"/>
                </a:gs>
              </a:gsLst>
              <a:lin ang="54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32" name="직사각형 31"/>
            <p:cNvSpPr/>
            <p:nvPr userDrawn="1"/>
          </p:nvSpPr>
          <p:spPr>
            <a:xfrm>
              <a:off x="477006" y="215362"/>
              <a:ext cx="8166226" cy="599624"/>
            </a:xfrm>
            <a:prstGeom prst="rect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96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33" name="자유형 32"/>
            <p:cNvSpPr/>
            <p:nvPr userDrawn="1"/>
          </p:nvSpPr>
          <p:spPr>
            <a:xfrm>
              <a:off x="460858" y="204825"/>
              <a:ext cx="8166876" cy="45719"/>
            </a:xfrm>
            <a:custGeom>
              <a:avLst/>
              <a:gdLst>
                <a:gd name="connsiteX0" fmla="*/ 0 w 8134502"/>
                <a:gd name="connsiteY0" fmla="*/ 0 h 0"/>
                <a:gd name="connsiteX1" fmla="*/ 8134502 w 813450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34502">
                  <a:moveTo>
                    <a:pt x="0" y="0"/>
                  </a:moveTo>
                  <a:lnTo>
                    <a:pt x="8134502" y="0"/>
                  </a:lnTo>
                </a:path>
              </a:pathLst>
            </a:custGeom>
            <a:noFill/>
            <a:ln w="3175" cap="rnd">
              <a:gradFill>
                <a:gsLst>
                  <a:gs pos="10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3000000" scaled="0"/>
              </a:gra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34" name="자유형 33"/>
            <p:cNvSpPr/>
            <p:nvPr userDrawn="1"/>
          </p:nvSpPr>
          <p:spPr>
            <a:xfrm>
              <a:off x="467829" y="204824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35" name="자유형 34"/>
            <p:cNvSpPr/>
            <p:nvPr userDrawn="1"/>
          </p:nvSpPr>
          <p:spPr>
            <a:xfrm>
              <a:off x="8622069" y="194492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467302" y="264476"/>
            <a:ext cx="11244373" cy="1166966"/>
            <a:chOff x="446526" y="168224"/>
            <a:chExt cx="10355110" cy="1166966"/>
          </a:xfrm>
        </p:grpSpPr>
        <p:grpSp>
          <p:nvGrpSpPr>
            <p:cNvPr id="38" name="그룹 48"/>
            <p:cNvGrpSpPr/>
            <p:nvPr/>
          </p:nvGrpSpPr>
          <p:grpSpPr>
            <a:xfrm>
              <a:off x="520438" y="925770"/>
              <a:ext cx="10281198" cy="409420"/>
              <a:chOff x="9525" y="336688"/>
              <a:chExt cx="4102220" cy="558662"/>
            </a:xfrm>
          </p:grpSpPr>
          <p:sp>
            <p:nvSpPr>
              <p:cNvPr id="40" name="직사각형 39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30000"/>
                    </a:srgbClr>
                  </a:gs>
                  <a:gs pos="52000">
                    <a:srgbClr val="FFFFFF">
                      <a:lumMod val="85000"/>
                      <a:alpha val="48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600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41" name="그룹 53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42" name="직선 연결선 41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12700" cap="flat" cmpd="sng" algn="ctr">
                  <a:gradFill>
                    <a:gsLst>
                      <a:gs pos="0">
                        <a:srgbClr val="FFFFFF">
                          <a:lumMod val="85000"/>
                        </a:srgbClr>
                      </a:gs>
                      <a:gs pos="35000">
                        <a:schemeClr val="bg1">
                          <a:lumMod val="8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" name="직선 연결선 42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12700" cap="flat" cmpd="sng" algn="ctr">
                  <a:gradFill>
                    <a:gsLst>
                      <a:gs pos="0">
                        <a:srgbClr val="FFFFFF">
                          <a:lumMod val="85000"/>
                        </a:srgbClr>
                      </a:gs>
                      <a:gs pos="35000">
                        <a:schemeClr val="bg1">
                          <a:lumMod val="8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39" name="Text Box 33"/>
            <p:cNvSpPr txBox="1">
              <a:spLocks noChangeArrowheads="1"/>
            </p:cNvSpPr>
            <p:nvPr/>
          </p:nvSpPr>
          <p:spPr bwMode="auto">
            <a:xfrm>
              <a:off x="446526" y="168224"/>
              <a:ext cx="88571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2400" spc="-9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  <a:cs typeface="Arial" pitchFamily="34" charset="0"/>
                </a:rPr>
                <a:t>7. </a:t>
              </a:r>
              <a:r>
                <a:rPr lang="en-US" altLang="ko-KR" sz="2400" spc="-9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  <a:cs typeface="Arial" pitchFamily="34" charset="0"/>
                </a:rPr>
                <a:t>With the perspective of Mumford - </a:t>
              </a:r>
              <a:r>
                <a:rPr lang="en-US" altLang="ko-KR" sz="2400" spc="-9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  <a:cs typeface="Arial" pitchFamily="34" charset="0"/>
                </a:rPr>
                <a:t>2</a:t>
              </a:r>
              <a:r>
                <a:rPr lang="ko-KR" altLang="en-US" sz="2400" spc="-9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  <a:cs typeface="Arial" pitchFamily="34" charset="0"/>
                </a:rPr>
                <a:t> </a:t>
              </a:r>
              <a:endParaRPr lang="ko-KR" altLang="en-US" sz="2400" spc="-9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휴먼모음T" panose="02030504000101010101" pitchFamily="18" charset="-127"/>
                <a:ea typeface="휴먼모음T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F660D-317D-4AE6-9F8C-60EB7E83AA6C}" type="slidenum">
              <a:rPr lang="ko-KR" altLang="en-US" smtClean="0"/>
              <a:t>14</a:t>
            </a:fld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/>
          <a:srcRect l="25417" t="11333" r="4000" b="4667"/>
          <a:stretch/>
        </p:blipFill>
        <p:spPr>
          <a:xfrm>
            <a:off x="2828586" y="1576279"/>
            <a:ext cx="7669651" cy="5134230"/>
          </a:xfrm>
          <a:prstGeom prst="rect">
            <a:avLst/>
          </a:prstGeom>
        </p:spPr>
      </p:pic>
      <p:sp>
        <p:nvSpPr>
          <p:cNvPr id="18" name="타원 17"/>
          <p:cNvSpPr/>
          <p:nvPr/>
        </p:nvSpPr>
        <p:spPr>
          <a:xfrm>
            <a:off x="4968240" y="3130525"/>
            <a:ext cx="170688" cy="1917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6821424" y="4829607"/>
            <a:ext cx="170688" cy="1917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5621962" y="4925505"/>
            <a:ext cx="165433" cy="152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5800428" y="4925505"/>
            <a:ext cx="165433" cy="152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포인트가 5개인 별 22"/>
          <p:cNvSpPr/>
          <p:nvPr/>
        </p:nvSpPr>
        <p:spPr>
          <a:xfrm>
            <a:off x="6329649" y="4722927"/>
            <a:ext cx="225552" cy="2133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포인트가 5개인 별 23"/>
          <p:cNvSpPr/>
          <p:nvPr/>
        </p:nvSpPr>
        <p:spPr>
          <a:xfrm>
            <a:off x="4828032" y="2674441"/>
            <a:ext cx="225552" cy="2133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포인트가 5개인 별 24"/>
          <p:cNvSpPr/>
          <p:nvPr/>
        </p:nvSpPr>
        <p:spPr>
          <a:xfrm>
            <a:off x="6077261" y="5807785"/>
            <a:ext cx="225552" cy="2133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5046974" y="1047492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Case 1, and 2 (star shape)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49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그룹 11"/>
          <p:cNvGrpSpPr/>
          <p:nvPr/>
        </p:nvGrpSpPr>
        <p:grpSpPr>
          <a:xfrm>
            <a:off x="502588" y="194492"/>
            <a:ext cx="11504928" cy="668344"/>
            <a:chOff x="460858" y="194492"/>
            <a:chExt cx="8206930" cy="668344"/>
          </a:xfrm>
        </p:grpSpPr>
        <p:sp>
          <p:nvSpPr>
            <p:cNvPr id="31" name="직사각형 30"/>
            <p:cNvSpPr/>
            <p:nvPr userDrawn="1"/>
          </p:nvSpPr>
          <p:spPr>
            <a:xfrm rot="16200000">
              <a:off x="4518539" y="-3246358"/>
              <a:ext cx="55581" cy="8162808"/>
            </a:xfrm>
            <a:prstGeom prst="rect">
              <a:avLst/>
            </a:prstGeom>
            <a:gradFill>
              <a:gsLst>
                <a:gs pos="60000">
                  <a:srgbClr val="00B0F0"/>
                </a:gs>
                <a:gs pos="50000">
                  <a:srgbClr val="0070C0"/>
                </a:gs>
                <a:gs pos="47000">
                  <a:schemeClr val="tx2">
                    <a:lumMod val="75000"/>
                  </a:schemeClr>
                </a:gs>
                <a:gs pos="83000">
                  <a:srgbClr val="0070C0"/>
                </a:gs>
              </a:gsLst>
              <a:lin ang="54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32" name="직사각형 31"/>
            <p:cNvSpPr/>
            <p:nvPr userDrawn="1"/>
          </p:nvSpPr>
          <p:spPr>
            <a:xfrm>
              <a:off x="477006" y="215362"/>
              <a:ext cx="8166226" cy="599624"/>
            </a:xfrm>
            <a:prstGeom prst="rect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96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33" name="자유형 32"/>
            <p:cNvSpPr/>
            <p:nvPr userDrawn="1"/>
          </p:nvSpPr>
          <p:spPr>
            <a:xfrm>
              <a:off x="460858" y="204825"/>
              <a:ext cx="8166876" cy="45719"/>
            </a:xfrm>
            <a:custGeom>
              <a:avLst/>
              <a:gdLst>
                <a:gd name="connsiteX0" fmla="*/ 0 w 8134502"/>
                <a:gd name="connsiteY0" fmla="*/ 0 h 0"/>
                <a:gd name="connsiteX1" fmla="*/ 8134502 w 813450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34502">
                  <a:moveTo>
                    <a:pt x="0" y="0"/>
                  </a:moveTo>
                  <a:lnTo>
                    <a:pt x="8134502" y="0"/>
                  </a:lnTo>
                </a:path>
              </a:pathLst>
            </a:custGeom>
            <a:noFill/>
            <a:ln w="3175" cap="rnd">
              <a:gradFill>
                <a:gsLst>
                  <a:gs pos="10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3000000" scaled="0"/>
              </a:gra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34" name="자유형 33"/>
            <p:cNvSpPr/>
            <p:nvPr userDrawn="1"/>
          </p:nvSpPr>
          <p:spPr>
            <a:xfrm>
              <a:off x="467829" y="204824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35" name="자유형 34"/>
            <p:cNvSpPr/>
            <p:nvPr userDrawn="1"/>
          </p:nvSpPr>
          <p:spPr>
            <a:xfrm>
              <a:off x="8622069" y="194492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467302" y="264476"/>
            <a:ext cx="11244373" cy="1166966"/>
            <a:chOff x="446526" y="168224"/>
            <a:chExt cx="10355110" cy="1166966"/>
          </a:xfrm>
        </p:grpSpPr>
        <p:grpSp>
          <p:nvGrpSpPr>
            <p:cNvPr id="38" name="그룹 48"/>
            <p:cNvGrpSpPr/>
            <p:nvPr/>
          </p:nvGrpSpPr>
          <p:grpSpPr>
            <a:xfrm>
              <a:off x="520438" y="925770"/>
              <a:ext cx="10281198" cy="409420"/>
              <a:chOff x="9525" y="336688"/>
              <a:chExt cx="4102220" cy="558662"/>
            </a:xfrm>
          </p:grpSpPr>
          <p:sp>
            <p:nvSpPr>
              <p:cNvPr id="40" name="직사각형 39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30000"/>
                    </a:srgbClr>
                  </a:gs>
                  <a:gs pos="52000">
                    <a:srgbClr val="FFFFFF">
                      <a:lumMod val="85000"/>
                      <a:alpha val="48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600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41" name="그룹 53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42" name="직선 연결선 41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12700" cap="flat" cmpd="sng" algn="ctr">
                  <a:gradFill>
                    <a:gsLst>
                      <a:gs pos="0">
                        <a:srgbClr val="FFFFFF">
                          <a:lumMod val="85000"/>
                        </a:srgbClr>
                      </a:gs>
                      <a:gs pos="35000">
                        <a:schemeClr val="bg1">
                          <a:lumMod val="8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" name="직선 연결선 42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12700" cap="flat" cmpd="sng" algn="ctr">
                  <a:gradFill>
                    <a:gsLst>
                      <a:gs pos="0">
                        <a:srgbClr val="FFFFFF">
                          <a:lumMod val="85000"/>
                        </a:srgbClr>
                      </a:gs>
                      <a:gs pos="35000">
                        <a:schemeClr val="bg1">
                          <a:lumMod val="8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39" name="Text Box 33"/>
            <p:cNvSpPr txBox="1">
              <a:spLocks noChangeArrowheads="1"/>
            </p:cNvSpPr>
            <p:nvPr/>
          </p:nvSpPr>
          <p:spPr bwMode="auto">
            <a:xfrm>
              <a:off x="446526" y="168224"/>
              <a:ext cx="88571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2400" spc="-9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  <a:cs typeface="Arial" pitchFamily="34" charset="0"/>
                </a:rPr>
                <a:t>8. Summary</a:t>
              </a:r>
              <a:endParaRPr lang="ko-KR" altLang="en-US" sz="2400" spc="-9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5225" y="1576279"/>
            <a:ext cx="110077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Korean new-towns look different from Howard’s Garden City.</a:t>
            </a:r>
          </a:p>
          <a:p>
            <a:pPr marL="342900" indent="-342900">
              <a:buFontTx/>
              <a:buChar char="-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Not urban-rural combined, functions missed</a:t>
            </a:r>
            <a:endParaRPr lang="en-US" altLang="ko-KR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Positive aspect</a:t>
            </a:r>
          </a:p>
          <a:p>
            <a:endParaRPr lang="en-US" altLang="ko-KR" sz="2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Korean new-towns have an organic aspect.</a:t>
            </a:r>
          </a:p>
          <a:p>
            <a:pPr marL="342900" indent="-342900">
              <a:buFontTx/>
              <a:buChar char="-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Those who live longer in their neighborhood show strong tendency to consider similar environment.</a:t>
            </a:r>
          </a:p>
          <a:p>
            <a:pPr marL="342900" indent="-342900">
              <a:buFontTx/>
              <a:buChar char="-"/>
            </a:pPr>
            <a:endParaRPr lang="en-US" altLang="ko-KR" sz="2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Suggest to rethink about urban sprawl of Seoul and its surrounding areas</a:t>
            </a:r>
            <a:endParaRPr lang="en-US" altLang="ko-KR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F660D-317D-4AE6-9F8C-60EB7E83AA6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071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1"/>
          <p:cNvGrpSpPr/>
          <p:nvPr/>
        </p:nvGrpSpPr>
        <p:grpSpPr>
          <a:xfrm>
            <a:off x="502588" y="194492"/>
            <a:ext cx="11504928" cy="668344"/>
            <a:chOff x="460858" y="194492"/>
            <a:chExt cx="8206930" cy="668344"/>
          </a:xfrm>
        </p:grpSpPr>
        <p:sp>
          <p:nvSpPr>
            <p:cNvPr id="4" name="직사각형 3"/>
            <p:cNvSpPr/>
            <p:nvPr userDrawn="1"/>
          </p:nvSpPr>
          <p:spPr>
            <a:xfrm rot="16200000">
              <a:off x="4518539" y="-3246358"/>
              <a:ext cx="55581" cy="8162808"/>
            </a:xfrm>
            <a:prstGeom prst="rect">
              <a:avLst/>
            </a:prstGeom>
            <a:gradFill>
              <a:gsLst>
                <a:gs pos="60000">
                  <a:srgbClr val="00B0F0"/>
                </a:gs>
                <a:gs pos="50000">
                  <a:srgbClr val="0070C0"/>
                </a:gs>
                <a:gs pos="47000">
                  <a:schemeClr val="tx2">
                    <a:lumMod val="75000"/>
                  </a:schemeClr>
                </a:gs>
                <a:gs pos="83000">
                  <a:srgbClr val="0070C0"/>
                </a:gs>
              </a:gsLst>
              <a:lin ang="54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5" name="직사각형 4"/>
            <p:cNvSpPr/>
            <p:nvPr userDrawn="1"/>
          </p:nvSpPr>
          <p:spPr>
            <a:xfrm>
              <a:off x="477006" y="215362"/>
              <a:ext cx="8166226" cy="599624"/>
            </a:xfrm>
            <a:prstGeom prst="rect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96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6" name="자유형 5"/>
            <p:cNvSpPr/>
            <p:nvPr userDrawn="1"/>
          </p:nvSpPr>
          <p:spPr>
            <a:xfrm>
              <a:off x="460858" y="204825"/>
              <a:ext cx="8166876" cy="45719"/>
            </a:xfrm>
            <a:custGeom>
              <a:avLst/>
              <a:gdLst>
                <a:gd name="connsiteX0" fmla="*/ 0 w 8134502"/>
                <a:gd name="connsiteY0" fmla="*/ 0 h 0"/>
                <a:gd name="connsiteX1" fmla="*/ 8134502 w 813450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34502">
                  <a:moveTo>
                    <a:pt x="0" y="0"/>
                  </a:moveTo>
                  <a:lnTo>
                    <a:pt x="8134502" y="0"/>
                  </a:lnTo>
                </a:path>
              </a:pathLst>
            </a:custGeom>
            <a:noFill/>
            <a:ln w="3175" cap="rnd">
              <a:gradFill>
                <a:gsLst>
                  <a:gs pos="10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3000000" scaled="0"/>
              </a:gra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7" name="자유형 6"/>
            <p:cNvSpPr/>
            <p:nvPr userDrawn="1"/>
          </p:nvSpPr>
          <p:spPr>
            <a:xfrm>
              <a:off x="467829" y="204824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8" name="자유형 7"/>
            <p:cNvSpPr/>
            <p:nvPr userDrawn="1"/>
          </p:nvSpPr>
          <p:spPr>
            <a:xfrm>
              <a:off x="8622069" y="194492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467302" y="264476"/>
            <a:ext cx="96177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400" spc="-9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휴먼모음T" panose="02030504000101010101" pitchFamily="18" charset="-127"/>
                <a:ea typeface="휴먼모음T" panose="02030504000101010101" pitchFamily="18" charset="-127"/>
                <a:cs typeface="Arial" pitchFamily="34" charset="0"/>
              </a:rPr>
              <a:t> References</a:t>
            </a:r>
            <a:r>
              <a:rPr lang="ko-KR" altLang="en-US" sz="2400" spc="-9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휴먼모음T" panose="02030504000101010101" pitchFamily="18" charset="-127"/>
                <a:ea typeface="휴먼모음T" panose="02030504000101010101" pitchFamily="18" charset="-127"/>
                <a:cs typeface="Arial" pitchFamily="34" charset="0"/>
              </a:rPr>
              <a:t> </a:t>
            </a:r>
            <a:endParaRPr lang="ko-KR" altLang="en-US" sz="2400" spc="-9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 scaled="0"/>
              </a:gradFill>
              <a:latin typeface="휴먼모음T" panose="02030504000101010101" pitchFamily="18" charset="-127"/>
              <a:ea typeface="휴먼모음T" panose="02030504000101010101" pitchFamily="18" charset="-127"/>
              <a:cs typeface="Arial" pitchFamily="34" charset="0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544405" y="1090245"/>
            <a:ext cx="11367436" cy="557432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김선범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1995, 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실천적 </a:t>
            </a:r>
            <a:r>
              <a:rPr lang="ko-KR" altLang="en-US" sz="1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도시계획가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에베네저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하워드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국토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74-81</a:t>
            </a:r>
          </a:p>
          <a:p>
            <a:pPr>
              <a:lnSpc>
                <a:spcPct val="150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김선범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1995, 20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세기 미국 최대의 </a:t>
            </a:r>
            <a:r>
              <a:rPr lang="ko-KR" altLang="en-US" sz="1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도시이론가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루이스 </a:t>
            </a:r>
            <a:r>
              <a:rPr lang="ko-KR" altLang="en-US" sz="1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멈포드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국토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85-90</a:t>
            </a:r>
          </a:p>
          <a:p>
            <a:pPr>
              <a:lnSpc>
                <a:spcPct val="150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김유훈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2012, 2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 신도시 입주민들의 </a:t>
            </a:r>
            <a:r>
              <a:rPr lang="ko-KR" altLang="en-US" sz="1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이주요인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서울대학교 대학원 석사학위논문</a:t>
            </a:r>
            <a:endParaRPr lang="en-US" altLang="ko-KR" sz="14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김유훈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2016, 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신도시 특성과 거주경험에 따른 신도시 이주자들의 주거이동 성향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한국도시지리학회지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19(2), 211-229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박경환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·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류연택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·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정현주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·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이용균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역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), 2012, 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도시사회지리학의 이해 제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6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판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시그마프레스</a:t>
            </a:r>
            <a:endParaRPr lang="en-US" altLang="ko-KR" sz="14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     (Paul Knox and Steven Pinch, 2010, Urban Social Geography : An Introduction, 6</a:t>
            </a:r>
            <a:r>
              <a:rPr lang="en-US" altLang="ko-KR" sz="1400" baseline="300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th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Edition, Pearson Education Ltd.)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이우종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2007, 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도시와 농촌의 결합을 통한 도시계획 모색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내일의 전원도시 </a:t>
            </a:r>
            <a:r>
              <a:rPr lang="ko-KR" altLang="en-US" sz="1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에베네저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하워드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지음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1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조재성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·</a:t>
            </a:r>
            <a:r>
              <a:rPr lang="ko-KR" altLang="en-US" sz="1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권원용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옮김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한울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국토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136-137</a:t>
            </a:r>
          </a:p>
          <a:p>
            <a:pPr>
              <a:lnSpc>
                <a:spcPct val="150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이희연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·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이승민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2008, 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수도권 신도시 개발이 인구이동과 통근통행패턴에 미친 영향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대한지리학회지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43(4), 561-579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정다운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·</a:t>
            </a:r>
            <a:r>
              <a:rPr lang="ko-KR" altLang="en-US" sz="1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김흥순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2010, 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수도권 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 신도시의 </a:t>
            </a:r>
            <a:r>
              <a:rPr lang="ko-KR" altLang="en-US" sz="1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자족성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및 </a:t>
            </a:r>
            <a:r>
              <a:rPr lang="ko-KR" altLang="en-US" sz="1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중심성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분석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한국도시지리학회지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13(2), 103-116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한상진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1992, 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서울 대도시권 신도시 개발의 성격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1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사회와역사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37, 61-101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Altman, I. and S. M. Low, 1992, Place attachment, Plenum Press, New York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Feldman, R.M., 1990, Settlement-identity : </a:t>
            </a:r>
            <a:r>
              <a:rPr lang="en-US" altLang="ko-KR" sz="1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Phychological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bonds with home places in a mobile society, Environment &amp; Behavior, 22, 183-229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F660D-317D-4AE6-9F8C-60EB7E83AA6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57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76451" y="2506393"/>
            <a:ext cx="110077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THANK YOU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F660D-317D-4AE6-9F8C-60EB7E83AA6C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76451" y="4603692"/>
            <a:ext cx="11007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                                                                YOOHOON KIM</a:t>
            </a:r>
          </a:p>
          <a:p>
            <a:endParaRPr lang="en-US" altLang="ko-KR" sz="2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                                                   E-mail : kyh0902@snu.ac.kr</a:t>
            </a:r>
          </a:p>
          <a:p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                                                          kyh0902@hanmail.net</a:t>
            </a:r>
          </a:p>
        </p:txBody>
      </p:sp>
    </p:spTree>
    <p:extLst>
      <p:ext uri="{BB962C8B-B14F-4D97-AF65-F5344CB8AC3E}">
        <p14:creationId xmlns:p14="http://schemas.microsoft.com/office/powerpoint/2010/main" val="145347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05326" y="2255035"/>
            <a:ext cx="111227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ct val="15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3200" kern="0" spc="-40" dirty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Ⅰ. </a:t>
            </a:r>
            <a:r>
              <a:rPr lang="en-US" altLang="ko-KR" sz="3200" kern="0" spc="-40" dirty="0" smtClean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Introduction</a:t>
            </a:r>
          </a:p>
          <a:p>
            <a:pPr defTabSz="1330325" eaLnBrk="0" latinLnBrk="0" hangingPunct="0">
              <a:lnSpc>
                <a:spcPct val="15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3200" kern="0" spc="-40" dirty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Ⅱ. </a:t>
            </a:r>
            <a:r>
              <a:rPr lang="en-US" altLang="ko-KR" sz="3200" kern="0" spc="-40" dirty="0" smtClean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Background</a:t>
            </a:r>
          </a:p>
          <a:p>
            <a:pPr defTabSz="1330325" eaLnBrk="0" latinLnBrk="0" hangingPunct="0">
              <a:lnSpc>
                <a:spcPct val="15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3200" kern="0" spc="-40" dirty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Ⅲ. </a:t>
            </a:r>
            <a:r>
              <a:rPr lang="en-US" altLang="ko-KR" sz="3200" kern="0" spc="-40" dirty="0" smtClean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With Howard</a:t>
            </a:r>
          </a:p>
          <a:p>
            <a:pPr defTabSz="1330325" eaLnBrk="0" latinLnBrk="0" hangingPunct="0">
              <a:lnSpc>
                <a:spcPct val="15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3200" dirty="0" smtClean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Ⅳ. With Mumford</a:t>
            </a:r>
          </a:p>
          <a:p>
            <a:pPr defTabSz="1330325" eaLnBrk="0" latinLnBrk="0" hangingPunct="0">
              <a:lnSpc>
                <a:spcPct val="15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3200" dirty="0" smtClean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Ⅴ. Summary</a:t>
            </a:r>
            <a:endParaRPr lang="ko-KR" altLang="en-US" sz="3200" dirty="0">
              <a:solidFill>
                <a:schemeClr val="accent1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505326" y="1506145"/>
            <a:ext cx="11692117" cy="662781"/>
            <a:chOff x="2775857" y="1506145"/>
            <a:chExt cx="9421586" cy="662781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2998950" y="2168926"/>
              <a:ext cx="9198493" cy="0"/>
            </a:xfrm>
            <a:prstGeom prst="line">
              <a:avLst/>
            </a:prstGeom>
            <a:ln w="38100">
              <a:solidFill>
                <a:srgbClr val="4585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12"/>
            <p:cNvGrpSpPr/>
            <p:nvPr/>
          </p:nvGrpSpPr>
          <p:grpSpPr>
            <a:xfrm>
              <a:off x="2775857" y="1506145"/>
              <a:ext cx="2319350" cy="527059"/>
              <a:chOff x="1498516" y="1356681"/>
              <a:chExt cx="1882120" cy="527059"/>
            </a:xfrm>
          </p:grpSpPr>
          <p:sp>
            <p:nvSpPr>
              <p:cNvPr id="9" name="모서리가 둥근 직사각형 8"/>
              <p:cNvSpPr/>
              <p:nvPr/>
            </p:nvSpPr>
            <p:spPr>
              <a:xfrm>
                <a:off x="1682255" y="1383674"/>
                <a:ext cx="1460985" cy="500066"/>
              </a:xfrm>
              <a:prstGeom prst="roundRect">
                <a:avLst>
                  <a:gd name="adj" fmla="val 12991"/>
                </a:avLst>
              </a:prstGeom>
              <a:solidFill>
                <a:srgbClr val="4585A1"/>
              </a:solidFill>
              <a:ln w="952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498516" y="1356681"/>
                <a:ext cx="18821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/>
              <a:p>
                <a:pPr algn="ctr" fontAlgn="base">
                  <a:spcAft>
                    <a:spcPct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</a:pPr>
                <a:r>
                  <a:rPr kumimoji="1" lang="en-US" altLang="ko-KR" sz="2800" b="1" spc="-4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FFFFFF">
                            <a:lumMod val="85000"/>
                            <a:alpha val="0"/>
                          </a:srgbClr>
                        </a:gs>
                      </a:gsLst>
                      <a:lin ang="10800000" scaled="0"/>
                    </a:gradFill>
                    <a:latin typeface="-윤고딕330" panose="02030504000101010101" pitchFamily="18" charset="-127"/>
                    <a:ea typeface="-윤고딕330" panose="02030504000101010101" pitchFamily="18" charset="-127"/>
                  </a:rPr>
                  <a:t>Contents</a:t>
                </a:r>
                <a:endParaRPr kumimoji="1" lang="ko-KR" altLang="en-US" sz="2800" b="1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</p:grp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F660D-317D-4AE6-9F8C-60EB7E83AA6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36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11"/>
          <p:cNvGrpSpPr/>
          <p:nvPr/>
        </p:nvGrpSpPr>
        <p:grpSpPr>
          <a:xfrm>
            <a:off x="502588" y="194492"/>
            <a:ext cx="11504928" cy="668344"/>
            <a:chOff x="460858" y="194492"/>
            <a:chExt cx="8206930" cy="668344"/>
          </a:xfrm>
        </p:grpSpPr>
        <p:sp>
          <p:nvSpPr>
            <p:cNvPr id="8" name="직사각형 7"/>
            <p:cNvSpPr/>
            <p:nvPr userDrawn="1"/>
          </p:nvSpPr>
          <p:spPr>
            <a:xfrm rot="16200000">
              <a:off x="4518539" y="-3246358"/>
              <a:ext cx="55581" cy="8162808"/>
            </a:xfrm>
            <a:prstGeom prst="rect">
              <a:avLst/>
            </a:prstGeom>
            <a:gradFill>
              <a:gsLst>
                <a:gs pos="60000">
                  <a:srgbClr val="00B0F0"/>
                </a:gs>
                <a:gs pos="50000">
                  <a:srgbClr val="0070C0"/>
                </a:gs>
                <a:gs pos="47000">
                  <a:schemeClr val="tx2">
                    <a:lumMod val="75000"/>
                  </a:schemeClr>
                </a:gs>
                <a:gs pos="83000">
                  <a:srgbClr val="0070C0"/>
                </a:gs>
              </a:gsLst>
              <a:lin ang="54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9" name="직사각형 8"/>
            <p:cNvSpPr/>
            <p:nvPr userDrawn="1"/>
          </p:nvSpPr>
          <p:spPr>
            <a:xfrm>
              <a:off x="477006" y="215362"/>
              <a:ext cx="8166226" cy="599624"/>
            </a:xfrm>
            <a:prstGeom prst="rect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96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10" name="자유형 9"/>
            <p:cNvSpPr/>
            <p:nvPr userDrawn="1"/>
          </p:nvSpPr>
          <p:spPr>
            <a:xfrm>
              <a:off x="460858" y="204825"/>
              <a:ext cx="8166876" cy="45719"/>
            </a:xfrm>
            <a:custGeom>
              <a:avLst/>
              <a:gdLst>
                <a:gd name="connsiteX0" fmla="*/ 0 w 8134502"/>
                <a:gd name="connsiteY0" fmla="*/ 0 h 0"/>
                <a:gd name="connsiteX1" fmla="*/ 8134502 w 813450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34502">
                  <a:moveTo>
                    <a:pt x="0" y="0"/>
                  </a:moveTo>
                  <a:lnTo>
                    <a:pt x="8134502" y="0"/>
                  </a:lnTo>
                </a:path>
              </a:pathLst>
            </a:custGeom>
            <a:noFill/>
            <a:ln w="3175" cap="rnd">
              <a:gradFill>
                <a:gsLst>
                  <a:gs pos="10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3000000" scaled="0"/>
              </a:gra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11" name="자유형 10"/>
            <p:cNvSpPr/>
            <p:nvPr userDrawn="1"/>
          </p:nvSpPr>
          <p:spPr>
            <a:xfrm>
              <a:off x="467829" y="204824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12" name="자유형 11"/>
            <p:cNvSpPr/>
            <p:nvPr userDrawn="1"/>
          </p:nvSpPr>
          <p:spPr>
            <a:xfrm>
              <a:off x="8622069" y="194492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467302" y="264476"/>
            <a:ext cx="11244373" cy="1166966"/>
            <a:chOff x="446526" y="168224"/>
            <a:chExt cx="10355110" cy="1166966"/>
          </a:xfrm>
        </p:grpSpPr>
        <p:grpSp>
          <p:nvGrpSpPr>
            <p:cNvPr id="15" name="그룹 48"/>
            <p:cNvGrpSpPr/>
            <p:nvPr/>
          </p:nvGrpSpPr>
          <p:grpSpPr>
            <a:xfrm>
              <a:off x="520438" y="925770"/>
              <a:ext cx="10281198" cy="409420"/>
              <a:chOff x="9525" y="336688"/>
              <a:chExt cx="4102220" cy="558662"/>
            </a:xfrm>
          </p:grpSpPr>
          <p:sp>
            <p:nvSpPr>
              <p:cNvPr id="17" name="직사각형 16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30000"/>
                    </a:srgbClr>
                  </a:gs>
                  <a:gs pos="52000">
                    <a:srgbClr val="FFFFFF">
                      <a:lumMod val="85000"/>
                      <a:alpha val="48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600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18" name="그룹 53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19" name="직선 연결선 18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12700" cap="flat" cmpd="sng" algn="ctr">
                  <a:gradFill>
                    <a:gsLst>
                      <a:gs pos="0">
                        <a:srgbClr val="FFFFFF">
                          <a:lumMod val="85000"/>
                        </a:srgbClr>
                      </a:gs>
                      <a:gs pos="35000">
                        <a:schemeClr val="bg1">
                          <a:lumMod val="8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" name="직선 연결선 19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12700" cap="flat" cmpd="sng" algn="ctr">
                  <a:gradFill>
                    <a:gsLst>
                      <a:gs pos="0">
                        <a:srgbClr val="FFFFFF">
                          <a:lumMod val="85000"/>
                        </a:srgbClr>
                      </a:gs>
                      <a:gs pos="35000">
                        <a:schemeClr val="bg1">
                          <a:lumMod val="8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446526" y="168224"/>
              <a:ext cx="88571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2400" spc="-9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  <a:cs typeface="Arial" pitchFamily="34" charset="0"/>
                </a:rPr>
                <a:t>1. Introduction</a:t>
              </a:r>
              <a:endParaRPr lang="ko-KR" altLang="en-US" sz="2400" spc="-9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휴먼모음T" panose="02030504000101010101" pitchFamily="18" charset="-127"/>
                <a:ea typeface="휴먼모음T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76452" y="2130251"/>
            <a:ext cx="1100771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500" b="1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The modern concept of the new-town originated from Howard’s Garden City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In the West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In Korea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The purpose of this study</a:t>
            </a:r>
          </a:p>
          <a:p>
            <a:endParaRPr lang="en-US" altLang="ko-KR" sz="2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F660D-317D-4AE6-9F8C-60EB7E83AA6C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82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11"/>
          <p:cNvGrpSpPr/>
          <p:nvPr/>
        </p:nvGrpSpPr>
        <p:grpSpPr>
          <a:xfrm>
            <a:off x="502588" y="194492"/>
            <a:ext cx="11504928" cy="668344"/>
            <a:chOff x="460858" y="194492"/>
            <a:chExt cx="8206930" cy="668344"/>
          </a:xfrm>
        </p:grpSpPr>
        <p:sp>
          <p:nvSpPr>
            <p:cNvPr id="8" name="직사각형 7"/>
            <p:cNvSpPr/>
            <p:nvPr userDrawn="1"/>
          </p:nvSpPr>
          <p:spPr>
            <a:xfrm rot="16200000">
              <a:off x="4518539" y="-3246358"/>
              <a:ext cx="55581" cy="8162808"/>
            </a:xfrm>
            <a:prstGeom prst="rect">
              <a:avLst/>
            </a:prstGeom>
            <a:gradFill>
              <a:gsLst>
                <a:gs pos="60000">
                  <a:srgbClr val="00B0F0"/>
                </a:gs>
                <a:gs pos="50000">
                  <a:srgbClr val="0070C0"/>
                </a:gs>
                <a:gs pos="47000">
                  <a:schemeClr val="tx2">
                    <a:lumMod val="75000"/>
                  </a:schemeClr>
                </a:gs>
                <a:gs pos="83000">
                  <a:srgbClr val="0070C0"/>
                </a:gs>
              </a:gsLst>
              <a:lin ang="54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9" name="직사각형 8"/>
            <p:cNvSpPr/>
            <p:nvPr userDrawn="1"/>
          </p:nvSpPr>
          <p:spPr>
            <a:xfrm>
              <a:off x="477006" y="215362"/>
              <a:ext cx="8166226" cy="599624"/>
            </a:xfrm>
            <a:prstGeom prst="rect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96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10" name="자유형 9"/>
            <p:cNvSpPr/>
            <p:nvPr userDrawn="1"/>
          </p:nvSpPr>
          <p:spPr>
            <a:xfrm>
              <a:off x="460858" y="204825"/>
              <a:ext cx="8166876" cy="45719"/>
            </a:xfrm>
            <a:custGeom>
              <a:avLst/>
              <a:gdLst>
                <a:gd name="connsiteX0" fmla="*/ 0 w 8134502"/>
                <a:gd name="connsiteY0" fmla="*/ 0 h 0"/>
                <a:gd name="connsiteX1" fmla="*/ 8134502 w 813450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34502">
                  <a:moveTo>
                    <a:pt x="0" y="0"/>
                  </a:moveTo>
                  <a:lnTo>
                    <a:pt x="8134502" y="0"/>
                  </a:lnTo>
                </a:path>
              </a:pathLst>
            </a:custGeom>
            <a:noFill/>
            <a:ln w="3175" cap="rnd">
              <a:gradFill>
                <a:gsLst>
                  <a:gs pos="10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3000000" scaled="0"/>
              </a:gra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11" name="자유형 10"/>
            <p:cNvSpPr/>
            <p:nvPr userDrawn="1"/>
          </p:nvSpPr>
          <p:spPr>
            <a:xfrm>
              <a:off x="467829" y="204824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12" name="자유형 11"/>
            <p:cNvSpPr/>
            <p:nvPr userDrawn="1"/>
          </p:nvSpPr>
          <p:spPr>
            <a:xfrm>
              <a:off x="8622069" y="194492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467302" y="264476"/>
            <a:ext cx="11244373" cy="1166966"/>
            <a:chOff x="446526" y="168224"/>
            <a:chExt cx="10355110" cy="1166966"/>
          </a:xfrm>
        </p:grpSpPr>
        <p:grpSp>
          <p:nvGrpSpPr>
            <p:cNvPr id="15" name="그룹 48"/>
            <p:cNvGrpSpPr/>
            <p:nvPr/>
          </p:nvGrpSpPr>
          <p:grpSpPr>
            <a:xfrm>
              <a:off x="520438" y="925770"/>
              <a:ext cx="10281198" cy="409420"/>
              <a:chOff x="9525" y="336688"/>
              <a:chExt cx="4102220" cy="558662"/>
            </a:xfrm>
          </p:grpSpPr>
          <p:sp>
            <p:nvSpPr>
              <p:cNvPr id="17" name="직사각형 16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30000"/>
                    </a:srgbClr>
                  </a:gs>
                  <a:gs pos="52000">
                    <a:srgbClr val="FFFFFF">
                      <a:lumMod val="85000"/>
                      <a:alpha val="48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600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18" name="그룹 53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19" name="직선 연결선 18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12700" cap="flat" cmpd="sng" algn="ctr">
                  <a:gradFill>
                    <a:gsLst>
                      <a:gs pos="0">
                        <a:srgbClr val="FFFFFF">
                          <a:lumMod val="85000"/>
                        </a:srgbClr>
                      </a:gs>
                      <a:gs pos="35000">
                        <a:schemeClr val="bg1">
                          <a:lumMod val="8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" name="직선 연결선 19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12700" cap="flat" cmpd="sng" algn="ctr">
                  <a:gradFill>
                    <a:gsLst>
                      <a:gs pos="0">
                        <a:srgbClr val="FFFFFF">
                          <a:lumMod val="85000"/>
                        </a:srgbClr>
                      </a:gs>
                      <a:gs pos="35000">
                        <a:schemeClr val="bg1">
                          <a:lumMod val="8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446526" y="168224"/>
              <a:ext cx="88571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2400" spc="-9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  <a:cs typeface="Arial" pitchFamily="34" charset="0"/>
                </a:rPr>
                <a:t>1. Introduction</a:t>
              </a:r>
              <a:endParaRPr lang="ko-KR" altLang="en-US" sz="2400" spc="-9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휴먼모음T" panose="02030504000101010101" pitchFamily="18" charset="-127"/>
                <a:ea typeface="휴먼모음T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76452" y="2130251"/>
            <a:ext cx="1100771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500" b="1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The modern concept of the new-town originated from Howard’s Garden City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In the West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In Korea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The purpose of this study</a:t>
            </a:r>
          </a:p>
          <a:p>
            <a:endParaRPr lang="en-US" altLang="ko-KR" sz="2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F660D-317D-4AE6-9F8C-60EB7E83AA6C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24167" t="16369" b="4667"/>
          <a:stretch/>
        </p:blipFill>
        <p:spPr>
          <a:xfrm>
            <a:off x="39110" y="2905320"/>
            <a:ext cx="6687015" cy="391668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/>
          <a:srcRect l="25417" t="11333" r="4000" b="4667"/>
          <a:stretch/>
        </p:blipFill>
        <p:spPr>
          <a:xfrm>
            <a:off x="6691241" y="987978"/>
            <a:ext cx="5465874" cy="3658974"/>
          </a:xfrm>
          <a:prstGeom prst="rect">
            <a:avLst/>
          </a:prstGeom>
        </p:spPr>
      </p:pic>
      <p:sp>
        <p:nvSpPr>
          <p:cNvPr id="13" name="굽은 화살표 12"/>
          <p:cNvSpPr/>
          <p:nvPr/>
        </p:nvSpPr>
        <p:spPr>
          <a:xfrm>
            <a:off x="2581154" y="2047220"/>
            <a:ext cx="4144971" cy="2739124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7362232" y="1147164"/>
            <a:ext cx="3214254" cy="3423188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257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11"/>
          <p:cNvGrpSpPr/>
          <p:nvPr/>
        </p:nvGrpSpPr>
        <p:grpSpPr>
          <a:xfrm>
            <a:off x="502588" y="194492"/>
            <a:ext cx="11504928" cy="668344"/>
            <a:chOff x="460858" y="194492"/>
            <a:chExt cx="8206930" cy="668344"/>
          </a:xfrm>
        </p:grpSpPr>
        <p:sp>
          <p:nvSpPr>
            <p:cNvPr id="8" name="직사각형 7"/>
            <p:cNvSpPr/>
            <p:nvPr userDrawn="1"/>
          </p:nvSpPr>
          <p:spPr>
            <a:xfrm rot="16200000">
              <a:off x="4518539" y="-3246358"/>
              <a:ext cx="55581" cy="8162808"/>
            </a:xfrm>
            <a:prstGeom prst="rect">
              <a:avLst/>
            </a:prstGeom>
            <a:gradFill>
              <a:gsLst>
                <a:gs pos="60000">
                  <a:srgbClr val="00B0F0"/>
                </a:gs>
                <a:gs pos="50000">
                  <a:srgbClr val="0070C0"/>
                </a:gs>
                <a:gs pos="47000">
                  <a:schemeClr val="tx2">
                    <a:lumMod val="75000"/>
                  </a:schemeClr>
                </a:gs>
                <a:gs pos="83000">
                  <a:srgbClr val="0070C0"/>
                </a:gs>
              </a:gsLst>
              <a:lin ang="54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9" name="직사각형 8"/>
            <p:cNvSpPr/>
            <p:nvPr userDrawn="1"/>
          </p:nvSpPr>
          <p:spPr>
            <a:xfrm>
              <a:off x="477006" y="215362"/>
              <a:ext cx="8166226" cy="599624"/>
            </a:xfrm>
            <a:prstGeom prst="rect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96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10" name="자유형 9"/>
            <p:cNvSpPr/>
            <p:nvPr userDrawn="1"/>
          </p:nvSpPr>
          <p:spPr>
            <a:xfrm>
              <a:off x="460858" y="204825"/>
              <a:ext cx="8166876" cy="45719"/>
            </a:xfrm>
            <a:custGeom>
              <a:avLst/>
              <a:gdLst>
                <a:gd name="connsiteX0" fmla="*/ 0 w 8134502"/>
                <a:gd name="connsiteY0" fmla="*/ 0 h 0"/>
                <a:gd name="connsiteX1" fmla="*/ 8134502 w 813450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34502">
                  <a:moveTo>
                    <a:pt x="0" y="0"/>
                  </a:moveTo>
                  <a:lnTo>
                    <a:pt x="8134502" y="0"/>
                  </a:lnTo>
                </a:path>
              </a:pathLst>
            </a:custGeom>
            <a:noFill/>
            <a:ln w="3175" cap="rnd">
              <a:gradFill>
                <a:gsLst>
                  <a:gs pos="10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3000000" scaled="0"/>
              </a:gra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11" name="자유형 10"/>
            <p:cNvSpPr/>
            <p:nvPr userDrawn="1"/>
          </p:nvSpPr>
          <p:spPr>
            <a:xfrm>
              <a:off x="467829" y="204824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12" name="자유형 11"/>
            <p:cNvSpPr/>
            <p:nvPr userDrawn="1"/>
          </p:nvSpPr>
          <p:spPr>
            <a:xfrm>
              <a:off x="8622069" y="194492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467302" y="264476"/>
            <a:ext cx="11244373" cy="1166966"/>
            <a:chOff x="446526" y="168224"/>
            <a:chExt cx="10355110" cy="1166966"/>
          </a:xfrm>
        </p:grpSpPr>
        <p:grpSp>
          <p:nvGrpSpPr>
            <p:cNvPr id="15" name="그룹 48"/>
            <p:cNvGrpSpPr/>
            <p:nvPr/>
          </p:nvGrpSpPr>
          <p:grpSpPr>
            <a:xfrm>
              <a:off x="520438" y="925770"/>
              <a:ext cx="10281198" cy="409420"/>
              <a:chOff x="9525" y="336688"/>
              <a:chExt cx="4102220" cy="558662"/>
            </a:xfrm>
          </p:grpSpPr>
          <p:sp>
            <p:nvSpPr>
              <p:cNvPr id="17" name="직사각형 16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30000"/>
                    </a:srgbClr>
                  </a:gs>
                  <a:gs pos="52000">
                    <a:srgbClr val="FFFFFF">
                      <a:lumMod val="85000"/>
                      <a:alpha val="48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600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18" name="그룹 53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19" name="직선 연결선 18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12700" cap="flat" cmpd="sng" algn="ctr">
                  <a:gradFill>
                    <a:gsLst>
                      <a:gs pos="0">
                        <a:srgbClr val="FFFFFF">
                          <a:lumMod val="85000"/>
                        </a:srgbClr>
                      </a:gs>
                      <a:gs pos="35000">
                        <a:schemeClr val="bg1">
                          <a:lumMod val="8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" name="직선 연결선 19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12700" cap="flat" cmpd="sng" algn="ctr">
                  <a:gradFill>
                    <a:gsLst>
                      <a:gs pos="0">
                        <a:srgbClr val="FFFFFF">
                          <a:lumMod val="85000"/>
                        </a:srgbClr>
                      </a:gs>
                      <a:gs pos="35000">
                        <a:schemeClr val="bg1">
                          <a:lumMod val="8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446526" y="168224"/>
              <a:ext cx="88571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2400" spc="-9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  <a:cs typeface="Arial" pitchFamily="34" charset="0"/>
                </a:rPr>
                <a:t>2. Theoretical Background - 1</a:t>
              </a:r>
              <a:endParaRPr lang="ko-KR" altLang="en-US" sz="2400" spc="-9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휴먼모음T" panose="02030504000101010101" pitchFamily="18" charset="-127"/>
                <a:ea typeface="휴먼모음T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76452" y="2130251"/>
            <a:ext cx="112599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1) Howard’s Garden City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Howard’s Garden city in 1892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Consisting of 1 central city + 6 garden cities + green areas (total 250,0000 people)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1 central city : factories, parks, shopping, main roads, residential areas etc.(58,000 people)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6 garden cities : residential areas, employment functions (32,000 people)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Green areas : farming in some of them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F660D-317D-4AE6-9F8C-60EB7E83AA6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990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11"/>
          <p:cNvGrpSpPr/>
          <p:nvPr/>
        </p:nvGrpSpPr>
        <p:grpSpPr>
          <a:xfrm>
            <a:off x="502588" y="194492"/>
            <a:ext cx="11504928" cy="668344"/>
            <a:chOff x="460858" y="194492"/>
            <a:chExt cx="8206930" cy="668344"/>
          </a:xfrm>
        </p:grpSpPr>
        <p:sp>
          <p:nvSpPr>
            <p:cNvPr id="8" name="직사각형 7"/>
            <p:cNvSpPr/>
            <p:nvPr userDrawn="1"/>
          </p:nvSpPr>
          <p:spPr>
            <a:xfrm rot="16200000">
              <a:off x="4518539" y="-3246358"/>
              <a:ext cx="55581" cy="8162808"/>
            </a:xfrm>
            <a:prstGeom prst="rect">
              <a:avLst/>
            </a:prstGeom>
            <a:gradFill>
              <a:gsLst>
                <a:gs pos="60000">
                  <a:srgbClr val="00B0F0"/>
                </a:gs>
                <a:gs pos="50000">
                  <a:srgbClr val="0070C0"/>
                </a:gs>
                <a:gs pos="47000">
                  <a:schemeClr val="tx2">
                    <a:lumMod val="75000"/>
                  </a:schemeClr>
                </a:gs>
                <a:gs pos="83000">
                  <a:srgbClr val="0070C0"/>
                </a:gs>
              </a:gsLst>
              <a:lin ang="54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9" name="직사각형 8"/>
            <p:cNvSpPr/>
            <p:nvPr userDrawn="1"/>
          </p:nvSpPr>
          <p:spPr>
            <a:xfrm>
              <a:off x="477006" y="215362"/>
              <a:ext cx="8166226" cy="599624"/>
            </a:xfrm>
            <a:prstGeom prst="rect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96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10" name="자유형 9"/>
            <p:cNvSpPr/>
            <p:nvPr userDrawn="1"/>
          </p:nvSpPr>
          <p:spPr>
            <a:xfrm>
              <a:off x="460858" y="204825"/>
              <a:ext cx="8166876" cy="45719"/>
            </a:xfrm>
            <a:custGeom>
              <a:avLst/>
              <a:gdLst>
                <a:gd name="connsiteX0" fmla="*/ 0 w 8134502"/>
                <a:gd name="connsiteY0" fmla="*/ 0 h 0"/>
                <a:gd name="connsiteX1" fmla="*/ 8134502 w 813450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34502">
                  <a:moveTo>
                    <a:pt x="0" y="0"/>
                  </a:moveTo>
                  <a:lnTo>
                    <a:pt x="8134502" y="0"/>
                  </a:lnTo>
                </a:path>
              </a:pathLst>
            </a:custGeom>
            <a:noFill/>
            <a:ln w="3175" cap="rnd">
              <a:gradFill>
                <a:gsLst>
                  <a:gs pos="10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3000000" scaled="0"/>
              </a:gra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11" name="자유형 10"/>
            <p:cNvSpPr/>
            <p:nvPr userDrawn="1"/>
          </p:nvSpPr>
          <p:spPr>
            <a:xfrm>
              <a:off x="467829" y="204824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12" name="자유형 11"/>
            <p:cNvSpPr/>
            <p:nvPr userDrawn="1"/>
          </p:nvSpPr>
          <p:spPr>
            <a:xfrm>
              <a:off x="8622069" y="194492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467302" y="264476"/>
            <a:ext cx="11244373" cy="1166966"/>
            <a:chOff x="446526" y="168224"/>
            <a:chExt cx="10355110" cy="1166966"/>
          </a:xfrm>
        </p:grpSpPr>
        <p:grpSp>
          <p:nvGrpSpPr>
            <p:cNvPr id="15" name="그룹 48"/>
            <p:cNvGrpSpPr/>
            <p:nvPr/>
          </p:nvGrpSpPr>
          <p:grpSpPr>
            <a:xfrm>
              <a:off x="520438" y="925770"/>
              <a:ext cx="10281198" cy="409420"/>
              <a:chOff x="9525" y="336688"/>
              <a:chExt cx="4102220" cy="558662"/>
            </a:xfrm>
          </p:grpSpPr>
          <p:sp>
            <p:nvSpPr>
              <p:cNvPr id="17" name="직사각형 16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30000"/>
                    </a:srgbClr>
                  </a:gs>
                  <a:gs pos="52000">
                    <a:srgbClr val="FFFFFF">
                      <a:lumMod val="85000"/>
                      <a:alpha val="48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600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18" name="그룹 53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19" name="직선 연결선 18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12700" cap="flat" cmpd="sng" algn="ctr">
                  <a:gradFill>
                    <a:gsLst>
                      <a:gs pos="0">
                        <a:srgbClr val="FFFFFF">
                          <a:lumMod val="85000"/>
                        </a:srgbClr>
                      </a:gs>
                      <a:gs pos="35000">
                        <a:schemeClr val="bg1">
                          <a:lumMod val="8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" name="직선 연결선 19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12700" cap="flat" cmpd="sng" algn="ctr">
                  <a:gradFill>
                    <a:gsLst>
                      <a:gs pos="0">
                        <a:srgbClr val="FFFFFF">
                          <a:lumMod val="85000"/>
                        </a:srgbClr>
                      </a:gs>
                      <a:gs pos="35000">
                        <a:schemeClr val="bg1">
                          <a:lumMod val="8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446526" y="168224"/>
              <a:ext cx="88571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2400" spc="-9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  <a:cs typeface="Arial" pitchFamily="34" charset="0"/>
                </a:rPr>
                <a:t>2. Theoretical Background - 1</a:t>
              </a:r>
              <a:endParaRPr lang="ko-KR" altLang="en-US" sz="2400" spc="-9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휴먼모음T" panose="02030504000101010101" pitchFamily="18" charset="-127"/>
                <a:ea typeface="휴먼모음T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76452" y="2130251"/>
            <a:ext cx="112497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1) Howard’s Garden City</a:t>
            </a:r>
            <a:endParaRPr lang="en-US" altLang="ko-KR" sz="24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Howard’s Garden city in 1892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Consisting of 1 central city + 6 garden cities + green areas (total 250,0000 people)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1 central city : factories, parks, shopping, main roads, residential areas etc.(58,000 people)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6 garden cities : residential areas, employment functions (32,000 people)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Green areas : farming in some of them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F660D-317D-4AE6-9F8C-60EB7E83AA6C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57" y="943950"/>
            <a:ext cx="5586238" cy="58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1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11"/>
          <p:cNvGrpSpPr/>
          <p:nvPr/>
        </p:nvGrpSpPr>
        <p:grpSpPr>
          <a:xfrm>
            <a:off x="502588" y="194492"/>
            <a:ext cx="11504928" cy="668344"/>
            <a:chOff x="460858" y="194492"/>
            <a:chExt cx="8206930" cy="668344"/>
          </a:xfrm>
        </p:grpSpPr>
        <p:sp>
          <p:nvSpPr>
            <p:cNvPr id="8" name="직사각형 7"/>
            <p:cNvSpPr/>
            <p:nvPr userDrawn="1"/>
          </p:nvSpPr>
          <p:spPr>
            <a:xfrm rot="16200000">
              <a:off x="4518539" y="-3246358"/>
              <a:ext cx="55581" cy="8162808"/>
            </a:xfrm>
            <a:prstGeom prst="rect">
              <a:avLst/>
            </a:prstGeom>
            <a:gradFill>
              <a:gsLst>
                <a:gs pos="60000">
                  <a:srgbClr val="00B0F0"/>
                </a:gs>
                <a:gs pos="50000">
                  <a:srgbClr val="0070C0"/>
                </a:gs>
                <a:gs pos="47000">
                  <a:schemeClr val="tx2">
                    <a:lumMod val="75000"/>
                  </a:schemeClr>
                </a:gs>
                <a:gs pos="83000">
                  <a:srgbClr val="0070C0"/>
                </a:gs>
              </a:gsLst>
              <a:lin ang="54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9" name="직사각형 8"/>
            <p:cNvSpPr/>
            <p:nvPr userDrawn="1"/>
          </p:nvSpPr>
          <p:spPr>
            <a:xfrm>
              <a:off x="477006" y="215362"/>
              <a:ext cx="8166226" cy="599624"/>
            </a:xfrm>
            <a:prstGeom prst="rect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96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10" name="자유형 9"/>
            <p:cNvSpPr/>
            <p:nvPr userDrawn="1"/>
          </p:nvSpPr>
          <p:spPr>
            <a:xfrm>
              <a:off x="460858" y="204825"/>
              <a:ext cx="8166876" cy="45719"/>
            </a:xfrm>
            <a:custGeom>
              <a:avLst/>
              <a:gdLst>
                <a:gd name="connsiteX0" fmla="*/ 0 w 8134502"/>
                <a:gd name="connsiteY0" fmla="*/ 0 h 0"/>
                <a:gd name="connsiteX1" fmla="*/ 8134502 w 813450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34502">
                  <a:moveTo>
                    <a:pt x="0" y="0"/>
                  </a:moveTo>
                  <a:lnTo>
                    <a:pt x="8134502" y="0"/>
                  </a:lnTo>
                </a:path>
              </a:pathLst>
            </a:custGeom>
            <a:noFill/>
            <a:ln w="3175" cap="rnd">
              <a:gradFill>
                <a:gsLst>
                  <a:gs pos="10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3000000" scaled="0"/>
              </a:gra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11" name="자유형 10"/>
            <p:cNvSpPr/>
            <p:nvPr userDrawn="1"/>
          </p:nvSpPr>
          <p:spPr>
            <a:xfrm>
              <a:off x="467829" y="204824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12" name="자유형 11"/>
            <p:cNvSpPr/>
            <p:nvPr userDrawn="1"/>
          </p:nvSpPr>
          <p:spPr>
            <a:xfrm>
              <a:off x="8622069" y="194492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467302" y="264476"/>
            <a:ext cx="11244373" cy="1166966"/>
            <a:chOff x="446526" y="168224"/>
            <a:chExt cx="10355110" cy="1166966"/>
          </a:xfrm>
        </p:grpSpPr>
        <p:grpSp>
          <p:nvGrpSpPr>
            <p:cNvPr id="15" name="그룹 48"/>
            <p:cNvGrpSpPr/>
            <p:nvPr/>
          </p:nvGrpSpPr>
          <p:grpSpPr>
            <a:xfrm>
              <a:off x="520438" y="925770"/>
              <a:ext cx="10281198" cy="409420"/>
              <a:chOff x="9525" y="336688"/>
              <a:chExt cx="4102220" cy="558662"/>
            </a:xfrm>
          </p:grpSpPr>
          <p:sp>
            <p:nvSpPr>
              <p:cNvPr id="17" name="직사각형 16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30000"/>
                    </a:srgbClr>
                  </a:gs>
                  <a:gs pos="52000">
                    <a:srgbClr val="FFFFFF">
                      <a:lumMod val="85000"/>
                      <a:alpha val="48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600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18" name="그룹 53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19" name="직선 연결선 18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12700" cap="flat" cmpd="sng" algn="ctr">
                  <a:gradFill>
                    <a:gsLst>
                      <a:gs pos="0">
                        <a:srgbClr val="FFFFFF">
                          <a:lumMod val="85000"/>
                        </a:srgbClr>
                      </a:gs>
                      <a:gs pos="35000">
                        <a:schemeClr val="bg1">
                          <a:lumMod val="8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" name="직선 연결선 19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12700" cap="flat" cmpd="sng" algn="ctr">
                  <a:gradFill>
                    <a:gsLst>
                      <a:gs pos="0">
                        <a:srgbClr val="FFFFFF">
                          <a:lumMod val="85000"/>
                        </a:srgbClr>
                      </a:gs>
                      <a:gs pos="35000">
                        <a:schemeClr val="bg1">
                          <a:lumMod val="8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446526" y="168224"/>
              <a:ext cx="88571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2400" spc="-9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  <a:cs typeface="Arial" pitchFamily="34" charset="0"/>
                </a:rPr>
                <a:t>3. </a:t>
              </a:r>
              <a:r>
                <a:rPr lang="en-US" altLang="ko-KR" sz="2400" spc="-90" dirty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  <a:cs typeface="Arial" pitchFamily="34" charset="0"/>
                </a:rPr>
                <a:t>Theoretical Background - </a:t>
              </a:r>
              <a:r>
                <a:rPr lang="en-US" altLang="ko-KR" sz="2400" spc="-9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  <a:cs typeface="Arial" pitchFamily="34" charset="0"/>
                </a:rPr>
                <a:t>2</a:t>
              </a:r>
              <a:endParaRPr lang="ko-KR" altLang="en-US" sz="2400" spc="-9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휴먼모음T" panose="02030504000101010101" pitchFamily="18" charset="-127"/>
                <a:ea typeface="휴먼모음T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76452" y="2130251"/>
            <a:ext cx="11007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2) The perspective of Mumford</a:t>
            </a:r>
            <a:endParaRPr lang="en-US" altLang="ko-KR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Influenced by Geddes and Howard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Ecological approach to the city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Emphasizing on the concept of community and life zone</a:t>
            </a:r>
            <a:endParaRPr lang="en-US" altLang="ko-KR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F660D-317D-4AE6-9F8C-60EB7E83AA6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79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1"/>
          <p:cNvGrpSpPr/>
          <p:nvPr/>
        </p:nvGrpSpPr>
        <p:grpSpPr>
          <a:xfrm>
            <a:off x="502588" y="194492"/>
            <a:ext cx="11504928" cy="668344"/>
            <a:chOff x="460858" y="194492"/>
            <a:chExt cx="8206930" cy="668344"/>
          </a:xfrm>
        </p:grpSpPr>
        <p:sp>
          <p:nvSpPr>
            <p:cNvPr id="4" name="직사각형 3"/>
            <p:cNvSpPr/>
            <p:nvPr userDrawn="1"/>
          </p:nvSpPr>
          <p:spPr>
            <a:xfrm rot="16200000">
              <a:off x="4518539" y="-3246358"/>
              <a:ext cx="55581" cy="8162808"/>
            </a:xfrm>
            <a:prstGeom prst="rect">
              <a:avLst/>
            </a:prstGeom>
            <a:gradFill>
              <a:gsLst>
                <a:gs pos="60000">
                  <a:srgbClr val="00B0F0"/>
                </a:gs>
                <a:gs pos="50000">
                  <a:srgbClr val="0070C0"/>
                </a:gs>
                <a:gs pos="47000">
                  <a:schemeClr val="tx2">
                    <a:lumMod val="75000"/>
                  </a:schemeClr>
                </a:gs>
                <a:gs pos="83000">
                  <a:srgbClr val="0070C0"/>
                </a:gs>
              </a:gsLst>
              <a:lin ang="54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5" name="직사각형 4"/>
            <p:cNvSpPr/>
            <p:nvPr userDrawn="1"/>
          </p:nvSpPr>
          <p:spPr>
            <a:xfrm>
              <a:off x="477006" y="215362"/>
              <a:ext cx="8166226" cy="599624"/>
            </a:xfrm>
            <a:prstGeom prst="rect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96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6" name="자유형 5"/>
            <p:cNvSpPr/>
            <p:nvPr userDrawn="1"/>
          </p:nvSpPr>
          <p:spPr>
            <a:xfrm>
              <a:off x="460858" y="204825"/>
              <a:ext cx="8166876" cy="45719"/>
            </a:xfrm>
            <a:custGeom>
              <a:avLst/>
              <a:gdLst>
                <a:gd name="connsiteX0" fmla="*/ 0 w 8134502"/>
                <a:gd name="connsiteY0" fmla="*/ 0 h 0"/>
                <a:gd name="connsiteX1" fmla="*/ 8134502 w 813450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34502">
                  <a:moveTo>
                    <a:pt x="0" y="0"/>
                  </a:moveTo>
                  <a:lnTo>
                    <a:pt x="8134502" y="0"/>
                  </a:lnTo>
                </a:path>
              </a:pathLst>
            </a:custGeom>
            <a:noFill/>
            <a:ln w="3175" cap="rnd">
              <a:gradFill>
                <a:gsLst>
                  <a:gs pos="10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3000000" scaled="0"/>
              </a:gra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7" name="자유형 6"/>
            <p:cNvSpPr/>
            <p:nvPr userDrawn="1"/>
          </p:nvSpPr>
          <p:spPr>
            <a:xfrm>
              <a:off x="467829" y="204824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8" name="자유형 7"/>
            <p:cNvSpPr/>
            <p:nvPr userDrawn="1"/>
          </p:nvSpPr>
          <p:spPr>
            <a:xfrm>
              <a:off x="8622069" y="194492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467302" y="264476"/>
            <a:ext cx="11244373" cy="1166966"/>
            <a:chOff x="446526" y="168224"/>
            <a:chExt cx="10355110" cy="1166966"/>
          </a:xfrm>
        </p:grpSpPr>
        <p:grpSp>
          <p:nvGrpSpPr>
            <p:cNvPr id="11" name="그룹 48"/>
            <p:cNvGrpSpPr/>
            <p:nvPr/>
          </p:nvGrpSpPr>
          <p:grpSpPr>
            <a:xfrm>
              <a:off x="520438" y="925770"/>
              <a:ext cx="10281198" cy="409420"/>
              <a:chOff x="9525" y="336688"/>
              <a:chExt cx="4102220" cy="558662"/>
            </a:xfrm>
          </p:grpSpPr>
          <p:sp>
            <p:nvSpPr>
              <p:cNvPr id="13" name="직사각형 12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30000"/>
                    </a:srgbClr>
                  </a:gs>
                  <a:gs pos="52000">
                    <a:srgbClr val="FFFFFF">
                      <a:lumMod val="85000"/>
                      <a:alpha val="48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600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14" name="그룹 53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15" name="직선 연결선 14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12700" cap="flat" cmpd="sng" algn="ctr">
                  <a:gradFill>
                    <a:gsLst>
                      <a:gs pos="0">
                        <a:srgbClr val="FFFFFF">
                          <a:lumMod val="85000"/>
                        </a:srgbClr>
                      </a:gs>
                      <a:gs pos="35000">
                        <a:schemeClr val="bg1">
                          <a:lumMod val="8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" name="직선 연결선 15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12700" cap="flat" cmpd="sng" algn="ctr">
                  <a:gradFill>
                    <a:gsLst>
                      <a:gs pos="0">
                        <a:srgbClr val="FFFFFF">
                          <a:lumMod val="85000"/>
                        </a:srgbClr>
                      </a:gs>
                      <a:gs pos="35000">
                        <a:schemeClr val="bg1">
                          <a:lumMod val="8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446526" y="168224"/>
              <a:ext cx="88571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2400" spc="-9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  <a:cs typeface="Arial" pitchFamily="34" charset="0"/>
                </a:rPr>
                <a:t>4. With Howard’s Garden City - 1</a:t>
              </a:r>
              <a:r>
                <a:rPr lang="ko-KR" altLang="en-US" sz="2400" spc="-9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  <a:cs typeface="Arial" pitchFamily="34" charset="0"/>
                </a:rPr>
                <a:t> </a:t>
              </a:r>
              <a:endParaRPr lang="ko-KR" altLang="en-US" sz="2400" spc="-9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휴먼모음T" panose="02030504000101010101" pitchFamily="18" charset="-127"/>
                <a:ea typeface="휴먼모음T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76452" y="2130251"/>
            <a:ext cx="1100771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1) Space structure and composition aspect</a:t>
            </a:r>
            <a:endParaRPr lang="en-US" altLang="ko-KR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Howard’s model vs Korean new-towns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Location of Korean new-towns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Functions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ko-KR" altLang="en-US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F660D-317D-4AE6-9F8C-60EB7E83AA6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496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1"/>
          <p:cNvGrpSpPr/>
          <p:nvPr/>
        </p:nvGrpSpPr>
        <p:grpSpPr>
          <a:xfrm>
            <a:off x="502588" y="194492"/>
            <a:ext cx="11504928" cy="668344"/>
            <a:chOff x="460858" y="194492"/>
            <a:chExt cx="8206930" cy="668344"/>
          </a:xfrm>
        </p:grpSpPr>
        <p:sp>
          <p:nvSpPr>
            <p:cNvPr id="4" name="직사각형 3"/>
            <p:cNvSpPr/>
            <p:nvPr userDrawn="1"/>
          </p:nvSpPr>
          <p:spPr>
            <a:xfrm rot="16200000">
              <a:off x="4518539" y="-3246358"/>
              <a:ext cx="55581" cy="8162808"/>
            </a:xfrm>
            <a:prstGeom prst="rect">
              <a:avLst/>
            </a:prstGeom>
            <a:gradFill>
              <a:gsLst>
                <a:gs pos="60000">
                  <a:srgbClr val="00B0F0"/>
                </a:gs>
                <a:gs pos="50000">
                  <a:srgbClr val="0070C0"/>
                </a:gs>
                <a:gs pos="47000">
                  <a:schemeClr val="tx2">
                    <a:lumMod val="75000"/>
                  </a:schemeClr>
                </a:gs>
                <a:gs pos="83000">
                  <a:srgbClr val="0070C0"/>
                </a:gs>
              </a:gsLst>
              <a:lin ang="54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5" name="직사각형 4"/>
            <p:cNvSpPr/>
            <p:nvPr userDrawn="1"/>
          </p:nvSpPr>
          <p:spPr>
            <a:xfrm>
              <a:off x="477006" y="215362"/>
              <a:ext cx="8166226" cy="599624"/>
            </a:xfrm>
            <a:prstGeom prst="rect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96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6" name="자유형 5"/>
            <p:cNvSpPr/>
            <p:nvPr userDrawn="1"/>
          </p:nvSpPr>
          <p:spPr>
            <a:xfrm>
              <a:off x="460858" y="204825"/>
              <a:ext cx="8166876" cy="45719"/>
            </a:xfrm>
            <a:custGeom>
              <a:avLst/>
              <a:gdLst>
                <a:gd name="connsiteX0" fmla="*/ 0 w 8134502"/>
                <a:gd name="connsiteY0" fmla="*/ 0 h 0"/>
                <a:gd name="connsiteX1" fmla="*/ 8134502 w 813450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34502">
                  <a:moveTo>
                    <a:pt x="0" y="0"/>
                  </a:moveTo>
                  <a:lnTo>
                    <a:pt x="8134502" y="0"/>
                  </a:lnTo>
                </a:path>
              </a:pathLst>
            </a:custGeom>
            <a:noFill/>
            <a:ln w="3175" cap="rnd">
              <a:gradFill>
                <a:gsLst>
                  <a:gs pos="10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3000000" scaled="0"/>
              </a:gra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7" name="자유형 6"/>
            <p:cNvSpPr/>
            <p:nvPr userDrawn="1"/>
          </p:nvSpPr>
          <p:spPr>
            <a:xfrm>
              <a:off x="467829" y="204824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8" name="자유형 7"/>
            <p:cNvSpPr/>
            <p:nvPr userDrawn="1"/>
          </p:nvSpPr>
          <p:spPr>
            <a:xfrm>
              <a:off x="8622069" y="194492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467302" y="264476"/>
            <a:ext cx="11244373" cy="1166966"/>
            <a:chOff x="446526" y="168224"/>
            <a:chExt cx="10355110" cy="1166966"/>
          </a:xfrm>
        </p:grpSpPr>
        <p:grpSp>
          <p:nvGrpSpPr>
            <p:cNvPr id="11" name="그룹 48"/>
            <p:cNvGrpSpPr/>
            <p:nvPr/>
          </p:nvGrpSpPr>
          <p:grpSpPr>
            <a:xfrm>
              <a:off x="520438" y="925770"/>
              <a:ext cx="10281198" cy="409420"/>
              <a:chOff x="9525" y="336688"/>
              <a:chExt cx="4102220" cy="558662"/>
            </a:xfrm>
          </p:grpSpPr>
          <p:sp>
            <p:nvSpPr>
              <p:cNvPr id="13" name="직사각형 12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30000"/>
                    </a:srgbClr>
                  </a:gs>
                  <a:gs pos="52000">
                    <a:srgbClr val="FFFFFF">
                      <a:lumMod val="85000"/>
                      <a:alpha val="48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1600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14" name="그룹 53"/>
              <p:cNvGrpSpPr/>
              <p:nvPr/>
            </p:nvGrpSpPr>
            <p:grpSpPr>
              <a:xfrm>
                <a:off x="9525" y="336688"/>
                <a:ext cx="3935812" cy="558662"/>
                <a:chOff x="130761" y="336688"/>
                <a:chExt cx="3814576" cy="558662"/>
              </a:xfrm>
            </p:grpSpPr>
            <p:cxnSp>
              <p:nvCxnSpPr>
                <p:cNvPr id="15" name="직선 연결선 14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12700" cap="flat" cmpd="sng" algn="ctr">
                  <a:gradFill>
                    <a:gsLst>
                      <a:gs pos="0">
                        <a:srgbClr val="FFFFFF">
                          <a:lumMod val="85000"/>
                        </a:srgbClr>
                      </a:gs>
                      <a:gs pos="35000">
                        <a:schemeClr val="bg1">
                          <a:lumMod val="8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" name="직선 연결선 15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12700" cap="flat" cmpd="sng" algn="ctr">
                  <a:gradFill>
                    <a:gsLst>
                      <a:gs pos="0">
                        <a:srgbClr val="FFFFFF">
                          <a:lumMod val="85000"/>
                        </a:srgbClr>
                      </a:gs>
                      <a:gs pos="35000">
                        <a:schemeClr val="bg1">
                          <a:lumMod val="85000"/>
                        </a:schemeClr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446526" y="168224"/>
              <a:ext cx="88571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2400" spc="-9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  <a:cs typeface="Arial" pitchFamily="34" charset="0"/>
                </a:rPr>
                <a:t>4. With Howard’s Garden City - 1</a:t>
              </a:r>
              <a:r>
                <a:rPr lang="ko-KR" altLang="en-US" sz="2400" spc="-90" dirty="0" smtClean="0">
                  <a:gradFill>
                    <a:gsLst>
                      <a:gs pos="10000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휴먼모음T" panose="02030504000101010101" pitchFamily="18" charset="-127"/>
                  <a:ea typeface="휴먼모음T" panose="02030504000101010101" pitchFamily="18" charset="-127"/>
                  <a:cs typeface="Arial" pitchFamily="34" charset="0"/>
                </a:rPr>
                <a:t> </a:t>
              </a:r>
              <a:endParaRPr lang="ko-KR" altLang="en-US" sz="2400" spc="-9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휴먼모음T" panose="02030504000101010101" pitchFamily="18" charset="-127"/>
                <a:ea typeface="휴먼모음T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76452" y="2130251"/>
            <a:ext cx="1100771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1) Space structure and composition aspect</a:t>
            </a:r>
            <a:endParaRPr lang="en-US" altLang="ko-KR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Howard’s model vs Korean new-towns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Location of Korean new-towns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Functions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ko-KR" altLang="en-US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F660D-317D-4AE6-9F8C-60EB7E83AA6C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2"/>
          <a:srcRect l="25417" t="11333" r="4000" b="4667"/>
          <a:stretch/>
        </p:blipFill>
        <p:spPr>
          <a:xfrm>
            <a:off x="2828586" y="1576279"/>
            <a:ext cx="7669651" cy="5134230"/>
          </a:xfrm>
          <a:prstGeom prst="rect">
            <a:avLst/>
          </a:prstGeom>
        </p:spPr>
      </p:pic>
      <p:sp>
        <p:nvSpPr>
          <p:cNvPr id="2" name="타원 1"/>
          <p:cNvSpPr/>
          <p:nvPr/>
        </p:nvSpPr>
        <p:spPr>
          <a:xfrm>
            <a:off x="4968240" y="3130525"/>
            <a:ext cx="170688" cy="1917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6821424" y="4829607"/>
            <a:ext cx="170688" cy="1917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5621962" y="4925505"/>
            <a:ext cx="165433" cy="152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5800428" y="4925505"/>
            <a:ext cx="165433" cy="152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포인트가 5개인 별 23"/>
          <p:cNvSpPr/>
          <p:nvPr/>
        </p:nvSpPr>
        <p:spPr>
          <a:xfrm>
            <a:off x="6329649" y="4722927"/>
            <a:ext cx="225552" cy="2133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포인트가 5개인 별 24"/>
          <p:cNvSpPr/>
          <p:nvPr/>
        </p:nvSpPr>
        <p:spPr>
          <a:xfrm>
            <a:off x="4828032" y="2674441"/>
            <a:ext cx="225552" cy="2133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포인트가 5개인 별 25"/>
          <p:cNvSpPr/>
          <p:nvPr/>
        </p:nvSpPr>
        <p:spPr>
          <a:xfrm>
            <a:off x="6077261" y="5807785"/>
            <a:ext cx="225552" cy="2133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655275" y="101701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Location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4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4334</TotalTime>
  <Words>890</Words>
  <Application>Microsoft Office PowerPoint</Application>
  <PresentationFormat>와이드스크린</PresentationFormat>
  <Paragraphs>192</Paragraphs>
  <Slides>17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6" baseType="lpstr">
      <vt:lpstr>맑은 고딕</vt:lpstr>
      <vt:lpstr>함초롬바탕</vt:lpstr>
      <vt:lpstr>휴먼모음T</vt:lpstr>
      <vt:lpstr>Arial</vt:lpstr>
      <vt:lpstr>-유려B</vt:lpstr>
      <vt:lpstr>Wingdings</vt:lpstr>
      <vt:lpstr>-윤고딕330</vt:lpstr>
      <vt:lpstr>HY헤드라인M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박희태</dc:creator>
  <cp:lastModifiedBy>user</cp:lastModifiedBy>
  <cp:revision>312</cp:revision>
  <dcterms:created xsi:type="dcterms:W3CDTF">2016-05-24T08:54:49Z</dcterms:created>
  <dcterms:modified xsi:type="dcterms:W3CDTF">2022-02-25T06:09:50Z</dcterms:modified>
</cp:coreProperties>
</file>