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72" r:id="rId3"/>
    <p:sldId id="268" r:id="rId4"/>
    <p:sldId id="261" r:id="rId5"/>
    <p:sldId id="260" r:id="rId6"/>
    <p:sldId id="265" r:id="rId7"/>
    <p:sldId id="306" r:id="rId8"/>
    <p:sldId id="270" r:id="rId9"/>
    <p:sldId id="273" r:id="rId10"/>
    <p:sldId id="305" r:id="rId11"/>
    <p:sldId id="287" r:id="rId12"/>
    <p:sldId id="296" r:id="rId13"/>
    <p:sldId id="274" r:id="rId14"/>
    <p:sldId id="288" r:id="rId15"/>
    <p:sldId id="297" r:id="rId16"/>
    <p:sldId id="275" r:id="rId17"/>
    <p:sldId id="289" r:id="rId18"/>
    <p:sldId id="298" r:id="rId19"/>
    <p:sldId id="276" r:id="rId20"/>
    <p:sldId id="290" r:id="rId21"/>
    <p:sldId id="299" r:id="rId22"/>
    <p:sldId id="277" r:id="rId23"/>
    <p:sldId id="291" r:id="rId24"/>
    <p:sldId id="300" r:id="rId25"/>
    <p:sldId id="278" r:id="rId26"/>
    <p:sldId id="292" r:id="rId27"/>
    <p:sldId id="301" r:id="rId28"/>
    <p:sldId id="279" r:id="rId29"/>
    <p:sldId id="293" r:id="rId30"/>
    <p:sldId id="302" r:id="rId31"/>
    <p:sldId id="286" r:id="rId32"/>
    <p:sldId id="281" r:id="rId33"/>
    <p:sldId id="283" r:id="rId34"/>
    <p:sldId id="284" r:id="rId35"/>
    <p:sldId id="285" r:id="rId36"/>
    <p:sldId id="280" r:id="rId37"/>
    <p:sldId id="309" r:id="rId38"/>
    <p:sldId id="312" r:id="rId39"/>
    <p:sldId id="294" r:id="rId40"/>
    <p:sldId id="313" r:id="rId41"/>
    <p:sldId id="303" r:id="rId42"/>
    <p:sldId id="314" r:id="rId43"/>
    <p:sldId id="308" r:id="rId44"/>
    <p:sldId id="307" r:id="rId45"/>
    <p:sldId id="310" r:id="rId46"/>
    <p:sldId id="266" r:id="rId47"/>
    <p:sldId id="31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D38D7-7592-4438-8A52-8447D906AFE1}" v="317" dt="2022-02-25T16:17:26.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152" d="100"/>
          <a:sy n="152" d="100"/>
        </p:scale>
        <p:origin x="57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Bloom" userId="63d3efb5e1de03d7" providerId="LiveId" clId="{197D38D7-7592-4438-8A52-8447D906AFE1}"/>
    <pc:docChg chg="undo custSel addSld delSld modSld sldOrd">
      <pc:chgData name="Heather Bloom" userId="63d3efb5e1de03d7" providerId="LiveId" clId="{197D38D7-7592-4438-8A52-8447D906AFE1}" dt="2022-02-25T16:17:14.541" v="5370" actId="20577"/>
      <pc:docMkLst>
        <pc:docMk/>
      </pc:docMkLst>
      <pc:sldChg chg="modSp mod">
        <pc:chgData name="Heather Bloom" userId="63d3efb5e1de03d7" providerId="LiveId" clId="{197D38D7-7592-4438-8A52-8447D906AFE1}" dt="2022-02-22T22:36:34.775" v="945" actId="255"/>
        <pc:sldMkLst>
          <pc:docMk/>
          <pc:sldMk cId="2184311773" sldId="260"/>
        </pc:sldMkLst>
        <pc:spChg chg="mod">
          <ac:chgData name="Heather Bloom" userId="63d3efb5e1de03d7" providerId="LiveId" clId="{197D38D7-7592-4438-8A52-8447D906AFE1}" dt="2022-02-22T22:36:34.775" v="945" actId="255"/>
          <ac:spMkLst>
            <pc:docMk/>
            <pc:sldMk cId="2184311773" sldId="260"/>
            <ac:spMk id="34" creationId="{97BFCA78-5EA3-6A4C-B6D1-9938F7C46F66}"/>
          </ac:spMkLst>
        </pc:spChg>
      </pc:sldChg>
      <pc:sldChg chg="modSp mod">
        <pc:chgData name="Heather Bloom" userId="63d3efb5e1de03d7" providerId="LiveId" clId="{197D38D7-7592-4438-8A52-8447D906AFE1}" dt="2022-02-22T22:36:43.553" v="946" actId="20577"/>
        <pc:sldMkLst>
          <pc:docMk/>
          <pc:sldMk cId="2387417306" sldId="261"/>
        </pc:sldMkLst>
        <pc:spChg chg="mod">
          <ac:chgData name="Heather Bloom" userId="63d3efb5e1de03d7" providerId="LiveId" clId="{197D38D7-7592-4438-8A52-8447D906AFE1}" dt="2022-02-22T22:36:43.553" v="946" actId="20577"/>
          <ac:spMkLst>
            <pc:docMk/>
            <pc:sldMk cId="2387417306" sldId="261"/>
            <ac:spMk id="3" creationId="{97BFCA78-5EA3-6A4C-B6D1-9938F7C46F66}"/>
          </ac:spMkLst>
        </pc:spChg>
      </pc:sldChg>
      <pc:sldChg chg="addSp delSp modSp mod">
        <pc:chgData name="Heather Bloom" userId="63d3efb5e1de03d7" providerId="LiveId" clId="{197D38D7-7592-4438-8A52-8447D906AFE1}" dt="2022-02-22T23:36:34.598" v="1319" actId="255"/>
        <pc:sldMkLst>
          <pc:docMk/>
          <pc:sldMk cId="2643897005" sldId="265"/>
        </pc:sldMkLst>
        <pc:spChg chg="mod">
          <ac:chgData name="Heather Bloom" userId="63d3efb5e1de03d7" providerId="LiveId" clId="{197D38D7-7592-4438-8A52-8447D906AFE1}" dt="2022-02-22T23:28:17.868" v="1292" actId="255"/>
          <ac:spMkLst>
            <pc:docMk/>
            <pc:sldMk cId="2643897005" sldId="265"/>
            <ac:spMk id="2" creationId="{974127A9-D4CB-45B4-9873-034C4BFC3028}"/>
          </ac:spMkLst>
        </pc:spChg>
        <pc:spChg chg="mod">
          <ac:chgData name="Heather Bloom" userId="63d3efb5e1de03d7" providerId="LiveId" clId="{197D38D7-7592-4438-8A52-8447D906AFE1}" dt="2022-02-22T23:36:34.598" v="1319" actId="255"/>
          <ac:spMkLst>
            <pc:docMk/>
            <pc:sldMk cId="2643897005" sldId="265"/>
            <ac:spMk id="14" creationId="{CBC5D6FA-B809-4C7E-AEB0-B798173DFBBB}"/>
          </ac:spMkLst>
        </pc:spChg>
        <pc:spChg chg="del">
          <ac:chgData name="Heather Bloom" userId="63d3efb5e1de03d7" providerId="LiveId" clId="{197D38D7-7592-4438-8A52-8447D906AFE1}" dt="2022-02-22T23:27:45.415" v="1288" actId="26606"/>
          <ac:spMkLst>
            <pc:docMk/>
            <pc:sldMk cId="2643897005" sldId="265"/>
            <ac:spMk id="17" creationId="{7B831B6F-405A-4B47-B9BB-5CA88F285844}"/>
          </ac:spMkLst>
        </pc:spChg>
        <pc:spChg chg="del">
          <ac:chgData name="Heather Bloom" userId="63d3efb5e1de03d7" providerId="LiveId" clId="{197D38D7-7592-4438-8A52-8447D906AFE1}" dt="2022-02-22T23:27:45.415" v="1288" actId="26606"/>
          <ac:spMkLst>
            <pc:docMk/>
            <pc:sldMk cId="2643897005" sldId="265"/>
            <ac:spMk id="19" creationId="{953EE71A-6488-4203-A7C4-77102FD0DCCA}"/>
          </ac:spMkLst>
        </pc:spChg>
        <pc:spChg chg="add">
          <ac:chgData name="Heather Bloom" userId="63d3efb5e1de03d7" providerId="LiveId" clId="{197D38D7-7592-4438-8A52-8447D906AFE1}" dt="2022-02-22T23:27:45.415" v="1288" actId="26606"/>
          <ac:spMkLst>
            <pc:docMk/>
            <pc:sldMk cId="2643897005" sldId="265"/>
            <ac:spMk id="24" creationId="{2B566528-1B12-4246-9431-5C2D7D081168}"/>
          </ac:spMkLst>
        </pc:spChg>
        <pc:grpChg chg="add">
          <ac:chgData name="Heather Bloom" userId="63d3efb5e1de03d7" providerId="LiveId" clId="{197D38D7-7592-4438-8A52-8447D906AFE1}" dt="2022-02-22T23:27:45.415" v="1288" actId="26606"/>
          <ac:grpSpMkLst>
            <pc:docMk/>
            <pc:sldMk cId="2643897005" sldId="265"/>
            <ac:grpSpMk id="26" creationId="{828A5161-06F1-46CF-8AD7-844680A59E13}"/>
          </ac:grpSpMkLst>
        </pc:grpChg>
        <pc:grpChg chg="add">
          <ac:chgData name="Heather Bloom" userId="63d3efb5e1de03d7" providerId="LiveId" clId="{197D38D7-7592-4438-8A52-8447D906AFE1}" dt="2022-02-22T23:27:45.415" v="1288" actId="26606"/>
          <ac:grpSpMkLst>
            <pc:docMk/>
            <pc:sldMk cId="2643897005" sldId="265"/>
            <ac:grpSpMk id="30" creationId="{5995D10D-E9C9-47DB-AE7E-801FEF38F5C9}"/>
          </ac:grpSpMkLst>
        </pc:grpChg>
        <pc:picChg chg="add mod">
          <ac:chgData name="Heather Bloom" userId="63d3efb5e1de03d7" providerId="LiveId" clId="{197D38D7-7592-4438-8A52-8447D906AFE1}" dt="2022-02-22T23:28:03.756" v="1291" actId="14100"/>
          <ac:picMkLst>
            <pc:docMk/>
            <pc:sldMk cId="2643897005" sldId="265"/>
            <ac:picMk id="4" creationId="{A3619FD1-A51D-497E-AA3A-59285F28E658}"/>
          </ac:picMkLst>
        </pc:picChg>
        <pc:picChg chg="del">
          <ac:chgData name="Heather Bloom" userId="63d3efb5e1de03d7" providerId="LiveId" clId="{197D38D7-7592-4438-8A52-8447D906AFE1}" dt="2022-02-22T23:22:36.873" v="1269" actId="478"/>
          <ac:picMkLst>
            <pc:docMk/>
            <pc:sldMk cId="2643897005" sldId="265"/>
            <ac:picMk id="5" creationId="{C85120B0-85E7-4925-8D65-8B2C920A5BD6}"/>
          </ac:picMkLst>
        </pc:picChg>
      </pc:sldChg>
      <pc:sldChg chg="modSp mod ord modShow">
        <pc:chgData name="Heather Bloom" userId="63d3efb5e1de03d7" providerId="LiveId" clId="{197D38D7-7592-4438-8A52-8447D906AFE1}" dt="2022-02-22T23:35:17.270" v="1316" actId="255"/>
        <pc:sldMkLst>
          <pc:docMk/>
          <pc:sldMk cId="2071469296" sldId="266"/>
        </pc:sldMkLst>
        <pc:spChg chg="mod">
          <ac:chgData name="Heather Bloom" userId="63d3efb5e1de03d7" providerId="LiveId" clId="{197D38D7-7592-4438-8A52-8447D906AFE1}" dt="2022-02-22T23:35:17.270" v="1316" actId="255"/>
          <ac:spMkLst>
            <pc:docMk/>
            <pc:sldMk cId="2071469296" sldId="266"/>
            <ac:spMk id="2" creationId="{27E0E963-60A6-463C-9AB0-A0940BD4473E}"/>
          </ac:spMkLst>
        </pc:spChg>
        <pc:graphicFrameChg chg="mod modGraphic">
          <ac:chgData name="Heather Bloom" userId="63d3efb5e1de03d7" providerId="LiveId" clId="{197D38D7-7592-4438-8A52-8447D906AFE1}" dt="2022-02-22T23:34:56.251" v="1314" actId="14734"/>
          <ac:graphicFrameMkLst>
            <pc:docMk/>
            <pc:sldMk cId="2071469296" sldId="266"/>
            <ac:graphicFrameMk id="4" creationId="{7CD3FFA8-75F6-4A66-BE1D-2A6722895BE6}"/>
          </ac:graphicFrameMkLst>
        </pc:graphicFrameChg>
      </pc:sldChg>
      <pc:sldChg chg="addSp delSp modSp add del mod modShow">
        <pc:chgData name="Heather Bloom" userId="63d3efb5e1de03d7" providerId="LiveId" clId="{197D38D7-7592-4438-8A52-8447D906AFE1}" dt="2022-02-22T23:34:03.543" v="1311" actId="2696"/>
        <pc:sldMkLst>
          <pc:docMk/>
          <pc:sldMk cId="761741916" sldId="267"/>
        </pc:sldMkLst>
        <pc:spChg chg="add mod">
          <ac:chgData name="Heather Bloom" userId="63d3efb5e1de03d7" providerId="LiveId" clId="{197D38D7-7592-4438-8A52-8447D906AFE1}" dt="2022-02-22T23:33:44.626" v="1307" actId="21"/>
          <ac:spMkLst>
            <pc:docMk/>
            <pc:sldMk cId="761741916" sldId="267"/>
            <ac:spMk id="4" creationId="{F7D482E7-817F-42BF-9F3E-3F05D9CE5DD4}"/>
          </ac:spMkLst>
        </pc:spChg>
        <pc:graphicFrameChg chg="del">
          <ac:chgData name="Heather Bloom" userId="63d3efb5e1de03d7" providerId="LiveId" clId="{197D38D7-7592-4438-8A52-8447D906AFE1}" dt="2022-02-22T23:33:44.626" v="1307" actId="21"/>
          <ac:graphicFrameMkLst>
            <pc:docMk/>
            <pc:sldMk cId="761741916" sldId="267"/>
            <ac:graphicFrameMk id="5" creationId="{0DA91283-DB17-4AEB-810B-E2B2703F2919}"/>
          </ac:graphicFrameMkLst>
        </pc:graphicFrameChg>
      </pc:sldChg>
      <pc:sldChg chg="modSp mod">
        <pc:chgData name="Heather Bloom" userId="63d3efb5e1de03d7" providerId="LiveId" clId="{197D38D7-7592-4438-8A52-8447D906AFE1}" dt="2022-02-22T22:25:14.845" v="611" actId="27636"/>
        <pc:sldMkLst>
          <pc:docMk/>
          <pc:sldMk cId="1250572733" sldId="268"/>
        </pc:sldMkLst>
        <pc:spChg chg="mod">
          <ac:chgData name="Heather Bloom" userId="63d3efb5e1de03d7" providerId="LiveId" clId="{197D38D7-7592-4438-8A52-8447D906AFE1}" dt="2022-02-22T22:25:14.845" v="611" actId="27636"/>
          <ac:spMkLst>
            <pc:docMk/>
            <pc:sldMk cId="1250572733" sldId="268"/>
            <ac:spMk id="13" creationId="{DA336F59-6DF7-4506-89BF-66925CC52D2D}"/>
          </ac:spMkLst>
        </pc:spChg>
      </pc:sldChg>
      <pc:sldChg chg="modSp mod">
        <pc:chgData name="Heather Bloom" userId="63d3efb5e1de03d7" providerId="LiveId" clId="{197D38D7-7592-4438-8A52-8447D906AFE1}" dt="2022-02-22T22:26:15.136" v="656" actId="20577"/>
        <pc:sldMkLst>
          <pc:docMk/>
          <pc:sldMk cId="4090512810" sldId="272"/>
        </pc:sldMkLst>
        <pc:spChg chg="mod">
          <ac:chgData name="Heather Bloom" userId="63d3efb5e1de03d7" providerId="LiveId" clId="{197D38D7-7592-4438-8A52-8447D906AFE1}" dt="2022-02-22T22:26:15.136" v="656" actId="20577"/>
          <ac:spMkLst>
            <pc:docMk/>
            <pc:sldMk cId="4090512810" sldId="272"/>
            <ac:spMk id="3" creationId="{531DE7F3-390D-4484-982B-785B6949732C}"/>
          </ac:spMkLst>
        </pc:spChg>
      </pc:sldChg>
      <pc:sldChg chg="modSp">
        <pc:chgData name="Heather Bloom" userId="63d3efb5e1de03d7" providerId="LiveId" clId="{197D38D7-7592-4438-8A52-8447D906AFE1}" dt="2022-02-22T22:37:41.543" v="947" actId="20577"/>
        <pc:sldMkLst>
          <pc:docMk/>
          <pc:sldMk cId="2417300102" sldId="273"/>
        </pc:sldMkLst>
        <pc:graphicFrameChg chg="mod">
          <ac:chgData name="Heather Bloom" userId="63d3efb5e1de03d7" providerId="LiveId" clId="{197D38D7-7592-4438-8A52-8447D906AFE1}" dt="2022-02-22T22:37:41.543" v="947" actId="20577"/>
          <ac:graphicFrameMkLst>
            <pc:docMk/>
            <pc:sldMk cId="2417300102" sldId="273"/>
            <ac:graphicFrameMk id="14" creationId="{1DDB8896-33C2-49CB-9012-14181545715F}"/>
          </ac:graphicFrameMkLst>
        </pc:graphicFrameChg>
      </pc:sldChg>
      <pc:sldChg chg="modSp mod">
        <pc:chgData name="Heather Bloom" userId="63d3efb5e1de03d7" providerId="LiveId" clId="{197D38D7-7592-4438-8A52-8447D906AFE1}" dt="2022-02-22T22:46:00.663" v="973" actId="255"/>
        <pc:sldMkLst>
          <pc:docMk/>
          <pc:sldMk cId="3409129445" sldId="274"/>
        </pc:sldMkLst>
        <pc:spChg chg="mod">
          <ac:chgData name="Heather Bloom" userId="63d3efb5e1de03d7" providerId="LiveId" clId="{197D38D7-7592-4438-8A52-8447D906AFE1}" dt="2022-02-22T22:46:00.663" v="973" actId="255"/>
          <ac:spMkLst>
            <pc:docMk/>
            <pc:sldMk cId="3409129445" sldId="274"/>
            <ac:spMk id="3" creationId="{3280E2F2-C21E-4280-953B-9E201C351C9C}"/>
          </ac:spMkLst>
        </pc:spChg>
      </pc:sldChg>
      <pc:sldChg chg="modSp">
        <pc:chgData name="Heather Bloom" userId="63d3efb5e1de03d7" providerId="LiveId" clId="{197D38D7-7592-4438-8A52-8447D906AFE1}" dt="2022-02-22T22:25:30.677" v="621" actId="20577"/>
        <pc:sldMkLst>
          <pc:docMk/>
          <pc:sldMk cId="3671639954" sldId="277"/>
        </pc:sldMkLst>
        <pc:graphicFrameChg chg="mod">
          <ac:chgData name="Heather Bloom" userId="63d3efb5e1de03d7" providerId="LiveId" clId="{197D38D7-7592-4438-8A52-8447D906AFE1}" dt="2022-02-22T22:25:30.677" v="621" actId="20577"/>
          <ac:graphicFrameMkLst>
            <pc:docMk/>
            <pc:sldMk cId="3671639954" sldId="277"/>
            <ac:graphicFrameMk id="22" creationId="{F40F69F6-D0F6-4F19-B491-CC15D290CFBB}"/>
          </ac:graphicFrameMkLst>
        </pc:graphicFrameChg>
      </pc:sldChg>
      <pc:sldChg chg="modSp mod">
        <pc:chgData name="Heather Bloom" userId="63d3efb5e1de03d7" providerId="LiveId" clId="{197D38D7-7592-4438-8A52-8447D906AFE1}" dt="2022-02-22T22:47:20.711" v="980" actId="255"/>
        <pc:sldMkLst>
          <pc:docMk/>
          <pc:sldMk cId="1949707409" sldId="278"/>
        </pc:sldMkLst>
        <pc:spChg chg="mod">
          <ac:chgData name="Heather Bloom" userId="63d3efb5e1de03d7" providerId="LiveId" clId="{197D38D7-7592-4438-8A52-8447D906AFE1}" dt="2022-02-22T22:47:20.711" v="980" actId="255"/>
          <ac:spMkLst>
            <pc:docMk/>
            <pc:sldMk cId="1949707409" sldId="278"/>
            <ac:spMk id="3" creationId="{988D7083-7136-4DC4-979A-D4DDA62D2533}"/>
          </ac:spMkLst>
        </pc:spChg>
      </pc:sldChg>
      <pc:sldChg chg="modSp mod">
        <pc:chgData name="Heather Bloom" userId="63d3efb5e1de03d7" providerId="LiveId" clId="{197D38D7-7592-4438-8A52-8447D906AFE1}" dt="2022-02-22T22:24:28.469" v="529" actId="20577"/>
        <pc:sldMkLst>
          <pc:docMk/>
          <pc:sldMk cId="43247889" sldId="279"/>
        </pc:sldMkLst>
        <pc:spChg chg="mod">
          <ac:chgData name="Heather Bloom" userId="63d3efb5e1de03d7" providerId="LiveId" clId="{197D38D7-7592-4438-8A52-8447D906AFE1}" dt="2022-02-22T22:24:28.469" v="529" actId="20577"/>
          <ac:spMkLst>
            <pc:docMk/>
            <pc:sldMk cId="43247889" sldId="279"/>
            <ac:spMk id="3" creationId="{050EAB62-8418-479F-A392-28E5E55AD81F}"/>
          </ac:spMkLst>
        </pc:spChg>
      </pc:sldChg>
      <pc:sldChg chg="modSp mod">
        <pc:chgData name="Heather Bloom" userId="63d3efb5e1de03d7" providerId="LiveId" clId="{197D38D7-7592-4438-8A52-8447D906AFE1}" dt="2022-02-22T22:51:01.965" v="1169" actId="20577"/>
        <pc:sldMkLst>
          <pc:docMk/>
          <pc:sldMk cId="3479068220" sldId="280"/>
        </pc:sldMkLst>
        <pc:spChg chg="mod">
          <ac:chgData name="Heather Bloom" userId="63d3efb5e1de03d7" providerId="LiveId" clId="{197D38D7-7592-4438-8A52-8447D906AFE1}" dt="2022-02-22T22:51:01.965" v="1169" actId="20577"/>
          <ac:spMkLst>
            <pc:docMk/>
            <pc:sldMk cId="3479068220" sldId="280"/>
            <ac:spMk id="3" creationId="{2514E4D9-EC9E-47B0-B587-65E7CF2EBA26}"/>
          </ac:spMkLst>
        </pc:spChg>
      </pc:sldChg>
      <pc:sldChg chg="modNotesTx">
        <pc:chgData name="Heather Bloom" userId="63d3efb5e1de03d7" providerId="LiveId" clId="{197D38D7-7592-4438-8A52-8447D906AFE1}" dt="2022-02-22T22:48:13.773" v="983"/>
        <pc:sldMkLst>
          <pc:docMk/>
          <pc:sldMk cId="125499620" sldId="281"/>
        </pc:sldMkLst>
      </pc:sldChg>
      <pc:sldChg chg="modNotesTx">
        <pc:chgData name="Heather Bloom" userId="63d3efb5e1de03d7" providerId="LiveId" clId="{197D38D7-7592-4438-8A52-8447D906AFE1}" dt="2022-02-22T22:48:21.917" v="986"/>
        <pc:sldMkLst>
          <pc:docMk/>
          <pc:sldMk cId="905448011" sldId="283"/>
        </pc:sldMkLst>
      </pc:sldChg>
      <pc:sldChg chg="modNotesTx">
        <pc:chgData name="Heather Bloom" userId="63d3efb5e1de03d7" providerId="LiveId" clId="{197D38D7-7592-4438-8A52-8447D906AFE1}" dt="2022-02-22T22:49:08.465" v="991" actId="20577"/>
        <pc:sldMkLst>
          <pc:docMk/>
          <pc:sldMk cId="691446991" sldId="286"/>
        </pc:sldMkLst>
      </pc:sldChg>
      <pc:sldChg chg="addSp delSp modSp mod modNotesTx">
        <pc:chgData name="Heather Bloom" userId="63d3efb5e1de03d7" providerId="LiveId" clId="{197D38D7-7592-4438-8A52-8447D906AFE1}" dt="2022-02-23T00:25:38.040" v="3272" actId="20577"/>
        <pc:sldMkLst>
          <pc:docMk/>
          <pc:sldMk cId="3888273101" sldId="287"/>
        </pc:sldMkLst>
        <pc:graphicFrameChg chg="del">
          <ac:chgData name="Heather Bloom" userId="63d3efb5e1de03d7" providerId="LiveId" clId="{197D38D7-7592-4438-8A52-8447D906AFE1}" dt="2022-02-21T22:41:24.915" v="0" actId="478"/>
          <ac:graphicFrameMkLst>
            <pc:docMk/>
            <pc:sldMk cId="3888273101" sldId="287"/>
            <ac:graphicFrameMk id="2" creationId="{E6B2E307-9E3D-4F20-B0FD-13BC206AB546}"/>
          </ac:graphicFrameMkLst>
        </pc:graphicFrameChg>
        <pc:graphicFrameChg chg="add mod">
          <ac:chgData name="Heather Bloom" userId="63d3efb5e1de03d7" providerId="LiveId" clId="{197D38D7-7592-4438-8A52-8447D906AFE1}" dt="2022-02-21T22:42:51.963" v="18" actId="14100"/>
          <ac:graphicFrameMkLst>
            <pc:docMk/>
            <pc:sldMk cId="3888273101" sldId="287"/>
            <ac:graphicFrameMk id="3" creationId="{2AB96699-3D93-46B6-BF2C-D2B4FC594906}"/>
          </ac:graphicFrameMkLst>
        </pc:graphicFrameChg>
        <pc:graphicFrameChg chg="add del mod">
          <ac:chgData name="Heather Bloom" userId="63d3efb5e1de03d7" providerId="LiveId" clId="{197D38D7-7592-4438-8A52-8447D906AFE1}" dt="2022-02-21T22:41:52.478" v="7"/>
          <ac:graphicFrameMkLst>
            <pc:docMk/>
            <pc:sldMk cId="3888273101" sldId="287"/>
            <ac:graphicFrameMk id="4" creationId="{538562E7-AA09-498E-A49A-BADE5ED2B50A}"/>
          </ac:graphicFrameMkLst>
        </pc:graphicFrameChg>
        <pc:graphicFrameChg chg="add mod">
          <ac:chgData name="Heather Bloom" userId="63d3efb5e1de03d7" providerId="LiveId" clId="{197D38D7-7592-4438-8A52-8447D906AFE1}" dt="2022-02-21T22:42:55.009" v="19" actId="1076"/>
          <ac:graphicFrameMkLst>
            <pc:docMk/>
            <pc:sldMk cId="3888273101" sldId="287"/>
            <ac:graphicFrameMk id="5" creationId="{40E532CD-1CD0-42D1-8148-E8F96BBF932A}"/>
          </ac:graphicFrameMkLst>
        </pc:graphicFrameChg>
        <pc:graphicFrameChg chg="del">
          <ac:chgData name="Heather Bloom" userId="63d3efb5e1de03d7" providerId="LiveId" clId="{197D38D7-7592-4438-8A52-8447D906AFE1}" dt="2022-02-21T22:41:26.465" v="1" actId="478"/>
          <ac:graphicFrameMkLst>
            <pc:docMk/>
            <pc:sldMk cId="3888273101" sldId="287"/>
            <ac:graphicFrameMk id="6" creationId="{965A1453-E671-40D9-A416-2DBCE2BF3343}"/>
          </ac:graphicFrameMkLst>
        </pc:graphicFrameChg>
      </pc:sldChg>
      <pc:sldChg chg="addSp delSp modSp mod modNotesTx">
        <pc:chgData name="Heather Bloom" userId="63d3efb5e1de03d7" providerId="LiveId" clId="{197D38D7-7592-4438-8A52-8447D906AFE1}" dt="2022-02-23T00:13:47.527" v="2210" actId="14100"/>
        <pc:sldMkLst>
          <pc:docMk/>
          <pc:sldMk cId="3026630598" sldId="288"/>
        </pc:sldMkLst>
        <pc:graphicFrameChg chg="add mod">
          <ac:chgData name="Heather Bloom" userId="63d3efb5e1de03d7" providerId="LiveId" clId="{197D38D7-7592-4438-8A52-8447D906AFE1}" dt="2022-02-21T22:44:36.493" v="39" actId="14100"/>
          <ac:graphicFrameMkLst>
            <pc:docMk/>
            <pc:sldMk cId="3026630598" sldId="288"/>
            <ac:graphicFrameMk id="2" creationId="{3D19256F-481B-4D09-A666-591E66423EC6}"/>
          </ac:graphicFrameMkLst>
        </pc:graphicFrameChg>
        <pc:graphicFrameChg chg="add del mod">
          <ac:chgData name="Heather Bloom" userId="63d3efb5e1de03d7" providerId="LiveId" clId="{197D38D7-7592-4438-8A52-8447D906AFE1}" dt="2022-02-23T00:13:31.697" v="2206" actId="478"/>
          <ac:graphicFrameMkLst>
            <pc:docMk/>
            <pc:sldMk cId="3026630598" sldId="288"/>
            <ac:graphicFrameMk id="3" creationId="{F5B0BD1E-65F7-40D8-812C-4004F65486C7}"/>
          </ac:graphicFrameMkLst>
        </pc:graphicFrameChg>
        <pc:graphicFrameChg chg="add mod">
          <ac:chgData name="Heather Bloom" userId="63d3efb5e1de03d7" providerId="LiveId" clId="{197D38D7-7592-4438-8A52-8447D906AFE1}" dt="2022-02-23T00:13:47.527" v="2210" actId="14100"/>
          <ac:graphicFrameMkLst>
            <pc:docMk/>
            <pc:sldMk cId="3026630598" sldId="288"/>
            <ac:graphicFrameMk id="4" creationId="{E59243E4-A5E5-4BD7-8544-DA51105CD124}"/>
          </ac:graphicFrameMkLst>
        </pc:graphicFrameChg>
        <pc:graphicFrameChg chg="del">
          <ac:chgData name="Heather Bloom" userId="63d3efb5e1de03d7" providerId="LiveId" clId="{197D38D7-7592-4438-8A52-8447D906AFE1}" dt="2022-02-21T22:43:57.893" v="31" actId="478"/>
          <ac:graphicFrameMkLst>
            <pc:docMk/>
            <pc:sldMk cId="3026630598" sldId="288"/>
            <ac:graphicFrameMk id="10" creationId="{92BD55E6-E9A0-40E1-A977-52A41D040A0A}"/>
          </ac:graphicFrameMkLst>
        </pc:graphicFrameChg>
        <pc:graphicFrameChg chg="del">
          <ac:chgData name="Heather Bloom" userId="63d3efb5e1de03d7" providerId="LiveId" clId="{197D38D7-7592-4438-8A52-8447D906AFE1}" dt="2022-02-21T22:43:56.948" v="30" actId="478"/>
          <ac:graphicFrameMkLst>
            <pc:docMk/>
            <pc:sldMk cId="3026630598" sldId="288"/>
            <ac:graphicFrameMk id="11" creationId="{F7C9462E-14C2-419C-8FD8-340641910331}"/>
          </ac:graphicFrameMkLst>
        </pc:graphicFrameChg>
      </pc:sldChg>
      <pc:sldChg chg="addSp delSp modSp mod modNotesTx">
        <pc:chgData name="Heather Bloom" userId="63d3efb5e1de03d7" providerId="LiveId" clId="{197D38D7-7592-4438-8A52-8447D906AFE1}" dt="2022-02-23T00:21:25.740" v="2916" actId="20577"/>
        <pc:sldMkLst>
          <pc:docMk/>
          <pc:sldMk cId="166927299" sldId="289"/>
        </pc:sldMkLst>
        <pc:graphicFrameChg chg="add mod">
          <ac:chgData name="Heather Bloom" userId="63d3efb5e1de03d7" providerId="LiveId" clId="{197D38D7-7592-4438-8A52-8447D906AFE1}" dt="2022-02-21T22:46:07.830" v="58" actId="14100"/>
          <ac:graphicFrameMkLst>
            <pc:docMk/>
            <pc:sldMk cId="166927299" sldId="289"/>
            <ac:graphicFrameMk id="2" creationId="{4A24E91C-E0E9-4E9A-8DA8-6BF911482B48}"/>
          </ac:graphicFrameMkLst>
        </pc:graphicFrameChg>
        <pc:graphicFrameChg chg="add mod">
          <ac:chgData name="Heather Bloom" userId="63d3efb5e1de03d7" providerId="LiveId" clId="{197D38D7-7592-4438-8A52-8447D906AFE1}" dt="2022-02-21T22:46:26.835" v="62" actId="14100"/>
          <ac:graphicFrameMkLst>
            <pc:docMk/>
            <pc:sldMk cId="166927299" sldId="289"/>
            <ac:graphicFrameMk id="3" creationId="{59F9BA73-1027-4B2E-B3AC-74BD23A39445}"/>
          </ac:graphicFrameMkLst>
        </pc:graphicFrameChg>
        <pc:graphicFrameChg chg="del">
          <ac:chgData name="Heather Bloom" userId="63d3efb5e1de03d7" providerId="LiveId" clId="{197D38D7-7592-4438-8A52-8447D906AFE1}" dt="2022-02-21T22:45:40.967" v="52" actId="478"/>
          <ac:graphicFrameMkLst>
            <pc:docMk/>
            <pc:sldMk cId="166927299" sldId="289"/>
            <ac:graphicFrameMk id="5" creationId="{9D88726A-E286-495B-BE19-5BF06069C27A}"/>
          </ac:graphicFrameMkLst>
        </pc:graphicFrameChg>
        <pc:graphicFrameChg chg="del">
          <ac:chgData name="Heather Bloom" userId="63d3efb5e1de03d7" providerId="LiveId" clId="{197D38D7-7592-4438-8A52-8447D906AFE1}" dt="2022-02-21T22:45:39.752" v="51" actId="478"/>
          <ac:graphicFrameMkLst>
            <pc:docMk/>
            <pc:sldMk cId="166927299" sldId="289"/>
            <ac:graphicFrameMk id="6" creationId="{E8DF99BB-2939-4CE0-95DC-2A1662FD8E4E}"/>
          </ac:graphicFrameMkLst>
        </pc:graphicFrameChg>
      </pc:sldChg>
      <pc:sldChg chg="addSp delSp modSp mod modNotesTx">
        <pc:chgData name="Heather Bloom" userId="63d3efb5e1de03d7" providerId="LiveId" clId="{197D38D7-7592-4438-8A52-8447D906AFE1}" dt="2022-02-23T00:24:36.208" v="3193" actId="20577"/>
        <pc:sldMkLst>
          <pc:docMk/>
          <pc:sldMk cId="2643912258" sldId="290"/>
        </pc:sldMkLst>
        <pc:graphicFrameChg chg="add mod">
          <ac:chgData name="Heather Bloom" userId="63d3efb5e1de03d7" providerId="LiveId" clId="{197D38D7-7592-4438-8A52-8447D906AFE1}" dt="2022-02-21T22:48:09.664" v="79" actId="14100"/>
          <ac:graphicFrameMkLst>
            <pc:docMk/>
            <pc:sldMk cId="2643912258" sldId="290"/>
            <ac:graphicFrameMk id="2" creationId="{3F85E7E7-B733-4840-ACAF-62418199A7A7}"/>
          </ac:graphicFrameMkLst>
        </pc:graphicFrameChg>
        <pc:graphicFrameChg chg="del">
          <ac:chgData name="Heather Bloom" userId="63d3efb5e1de03d7" providerId="LiveId" clId="{197D38D7-7592-4438-8A52-8447D906AFE1}" dt="2022-02-21T22:47:49.648" v="75" actId="478"/>
          <ac:graphicFrameMkLst>
            <pc:docMk/>
            <pc:sldMk cId="2643912258" sldId="290"/>
            <ac:graphicFrameMk id="3" creationId="{57D5C03B-AD88-4B0A-B190-B0BA6F278637}"/>
          </ac:graphicFrameMkLst>
        </pc:graphicFrameChg>
        <pc:graphicFrameChg chg="del">
          <ac:chgData name="Heather Bloom" userId="63d3efb5e1de03d7" providerId="LiveId" clId="{197D38D7-7592-4438-8A52-8447D906AFE1}" dt="2022-02-21T22:47:48.634" v="74" actId="478"/>
          <ac:graphicFrameMkLst>
            <pc:docMk/>
            <pc:sldMk cId="2643912258" sldId="290"/>
            <ac:graphicFrameMk id="4" creationId="{556D94FD-CDC5-4F28-913E-EC10F9CCAC46}"/>
          </ac:graphicFrameMkLst>
        </pc:graphicFrameChg>
        <pc:graphicFrameChg chg="add mod">
          <ac:chgData name="Heather Bloom" userId="63d3efb5e1de03d7" providerId="LiveId" clId="{197D38D7-7592-4438-8A52-8447D906AFE1}" dt="2022-02-21T22:48:36.506" v="84" actId="1076"/>
          <ac:graphicFrameMkLst>
            <pc:docMk/>
            <pc:sldMk cId="2643912258" sldId="290"/>
            <ac:graphicFrameMk id="5" creationId="{F4CEF8A2-93A1-432B-A199-8945DECA6367}"/>
          </ac:graphicFrameMkLst>
        </pc:graphicFrameChg>
      </pc:sldChg>
      <pc:sldChg chg="addSp delSp modSp mod modNotesTx">
        <pc:chgData name="Heather Bloom" userId="63d3efb5e1de03d7" providerId="LiveId" clId="{197D38D7-7592-4438-8A52-8447D906AFE1}" dt="2022-02-23T00:32:13.600" v="3777" actId="20577"/>
        <pc:sldMkLst>
          <pc:docMk/>
          <pc:sldMk cId="3017575774" sldId="291"/>
        </pc:sldMkLst>
        <pc:graphicFrameChg chg="add mod">
          <ac:chgData name="Heather Bloom" userId="63d3efb5e1de03d7" providerId="LiveId" clId="{197D38D7-7592-4438-8A52-8447D906AFE1}" dt="2022-02-22T20:19:44.179" v="210" actId="14100"/>
          <ac:graphicFrameMkLst>
            <pc:docMk/>
            <pc:sldMk cId="3017575774" sldId="291"/>
            <ac:graphicFrameMk id="2" creationId="{961BE67A-F386-44EC-A774-D9C7C6A6A767}"/>
          </ac:graphicFrameMkLst>
        </pc:graphicFrameChg>
        <pc:graphicFrameChg chg="del">
          <ac:chgData name="Heather Bloom" userId="63d3efb5e1de03d7" providerId="LiveId" clId="{197D38D7-7592-4438-8A52-8447D906AFE1}" dt="2022-02-21T22:49:50.880" v="100" actId="478"/>
          <ac:graphicFrameMkLst>
            <pc:docMk/>
            <pc:sldMk cId="3017575774" sldId="291"/>
            <ac:graphicFrameMk id="3" creationId="{1AA8FF3F-CD9D-4C12-BC2B-21FB4AF7AF3D}"/>
          </ac:graphicFrameMkLst>
        </pc:graphicFrameChg>
        <pc:graphicFrameChg chg="del">
          <ac:chgData name="Heather Bloom" userId="63d3efb5e1de03d7" providerId="LiveId" clId="{197D38D7-7592-4438-8A52-8447D906AFE1}" dt="2022-02-21T22:49:49.417" v="99" actId="478"/>
          <ac:graphicFrameMkLst>
            <pc:docMk/>
            <pc:sldMk cId="3017575774" sldId="291"/>
            <ac:graphicFrameMk id="4" creationId="{663E940B-B23A-480D-857E-FF3CA74A348C}"/>
          </ac:graphicFrameMkLst>
        </pc:graphicFrameChg>
        <pc:graphicFrameChg chg="add mod">
          <ac:chgData name="Heather Bloom" userId="63d3efb5e1de03d7" providerId="LiveId" clId="{197D38D7-7592-4438-8A52-8447D906AFE1}" dt="2022-02-22T20:19:42.658" v="209" actId="14100"/>
          <ac:graphicFrameMkLst>
            <pc:docMk/>
            <pc:sldMk cId="3017575774" sldId="291"/>
            <ac:graphicFrameMk id="5" creationId="{1479456C-CEB8-4303-8651-143CA9F1DC5F}"/>
          </ac:graphicFrameMkLst>
        </pc:graphicFrameChg>
      </pc:sldChg>
      <pc:sldChg chg="addSp delSp modSp mod modNotesTx">
        <pc:chgData name="Heather Bloom" userId="63d3efb5e1de03d7" providerId="LiveId" clId="{197D38D7-7592-4438-8A52-8447D906AFE1}" dt="2022-02-23T00:35:54.240" v="4187" actId="20577"/>
        <pc:sldMkLst>
          <pc:docMk/>
          <pc:sldMk cId="2401069702" sldId="292"/>
        </pc:sldMkLst>
        <pc:graphicFrameChg chg="del">
          <ac:chgData name="Heather Bloom" userId="63d3efb5e1de03d7" providerId="LiveId" clId="{197D38D7-7592-4438-8A52-8447D906AFE1}" dt="2022-02-21T22:51:45.835" v="124" actId="478"/>
          <ac:graphicFrameMkLst>
            <pc:docMk/>
            <pc:sldMk cId="2401069702" sldId="292"/>
            <ac:graphicFrameMk id="2" creationId="{4E3E1645-9C57-488F-B5AD-0F84918A4A78}"/>
          </ac:graphicFrameMkLst>
        </pc:graphicFrameChg>
        <pc:graphicFrameChg chg="add mod">
          <ac:chgData name="Heather Bloom" userId="63d3efb5e1de03d7" providerId="LiveId" clId="{197D38D7-7592-4438-8A52-8447D906AFE1}" dt="2022-02-21T22:52:40.500" v="136" actId="14100"/>
          <ac:graphicFrameMkLst>
            <pc:docMk/>
            <pc:sldMk cId="2401069702" sldId="292"/>
            <ac:graphicFrameMk id="3" creationId="{6979FF80-B147-4D21-851B-727F08508DB1}"/>
          </ac:graphicFrameMkLst>
        </pc:graphicFrameChg>
        <pc:graphicFrameChg chg="add mod">
          <ac:chgData name="Heather Bloom" userId="63d3efb5e1de03d7" providerId="LiveId" clId="{197D38D7-7592-4438-8A52-8447D906AFE1}" dt="2022-02-21T22:52:33.001" v="135" actId="14100"/>
          <ac:graphicFrameMkLst>
            <pc:docMk/>
            <pc:sldMk cId="2401069702" sldId="292"/>
            <ac:graphicFrameMk id="4" creationId="{591A1FB0-A0C7-449E-BA44-BC79C9C28626}"/>
          </ac:graphicFrameMkLst>
        </pc:graphicFrameChg>
        <pc:graphicFrameChg chg="del">
          <ac:chgData name="Heather Bloom" userId="63d3efb5e1de03d7" providerId="LiveId" clId="{197D38D7-7592-4438-8A52-8447D906AFE1}" dt="2022-02-21T22:51:46.734" v="125" actId="478"/>
          <ac:graphicFrameMkLst>
            <pc:docMk/>
            <pc:sldMk cId="2401069702" sldId="292"/>
            <ac:graphicFrameMk id="6" creationId="{6C13BF9C-631E-4349-900D-693C7F8315F9}"/>
          </ac:graphicFrameMkLst>
        </pc:graphicFrameChg>
      </pc:sldChg>
      <pc:sldChg chg="addSp delSp modSp mod modNotesTx">
        <pc:chgData name="Heather Bloom" userId="63d3efb5e1de03d7" providerId="LiveId" clId="{197D38D7-7592-4438-8A52-8447D906AFE1}" dt="2022-02-23T21:43:09.338" v="5357"/>
        <pc:sldMkLst>
          <pc:docMk/>
          <pc:sldMk cId="2183080400" sldId="293"/>
        </pc:sldMkLst>
        <pc:graphicFrameChg chg="add mod">
          <ac:chgData name="Heather Bloom" userId="63d3efb5e1de03d7" providerId="LiveId" clId="{197D38D7-7592-4438-8A52-8447D906AFE1}" dt="2022-02-23T21:42:50.679" v="5352" actId="14100"/>
          <ac:graphicFrameMkLst>
            <pc:docMk/>
            <pc:sldMk cId="2183080400" sldId="293"/>
            <ac:graphicFrameMk id="2" creationId="{8E4232E9-5370-430F-969C-6C0A016821BD}"/>
          </ac:graphicFrameMkLst>
        </pc:graphicFrameChg>
        <pc:graphicFrameChg chg="del">
          <ac:chgData name="Heather Bloom" userId="63d3efb5e1de03d7" providerId="LiveId" clId="{197D38D7-7592-4438-8A52-8447D906AFE1}" dt="2022-02-21T22:53:45.537" v="149" actId="478"/>
          <ac:graphicFrameMkLst>
            <pc:docMk/>
            <pc:sldMk cId="2183080400" sldId="293"/>
            <ac:graphicFrameMk id="2" creationId="{F4F0E1DF-8B12-4130-BAB7-60DC61B73F6A}"/>
          </ac:graphicFrameMkLst>
        </pc:graphicFrameChg>
        <pc:graphicFrameChg chg="del">
          <ac:chgData name="Heather Bloom" userId="63d3efb5e1de03d7" providerId="LiveId" clId="{197D38D7-7592-4438-8A52-8447D906AFE1}" dt="2022-02-21T22:53:46.415" v="150" actId="478"/>
          <ac:graphicFrameMkLst>
            <pc:docMk/>
            <pc:sldMk cId="2183080400" sldId="293"/>
            <ac:graphicFrameMk id="3" creationId="{04CAA9C7-4FC6-495D-A860-3573799B007D}"/>
          </ac:graphicFrameMkLst>
        </pc:graphicFrameChg>
        <pc:graphicFrameChg chg="add del mod">
          <ac:chgData name="Heather Bloom" userId="63d3efb5e1de03d7" providerId="LiveId" clId="{197D38D7-7592-4438-8A52-8447D906AFE1}" dt="2022-02-23T21:42:27.432" v="5348" actId="478"/>
          <ac:graphicFrameMkLst>
            <pc:docMk/>
            <pc:sldMk cId="2183080400" sldId="293"/>
            <ac:graphicFrameMk id="4" creationId="{3B859263-0BDB-405F-A361-311BD4A71C84}"/>
          </ac:graphicFrameMkLst>
        </pc:graphicFrameChg>
        <pc:graphicFrameChg chg="add mod">
          <ac:chgData name="Heather Bloom" userId="63d3efb5e1de03d7" providerId="LiveId" clId="{197D38D7-7592-4438-8A52-8447D906AFE1}" dt="2022-02-23T21:43:09.338" v="5357"/>
          <ac:graphicFrameMkLst>
            <pc:docMk/>
            <pc:sldMk cId="2183080400" sldId="293"/>
            <ac:graphicFrameMk id="5" creationId="{7BB66214-3347-46EB-84AA-C06625F6A5C0}"/>
          </ac:graphicFrameMkLst>
        </pc:graphicFrameChg>
      </pc:sldChg>
      <pc:sldChg chg="addSp delSp modSp add del mod modNotesTx">
        <pc:chgData name="Heather Bloom" userId="63d3efb5e1de03d7" providerId="LiveId" clId="{197D38D7-7592-4438-8A52-8447D906AFE1}" dt="2022-02-23T17:24:49.111" v="5304" actId="14100"/>
        <pc:sldMkLst>
          <pc:docMk/>
          <pc:sldMk cId="2495854124" sldId="294"/>
        </pc:sldMkLst>
        <pc:graphicFrameChg chg="add del mod ord">
          <ac:chgData name="Heather Bloom" userId="63d3efb5e1de03d7" providerId="LiveId" clId="{197D38D7-7592-4438-8A52-8447D906AFE1}" dt="2022-02-23T01:16:17.326" v="4688" actId="478"/>
          <ac:graphicFrameMkLst>
            <pc:docMk/>
            <pc:sldMk cId="2495854124" sldId="294"/>
            <ac:graphicFrameMk id="2" creationId="{040B3AA9-5136-41FC-B2D8-F2E6143B50F1}"/>
          </ac:graphicFrameMkLst>
        </pc:graphicFrameChg>
        <pc:graphicFrameChg chg="add mod">
          <ac:chgData name="Heather Bloom" userId="63d3efb5e1de03d7" providerId="LiveId" clId="{197D38D7-7592-4438-8A52-8447D906AFE1}" dt="2022-02-23T17:24:18.608" v="5299" actId="14100"/>
          <ac:graphicFrameMkLst>
            <pc:docMk/>
            <pc:sldMk cId="2495854124" sldId="294"/>
            <ac:graphicFrameMk id="2" creationId="{4A4139CB-4645-4987-B172-D4CDD0EE0905}"/>
          </ac:graphicFrameMkLst>
        </pc:graphicFrameChg>
        <pc:graphicFrameChg chg="del">
          <ac:chgData name="Heather Bloom" userId="63d3efb5e1de03d7" providerId="LiveId" clId="{197D38D7-7592-4438-8A52-8447D906AFE1}" dt="2022-02-21T22:55:35.812" v="171" actId="478"/>
          <ac:graphicFrameMkLst>
            <pc:docMk/>
            <pc:sldMk cId="2495854124" sldId="294"/>
            <ac:graphicFrameMk id="2" creationId="{558E7F8F-CDE0-4CE5-AEC8-2BEB5653E151}"/>
          </ac:graphicFrameMkLst>
        </pc:graphicFrameChg>
        <pc:graphicFrameChg chg="del">
          <ac:chgData name="Heather Bloom" userId="63d3efb5e1de03d7" providerId="LiveId" clId="{197D38D7-7592-4438-8A52-8447D906AFE1}" dt="2022-02-21T22:55:37.049" v="172" actId="478"/>
          <ac:graphicFrameMkLst>
            <pc:docMk/>
            <pc:sldMk cId="2495854124" sldId="294"/>
            <ac:graphicFrameMk id="3" creationId="{27B8A40F-A8CE-47F3-A217-699BD9AB67D4}"/>
          </ac:graphicFrameMkLst>
        </pc:graphicFrameChg>
        <pc:graphicFrameChg chg="add mod">
          <ac:chgData name="Heather Bloom" userId="63d3efb5e1de03d7" providerId="LiveId" clId="{197D38D7-7592-4438-8A52-8447D906AFE1}" dt="2022-02-23T17:24:49.111" v="5304" actId="14100"/>
          <ac:graphicFrameMkLst>
            <pc:docMk/>
            <pc:sldMk cId="2495854124" sldId="294"/>
            <ac:graphicFrameMk id="3" creationId="{BB18E656-AAA7-41DD-A709-246F7D7AF299}"/>
          </ac:graphicFrameMkLst>
        </pc:graphicFrameChg>
        <pc:graphicFrameChg chg="add del mod">
          <ac:chgData name="Heather Bloom" userId="63d3efb5e1de03d7" providerId="LiveId" clId="{197D38D7-7592-4438-8A52-8447D906AFE1}" dt="2022-02-22T22:59:53.449" v="1171" actId="478"/>
          <ac:graphicFrameMkLst>
            <pc:docMk/>
            <pc:sldMk cId="2495854124" sldId="294"/>
            <ac:graphicFrameMk id="4" creationId="{97577AFF-C9B9-4D86-B133-5623AF5DFF64}"/>
          </ac:graphicFrameMkLst>
        </pc:graphicFrameChg>
        <pc:graphicFrameChg chg="add del mod">
          <ac:chgData name="Heather Bloom" userId="63d3efb5e1de03d7" providerId="LiveId" clId="{197D38D7-7592-4438-8A52-8447D906AFE1}" dt="2022-02-22T23:01:24.146" v="1188" actId="478"/>
          <ac:graphicFrameMkLst>
            <pc:docMk/>
            <pc:sldMk cId="2495854124" sldId="294"/>
            <ac:graphicFrameMk id="5" creationId="{150B740D-8894-486D-AFA1-E705BF59BBC8}"/>
          </ac:graphicFrameMkLst>
        </pc:graphicFrameChg>
        <pc:graphicFrameChg chg="add del mod">
          <ac:chgData name="Heather Bloom" userId="63d3efb5e1de03d7" providerId="LiveId" clId="{197D38D7-7592-4438-8A52-8447D906AFE1}" dt="2022-02-23T17:23:48.408" v="5296" actId="478"/>
          <ac:graphicFrameMkLst>
            <pc:docMk/>
            <pc:sldMk cId="2495854124" sldId="294"/>
            <ac:graphicFrameMk id="13" creationId="{BF9E21A3-1EA5-4858-BB6F-EE90EFEA8BCC}"/>
          </ac:graphicFrameMkLst>
        </pc:graphicFrameChg>
        <pc:picChg chg="add del mod">
          <ac:chgData name="Heather Bloom" userId="63d3efb5e1de03d7" providerId="LiveId" clId="{197D38D7-7592-4438-8A52-8447D906AFE1}" dt="2022-02-22T23:02:53.476" v="1196" actId="478"/>
          <ac:picMkLst>
            <pc:docMk/>
            <pc:sldMk cId="2495854124" sldId="294"/>
            <ac:picMk id="6" creationId="{B51CCA7E-D6D9-41A0-9536-D39E13EA290F}"/>
          </ac:picMkLst>
        </pc:picChg>
        <pc:picChg chg="add del mod">
          <ac:chgData name="Heather Bloom" userId="63d3efb5e1de03d7" providerId="LiveId" clId="{197D38D7-7592-4438-8A52-8447D906AFE1}" dt="2022-02-22T23:25:52.423" v="1270" actId="478"/>
          <ac:picMkLst>
            <pc:docMk/>
            <pc:sldMk cId="2495854124" sldId="294"/>
            <ac:picMk id="8" creationId="{D262E609-3A58-4D1E-8A4F-FA5AB93B6F38}"/>
          </ac:picMkLst>
        </pc:picChg>
        <pc:picChg chg="add del mod">
          <ac:chgData name="Heather Bloom" userId="63d3efb5e1de03d7" providerId="LiveId" clId="{197D38D7-7592-4438-8A52-8447D906AFE1}" dt="2022-02-23T17:23:47.484" v="5295" actId="478"/>
          <ac:picMkLst>
            <pc:docMk/>
            <pc:sldMk cId="2495854124" sldId="294"/>
            <ac:picMk id="10" creationId="{001557C5-FB47-4B8C-A830-F814C7ADA1D2}"/>
          </ac:picMkLst>
        </pc:picChg>
        <pc:picChg chg="add del mod">
          <ac:chgData name="Heather Bloom" userId="63d3efb5e1de03d7" providerId="LiveId" clId="{197D38D7-7592-4438-8A52-8447D906AFE1}" dt="2022-02-23T17:23:46.562" v="5294" actId="478"/>
          <ac:picMkLst>
            <pc:docMk/>
            <pc:sldMk cId="2495854124" sldId="294"/>
            <ac:picMk id="12" creationId="{2BCCB907-6011-4C6E-B6F9-45F0D10640DE}"/>
          </ac:picMkLst>
        </pc:picChg>
      </pc:sldChg>
      <pc:sldChg chg="del">
        <pc:chgData name="Heather Bloom" userId="63d3efb5e1de03d7" providerId="LiveId" clId="{197D38D7-7592-4438-8A52-8447D906AFE1}" dt="2022-02-21T22:55:39.729" v="173" actId="47"/>
        <pc:sldMkLst>
          <pc:docMk/>
          <pc:sldMk cId="2119612448" sldId="295"/>
        </pc:sldMkLst>
      </pc:sldChg>
      <pc:sldChg chg="addSp delSp modSp mod modNotesTx">
        <pc:chgData name="Heather Bloom" userId="63d3efb5e1de03d7" providerId="LiveId" clId="{197D38D7-7592-4438-8A52-8447D906AFE1}" dt="2022-02-23T00:27:21.902" v="3374" actId="20577"/>
        <pc:sldMkLst>
          <pc:docMk/>
          <pc:sldMk cId="2100582386" sldId="296"/>
        </pc:sldMkLst>
        <pc:graphicFrameChg chg="add mod">
          <ac:chgData name="Heather Bloom" userId="63d3efb5e1de03d7" providerId="LiveId" clId="{197D38D7-7592-4438-8A52-8447D906AFE1}" dt="2022-02-22T20:18:28.908" v="199" actId="1076"/>
          <ac:graphicFrameMkLst>
            <pc:docMk/>
            <pc:sldMk cId="2100582386" sldId="296"/>
            <ac:graphicFrameMk id="2" creationId="{18B0A12B-7576-4D8D-AE71-0950AD256C11}"/>
          </ac:graphicFrameMkLst>
        </pc:graphicFrameChg>
        <pc:graphicFrameChg chg="add mod">
          <ac:chgData name="Heather Bloom" userId="63d3efb5e1de03d7" providerId="LiveId" clId="{197D38D7-7592-4438-8A52-8447D906AFE1}" dt="2022-02-22T20:18:33.573" v="200" actId="14100"/>
          <ac:graphicFrameMkLst>
            <pc:docMk/>
            <pc:sldMk cId="2100582386" sldId="296"/>
            <ac:graphicFrameMk id="3" creationId="{28D2E287-13EF-4801-B261-11BA253B7FC3}"/>
          </ac:graphicFrameMkLst>
        </pc:graphicFrameChg>
        <pc:graphicFrameChg chg="del">
          <ac:chgData name="Heather Bloom" userId="63d3efb5e1de03d7" providerId="LiveId" clId="{197D38D7-7592-4438-8A52-8447D906AFE1}" dt="2022-02-21T22:43:03.554" v="20" actId="478"/>
          <ac:graphicFrameMkLst>
            <pc:docMk/>
            <pc:sldMk cId="2100582386" sldId="296"/>
            <ac:graphicFrameMk id="4" creationId="{EDEBE523-0669-477F-803B-129D282D41D9}"/>
          </ac:graphicFrameMkLst>
        </pc:graphicFrameChg>
        <pc:graphicFrameChg chg="del">
          <ac:chgData name="Heather Bloom" userId="63d3efb5e1de03d7" providerId="LiveId" clId="{197D38D7-7592-4438-8A52-8447D906AFE1}" dt="2022-02-21T22:43:04.611" v="21" actId="478"/>
          <ac:graphicFrameMkLst>
            <pc:docMk/>
            <pc:sldMk cId="2100582386" sldId="296"/>
            <ac:graphicFrameMk id="5" creationId="{DB4212CC-AED0-463B-868A-65439D438E3C}"/>
          </ac:graphicFrameMkLst>
        </pc:graphicFrameChg>
      </pc:sldChg>
      <pc:sldChg chg="addSp delSp modSp mod modNotesTx">
        <pc:chgData name="Heather Bloom" userId="63d3efb5e1de03d7" providerId="LiveId" clId="{197D38D7-7592-4438-8A52-8447D906AFE1}" dt="2022-02-23T00:17:44.987" v="2494" actId="20577"/>
        <pc:sldMkLst>
          <pc:docMk/>
          <pc:sldMk cId="1218705759" sldId="297"/>
        </pc:sldMkLst>
        <pc:graphicFrameChg chg="del">
          <ac:chgData name="Heather Bloom" userId="63d3efb5e1de03d7" providerId="LiveId" clId="{197D38D7-7592-4438-8A52-8447D906AFE1}" dt="2022-02-21T22:44:44.851" v="41" actId="478"/>
          <ac:graphicFrameMkLst>
            <pc:docMk/>
            <pc:sldMk cId="1218705759" sldId="297"/>
            <ac:graphicFrameMk id="2" creationId="{0F38B2B4-F5C7-46AF-A9D6-A193BB348ECF}"/>
          </ac:graphicFrameMkLst>
        </pc:graphicFrameChg>
        <pc:graphicFrameChg chg="del">
          <ac:chgData name="Heather Bloom" userId="63d3efb5e1de03d7" providerId="LiveId" clId="{197D38D7-7592-4438-8A52-8447D906AFE1}" dt="2022-02-21T22:44:43.996" v="40" actId="478"/>
          <ac:graphicFrameMkLst>
            <pc:docMk/>
            <pc:sldMk cId="1218705759" sldId="297"/>
            <ac:graphicFrameMk id="3" creationId="{1AD485F2-6FAE-4B4A-AFF1-9DBD2DAB1885}"/>
          </ac:graphicFrameMkLst>
        </pc:graphicFrameChg>
        <pc:graphicFrameChg chg="add mod">
          <ac:chgData name="Heather Bloom" userId="63d3efb5e1de03d7" providerId="LiveId" clId="{197D38D7-7592-4438-8A52-8447D906AFE1}" dt="2022-02-22T20:18:46.956" v="201" actId="14100"/>
          <ac:graphicFrameMkLst>
            <pc:docMk/>
            <pc:sldMk cId="1218705759" sldId="297"/>
            <ac:graphicFrameMk id="4" creationId="{D24BA8AD-FF57-47B7-BC41-86EDCDC05A83}"/>
          </ac:graphicFrameMkLst>
        </pc:graphicFrameChg>
        <pc:graphicFrameChg chg="add mod">
          <ac:chgData name="Heather Bloom" userId="63d3efb5e1de03d7" providerId="LiveId" clId="{197D38D7-7592-4438-8A52-8447D906AFE1}" dt="2022-02-22T20:18:52.729" v="202" actId="14100"/>
          <ac:graphicFrameMkLst>
            <pc:docMk/>
            <pc:sldMk cId="1218705759" sldId="297"/>
            <ac:graphicFrameMk id="5" creationId="{26F3B100-5442-441C-BBE5-7F14B0E9B18A}"/>
          </ac:graphicFrameMkLst>
        </pc:graphicFrameChg>
      </pc:sldChg>
      <pc:sldChg chg="addSp delSp modSp mod modNotesTx">
        <pc:chgData name="Heather Bloom" userId="63d3efb5e1de03d7" providerId="LiveId" clId="{197D38D7-7592-4438-8A52-8447D906AFE1}" dt="2022-02-23T15:51:00.804" v="5293" actId="1076"/>
        <pc:sldMkLst>
          <pc:docMk/>
          <pc:sldMk cId="2085755716" sldId="298"/>
        </pc:sldMkLst>
        <pc:graphicFrameChg chg="del">
          <ac:chgData name="Heather Bloom" userId="63d3efb5e1de03d7" providerId="LiveId" clId="{197D38D7-7592-4438-8A52-8447D906AFE1}" dt="2022-02-21T22:46:39.852" v="63" actId="478"/>
          <ac:graphicFrameMkLst>
            <pc:docMk/>
            <pc:sldMk cId="2085755716" sldId="298"/>
            <ac:graphicFrameMk id="2" creationId="{397F83BC-CD21-4CF6-8C34-50D489B048E0}"/>
          </ac:graphicFrameMkLst>
        </pc:graphicFrameChg>
        <pc:graphicFrameChg chg="add mod">
          <ac:chgData name="Heather Bloom" userId="63d3efb5e1de03d7" providerId="LiveId" clId="{197D38D7-7592-4438-8A52-8447D906AFE1}" dt="2022-02-23T15:51:00.804" v="5293" actId="1076"/>
          <ac:graphicFrameMkLst>
            <pc:docMk/>
            <pc:sldMk cId="2085755716" sldId="298"/>
            <ac:graphicFrameMk id="3" creationId="{80E26983-335F-4FA0-9635-860300BCDA03}"/>
          </ac:graphicFrameMkLst>
        </pc:graphicFrameChg>
        <pc:graphicFrameChg chg="del">
          <ac:chgData name="Heather Bloom" userId="63d3efb5e1de03d7" providerId="LiveId" clId="{197D38D7-7592-4438-8A52-8447D906AFE1}" dt="2022-02-21T22:46:40.819" v="64" actId="478"/>
          <ac:graphicFrameMkLst>
            <pc:docMk/>
            <pc:sldMk cId="2085755716" sldId="298"/>
            <ac:graphicFrameMk id="4" creationId="{24373363-1916-4BCB-A08F-B69EE6831224}"/>
          </ac:graphicFrameMkLst>
        </pc:graphicFrameChg>
        <pc:graphicFrameChg chg="add mod">
          <ac:chgData name="Heather Bloom" userId="63d3efb5e1de03d7" providerId="LiveId" clId="{197D38D7-7592-4438-8A52-8447D906AFE1}" dt="2022-02-22T20:19:10.996" v="204" actId="14100"/>
          <ac:graphicFrameMkLst>
            <pc:docMk/>
            <pc:sldMk cId="2085755716" sldId="298"/>
            <ac:graphicFrameMk id="5" creationId="{9EC3763A-78AB-4B6F-A142-B82755A253D5}"/>
          </ac:graphicFrameMkLst>
        </pc:graphicFrameChg>
      </pc:sldChg>
      <pc:sldChg chg="addSp delSp modSp mod modNotesTx">
        <pc:chgData name="Heather Bloom" userId="63d3efb5e1de03d7" providerId="LiveId" clId="{197D38D7-7592-4438-8A52-8447D906AFE1}" dt="2022-02-23T00:29:59.114" v="3642" actId="20577"/>
        <pc:sldMkLst>
          <pc:docMk/>
          <pc:sldMk cId="2151129854" sldId="299"/>
        </pc:sldMkLst>
        <pc:graphicFrameChg chg="del">
          <ac:chgData name="Heather Bloom" userId="63d3efb5e1de03d7" providerId="LiveId" clId="{197D38D7-7592-4438-8A52-8447D906AFE1}" dt="2022-02-21T22:48:48.171" v="86" actId="478"/>
          <ac:graphicFrameMkLst>
            <pc:docMk/>
            <pc:sldMk cId="2151129854" sldId="299"/>
            <ac:graphicFrameMk id="2" creationId="{FF21649E-4F68-4751-A915-4341A66EEA76}"/>
          </ac:graphicFrameMkLst>
        </pc:graphicFrameChg>
        <pc:graphicFrameChg chg="del">
          <ac:chgData name="Heather Bloom" userId="63d3efb5e1de03d7" providerId="LiveId" clId="{197D38D7-7592-4438-8A52-8447D906AFE1}" dt="2022-02-21T22:48:47.225" v="85" actId="478"/>
          <ac:graphicFrameMkLst>
            <pc:docMk/>
            <pc:sldMk cId="2151129854" sldId="299"/>
            <ac:graphicFrameMk id="3" creationId="{9FBA7351-71EF-4EE2-AD22-177B91A0CEDC}"/>
          </ac:graphicFrameMkLst>
        </pc:graphicFrameChg>
        <pc:graphicFrameChg chg="add mod">
          <ac:chgData name="Heather Bloom" userId="63d3efb5e1de03d7" providerId="LiveId" clId="{197D38D7-7592-4438-8A52-8447D906AFE1}" dt="2022-02-22T20:19:19.837" v="205" actId="14100"/>
          <ac:graphicFrameMkLst>
            <pc:docMk/>
            <pc:sldMk cId="2151129854" sldId="299"/>
            <ac:graphicFrameMk id="4" creationId="{EB46CCFD-E2DC-4332-A656-D121058EA63A}"/>
          </ac:graphicFrameMkLst>
        </pc:graphicFrameChg>
        <pc:graphicFrameChg chg="add mod">
          <ac:chgData name="Heather Bloom" userId="63d3efb5e1de03d7" providerId="LiveId" clId="{197D38D7-7592-4438-8A52-8447D906AFE1}" dt="2022-02-22T20:19:25.614" v="206" actId="14100"/>
          <ac:graphicFrameMkLst>
            <pc:docMk/>
            <pc:sldMk cId="2151129854" sldId="299"/>
            <ac:graphicFrameMk id="5" creationId="{EACAE706-34AB-4477-B703-9B800747ED62}"/>
          </ac:graphicFrameMkLst>
        </pc:graphicFrameChg>
      </pc:sldChg>
      <pc:sldChg chg="addSp delSp modSp mod modNotesTx">
        <pc:chgData name="Heather Bloom" userId="63d3efb5e1de03d7" providerId="LiveId" clId="{197D38D7-7592-4438-8A52-8447D906AFE1}" dt="2022-02-23T00:34:53.557" v="4104" actId="20577"/>
        <pc:sldMkLst>
          <pc:docMk/>
          <pc:sldMk cId="4141552921" sldId="300"/>
        </pc:sldMkLst>
        <pc:graphicFrameChg chg="del">
          <ac:chgData name="Heather Bloom" userId="63d3efb5e1de03d7" providerId="LiveId" clId="{197D38D7-7592-4438-8A52-8447D906AFE1}" dt="2022-02-21T22:50:59.011" v="113" actId="478"/>
          <ac:graphicFrameMkLst>
            <pc:docMk/>
            <pc:sldMk cId="4141552921" sldId="300"/>
            <ac:graphicFrameMk id="2" creationId="{5B6EE9D8-F0F8-4F86-91D5-C10D03288DB8}"/>
          </ac:graphicFrameMkLst>
        </pc:graphicFrameChg>
        <pc:graphicFrameChg chg="add mod">
          <ac:chgData name="Heather Bloom" userId="63d3efb5e1de03d7" providerId="LiveId" clId="{197D38D7-7592-4438-8A52-8447D906AFE1}" dt="2022-02-22T20:19:52.666" v="211" actId="14100"/>
          <ac:graphicFrameMkLst>
            <pc:docMk/>
            <pc:sldMk cId="4141552921" sldId="300"/>
            <ac:graphicFrameMk id="3" creationId="{A60A8438-3A5E-4E6C-A690-DA837C9CAC98}"/>
          </ac:graphicFrameMkLst>
        </pc:graphicFrameChg>
        <pc:graphicFrameChg chg="del">
          <ac:chgData name="Heather Bloom" userId="63d3efb5e1de03d7" providerId="LiveId" clId="{197D38D7-7592-4438-8A52-8447D906AFE1}" dt="2022-02-21T22:51:00.091" v="114" actId="478"/>
          <ac:graphicFrameMkLst>
            <pc:docMk/>
            <pc:sldMk cId="4141552921" sldId="300"/>
            <ac:graphicFrameMk id="4" creationId="{6CB4B749-EE44-403B-A6CB-3EF312D22120}"/>
          </ac:graphicFrameMkLst>
        </pc:graphicFrameChg>
        <pc:graphicFrameChg chg="add mod">
          <ac:chgData name="Heather Bloom" userId="63d3efb5e1de03d7" providerId="LiveId" clId="{197D38D7-7592-4438-8A52-8447D906AFE1}" dt="2022-02-22T20:20:01.149" v="213" actId="14100"/>
          <ac:graphicFrameMkLst>
            <pc:docMk/>
            <pc:sldMk cId="4141552921" sldId="300"/>
            <ac:graphicFrameMk id="5" creationId="{884992EB-FA85-4A43-9778-0459ADF1DDB9}"/>
          </ac:graphicFrameMkLst>
        </pc:graphicFrameChg>
      </pc:sldChg>
      <pc:sldChg chg="addSp delSp modSp mod modNotesTx">
        <pc:chgData name="Heather Bloom" userId="63d3efb5e1de03d7" providerId="LiveId" clId="{197D38D7-7592-4438-8A52-8447D906AFE1}" dt="2022-02-23T00:39:22.167" v="4505" actId="20577"/>
        <pc:sldMkLst>
          <pc:docMk/>
          <pc:sldMk cId="211787031" sldId="301"/>
        </pc:sldMkLst>
        <pc:graphicFrameChg chg="add mod">
          <ac:chgData name="Heather Bloom" userId="63d3efb5e1de03d7" providerId="LiveId" clId="{197D38D7-7592-4438-8A52-8447D906AFE1}" dt="2022-02-22T20:20:20.786" v="216" actId="14100"/>
          <ac:graphicFrameMkLst>
            <pc:docMk/>
            <pc:sldMk cId="211787031" sldId="301"/>
            <ac:graphicFrameMk id="2" creationId="{AD8F43F8-ACEF-4CCC-9C9B-A5258478CDDD}"/>
          </ac:graphicFrameMkLst>
        </pc:graphicFrameChg>
        <pc:graphicFrameChg chg="del">
          <ac:chgData name="Heather Bloom" userId="63d3efb5e1de03d7" providerId="LiveId" clId="{197D38D7-7592-4438-8A52-8447D906AFE1}" dt="2022-02-21T22:52:46.856" v="137" actId="478"/>
          <ac:graphicFrameMkLst>
            <pc:docMk/>
            <pc:sldMk cId="211787031" sldId="301"/>
            <ac:graphicFrameMk id="3" creationId="{B06B1839-244B-4013-A5E6-743481CB95A5}"/>
          </ac:graphicFrameMkLst>
        </pc:graphicFrameChg>
        <pc:graphicFrameChg chg="del">
          <ac:chgData name="Heather Bloom" userId="63d3efb5e1de03d7" providerId="LiveId" clId="{197D38D7-7592-4438-8A52-8447D906AFE1}" dt="2022-02-21T22:52:47.935" v="138" actId="478"/>
          <ac:graphicFrameMkLst>
            <pc:docMk/>
            <pc:sldMk cId="211787031" sldId="301"/>
            <ac:graphicFrameMk id="4" creationId="{E1915EDE-4A0F-4327-AF95-A838C03A19C2}"/>
          </ac:graphicFrameMkLst>
        </pc:graphicFrameChg>
        <pc:graphicFrameChg chg="add mod">
          <ac:chgData name="Heather Bloom" userId="63d3efb5e1de03d7" providerId="LiveId" clId="{197D38D7-7592-4438-8A52-8447D906AFE1}" dt="2022-02-22T20:20:16.280" v="215" actId="14100"/>
          <ac:graphicFrameMkLst>
            <pc:docMk/>
            <pc:sldMk cId="211787031" sldId="301"/>
            <ac:graphicFrameMk id="5" creationId="{BBC7D286-A077-4ABD-971F-3FC117C56A5D}"/>
          </ac:graphicFrameMkLst>
        </pc:graphicFrameChg>
      </pc:sldChg>
      <pc:sldChg chg="addSp delSp modSp mod">
        <pc:chgData name="Heather Bloom" userId="63d3efb5e1de03d7" providerId="LiveId" clId="{197D38D7-7592-4438-8A52-8447D906AFE1}" dt="2022-02-22T20:20:36.544" v="218" actId="14100"/>
        <pc:sldMkLst>
          <pc:docMk/>
          <pc:sldMk cId="931317684" sldId="302"/>
        </pc:sldMkLst>
        <pc:graphicFrameChg chg="del">
          <ac:chgData name="Heather Bloom" userId="63d3efb5e1de03d7" providerId="LiveId" clId="{197D38D7-7592-4438-8A52-8447D906AFE1}" dt="2022-02-21T22:54:26.465" v="160" actId="478"/>
          <ac:graphicFrameMkLst>
            <pc:docMk/>
            <pc:sldMk cId="931317684" sldId="302"/>
            <ac:graphicFrameMk id="2" creationId="{1FAA2631-5A08-4D75-87CA-4B41F43A335C}"/>
          </ac:graphicFrameMkLst>
        </pc:graphicFrameChg>
        <pc:graphicFrameChg chg="add mod">
          <ac:chgData name="Heather Bloom" userId="63d3efb5e1de03d7" providerId="LiveId" clId="{197D38D7-7592-4438-8A52-8447D906AFE1}" dt="2022-02-22T20:20:32.256" v="217" actId="14100"/>
          <ac:graphicFrameMkLst>
            <pc:docMk/>
            <pc:sldMk cId="931317684" sldId="302"/>
            <ac:graphicFrameMk id="3" creationId="{E11F5B5A-B042-4BC2-837B-094462AA3804}"/>
          </ac:graphicFrameMkLst>
        </pc:graphicFrameChg>
        <pc:graphicFrameChg chg="del">
          <ac:chgData name="Heather Bloom" userId="63d3efb5e1de03d7" providerId="LiveId" clId="{197D38D7-7592-4438-8A52-8447D906AFE1}" dt="2022-02-21T22:54:27.365" v="161" actId="478"/>
          <ac:graphicFrameMkLst>
            <pc:docMk/>
            <pc:sldMk cId="931317684" sldId="302"/>
            <ac:graphicFrameMk id="4" creationId="{837AA1CE-8A8C-4A6C-8E90-0D3787069412}"/>
          </ac:graphicFrameMkLst>
        </pc:graphicFrameChg>
        <pc:graphicFrameChg chg="add mod">
          <ac:chgData name="Heather Bloom" userId="63d3efb5e1de03d7" providerId="LiveId" clId="{197D38D7-7592-4438-8A52-8447D906AFE1}" dt="2022-02-22T20:20:36.544" v="218" actId="14100"/>
          <ac:graphicFrameMkLst>
            <pc:docMk/>
            <pc:sldMk cId="931317684" sldId="302"/>
            <ac:graphicFrameMk id="5" creationId="{8C9129A1-099A-4112-BD74-258856433503}"/>
          </ac:graphicFrameMkLst>
        </pc:graphicFrameChg>
      </pc:sldChg>
      <pc:sldChg chg="addSp delSp modSp mod modNotesTx">
        <pc:chgData name="Heather Bloom" userId="63d3efb5e1de03d7" providerId="LiveId" clId="{197D38D7-7592-4438-8A52-8447D906AFE1}" dt="2022-02-23T17:36:01.929" v="5347" actId="14100"/>
        <pc:sldMkLst>
          <pc:docMk/>
          <pc:sldMk cId="582458703" sldId="303"/>
        </pc:sldMkLst>
        <pc:graphicFrameChg chg="add del mod">
          <ac:chgData name="Heather Bloom" userId="63d3efb5e1de03d7" providerId="LiveId" clId="{197D38D7-7592-4438-8A52-8447D906AFE1}" dt="2022-02-23T17:27:53.462" v="5326" actId="478"/>
          <ac:graphicFrameMkLst>
            <pc:docMk/>
            <pc:sldMk cId="582458703" sldId="303"/>
            <ac:graphicFrameMk id="2" creationId="{3AF15284-74BF-4ADB-B623-BDFB5ABBC534}"/>
          </ac:graphicFrameMkLst>
        </pc:graphicFrameChg>
        <pc:graphicFrameChg chg="del">
          <ac:chgData name="Heather Bloom" userId="63d3efb5e1de03d7" providerId="LiveId" clId="{197D38D7-7592-4438-8A52-8447D906AFE1}" dt="2022-02-21T22:55:44.744" v="176" actId="478"/>
          <ac:graphicFrameMkLst>
            <pc:docMk/>
            <pc:sldMk cId="582458703" sldId="303"/>
            <ac:graphicFrameMk id="2" creationId="{73B7BC29-14C8-4699-8C7E-5D8FE9F2EB07}"/>
          </ac:graphicFrameMkLst>
        </pc:graphicFrameChg>
        <pc:graphicFrameChg chg="add del mod">
          <ac:chgData name="Heather Bloom" userId="63d3efb5e1de03d7" providerId="LiveId" clId="{197D38D7-7592-4438-8A52-8447D906AFE1}" dt="2022-02-23T17:27:50.177" v="5324"/>
          <ac:graphicFrameMkLst>
            <pc:docMk/>
            <pc:sldMk cId="582458703" sldId="303"/>
            <ac:graphicFrameMk id="3" creationId="{200B5DA7-82E8-4C27-BB54-B80FF5A29134}"/>
          </ac:graphicFrameMkLst>
        </pc:graphicFrameChg>
        <pc:graphicFrameChg chg="del">
          <ac:chgData name="Heather Bloom" userId="63d3efb5e1de03d7" providerId="LiveId" clId="{197D38D7-7592-4438-8A52-8447D906AFE1}" dt="2022-02-21T22:55:43.755" v="175" actId="478"/>
          <ac:graphicFrameMkLst>
            <pc:docMk/>
            <pc:sldMk cId="582458703" sldId="303"/>
            <ac:graphicFrameMk id="3" creationId="{C199213F-D0E1-4FEE-9FCE-16FDC6041053}"/>
          </ac:graphicFrameMkLst>
        </pc:graphicFrameChg>
        <pc:graphicFrameChg chg="add del mod">
          <ac:chgData name="Heather Bloom" userId="63d3efb5e1de03d7" providerId="LiveId" clId="{197D38D7-7592-4438-8A52-8447D906AFE1}" dt="2022-02-22T23:00:36.696" v="1177" actId="21"/>
          <ac:graphicFrameMkLst>
            <pc:docMk/>
            <pc:sldMk cId="582458703" sldId="303"/>
            <ac:graphicFrameMk id="4" creationId="{27D79C5E-33B7-43BB-8AFE-D800F3D061CC}"/>
          </ac:graphicFrameMkLst>
        </pc:graphicFrameChg>
        <pc:graphicFrameChg chg="add mod">
          <ac:chgData name="Heather Bloom" userId="63d3efb5e1de03d7" providerId="LiveId" clId="{197D38D7-7592-4438-8A52-8447D906AFE1}" dt="2022-02-23T17:35:55.802" v="5346" actId="1076"/>
          <ac:graphicFrameMkLst>
            <pc:docMk/>
            <pc:sldMk cId="582458703" sldId="303"/>
            <ac:graphicFrameMk id="4" creationId="{EF344D12-BCFF-4A9D-A87A-7D6894604DC8}"/>
          </ac:graphicFrameMkLst>
        </pc:graphicFrameChg>
        <pc:graphicFrameChg chg="add del mod">
          <ac:chgData name="Heather Bloom" userId="63d3efb5e1de03d7" providerId="LiveId" clId="{197D38D7-7592-4438-8A52-8447D906AFE1}" dt="2022-02-23T01:36:16.289" v="4708" actId="478"/>
          <ac:graphicFrameMkLst>
            <pc:docMk/>
            <pc:sldMk cId="582458703" sldId="303"/>
            <ac:graphicFrameMk id="5" creationId="{3A3D1D86-3487-4A3C-9ACE-91CD3575B3BE}"/>
          </ac:graphicFrameMkLst>
        </pc:graphicFrameChg>
        <pc:graphicFrameChg chg="add del mod">
          <ac:chgData name="Heather Bloom" userId="63d3efb5e1de03d7" providerId="LiveId" clId="{197D38D7-7592-4438-8A52-8447D906AFE1}" dt="2022-02-23T17:36:01.929" v="5347" actId="14100"/>
          <ac:graphicFrameMkLst>
            <pc:docMk/>
            <pc:sldMk cId="582458703" sldId="303"/>
            <ac:graphicFrameMk id="6" creationId="{8D0F934C-4A54-4C52-B207-CA174BD5A309}"/>
          </ac:graphicFrameMkLst>
        </pc:graphicFrameChg>
        <pc:graphicFrameChg chg="add del mod">
          <ac:chgData name="Heather Bloom" userId="63d3efb5e1de03d7" providerId="LiveId" clId="{197D38D7-7592-4438-8A52-8447D906AFE1}" dt="2022-02-22T23:11:55.466" v="1219" actId="478"/>
          <ac:graphicFrameMkLst>
            <pc:docMk/>
            <pc:sldMk cId="582458703" sldId="303"/>
            <ac:graphicFrameMk id="7" creationId="{731F3A55-99CB-44A4-9271-D15D3E04DCA6}"/>
          </ac:graphicFrameMkLst>
        </pc:graphicFrameChg>
        <pc:graphicFrameChg chg="add del mod">
          <ac:chgData name="Heather Bloom" userId="63d3efb5e1de03d7" providerId="LiveId" clId="{197D38D7-7592-4438-8A52-8447D906AFE1}" dt="2022-02-23T17:26:03.208" v="5312" actId="478"/>
          <ac:graphicFrameMkLst>
            <pc:docMk/>
            <pc:sldMk cId="582458703" sldId="303"/>
            <ac:graphicFrameMk id="8" creationId="{D1C3F0F9-81D3-498A-A2C6-48F027D80A65}"/>
          </ac:graphicFrameMkLst>
        </pc:graphicFrameChg>
        <pc:graphicFrameChg chg="add del mod">
          <ac:chgData name="Heather Bloom" userId="63d3efb5e1de03d7" providerId="LiveId" clId="{197D38D7-7592-4438-8A52-8447D906AFE1}" dt="2022-02-23T01:59:52.246" v="5279"/>
          <ac:graphicFrameMkLst>
            <pc:docMk/>
            <pc:sldMk cId="582458703" sldId="303"/>
            <ac:graphicFrameMk id="9" creationId="{6F6B3449-AC15-472F-88CF-809135AE1B92}"/>
          </ac:graphicFrameMkLst>
        </pc:graphicFrameChg>
        <pc:picChg chg="add del mod">
          <ac:chgData name="Heather Bloom" userId="63d3efb5e1de03d7" providerId="LiveId" clId="{197D38D7-7592-4438-8A52-8447D906AFE1}" dt="2022-02-22T23:09:22.215" v="1216" actId="478"/>
          <ac:picMkLst>
            <pc:docMk/>
            <pc:sldMk cId="582458703" sldId="303"/>
            <ac:picMk id="3" creationId="{655A3325-F2EA-42B6-B222-BA622A944199}"/>
          </ac:picMkLst>
        </pc:picChg>
      </pc:sldChg>
      <pc:sldChg chg="del">
        <pc:chgData name="Heather Bloom" userId="63d3efb5e1de03d7" providerId="LiveId" clId="{197D38D7-7592-4438-8A52-8447D906AFE1}" dt="2022-02-21T22:55:41.265" v="174" actId="47"/>
        <pc:sldMkLst>
          <pc:docMk/>
          <pc:sldMk cId="93996122" sldId="304"/>
        </pc:sldMkLst>
      </pc:sldChg>
      <pc:sldChg chg="modSp">
        <pc:chgData name="Heather Bloom" userId="63d3efb5e1de03d7" providerId="LiveId" clId="{197D38D7-7592-4438-8A52-8447D906AFE1}" dt="2022-02-22T22:38:42.528" v="952" actId="20577"/>
        <pc:sldMkLst>
          <pc:docMk/>
          <pc:sldMk cId="93022101" sldId="305"/>
        </pc:sldMkLst>
        <pc:graphicFrameChg chg="mod">
          <ac:chgData name="Heather Bloom" userId="63d3efb5e1de03d7" providerId="LiveId" clId="{197D38D7-7592-4438-8A52-8447D906AFE1}" dt="2022-02-22T22:38:42.528" v="952" actId="20577"/>
          <ac:graphicFrameMkLst>
            <pc:docMk/>
            <pc:sldMk cId="93022101" sldId="305"/>
            <ac:graphicFrameMk id="14" creationId="{1DDB8896-33C2-49CB-9012-14181545715F}"/>
          </ac:graphicFrameMkLst>
        </pc:graphicFrameChg>
      </pc:sldChg>
      <pc:sldChg chg="modSp mod">
        <pc:chgData name="Heather Bloom" userId="63d3efb5e1de03d7" providerId="LiveId" clId="{197D38D7-7592-4438-8A52-8447D906AFE1}" dt="2022-02-22T20:21:34.507" v="222" actId="14100"/>
        <pc:sldMkLst>
          <pc:docMk/>
          <pc:sldMk cId="3156216967" sldId="306"/>
        </pc:sldMkLst>
        <pc:picChg chg="mod">
          <ac:chgData name="Heather Bloom" userId="63d3efb5e1de03d7" providerId="LiveId" clId="{197D38D7-7592-4438-8A52-8447D906AFE1}" dt="2022-02-22T20:21:29.665" v="221" actId="14100"/>
          <ac:picMkLst>
            <pc:docMk/>
            <pc:sldMk cId="3156216967" sldId="306"/>
            <ac:picMk id="3" creationId="{A9E859FE-A517-497E-87FF-1B220A0096F1}"/>
          </ac:picMkLst>
        </pc:picChg>
        <pc:picChg chg="mod">
          <ac:chgData name="Heather Bloom" userId="63d3efb5e1de03d7" providerId="LiveId" clId="{197D38D7-7592-4438-8A52-8447D906AFE1}" dt="2022-02-22T20:21:34.507" v="222" actId="14100"/>
          <ac:picMkLst>
            <pc:docMk/>
            <pc:sldMk cId="3156216967" sldId="306"/>
            <ac:picMk id="15" creationId="{48C5EF56-FD99-411B-A4EE-267E852F118D}"/>
          </ac:picMkLst>
        </pc:picChg>
      </pc:sldChg>
      <pc:sldChg chg="modSp mod">
        <pc:chgData name="Heather Bloom" userId="63d3efb5e1de03d7" providerId="LiveId" clId="{197D38D7-7592-4438-8A52-8447D906AFE1}" dt="2022-02-23T21:52:20.983" v="5366" actId="20577"/>
        <pc:sldMkLst>
          <pc:docMk/>
          <pc:sldMk cId="3694791314" sldId="307"/>
        </pc:sldMkLst>
        <pc:spChg chg="mod">
          <ac:chgData name="Heather Bloom" userId="63d3efb5e1de03d7" providerId="LiveId" clId="{197D38D7-7592-4438-8A52-8447D906AFE1}" dt="2022-02-22T23:36:56.481" v="1320" actId="255"/>
          <ac:spMkLst>
            <pc:docMk/>
            <pc:sldMk cId="3694791314" sldId="307"/>
            <ac:spMk id="2" creationId="{F865E4EE-A3DA-45F9-BA57-D12DF4C838A7}"/>
          </ac:spMkLst>
        </pc:spChg>
        <pc:spChg chg="mod">
          <ac:chgData name="Heather Bloom" userId="63d3efb5e1de03d7" providerId="LiveId" clId="{197D38D7-7592-4438-8A52-8447D906AFE1}" dt="2022-02-23T21:52:20.983" v="5366" actId="20577"/>
          <ac:spMkLst>
            <pc:docMk/>
            <pc:sldMk cId="3694791314" sldId="307"/>
            <ac:spMk id="3" creationId="{C9B9580F-A741-415C-98ED-FEC741281FD9}"/>
          </ac:spMkLst>
        </pc:spChg>
      </pc:sldChg>
      <pc:sldChg chg="modSp mod">
        <pc:chgData name="Heather Bloom" userId="63d3efb5e1de03d7" providerId="LiveId" clId="{197D38D7-7592-4438-8A52-8447D906AFE1}" dt="2022-02-22T20:27:10.604" v="246" actId="20577"/>
        <pc:sldMkLst>
          <pc:docMk/>
          <pc:sldMk cId="1514632326" sldId="308"/>
        </pc:sldMkLst>
        <pc:spChg chg="mod">
          <ac:chgData name="Heather Bloom" userId="63d3efb5e1de03d7" providerId="LiveId" clId="{197D38D7-7592-4438-8A52-8447D906AFE1}" dt="2022-02-22T20:27:10.604" v="246" actId="20577"/>
          <ac:spMkLst>
            <pc:docMk/>
            <pc:sldMk cId="1514632326" sldId="308"/>
            <ac:spMk id="20" creationId="{91504611-5AAB-4AEE-932D-95A805BFAA65}"/>
          </ac:spMkLst>
        </pc:spChg>
      </pc:sldChg>
      <pc:sldChg chg="addSp delSp modSp add del mod ord modNotesTx">
        <pc:chgData name="Heather Bloom" userId="63d3efb5e1de03d7" providerId="LiveId" clId="{197D38D7-7592-4438-8A52-8447D906AFE1}" dt="2022-02-23T01:38:16.867" v="4849" actId="20577"/>
        <pc:sldMkLst>
          <pc:docMk/>
          <pc:sldMk cId="277591115" sldId="309"/>
        </pc:sldMkLst>
        <pc:graphicFrameChg chg="del">
          <ac:chgData name="Heather Bloom" userId="63d3efb5e1de03d7" providerId="LiveId" clId="{197D38D7-7592-4438-8A52-8447D906AFE1}" dt="2022-02-22T23:00:52.220" v="1179" actId="478"/>
          <ac:graphicFrameMkLst>
            <pc:docMk/>
            <pc:sldMk cId="277591115" sldId="309"/>
            <ac:graphicFrameMk id="2" creationId="{040B3AA9-5136-41FC-B2D8-F2E6143B50F1}"/>
          </ac:graphicFrameMkLst>
        </pc:graphicFrameChg>
        <pc:graphicFrameChg chg="add mod">
          <ac:chgData name="Heather Bloom" userId="63d3efb5e1de03d7" providerId="LiveId" clId="{197D38D7-7592-4438-8A52-8447D906AFE1}" dt="2022-02-23T01:14:52.166" v="4675" actId="14100"/>
          <ac:graphicFrameMkLst>
            <pc:docMk/>
            <pc:sldMk cId="277591115" sldId="309"/>
            <ac:graphicFrameMk id="3" creationId="{C555BEE9-B53E-460A-AA57-A7A101223BBE}"/>
          </ac:graphicFrameMkLst>
        </pc:graphicFrameChg>
        <pc:graphicFrameChg chg="add del mod">
          <ac:chgData name="Heather Bloom" userId="63d3efb5e1de03d7" providerId="LiveId" clId="{197D38D7-7592-4438-8A52-8447D906AFE1}" dt="2022-02-23T01:14:23.699" v="4670" actId="478"/>
          <ac:graphicFrameMkLst>
            <pc:docMk/>
            <pc:sldMk cId="277591115" sldId="309"/>
            <ac:graphicFrameMk id="4" creationId="{40F9996C-75E7-430E-BE24-C5AD07F59E30}"/>
          </ac:graphicFrameMkLst>
        </pc:graphicFrameChg>
        <pc:graphicFrameChg chg="mod">
          <ac:chgData name="Heather Bloom" userId="63d3efb5e1de03d7" providerId="LiveId" clId="{197D38D7-7592-4438-8A52-8447D906AFE1}" dt="2022-02-23T01:14:59.862" v="4677" actId="14100"/>
          <ac:graphicFrameMkLst>
            <pc:docMk/>
            <pc:sldMk cId="277591115" sldId="309"/>
            <ac:graphicFrameMk id="5" creationId="{150B740D-8894-486D-AFA1-E705BF59BBC8}"/>
          </ac:graphicFrameMkLst>
        </pc:graphicFrameChg>
      </pc:sldChg>
      <pc:sldChg chg="modSp add mod ord">
        <pc:chgData name="Heather Bloom" userId="63d3efb5e1de03d7" providerId="LiveId" clId="{197D38D7-7592-4438-8A52-8447D906AFE1}" dt="2022-02-25T16:17:14.541" v="5370" actId="20577"/>
        <pc:sldMkLst>
          <pc:docMk/>
          <pc:sldMk cId="3149743170" sldId="310"/>
        </pc:sldMkLst>
        <pc:spChg chg="mod">
          <ac:chgData name="Heather Bloom" userId="63d3efb5e1de03d7" providerId="LiveId" clId="{197D38D7-7592-4438-8A52-8447D906AFE1}" dt="2022-02-22T23:37:03.487" v="1321" actId="255"/>
          <ac:spMkLst>
            <pc:docMk/>
            <pc:sldMk cId="3149743170" sldId="310"/>
            <ac:spMk id="2" creationId="{15B4B677-152E-419D-A443-7CDDDF14C7D4}"/>
          </ac:spMkLst>
        </pc:spChg>
        <pc:spChg chg="mod">
          <ac:chgData name="Heather Bloom" userId="63d3efb5e1de03d7" providerId="LiveId" clId="{197D38D7-7592-4438-8A52-8447D906AFE1}" dt="2022-02-25T16:17:14.541" v="5370" actId="20577"/>
          <ac:spMkLst>
            <pc:docMk/>
            <pc:sldMk cId="3149743170" sldId="310"/>
            <ac:spMk id="3" creationId="{531DE7F3-390D-4484-982B-785B6949732C}"/>
          </ac:spMkLst>
        </pc:spChg>
      </pc:sldChg>
      <pc:sldChg chg="addSp delSp modSp add mod">
        <pc:chgData name="Heather Bloom" userId="63d3efb5e1de03d7" providerId="LiveId" clId="{197D38D7-7592-4438-8A52-8447D906AFE1}" dt="2022-02-22T23:35:10.423" v="1315" actId="255"/>
        <pc:sldMkLst>
          <pc:docMk/>
          <pc:sldMk cId="3208896619" sldId="311"/>
        </pc:sldMkLst>
        <pc:spChg chg="mod">
          <ac:chgData name="Heather Bloom" userId="63d3efb5e1de03d7" providerId="LiveId" clId="{197D38D7-7592-4438-8A52-8447D906AFE1}" dt="2022-02-22T23:35:10.423" v="1315" actId="255"/>
          <ac:spMkLst>
            <pc:docMk/>
            <pc:sldMk cId="3208896619" sldId="311"/>
            <ac:spMk id="2" creationId="{27E0E963-60A6-463C-9AB0-A0940BD4473E}"/>
          </ac:spMkLst>
        </pc:spChg>
        <pc:spChg chg="add del mod">
          <ac:chgData name="Heather Bloom" userId="63d3efb5e1de03d7" providerId="LiveId" clId="{197D38D7-7592-4438-8A52-8447D906AFE1}" dt="2022-02-22T23:33:50.718" v="1308" actId="478"/>
          <ac:spMkLst>
            <pc:docMk/>
            <pc:sldMk cId="3208896619" sldId="311"/>
            <ac:spMk id="5" creationId="{CE8F71B3-614F-4DF4-9333-B81B26983B36}"/>
          </ac:spMkLst>
        </pc:spChg>
        <pc:graphicFrameChg chg="del modGraphic">
          <ac:chgData name="Heather Bloom" userId="63d3efb5e1de03d7" providerId="LiveId" clId="{197D38D7-7592-4438-8A52-8447D906AFE1}" dt="2022-02-22T23:33:06.010" v="1306" actId="21"/>
          <ac:graphicFrameMkLst>
            <pc:docMk/>
            <pc:sldMk cId="3208896619" sldId="311"/>
            <ac:graphicFrameMk id="4" creationId="{7CD3FFA8-75F6-4A66-BE1D-2A6722895BE6}"/>
          </ac:graphicFrameMkLst>
        </pc:graphicFrameChg>
        <pc:graphicFrameChg chg="add mod">
          <ac:chgData name="Heather Bloom" userId="63d3efb5e1de03d7" providerId="LiveId" clId="{197D38D7-7592-4438-8A52-8447D906AFE1}" dt="2022-02-22T23:33:57.961" v="1310" actId="1076"/>
          <ac:graphicFrameMkLst>
            <pc:docMk/>
            <pc:sldMk cId="3208896619" sldId="311"/>
            <ac:graphicFrameMk id="8" creationId="{63098156-DDFB-451B-95D5-305C71E7CD22}"/>
          </ac:graphicFrameMkLst>
        </pc:graphicFrameChg>
      </pc:sldChg>
      <pc:sldChg chg="addSp delSp modSp add mod">
        <pc:chgData name="Heather Bloom" userId="63d3efb5e1de03d7" providerId="LiveId" clId="{197D38D7-7592-4438-8A52-8447D906AFE1}" dt="2022-02-23T01:16:11.548" v="4687" actId="14100"/>
        <pc:sldMkLst>
          <pc:docMk/>
          <pc:sldMk cId="2586762831" sldId="312"/>
        </pc:sldMkLst>
        <pc:graphicFrameChg chg="add mod">
          <ac:chgData name="Heather Bloom" userId="63d3efb5e1de03d7" providerId="LiveId" clId="{197D38D7-7592-4438-8A52-8447D906AFE1}" dt="2022-02-23T01:16:11.548" v="4687" actId="14100"/>
          <ac:graphicFrameMkLst>
            <pc:docMk/>
            <pc:sldMk cId="2586762831" sldId="312"/>
            <ac:graphicFrameMk id="2" creationId="{D7140C48-D0CB-4280-B00A-C31A38C60863}"/>
          </ac:graphicFrameMkLst>
        </pc:graphicFrameChg>
        <pc:graphicFrameChg chg="mod">
          <ac:chgData name="Heather Bloom" userId="63d3efb5e1de03d7" providerId="LiveId" clId="{197D38D7-7592-4438-8A52-8447D906AFE1}" dt="2022-02-23T01:15:54.950" v="4683" actId="14100"/>
          <ac:graphicFrameMkLst>
            <pc:docMk/>
            <pc:sldMk cId="2586762831" sldId="312"/>
            <ac:graphicFrameMk id="4" creationId="{40F9996C-75E7-430E-BE24-C5AD07F59E30}"/>
          </ac:graphicFrameMkLst>
        </pc:graphicFrameChg>
        <pc:graphicFrameChg chg="del">
          <ac:chgData name="Heather Bloom" userId="63d3efb5e1de03d7" providerId="LiveId" clId="{197D38D7-7592-4438-8A52-8447D906AFE1}" dt="2022-02-23T01:15:46.321" v="4681" actId="478"/>
          <ac:graphicFrameMkLst>
            <pc:docMk/>
            <pc:sldMk cId="2586762831" sldId="312"/>
            <ac:graphicFrameMk id="5" creationId="{150B740D-8894-486D-AFA1-E705BF59BBC8}"/>
          </ac:graphicFrameMkLst>
        </pc:graphicFrameChg>
      </pc:sldChg>
      <pc:sldChg chg="addSp delSp modSp add mod modNotesTx">
        <pc:chgData name="Heather Bloom" userId="63d3efb5e1de03d7" providerId="LiveId" clId="{197D38D7-7592-4438-8A52-8447D906AFE1}" dt="2022-02-23T17:25:30.182" v="5310" actId="14100"/>
        <pc:sldMkLst>
          <pc:docMk/>
          <pc:sldMk cId="758688219" sldId="313"/>
        </pc:sldMkLst>
        <pc:graphicFrameChg chg="add mod">
          <ac:chgData name="Heather Bloom" userId="63d3efb5e1de03d7" providerId="LiveId" clId="{197D38D7-7592-4438-8A52-8447D906AFE1}" dt="2022-02-23T17:25:30.182" v="5310" actId="14100"/>
          <ac:graphicFrameMkLst>
            <pc:docMk/>
            <pc:sldMk cId="758688219" sldId="313"/>
            <ac:graphicFrameMk id="2" creationId="{B78A5192-EECB-4259-B6C3-97AA8751ED57}"/>
          </ac:graphicFrameMkLst>
        </pc:graphicFrameChg>
        <pc:graphicFrameChg chg="del">
          <ac:chgData name="Heather Bloom" userId="63d3efb5e1de03d7" providerId="LiveId" clId="{197D38D7-7592-4438-8A52-8447D906AFE1}" dt="2022-02-23T01:17:05.499" v="4696" actId="478"/>
          <ac:graphicFrameMkLst>
            <pc:docMk/>
            <pc:sldMk cId="758688219" sldId="313"/>
            <ac:graphicFrameMk id="2" creationId="{D7140C48-D0CB-4280-B00A-C31A38C60863}"/>
          </ac:graphicFrameMkLst>
        </pc:graphicFrameChg>
        <pc:graphicFrameChg chg="add del mod">
          <ac:chgData name="Heather Bloom" userId="63d3efb5e1de03d7" providerId="LiveId" clId="{197D38D7-7592-4438-8A52-8447D906AFE1}" dt="2022-02-23T01:34:54.205" v="4700" actId="478"/>
          <ac:graphicFrameMkLst>
            <pc:docMk/>
            <pc:sldMk cId="758688219" sldId="313"/>
            <ac:graphicFrameMk id="3" creationId="{B6D85BF2-C197-45B8-B3A0-708133E397D7}"/>
          </ac:graphicFrameMkLst>
        </pc:graphicFrameChg>
        <pc:graphicFrameChg chg="del">
          <ac:chgData name="Heather Bloom" userId="63d3efb5e1de03d7" providerId="LiveId" clId="{197D38D7-7592-4438-8A52-8447D906AFE1}" dt="2022-02-23T01:17:04.353" v="4695" actId="478"/>
          <ac:graphicFrameMkLst>
            <pc:docMk/>
            <pc:sldMk cId="758688219" sldId="313"/>
            <ac:graphicFrameMk id="4" creationId="{40F9996C-75E7-430E-BE24-C5AD07F59E30}"/>
          </ac:graphicFrameMkLst>
        </pc:graphicFrameChg>
        <pc:graphicFrameChg chg="add mod">
          <ac:chgData name="Heather Bloom" userId="63d3efb5e1de03d7" providerId="LiveId" clId="{197D38D7-7592-4438-8A52-8447D906AFE1}" dt="2022-02-23T01:35:28.815" v="4704" actId="14100"/>
          <ac:graphicFrameMkLst>
            <pc:docMk/>
            <pc:sldMk cId="758688219" sldId="313"/>
            <ac:graphicFrameMk id="5" creationId="{6BC2F77E-0326-494C-B006-88D2E4A35541}"/>
          </ac:graphicFrameMkLst>
        </pc:graphicFrameChg>
        <pc:graphicFrameChg chg="add del mod">
          <ac:chgData name="Heather Bloom" userId="63d3efb5e1de03d7" providerId="LiveId" clId="{197D38D7-7592-4438-8A52-8447D906AFE1}" dt="2022-02-23T17:25:08.756" v="5306" actId="478"/>
          <ac:graphicFrameMkLst>
            <pc:docMk/>
            <pc:sldMk cId="758688219" sldId="313"/>
            <ac:graphicFrameMk id="6" creationId="{BC6FD41B-23D4-4D9D-9CF8-728622DADBFB}"/>
          </ac:graphicFrameMkLst>
        </pc:graphicFrameChg>
      </pc:sldChg>
      <pc:sldChg chg="addSp delSp modSp add mod">
        <pc:chgData name="Heather Bloom" userId="63d3efb5e1de03d7" providerId="LiveId" clId="{197D38D7-7592-4438-8A52-8447D906AFE1}" dt="2022-02-23T17:29:52.979" v="5343" actId="14100"/>
        <pc:sldMkLst>
          <pc:docMk/>
          <pc:sldMk cId="3330311869" sldId="314"/>
        </pc:sldMkLst>
        <pc:graphicFrameChg chg="add del mod">
          <ac:chgData name="Heather Bloom" userId="63d3efb5e1de03d7" providerId="LiveId" clId="{197D38D7-7592-4438-8A52-8447D906AFE1}" dt="2022-02-23T17:29:31.810" v="5338" actId="478"/>
          <ac:graphicFrameMkLst>
            <pc:docMk/>
            <pc:sldMk cId="3330311869" sldId="314"/>
            <ac:graphicFrameMk id="2" creationId="{03E6F436-F2C6-406A-80F4-28188F463283}"/>
          </ac:graphicFrameMkLst>
        </pc:graphicFrameChg>
        <pc:graphicFrameChg chg="add del mod">
          <ac:chgData name="Heather Bloom" userId="63d3efb5e1de03d7" providerId="LiveId" clId="{197D38D7-7592-4438-8A52-8447D906AFE1}" dt="2022-02-23T17:29:03.369" v="5331" actId="478"/>
          <ac:graphicFrameMkLst>
            <pc:docMk/>
            <pc:sldMk cId="3330311869" sldId="314"/>
            <ac:graphicFrameMk id="3" creationId="{C9642A95-E01E-4BEA-8305-0FD69EAA7BBA}"/>
          </ac:graphicFrameMkLst>
        </pc:graphicFrameChg>
        <pc:graphicFrameChg chg="add mod">
          <ac:chgData name="Heather Bloom" userId="63d3efb5e1de03d7" providerId="LiveId" clId="{197D38D7-7592-4438-8A52-8447D906AFE1}" dt="2022-02-23T17:29:19.604" v="5336" actId="14100"/>
          <ac:graphicFrameMkLst>
            <pc:docMk/>
            <pc:sldMk cId="3330311869" sldId="314"/>
            <ac:graphicFrameMk id="4" creationId="{B0420529-55D4-44C3-A7A3-64A1D15BC00B}"/>
          </ac:graphicFrameMkLst>
        </pc:graphicFrameChg>
        <pc:graphicFrameChg chg="add del mod">
          <ac:chgData name="Heather Bloom" userId="63d3efb5e1de03d7" providerId="LiveId" clId="{197D38D7-7592-4438-8A52-8447D906AFE1}" dt="2022-02-23T17:29:39.798" v="5340" actId="478"/>
          <ac:graphicFrameMkLst>
            <pc:docMk/>
            <pc:sldMk cId="3330311869" sldId="314"/>
            <ac:graphicFrameMk id="5" creationId="{4B396D2B-2310-4EB8-B816-15F30B94DCF3}"/>
          </ac:graphicFrameMkLst>
        </pc:graphicFrameChg>
        <pc:graphicFrameChg chg="add mod">
          <ac:chgData name="Heather Bloom" userId="63d3efb5e1de03d7" providerId="LiveId" clId="{197D38D7-7592-4438-8A52-8447D906AFE1}" dt="2022-02-23T17:29:52.979" v="5343" actId="14100"/>
          <ac:graphicFrameMkLst>
            <pc:docMk/>
            <pc:sldMk cId="3330311869" sldId="314"/>
            <ac:graphicFrameMk id="6" creationId="{29F9EE25-CE0B-42A5-AEAF-8CAB292004B0}"/>
          </ac:graphicFrameMkLst>
        </pc:graphicFrameChg>
        <pc:graphicFrameChg chg="del">
          <ac:chgData name="Heather Bloom" userId="63d3efb5e1de03d7" providerId="LiveId" clId="{197D38D7-7592-4438-8A52-8447D906AFE1}" dt="2022-02-23T02:00:09.208" v="5284" actId="478"/>
          <ac:graphicFrameMkLst>
            <pc:docMk/>
            <pc:sldMk cId="3330311869" sldId="314"/>
            <ac:graphicFrameMk id="6" creationId="{8D0F934C-4A54-4C52-B207-CA174BD5A309}"/>
          </ac:graphicFrameMkLst>
        </pc:graphicFrameChg>
        <pc:graphicFrameChg chg="del">
          <ac:chgData name="Heather Bloom" userId="63d3efb5e1de03d7" providerId="LiveId" clId="{197D38D7-7592-4438-8A52-8447D906AFE1}" dt="2022-02-23T02:00:08.355" v="5283" actId="478"/>
          <ac:graphicFrameMkLst>
            <pc:docMk/>
            <pc:sldMk cId="3330311869" sldId="314"/>
            <ac:graphicFrameMk id="8" creationId="{D1C3F0F9-81D3-498A-A2C6-48F027D80A65}"/>
          </ac:graphicFrameMkLst>
        </pc:graphicFrameChg>
      </pc:sldChg>
      <pc:sldChg chg="add del">
        <pc:chgData name="Heather Bloom" userId="63d3efb5e1de03d7" providerId="LiveId" clId="{197D38D7-7592-4438-8A52-8447D906AFE1}" dt="2022-02-23T17:25:58.808" v="5311" actId="2696"/>
        <pc:sldMkLst>
          <pc:docMk/>
          <pc:sldMk cId="1899573731" sldId="3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75E0A-BD3A-48DD-B8E2-F7ADD4D4BAF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5F2E48-BA14-4069-B07A-A4C4A3E495C3}">
      <dgm:prSet/>
      <dgm:spPr/>
      <dgm:t>
        <a:bodyPr/>
        <a:lstStyle/>
        <a:p>
          <a:r>
            <a:rPr lang="en-US" dirty="0"/>
            <a:t>On January 21, 2020, Census Bureau Director, Dr. Steven Dillingham helped enumerate the first household in Toksook Bay, Alaska.  </a:t>
          </a:r>
        </a:p>
      </dgm:t>
    </dgm:pt>
    <dgm:pt modelId="{CFB8BA24-ACB7-47C2-BF5E-3AF415747F07}" type="parTrans" cxnId="{EDD3AA22-2B97-4B86-A3D8-8AB1AF1AD960}">
      <dgm:prSet/>
      <dgm:spPr/>
      <dgm:t>
        <a:bodyPr/>
        <a:lstStyle/>
        <a:p>
          <a:endParaRPr lang="en-US"/>
        </a:p>
      </dgm:t>
    </dgm:pt>
    <dgm:pt modelId="{87C6AFBF-9C16-412C-A612-5B701AE95976}" type="sibTrans" cxnId="{EDD3AA22-2B97-4B86-A3D8-8AB1AF1AD960}">
      <dgm:prSet/>
      <dgm:spPr/>
      <dgm:t>
        <a:bodyPr/>
        <a:lstStyle/>
        <a:p>
          <a:endParaRPr lang="en-US"/>
        </a:p>
      </dgm:t>
    </dgm:pt>
    <dgm:pt modelId="{D7921CCE-FBAD-4AEB-A972-483E6CEEF47C}">
      <dgm:prSet/>
      <dgm:spPr/>
      <dgm:t>
        <a:bodyPr/>
        <a:lstStyle/>
        <a:p>
          <a:r>
            <a:rPr lang="en-US" dirty="0"/>
            <a:t>Partnership specialists were scrambling to get Statistics in Schools information to all elementary, middle and high school students, especially to those schools in low-response score tracts.</a:t>
          </a:r>
        </a:p>
      </dgm:t>
    </dgm:pt>
    <dgm:pt modelId="{3787ABA9-9200-4F29-8162-58EFFBBFF467}" type="parTrans" cxnId="{194EA005-2AA2-4A6D-BBCE-05EC8F412781}">
      <dgm:prSet/>
      <dgm:spPr/>
      <dgm:t>
        <a:bodyPr/>
        <a:lstStyle/>
        <a:p>
          <a:endParaRPr lang="en-US"/>
        </a:p>
      </dgm:t>
    </dgm:pt>
    <dgm:pt modelId="{E86EA175-20DA-41DF-AA8F-91DB0CF28077}" type="sibTrans" cxnId="{194EA005-2AA2-4A6D-BBCE-05EC8F412781}">
      <dgm:prSet/>
      <dgm:spPr/>
      <dgm:t>
        <a:bodyPr/>
        <a:lstStyle/>
        <a:p>
          <a:endParaRPr lang="en-US"/>
        </a:p>
      </dgm:t>
    </dgm:pt>
    <dgm:pt modelId="{C2F7A47A-A017-4941-81E7-2822BF232CA1}">
      <dgm:prSet/>
      <dgm:spPr/>
      <dgm:t>
        <a:bodyPr/>
        <a:lstStyle/>
        <a:p>
          <a:r>
            <a:rPr lang="en-US" dirty="0"/>
            <a:t>The scramble to beat the 256,000 partners gained during the 2010 Census was focused on finding partners that served children, minority groups, persons with disabilities, renters, among others in the low-response score tracts that were identified in ROAM.</a:t>
          </a:r>
        </a:p>
      </dgm:t>
    </dgm:pt>
    <dgm:pt modelId="{50F05110-5AC1-4845-B443-DDC2C1B8760B}" type="parTrans" cxnId="{5DEBC1B6-8490-4778-AE1E-3C9A7A9443F4}">
      <dgm:prSet/>
      <dgm:spPr/>
      <dgm:t>
        <a:bodyPr/>
        <a:lstStyle/>
        <a:p>
          <a:endParaRPr lang="en-US"/>
        </a:p>
      </dgm:t>
    </dgm:pt>
    <dgm:pt modelId="{65006A34-1144-441C-A4B6-93C4700DF0E3}" type="sibTrans" cxnId="{5DEBC1B6-8490-4778-AE1E-3C9A7A9443F4}">
      <dgm:prSet/>
      <dgm:spPr/>
      <dgm:t>
        <a:bodyPr/>
        <a:lstStyle/>
        <a:p>
          <a:endParaRPr lang="en-US"/>
        </a:p>
      </dgm:t>
    </dgm:pt>
    <dgm:pt modelId="{6FE9BEE8-1DD7-41A7-9980-566AF5AE9601}">
      <dgm:prSet/>
      <dgm:spPr/>
      <dgm:t>
        <a:bodyPr/>
        <a:lstStyle/>
        <a:p>
          <a:r>
            <a:rPr lang="en-US" dirty="0"/>
            <a:t>I drove around to more than 70 Omaha Public Schools in 3 days, convincing their principals to share Census materials with their students.</a:t>
          </a:r>
        </a:p>
      </dgm:t>
    </dgm:pt>
    <dgm:pt modelId="{751F9EB2-924B-4814-9045-AA8B34F0A06C}" type="parTrans" cxnId="{EA1BE899-660D-490F-B84D-70E33FB79899}">
      <dgm:prSet/>
      <dgm:spPr/>
      <dgm:t>
        <a:bodyPr/>
        <a:lstStyle/>
        <a:p>
          <a:endParaRPr lang="en-US"/>
        </a:p>
      </dgm:t>
    </dgm:pt>
    <dgm:pt modelId="{41D42B98-6B61-4E28-995F-682601BECE63}" type="sibTrans" cxnId="{EA1BE899-660D-490F-B84D-70E33FB79899}">
      <dgm:prSet/>
      <dgm:spPr/>
      <dgm:t>
        <a:bodyPr/>
        <a:lstStyle/>
        <a:p>
          <a:endParaRPr lang="en-US"/>
        </a:p>
      </dgm:t>
    </dgm:pt>
    <dgm:pt modelId="{C7E8F87E-F538-43AB-8482-F09AEFD0B7B1}" type="pres">
      <dgm:prSet presAssocID="{DCD75E0A-BD3A-48DD-B8E2-F7ADD4D4BAF2}" presName="vert0" presStyleCnt="0">
        <dgm:presLayoutVars>
          <dgm:dir/>
          <dgm:animOne val="branch"/>
          <dgm:animLvl val="lvl"/>
        </dgm:presLayoutVars>
      </dgm:prSet>
      <dgm:spPr/>
    </dgm:pt>
    <dgm:pt modelId="{1F541C59-B412-4CA5-8F1C-D2F34A47D9C4}" type="pres">
      <dgm:prSet presAssocID="{5C5F2E48-BA14-4069-B07A-A4C4A3E495C3}" presName="thickLine" presStyleLbl="alignNode1" presStyleIdx="0" presStyleCnt="4"/>
      <dgm:spPr/>
    </dgm:pt>
    <dgm:pt modelId="{F76ED4C3-7036-4D49-B502-EE4A5825F2C3}" type="pres">
      <dgm:prSet presAssocID="{5C5F2E48-BA14-4069-B07A-A4C4A3E495C3}" presName="horz1" presStyleCnt="0"/>
      <dgm:spPr/>
    </dgm:pt>
    <dgm:pt modelId="{22CEF3A1-9FF2-4DEC-B35C-020B7C881C2C}" type="pres">
      <dgm:prSet presAssocID="{5C5F2E48-BA14-4069-B07A-A4C4A3E495C3}" presName="tx1" presStyleLbl="revTx" presStyleIdx="0" presStyleCnt="4"/>
      <dgm:spPr/>
    </dgm:pt>
    <dgm:pt modelId="{264D69AB-E2AC-4D57-B376-BD0EF2AFE272}" type="pres">
      <dgm:prSet presAssocID="{5C5F2E48-BA14-4069-B07A-A4C4A3E495C3}" presName="vert1" presStyleCnt="0"/>
      <dgm:spPr/>
    </dgm:pt>
    <dgm:pt modelId="{49F6A898-97F2-4DE3-93B2-03E1A5413EEF}" type="pres">
      <dgm:prSet presAssocID="{D7921CCE-FBAD-4AEB-A972-483E6CEEF47C}" presName="thickLine" presStyleLbl="alignNode1" presStyleIdx="1" presStyleCnt="4"/>
      <dgm:spPr/>
    </dgm:pt>
    <dgm:pt modelId="{1B186B80-959D-4662-9767-D54709196C2F}" type="pres">
      <dgm:prSet presAssocID="{D7921CCE-FBAD-4AEB-A972-483E6CEEF47C}" presName="horz1" presStyleCnt="0"/>
      <dgm:spPr/>
    </dgm:pt>
    <dgm:pt modelId="{06CED8BD-4A97-4844-8143-443B707A09DE}" type="pres">
      <dgm:prSet presAssocID="{D7921CCE-FBAD-4AEB-A972-483E6CEEF47C}" presName="tx1" presStyleLbl="revTx" presStyleIdx="1" presStyleCnt="4"/>
      <dgm:spPr/>
    </dgm:pt>
    <dgm:pt modelId="{49BFD260-2996-45B2-A3E7-9012388CAC29}" type="pres">
      <dgm:prSet presAssocID="{D7921CCE-FBAD-4AEB-A972-483E6CEEF47C}" presName="vert1" presStyleCnt="0"/>
      <dgm:spPr/>
    </dgm:pt>
    <dgm:pt modelId="{3C989225-A240-4B36-9875-A85D9459424B}" type="pres">
      <dgm:prSet presAssocID="{C2F7A47A-A017-4941-81E7-2822BF232CA1}" presName="thickLine" presStyleLbl="alignNode1" presStyleIdx="2" presStyleCnt="4"/>
      <dgm:spPr/>
    </dgm:pt>
    <dgm:pt modelId="{EB1B7E51-BF67-4C71-ABE3-D4B09D8272C9}" type="pres">
      <dgm:prSet presAssocID="{C2F7A47A-A017-4941-81E7-2822BF232CA1}" presName="horz1" presStyleCnt="0"/>
      <dgm:spPr/>
    </dgm:pt>
    <dgm:pt modelId="{877EF181-CAF8-4717-BE2A-87631E7C2ACF}" type="pres">
      <dgm:prSet presAssocID="{C2F7A47A-A017-4941-81E7-2822BF232CA1}" presName="tx1" presStyleLbl="revTx" presStyleIdx="2" presStyleCnt="4"/>
      <dgm:spPr/>
    </dgm:pt>
    <dgm:pt modelId="{09911E0D-26A4-4C1D-AC4A-C507A19DBF99}" type="pres">
      <dgm:prSet presAssocID="{C2F7A47A-A017-4941-81E7-2822BF232CA1}" presName="vert1" presStyleCnt="0"/>
      <dgm:spPr/>
    </dgm:pt>
    <dgm:pt modelId="{649D12A6-B921-4991-85E8-4955B201AEF9}" type="pres">
      <dgm:prSet presAssocID="{6FE9BEE8-1DD7-41A7-9980-566AF5AE9601}" presName="thickLine" presStyleLbl="alignNode1" presStyleIdx="3" presStyleCnt="4"/>
      <dgm:spPr/>
    </dgm:pt>
    <dgm:pt modelId="{3BCFBF2C-5822-4962-AFCB-FC8ACB87A7F8}" type="pres">
      <dgm:prSet presAssocID="{6FE9BEE8-1DD7-41A7-9980-566AF5AE9601}" presName="horz1" presStyleCnt="0"/>
      <dgm:spPr/>
    </dgm:pt>
    <dgm:pt modelId="{96C58512-41F9-4E1B-AF41-075E46F7F8EA}" type="pres">
      <dgm:prSet presAssocID="{6FE9BEE8-1DD7-41A7-9980-566AF5AE9601}" presName="tx1" presStyleLbl="revTx" presStyleIdx="3" presStyleCnt="4"/>
      <dgm:spPr/>
    </dgm:pt>
    <dgm:pt modelId="{BD6E5D86-CF74-47E6-A21A-B4EBA8529802}" type="pres">
      <dgm:prSet presAssocID="{6FE9BEE8-1DD7-41A7-9980-566AF5AE9601}" presName="vert1" presStyleCnt="0"/>
      <dgm:spPr/>
    </dgm:pt>
  </dgm:ptLst>
  <dgm:cxnLst>
    <dgm:cxn modelId="{194EA005-2AA2-4A6D-BBCE-05EC8F412781}" srcId="{DCD75E0A-BD3A-48DD-B8E2-F7ADD4D4BAF2}" destId="{D7921CCE-FBAD-4AEB-A972-483E6CEEF47C}" srcOrd="1" destOrd="0" parTransId="{3787ABA9-9200-4F29-8162-58EFFBBFF467}" sibTransId="{E86EA175-20DA-41DF-AA8F-91DB0CF28077}"/>
    <dgm:cxn modelId="{DD7FB00F-431A-447E-AA69-9F639AD1C65F}" type="presOf" srcId="{5C5F2E48-BA14-4069-B07A-A4C4A3E495C3}" destId="{22CEF3A1-9FF2-4DEC-B35C-020B7C881C2C}" srcOrd="0" destOrd="0" presId="urn:microsoft.com/office/officeart/2008/layout/LinedList"/>
    <dgm:cxn modelId="{C5343B1C-E896-4232-A3EB-6F4C98AE38D2}" type="presOf" srcId="{D7921CCE-FBAD-4AEB-A972-483E6CEEF47C}" destId="{06CED8BD-4A97-4844-8143-443B707A09DE}" srcOrd="0" destOrd="0" presId="urn:microsoft.com/office/officeart/2008/layout/LinedList"/>
    <dgm:cxn modelId="{EDD3AA22-2B97-4B86-A3D8-8AB1AF1AD960}" srcId="{DCD75E0A-BD3A-48DD-B8E2-F7ADD4D4BAF2}" destId="{5C5F2E48-BA14-4069-B07A-A4C4A3E495C3}" srcOrd="0" destOrd="0" parTransId="{CFB8BA24-ACB7-47C2-BF5E-3AF415747F07}" sibTransId="{87C6AFBF-9C16-412C-A612-5B701AE95976}"/>
    <dgm:cxn modelId="{32601E92-8E3C-4391-9C10-24EBB8AF8D7B}" type="presOf" srcId="{DCD75E0A-BD3A-48DD-B8E2-F7ADD4D4BAF2}" destId="{C7E8F87E-F538-43AB-8482-F09AEFD0B7B1}" srcOrd="0" destOrd="0" presId="urn:microsoft.com/office/officeart/2008/layout/LinedList"/>
    <dgm:cxn modelId="{EA1BE899-660D-490F-B84D-70E33FB79899}" srcId="{DCD75E0A-BD3A-48DD-B8E2-F7ADD4D4BAF2}" destId="{6FE9BEE8-1DD7-41A7-9980-566AF5AE9601}" srcOrd="3" destOrd="0" parTransId="{751F9EB2-924B-4814-9045-AA8B34F0A06C}" sibTransId="{41D42B98-6B61-4E28-995F-682601BECE63}"/>
    <dgm:cxn modelId="{7F20DAB2-E8DB-4E96-8D18-CDB64EBFFD27}" type="presOf" srcId="{C2F7A47A-A017-4941-81E7-2822BF232CA1}" destId="{877EF181-CAF8-4717-BE2A-87631E7C2ACF}" srcOrd="0" destOrd="0" presId="urn:microsoft.com/office/officeart/2008/layout/LinedList"/>
    <dgm:cxn modelId="{5DEBC1B6-8490-4778-AE1E-3C9A7A9443F4}" srcId="{DCD75E0A-BD3A-48DD-B8E2-F7ADD4D4BAF2}" destId="{C2F7A47A-A017-4941-81E7-2822BF232CA1}" srcOrd="2" destOrd="0" parTransId="{50F05110-5AC1-4845-B443-DDC2C1B8760B}" sibTransId="{65006A34-1144-441C-A4B6-93C4700DF0E3}"/>
    <dgm:cxn modelId="{92C61EE8-3A1C-4DF4-99A3-2059AAA86330}" type="presOf" srcId="{6FE9BEE8-1DD7-41A7-9980-566AF5AE9601}" destId="{96C58512-41F9-4E1B-AF41-075E46F7F8EA}" srcOrd="0" destOrd="0" presId="urn:microsoft.com/office/officeart/2008/layout/LinedList"/>
    <dgm:cxn modelId="{7ACADB6F-302A-4A43-933B-A62CFB54106E}" type="presParOf" srcId="{C7E8F87E-F538-43AB-8482-F09AEFD0B7B1}" destId="{1F541C59-B412-4CA5-8F1C-D2F34A47D9C4}" srcOrd="0" destOrd="0" presId="urn:microsoft.com/office/officeart/2008/layout/LinedList"/>
    <dgm:cxn modelId="{970430AD-BAAB-4C2D-87DC-16D559E12A70}" type="presParOf" srcId="{C7E8F87E-F538-43AB-8482-F09AEFD0B7B1}" destId="{F76ED4C3-7036-4D49-B502-EE4A5825F2C3}" srcOrd="1" destOrd="0" presId="urn:microsoft.com/office/officeart/2008/layout/LinedList"/>
    <dgm:cxn modelId="{976DDF87-12A2-4325-84E1-1389E6E4EE60}" type="presParOf" srcId="{F76ED4C3-7036-4D49-B502-EE4A5825F2C3}" destId="{22CEF3A1-9FF2-4DEC-B35C-020B7C881C2C}" srcOrd="0" destOrd="0" presId="urn:microsoft.com/office/officeart/2008/layout/LinedList"/>
    <dgm:cxn modelId="{A6A4B0B0-1CAA-47D8-80AC-F1CF6717CEDF}" type="presParOf" srcId="{F76ED4C3-7036-4D49-B502-EE4A5825F2C3}" destId="{264D69AB-E2AC-4D57-B376-BD0EF2AFE272}" srcOrd="1" destOrd="0" presId="urn:microsoft.com/office/officeart/2008/layout/LinedList"/>
    <dgm:cxn modelId="{EBA9AA80-234C-4569-BE03-2A4A966437D2}" type="presParOf" srcId="{C7E8F87E-F538-43AB-8482-F09AEFD0B7B1}" destId="{49F6A898-97F2-4DE3-93B2-03E1A5413EEF}" srcOrd="2" destOrd="0" presId="urn:microsoft.com/office/officeart/2008/layout/LinedList"/>
    <dgm:cxn modelId="{BA6F89B4-1FCF-41D6-B4C0-95E31934FD8A}" type="presParOf" srcId="{C7E8F87E-F538-43AB-8482-F09AEFD0B7B1}" destId="{1B186B80-959D-4662-9767-D54709196C2F}" srcOrd="3" destOrd="0" presId="urn:microsoft.com/office/officeart/2008/layout/LinedList"/>
    <dgm:cxn modelId="{6FC53A75-088E-493D-B8C5-28ADB0432EFF}" type="presParOf" srcId="{1B186B80-959D-4662-9767-D54709196C2F}" destId="{06CED8BD-4A97-4844-8143-443B707A09DE}" srcOrd="0" destOrd="0" presId="urn:microsoft.com/office/officeart/2008/layout/LinedList"/>
    <dgm:cxn modelId="{01217DB1-088A-4577-8B65-5ADE5065211B}" type="presParOf" srcId="{1B186B80-959D-4662-9767-D54709196C2F}" destId="{49BFD260-2996-45B2-A3E7-9012388CAC29}" srcOrd="1" destOrd="0" presId="urn:microsoft.com/office/officeart/2008/layout/LinedList"/>
    <dgm:cxn modelId="{9DA43040-EC83-4601-990E-DCAE6D698251}" type="presParOf" srcId="{C7E8F87E-F538-43AB-8482-F09AEFD0B7B1}" destId="{3C989225-A240-4B36-9875-A85D9459424B}" srcOrd="4" destOrd="0" presId="urn:microsoft.com/office/officeart/2008/layout/LinedList"/>
    <dgm:cxn modelId="{C49FC164-AC6D-4B23-A6BD-4B2C6ED53D50}" type="presParOf" srcId="{C7E8F87E-F538-43AB-8482-F09AEFD0B7B1}" destId="{EB1B7E51-BF67-4C71-ABE3-D4B09D8272C9}" srcOrd="5" destOrd="0" presId="urn:microsoft.com/office/officeart/2008/layout/LinedList"/>
    <dgm:cxn modelId="{28D40F6A-976B-4D79-A242-8A740D2F511D}" type="presParOf" srcId="{EB1B7E51-BF67-4C71-ABE3-D4B09D8272C9}" destId="{877EF181-CAF8-4717-BE2A-87631E7C2ACF}" srcOrd="0" destOrd="0" presId="urn:microsoft.com/office/officeart/2008/layout/LinedList"/>
    <dgm:cxn modelId="{D5EECA8F-DAFE-4639-B71B-3A27D2AC80DB}" type="presParOf" srcId="{EB1B7E51-BF67-4C71-ABE3-D4B09D8272C9}" destId="{09911E0D-26A4-4C1D-AC4A-C507A19DBF99}" srcOrd="1" destOrd="0" presId="urn:microsoft.com/office/officeart/2008/layout/LinedList"/>
    <dgm:cxn modelId="{6E0653C4-7274-4E8E-A321-13ED82F8E076}" type="presParOf" srcId="{C7E8F87E-F538-43AB-8482-F09AEFD0B7B1}" destId="{649D12A6-B921-4991-85E8-4955B201AEF9}" srcOrd="6" destOrd="0" presId="urn:microsoft.com/office/officeart/2008/layout/LinedList"/>
    <dgm:cxn modelId="{284E1669-6D72-470D-B8B1-A9BE5621BFD6}" type="presParOf" srcId="{C7E8F87E-F538-43AB-8482-F09AEFD0B7B1}" destId="{3BCFBF2C-5822-4962-AFCB-FC8ACB87A7F8}" srcOrd="7" destOrd="0" presId="urn:microsoft.com/office/officeart/2008/layout/LinedList"/>
    <dgm:cxn modelId="{69228CC3-28FF-4CD2-BE6B-2B3702903381}" type="presParOf" srcId="{3BCFBF2C-5822-4962-AFCB-FC8ACB87A7F8}" destId="{96C58512-41F9-4E1B-AF41-075E46F7F8EA}" srcOrd="0" destOrd="0" presId="urn:microsoft.com/office/officeart/2008/layout/LinedList"/>
    <dgm:cxn modelId="{384A37A7-B30F-4AFC-8ECB-9315A98B2E50}" type="presParOf" srcId="{3BCFBF2C-5822-4962-AFCB-FC8ACB87A7F8}" destId="{BD6E5D86-CF74-47E6-A21A-B4EBA85298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D75E0A-BD3A-48DD-B8E2-F7ADD4D4BAF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5F2E48-BA14-4069-B07A-A4C4A3E495C3}">
      <dgm:prSet/>
      <dgm:spPr/>
      <dgm:t>
        <a:bodyPr/>
        <a:lstStyle/>
        <a:p>
          <a:r>
            <a:rPr lang="en-US"/>
            <a:t>In mid-March, individual housing units were invited to respond to the census either by mail or by hand delivery to rural/PO Box, non-USPS housing units.  </a:t>
          </a:r>
        </a:p>
      </dgm:t>
    </dgm:pt>
    <dgm:pt modelId="{CFB8BA24-ACB7-47C2-BF5E-3AF415747F07}" type="parTrans" cxnId="{EDD3AA22-2B97-4B86-A3D8-8AB1AF1AD960}">
      <dgm:prSet/>
      <dgm:spPr/>
      <dgm:t>
        <a:bodyPr/>
        <a:lstStyle/>
        <a:p>
          <a:endParaRPr lang="en-US"/>
        </a:p>
      </dgm:t>
    </dgm:pt>
    <dgm:pt modelId="{87C6AFBF-9C16-412C-A612-5B701AE95976}" type="sibTrans" cxnId="{EDD3AA22-2B97-4B86-A3D8-8AB1AF1AD960}">
      <dgm:prSet/>
      <dgm:spPr/>
      <dgm:t>
        <a:bodyPr/>
        <a:lstStyle/>
        <a:p>
          <a:endParaRPr lang="en-US"/>
        </a:p>
      </dgm:t>
    </dgm:pt>
    <dgm:pt modelId="{C2F7A47A-A017-4941-81E7-2822BF232CA1}">
      <dgm:prSet/>
      <dgm:spPr/>
      <dgm:t>
        <a:bodyPr/>
        <a:lstStyle/>
        <a:p>
          <a:r>
            <a:rPr lang="en-US" dirty="0"/>
            <a:t>Only a few addresses were hand delivered copies of the census questionnaire before the government shutdown. </a:t>
          </a:r>
        </a:p>
      </dgm:t>
    </dgm:pt>
    <dgm:pt modelId="{50F05110-5AC1-4845-B443-DDC2C1B8760B}" type="parTrans" cxnId="{5DEBC1B6-8490-4778-AE1E-3C9A7A9443F4}">
      <dgm:prSet/>
      <dgm:spPr/>
      <dgm:t>
        <a:bodyPr/>
        <a:lstStyle/>
        <a:p>
          <a:endParaRPr lang="en-US"/>
        </a:p>
      </dgm:t>
    </dgm:pt>
    <dgm:pt modelId="{65006A34-1144-441C-A4B6-93C4700DF0E3}" type="sibTrans" cxnId="{5DEBC1B6-8490-4778-AE1E-3C9A7A9443F4}">
      <dgm:prSet/>
      <dgm:spPr/>
      <dgm:t>
        <a:bodyPr/>
        <a:lstStyle/>
        <a:p>
          <a:endParaRPr lang="en-US"/>
        </a:p>
      </dgm:t>
    </dgm:pt>
    <dgm:pt modelId="{6FE9BEE8-1DD7-41A7-9980-566AF5AE9601}">
      <dgm:prSet/>
      <dgm:spPr/>
      <dgm:t>
        <a:bodyPr/>
        <a:lstStyle/>
        <a:p>
          <a:r>
            <a:rPr lang="en-US" dirty="0"/>
            <a:t>On March 18, 2020, all federal government travel had stopped, and partnership specialists were restricted to only working at home. </a:t>
          </a:r>
        </a:p>
      </dgm:t>
    </dgm:pt>
    <dgm:pt modelId="{751F9EB2-924B-4814-9045-AA8B34F0A06C}" type="parTrans" cxnId="{EA1BE899-660D-490F-B84D-70E33FB79899}">
      <dgm:prSet/>
      <dgm:spPr/>
      <dgm:t>
        <a:bodyPr/>
        <a:lstStyle/>
        <a:p>
          <a:endParaRPr lang="en-US"/>
        </a:p>
      </dgm:t>
    </dgm:pt>
    <dgm:pt modelId="{41D42B98-6B61-4E28-995F-682601BECE63}" type="sibTrans" cxnId="{EA1BE899-660D-490F-B84D-70E33FB79899}">
      <dgm:prSet/>
      <dgm:spPr/>
      <dgm:t>
        <a:bodyPr/>
        <a:lstStyle/>
        <a:p>
          <a:endParaRPr lang="en-US"/>
        </a:p>
      </dgm:t>
    </dgm:pt>
    <dgm:pt modelId="{C7E8F87E-F538-43AB-8482-F09AEFD0B7B1}" type="pres">
      <dgm:prSet presAssocID="{DCD75E0A-BD3A-48DD-B8E2-F7ADD4D4BAF2}" presName="vert0" presStyleCnt="0">
        <dgm:presLayoutVars>
          <dgm:dir/>
          <dgm:animOne val="branch"/>
          <dgm:animLvl val="lvl"/>
        </dgm:presLayoutVars>
      </dgm:prSet>
      <dgm:spPr/>
    </dgm:pt>
    <dgm:pt modelId="{1F541C59-B412-4CA5-8F1C-D2F34A47D9C4}" type="pres">
      <dgm:prSet presAssocID="{5C5F2E48-BA14-4069-B07A-A4C4A3E495C3}" presName="thickLine" presStyleLbl="alignNode1" presStyleIdx="0" presStyleCnt="3"/>
      <dgm:spPr/>
    </dgm:pt>
    <dgm:pt modelId="{F76ED4C3-7036-4D49-B502-EE4A5825F2C3}" type="pres">
      <dgm:prSet presAssocID="{5C5F2E48-BA14-4069-B07A-A4C4A3E495C3}" presName="horz1" presStyleCnt="0"/>
      <dgm:spPr/>
    </dgm:pt>
    <dgm:pt modelId="{22CEF3A1-9FF2-4DEC-B35C-020B7C881C2C}" type="pres">
      <dgm:prSet presAssocID="{5C5F2E48-BA14-4069-B07A-A4C4A3E495C3}" presName="tx1" presStyleLbl="revTx" presStyleIdx="0" presStyleCnt="3"/>
      <dgm:spPr/>
    </dgm:pt>
    <dgm:pt modelId="{264D69AB-E2AC-4D57-B376-BD0EF2AFE272}" type="pres">
      <dgm:prSet presAssocID="{5C5F2E48-BA14-4069-B07A-A4C4A3E495C3}" presName="vert1" presStyleCnt="0"/>
      <dgm:spPr/>
    </dgm:pt>
    <dgm:pt modelId="{3C989225-A240-4B36-9875-A85D9459424B}" type="pres">
      <dgm:prSet presAssocID="{C2F7A47A-A017-4941-81E7-2822BF232CA1}" presName="thickLine" presStyleLbl="alignNode1" presStyleIdx="1" presStyleCnt="3"/>
      <dgm:spPr/>
    </dgm:pt>
    <dgm:pt modelId="{EB1B7E51-BF67-4C71-ABE3-D4B09D8272C9}" type="pres">
      <dgm:prSet presAssocID="{C2F7A47A-A017-4941-81E7-2822BF232CA1}" presName="horz1" presStyleCnt="0"/>
      <dgm:spPr/>
    </dgm:pt>
    <dgm:pt modelId="{877EF181-CAF8-4717-BE2A-87631E7C2ACF}" type="pres">
      <dgm:prSet presAssocID="{C2F7A47A-A017-4941-81E7-2822BF232CA1}" presName="tx1" presStyleLbl="revTx" presStyleIdx="1" presStyleCnt="3"/>
      <dgm:spPr/>
    </dgm:pt>
    <dgm:pt modelId="{09911E0D-26A4-4C1D-AC4A-C507A19DBF99}" type="pres">
      <dgm:prSet presAssocID="{C2F7A47A-A017-4941-81E7-2822BF232CA1}" presName="vert1" presStyleCnt="0"/>
      <dgm:spPr/>
    </dgm:pt>
    <dgm:pt modelId="{649D12A6-B921-4991-85E8-4955B201AEF9}" type="pres">
      <dgm:prSet presAssocID="{6FE9BEE8-1DD7-41A7-9980-566AF5AE9601}" presName="thickLine" presStyleLbl="alignNode1" presStyleIdx="2" presStyleCnt="3"/>
      <dgm:spPr/>
    </dgm:pt>
    <dgm:pt modelId="{3BCFBF2C-5822-4962-AFCB-FC8ACB87A7F8}" type="pres">
      <dgm:prSet presAssocID="{6FE9BEE8-1DD7-41A7-9980-566AF5AE9601}" presName="horz1" presStyleCnt="0"/>
      <dgm:spPr/>
    </dgm:pt>
    <dgm:pt modelId="{96C58512-41F9-4E1B-AF41-075E46F7F8EA}" type="pres">
      <dgm:prSet presAssocID="{6FE9BEE8-1DD7-41A7-9980-566AF5AE9601}" presName="tx1" presStyleLbl="revTx" presStyleIdx="2" presStyleCnt="3"/>
      <dgm:spPr/>
    </dgm:pt>
    <dgm:pt modelId="{BD6E5D86-CF74-47E6-A21A-B4EBA8529802}" type="pres">
      <dgm:prSet presAssocID="{6FE9BEE8-1DD7-41A7-9980-566AF5AE9601}" presName="vert1" presStyleCnt="0"/>
      <dgm:spPr/>
    </dgm:pt>
  </dgm:ptLst>
  <dgm:cxnLst>
    <dgm:cxn modelId="{DD7FB00F-431A-447E-AA69-9F639AD1C65F}" type="presOf" srcId="{5C5F2E48-BA14-4069-B07A-A4C4A3E495C3}" destId="{22CEF3A1-9FF2-4DEC-B35C-020B7C881C2C}" srcOrd="0" destOrd="0" presId="urn:microsoft.com/office/officeart/2008/layout/LinedList"/>
    <dgm:cxn modelId="{EDD3AA22-2B97-4B86-A3D8-8AB1AF1AD960}" srcId="{DCD75E0A-BD3A-48DD-B8E2-F7ADD4D4BAF2}" destId="{5C5F2E48-BA14-4069-B07A-A4C4A3E495C3}" srcOrd="0" destOrd="0" parTransId="{CFB8BA24-ACB7-47C2-BF5E-3AF415747F07}" sibTransId="{87C6AFBF-9C16-412C-A612-5B701AE95976}"/>
    <dgm:cxn modelId="{32601E92-8E3C-4391-9C10-24EBB8AF8D7B}" type="presOf" srcId="{DCD75E0A-BD3A-48DD-B8E2-F7ADD4D4BAF2}" destId="{C7E8F87E-F538-43AB-8482-F09AEFD0B7B1}" srcOrd="0" destOrd="0" presId="urn:microsoft.com/office/officeart/2008/layout/LinedList"/>
    <dgm:cxn modelId="{EA1BE899-660D-490F-B84D-70E33FB79899}" srcId="{DCD75E0A-BD3A-48DD-B8E2-F7ADD4D4BAF2}" destId="{6FE9BEE8-1DD7-41A7-9980-566AF5AE9601}" srcOrd="2" destOrd="0" parTransId="{751F9EB2-924B-4814-9045-AA8B34F0A06C}" sibTransId="{41D42B98-6B61-4E28-995F-682601BECE63}"/>
    <dgm:cxn modelId="{7F20DAB2-E8DB-4E96-8D18-CDB64EBFFD27}" type="presOf" srcId="{C2F7A47A-A017-4941-81E7-2822BF232CA1}" destId="{877EF181-CAF8-4717-BE2A-87631E7C2ACF}" srcOrd="0" destOrd="0" presId="urn:microsoft.com/office/officeart/2008/layout/LinedList"/>
    <dgm:cxn modelId="{5DEBC1B6-8490-4778-AE1E-3C9A7A9443F4}" srcId="{DCD75E0A-BD3A-48DD-B8E2-F7ADD4D4BAF2}" destId="{C2F7A47A-A017-4941-81E7-2822BF232CA1}" srcOrd="1" destOrd="0" parTransId="{50F05110-5AC1-4845-B443-DDC2C1B8760B}" sibTransId="{65006A34-1144-441C-A4B6-93C4700DF0E3}"/>
    <dgm:cxn modelId="{92C61EE8-3A1C-4DF4-99A3-2059AAA86330}" type="presOf" srcId="{6FE9BEE8-1DD7-41A7-9980-566AF5AE9601}" destId="{96C58512-41F9-4E1B-AF41-075E46F7F8EA}" srcOrd="0" destOrd="0" presId="urn:microsoft.com/office/officeart/2008/layout/LinedList"/>
    <dgm:cxn modelId="{7ACADB6F-302A-4A43-933B-A62CFB54106E}" type="presParOf" srcId="{C7E8F87E-F538-43AB-8482-F09AEFD0B7B1}" destId="{1F541C59-B412-4CA5-8F1C-D2F34A47D9C4}" srcOrd="0" destOrd="0" presId="urn:microsoft.com/office/officeart/2008/layout/LinedList"/>
    <dgm:cxn modelId="{970430AD-BAAB-4C2D-87DC-16D559E12A70}" type="presParOf" srcId="{C7E8F87E-F538-43AB-8482-F09AEFD0B7B1}" destId="{F76ED4C3-7036-4D49-B502-EE4A5825F2C3}" srcOrd="1" destOrd="0" presId="urn:microsoft.com/office/officeart/2008/layout/LinedList"/>
    <dgm:cxn modelId="{976DDF87-12A2-4325-84E1-1389E6E4EE60}" type="presParOf" srcId="{F76ED4C3-7036-4D49-B502-EE4A5825F2C3}" destId="{22CEF3A1-9FF2-4DEC-B35C-020B7C881C2C}" srcOrd="0" destOrd="0" presId="urn:microsoft.com/office/officeart/2008/layout/LinedList"/>
    <dgm:cxn modelId="{A6A4B0B0-1CAA-47D8-80AC-F1CF6717CEDF}" type="presParOf" srcId="{F76ED4C3-7036-4D49-B502-EE4A5825F2C3}" destId="{264D69AB-E2AC-4D57-B376-BD0EF2AFE272}" srcOrd="1" destOrd="0" presId="urn:microsoft.com/office/officeart/2008/layout/LinedList"/>
    <dgm:cxn modelId="{9DA43040-EC83-4601-990E-DCAE6D698251}" type="presParOf" srcId="{C7E8F87E-F538-43AB-8482-F09AEFD0B7B1}" destId="{3C989225-A240-4B36-9875-A85D9459424B}" srcOrd="2" destOrd="0" presId="urn:microsoft.com/office/officeart/2008/layout/LinedList"/>
    <dgm:cxn modelId="{C49FC164-AC6D-4B23-A6BD-4B2C6ED53D50}" type="presParOf" srcId="{C7E8F87E-F538-43AB-8482-F09AEFD0B7B1}" destId="{EB1B7E51-BF67-4C71-ABE3-D4B09D8272C9}" srcOrd="3" destOrd="0" presId="urn:microsoft.com/office/officeart/2008/layout/LinedList"/>
    <dgm:cxn modelId="{28D40F6A-976B-4D79-A242-8A740D2F511D}" type="presParOf" srcId="{EB1B7E51-BF67-4C71-ABE3-D4B09D8272C9}" destId="{877EF181-CAF8-4717-BE2A-87631E7C2ACF}" srcOrd="0" destOrd="0" presId="urn:microsoft.com/office/officeart/2008/layout/LinedList"/>
    <dgm:cxn modelId="{D5EECA8F-DAFE-4639-B71B-3A27D2AC80DB}" type="presParOf" srcId="{EB1B7E51-BF67-4C71-ABE3-D4B09D8272C9}" destId="{09911E0D-26A4-4C1D-AC4A-C507A19DBF99}" srcOrd="1" destOrd="0" presId="urn:microsoft.com/office/officeart/2008/layout/LinedList"/>
    <dgm:cxn modelId="{6E0653C4-7274-4E8E-A321-13ED82F8E076}" type="presParOf" srcId="{C7E8F87E-F538-43AB-8482-F09AEFD0B7B1}" destId="{649D12A6-B921-4991-85E8-4955B201AEF9}" srcOrd="4" destOrd="0" presId="urn:microsoft.com/office/officeart/2008/layout/LinedList"/>
    <dgm:cxn modelId="{284E1669-6D72-470D-B8B1-A9BE5621BFD6}" type="presParOf" srcId="{C7E8F87E-F538-43AB-8482-F09AEFD0B7B1}" destId="{3BCFBF2C-5822-4962-AFCB-FC8ACB87A7F8}" srcOrd="5" destOrd="0" presId="urn:microsoft.com/office/officeart/2008/layout/LinedList"/>
    <dgm:cxn modelId="{69228CC3-28FF-4CD2-BE6B-2B3702903381}" type="presParOf" srcId="{3BCFBF2C-5822-4962-AFCB-FC8ACB87A7F8}" destId="{96C58512-41F9-4E1B-AF41-075E46F7F8EA}" srcOrd="0" destOrd="0" presId="urn:microsoft.com/office/officeart/2008/layout/LinedList"/>
    <dgm:cxn modelId="{384A37A7-B30F-4AFC-8ECB-9315A98B2E50}" type="presParOf" srcId="{3BCFBF2C-5822-4962-AFCB-FC8ACB87A7F8}" destId="{BD6E5D86-CF74-47E6-A21A-B4EBA852980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D495A9-D0C5-48A1-B416-DB80BE5C03B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CE73D33-0C0A-40C2-96A1-5A7EA3FE1E8D}">
      <dgm:prSet/>
      <dgm:spPr/>
      <dgm:t>
        <a:bodyPr/>
        <a:lstStyle/>
        <a:p>
          <a:r>
            <a:rPr lang="en-US"/>
            <a:t>For the latter part of March, April and May, the work of the partnership specialists was completely virtual.  </a:t>
          </a:r>
        </a:p>
      </dgm:t>
    </dgm:pt>
    <dgm:pt modelId="{11B83687-D5DD-40C3-AE0E-E8A7485247A1}" type="parTrans" cxnId="{9620A41C-EAC5-4FB1-A146-D0B905D83E2B}">
      <dgm:prSet/>
      <dgm:spPr/>
      <dgm:t>
        <a:bodyPr/>
        <a:lstStyle/>
        <a:p>
          <a:endParaRPr lang="en-US"/>
        </a:p>
      </dgm:t>
    </dgm:pt>
    <dgm:pt modelId="{4E98FAFC-6054-47C5-A830-7FE6B5EBEEE3}" type="sibTrans" cxnId="{9620A41C-EAC5-4FB1-A146-D0B905D83E2B}">
      <dgm:prSet/>
      <dgm:spPr/>
      <dgm:t>
        <a:bodyPr/>
        <a:lstStyle/>
        <a:p>
          <a:endParaRPr lang="en-US"/>
        </a:p>
      </dgm:t>
    </dgm:pt>
    <dgm:pt modelId="{D4E0C072-F4C4-4432-81A2-1EF6C8969899}">
      <dgm:prSet/>
      <dgm:spPr/>
      <dgm:t>
        <a:bodyPr/>
        <a:lstStyle/>
        <a:p>
          <a:r>
            <a:rPr lang="en-US"/>
            <a:t>We started email blasts, letting partners know about the latest news about the new census timeline and offering postcard-sized graphics for them to share via their social media platforms to encourage self-response.  </a:t>
          </a:r>
        </a:p>
      </dgm:t>
    </dgm:pt>
    <dgm:pt modelId="{7959FB65-CFF6-434E-81E1-2505E8431E74}" type="parTrans" cxnId="{61BFB869-7D80-4FDD-8A38-A5A7B2F525F0}">
      <dgm:prSet/>
      <dgm:spPr/>
      <dgm:t>
        <a:bodyPr/>
        <a:lstStyle/>
        <a:p>
          <a:endParaRPr lang="en-US"/>
        </a:p>
      </dgm:t>
    </dgm:pt>
    <dgm:pt modelId="{E0BA43F1-9628-40D8-A364-F33CE9A3730A}" type="sibTrans" cxnId="{61BFB869-7D80-4FDD-8A38-A5A7B2F525F0}">
      <dgm:prSet/>
      <dgm:spPr/>
      <dgm:t>
        <a:bodyPr/>
        <a:lstStyle/>
        <a:p>
          <a:endParaRPr lang="en-US"/>
        </a:p>
      </dgm:t>
    </dgm:pt>
    <dgm:pt modelId="{D2592C6C-E95B-476E-96A4-D9EE3D1EFE6F}">
      <dgm:prSet/>
      <dgm:spPr/>
      <dgm:t>
        <a:bodyPr/>
        <a:lstStyle/>
        <a:p>
          <a:r>
            <a:rPr lang="en-US"/>
            <a:t>In Omaha, I worked with Millard Public Schools, one of many schools that were offering meals to be picked up for families, since school was not in-person, to hand out census literature to encourage self-response.  </a:t>
          </a:r>
        </a:p>
      </dgm:t>
    </dgm:pt>
    <dgm:pt modelId="{4560F6AF-8423-47E2-A7FA-31AF24B7BADA}" type="parTrans" cxnId="{4ED4A609-74C8-41D0-808A-D02318C461E3}">
      <dgm:prSet/>
      <dgm:spPr/>
      <dgm:t>
        <a:bodyPr/>
        <a:lstStyle/>
        <a:p>
          <a:endParaRPr lang="en-US"/>
        </a:p>
      </dgm:t>
    </dgm:pt>
    <dgm:pt modelId="{ACC4A21D-F586-4B1B-AD5C-07E7EA7B4964}" type="sibTrans" cxnId="{4ED4A609-74C8-41D0-808A-D02318C461E3}">
      <dgm:prSet/>
      <dgm:spPr/>
      <dgm:t>
        <a:bodyPr/>
        <a:lstStyle/>
        <a:p>
          <a:endParaRPr lang="en-US"/>
        </a:p>
      </dgm:t>
    </dgm:pt>
    <dgm:pt modelId="{5AE59484-91E8-4232-8582-282E39F0832F}">
      <dgm:prSet/>
      <dgm:spPr/>
      <dgm:t>
        <a:bodyPr/>
        <a:lstStyle/>
        <a:p>
          <a:r>
            <a:rPr lang="en-US" dirty="0"/>
            <a:t>Although only a couple tracts within the school district boundaries were labeled low response, by quickly increasing tract self-response to about 70 percent or higher, this helped increase response levels for the City of Omaha, Douglas County and Nebraska. </a:t>
          </a:r>
        </a:p>
      </dgm:t>
    </dgm:pt>
    <dgm:pt modelId="{96D78B25-27A0-4ED5-9BBF-1DB741275334}" type="parTrans" cxnId="{7E7E05EC-8BC7-41A1-9516-51A8D1D45F3F}">
      <dgm:prSet/>
      <dgm:spPr/>
      <dgm:t>
        <a:bodyPr/>
        <a:lstStyle/>
        <a:p>
          <a:endParaRPr lang="en-US"/>
        </a:p>
      </dgm:t>
    </dgm:pt>
    <dgm:pt modelId="{CFB7F0C8-CEAA-4428-BACD-0CDB28E8A9D1}" type="sibTrans" cxnId="{7E7E05EC-8BC7-41A1-9516-51A8D1D45F3F}">
      <dgm:prSet/>
      <dgm:spPr/>
      <dgm:t>
        <a:bodyPr/>
        <a:lstStyle/>
        <a:p>
          <a:endParaRPr lang="en-US"/>
        </a:p>
      </dgm:t>
    </dgm:pt>
    <dgm:pt modelId="{D947D526-F81A-4F94-B37A-FB8781362415}" type="pres">
      <dgm:prSet presAssocID="{F2D495A9-D0C5-48A1-B416-DB80BE5C03BA}" presName="vert0" presStyleCnt="0">
        <dgm:presLayoutVars>
          <dgm:dir/>
          <dgm:animOne val="branch"/>
          <dgm:animLvl val="lvl"/>
        </dgm:presLayoutVars>
      </dgm:prSet>
      <dgm:spPr/>
    </dgm:pt>
    <dgm:pt modelId="{382B3C2D-9BA6-4701-9210-C53B24D329E1}" type="pres">
      <dgm:prSet presAssocID="{9CE73D33-0C0A-40C2-96A1-5A7EA3FE1E8D}" presName="thickLine" presStyleLbl="alignNode1" presStyleIdx="0" presStyleCnt="4"/>
      <dgm:spPr/>
    </dgm:pt>
    <dgm:pt modelId="{259BCF4D-C082-4083-BAE8-F0AC6F68E12C}" type="pres">
      <dgm:prSet presAssocID="{9CE73D33-0C0A-40C2-96A1-5A7EA3FE1E8D}" presName="horz1" presStyleCnt="0"/>
      <dgm:spPr/>
    </dgm:pt>
    <dgm:pt modelId="{126F9BE0-631F-4741-B063-20B3A166EFEE}" type="pres">
      <dgm:prSet presAssocID="{9CE73D33-0C0A-40C2-96A1-5A7EA3FE1E8D}" presName="tx1" presStyleLbl="revTx" presStyleIdx="0" presStyleCnt="4"/>
      <dgm:spPr/>
    </dgm:pt>
    <dgm:pt modelId="{C76725A6-EF29-4002-AB4E-B30AEB9A6ED5}" type="pres">
      <dgm:prSet presAssocID="{9CE73D33-0C0A-40C2-96A1-5A7EA3FE1E8D}" presName="vert1" presStyleCnt="0"/>
      <dgm:spPr/>
    </dgm:pt>
    <dgm:pt modelId="{E8DABA10-496D-4151-84FF-9BD9538AE517}" type="pres">
      <dgm:prSet presAssocID="{D4E0C072-F4C4-4432-81A2-1EF6C8969899}" presName="thickLine" presStyleLbl="alignNode1" presStyleIdx="1" presStyleCnt="4"/>
      <dgm:spPr/>
    </dgm:pt>
    <dgm:pt modelId="{D18F4FFB-4638-430F-BD35-CC64D157E984}" type="pres">
      <dgm:prSet presAssocID="{D4E0C072-F4C4-4432-81A2-1EF6C8969899}" presName="horz1" presStyleCnt="0"/>
      <dgm:spPr/>
    </dgm:pt>
    <dgm:pt modelId="{8A49EEDD-7F7A-4EDD-8D8B-A7BAB4CAB1EA}" type="pres">
      <dgm:prSet presAssocID="{D4E0C072-F4C4-4432-81A2-1EF6C8969899}" presName="tx1" presStyleLbl="revTx" presStyleIdx="1" presStyleCnt="4"/>
      <dgm:spPr/>
    </dgm:pt>
    <dgm:pt modelId="{DCEB2433-09A7-4779-8FE3-FB9718606B23}" type="pres">
      <dgm:prSet presAssocID="{D4E0C072-F4C4-4432-81A2-1EF6C8969899}" presName="vert1" presStyleCnt="0"/>
      <dgm:spPr/>
    </dgm:pt>
    <dgm:pt modelId="{8DA1411B-EF7B-42A8-AC85-4A9B858D4016}" type="pres">
      <dgm:prSet presAssocID="{D2592C6C-E95B-476E-96A4-D9EE3D1EFE6F}" presName="thickLine" presStyleLbl="alignNode1" presStyleIdx="2" presStyleCnt="4"/>
      <dgm:spPr/>
    </dgm:pt>
    <dgm:pt modelId="{83E28BF2-36D5-47E5-8E00-5BED46559664}" type="pres">
      <dgm:prSet presAssocID="{D2592C6C-E95B-476E-96A4-D9EE3D1EFE6F}" presName="horz1" presStyleCnt="0"/>
      <dgm:spPr/>
    </dgm:pt>
    <dgm:pt modelId="{EEC99135-790E-4B46-A1E2-2CAB7B7B4C62}" type="pres">
      <dgm:prSet presAssocID="{D2592C6C-E95B-476E-96A4-D9EE3D1EFE6F}" presName="tx1" presStyleLbl="revTx" presStyleIdx="2" presStyleCnt="4"/>
      <dgm:spPr/>
    </dgm:pt>
    <dgm:pt modelId="{CC722B12-CE9A-4314-BC7B-0A83649D7E45}" type="pres">
      <dgm:prSet presAssocID="{D2592C6C-E95B-476E-96A4-D9EE3D1EFE6F}" presName="vert1" presStyleCnt="0"/>
      <dgm:spPr/>
    </dgm:pt>
    <dgm:pt modelId="{9199F12F-2435-436F-8ABE-6B42A4F6B5D0}" type="pres">
      <dgm:prSet presAssocID="{5AE59484-91E8-4232-8582-282E39F0832F}" presName="thickLine" presStyleLbl="alignNode1" presStyleIdx="3" presStyleCnt="4"/>
      <dgm:spPr/>
    </dgm:pt>
    <dgm:pt modelId="{DACE9804-6E37-4578-9A0F-886C78DD2F82}" type="pres">
      <dgm:prSet presAssocID="{5AE59484-91E8-4232-8582-282E39F0832F}" presName="horz1" presStyleCnt="0"/>
      <dgm:spPr/>
    </dgm:pt>
    <dgm:pt modelId="{EE4AA295-F2CD-4618-81B8-C2737B210673}" type="pres">
      <dgm:prSet presAssocID="{5AE59484-91E8-4232-8582-282E39F0832F}" presName="tx1" presStyleLbl="revTx" presStyleIdx="3" presStyleCnt="4"/>
      <dgm:spPr/>
    </dgm:pt>
    <dgm:pt modelId="{68DA16FB-F376-4FD2-A94B-D206CB2F39C4}" type="pres">
      <dgm:prSet presAssocID="{5AE59484-91E8-4232-8582-282E39F0832F}" presName="vert1" presStyleCnt="0"/>
      <dgm:spPr/>
    </dgm:pt>
  </dgm:ptLst>
  <dgm:cxnLst>
    <dgm:cxn modelId="{05818304-A3DA-4281-B3E2-DEFF6577C675}" type="presOf" srcId="{F2D495A9-D0C5-48A1-B416-DB80BE5C03BA}" destId="{D947D526-F81A-4F94-B37A-FB8781362415}" srcOrd="0" destOrd="0" presId="urn:microsoft.com/office/officeart/2008/layout/LinedList"/>
    <dgm:cxn modelId="{4ED4A609-74C8-41D0-808A-D02318C461E3}" srcId="{F2D495A9-D0C5-48A1-B416-DB80BE5C03BA}" destId="{D2592C6C-E95B-476E-96A4-D9EE3D1EFE6F}" srcOrd="2" destOrd="0" parTransId="{4560F6AF-8423-47E2-A7FA-31AF24B7BADA}" sibTransId="{ACC4A21D-F586-4B1B-AD5C-07E7EA7B4964}"/>
    <dgm:cxn modelId="{9620A41C-EAC5-4FB1-A146-D0B905D83E2B}" srcId="{F2D495A9-D0C5-48A1-B416-DB80BE5C03BA}" destId="{9CE73D33-0C0A-40C2-96A1-5A7EA3FE1E8D}" srcOrd="0" destOrd="0" parTransId="{11B83687-D5DD-40C3-AE0E-E8A7485247A1}" sibTransId="{4E98FAFC-6054-47C5-A830-7FE6B5EBEEE3}"/>
    <dgm:cxn modelId="{04DB433A-CCA7-401B-98D0-C569AC9A5674}" type="presOf" srcId="{9CE73D33-0C0A-40C2-96A1-5A7EA3FE1E8D}" destId="{126F9BE0-631F-4741-B063-20B3A166EFEE}" srcOrd="0" destOrd="0" presId="urn:microsoft.com/office/officeart/2008/layout/LinedList"/>
    <dgm:cxn modelId="{EBB61E3B-E229-45B9-8ACA-3B563D132D9D}" type="presOf" srcId="{D4E0C072-F4C4-4432-81A2-1EF6C8969899}" destId="{8A49EEDD-7F7A-4EDD-8D8B-A7BAB4CAB1EA}" srcOrd="0" destOrd="0" presId="urn:microsoft.com/office/officeart/2008/layout/LinedList"/>
    <dgm:cxn modelId="{61BFB869-7D80-4FDD-8A38-A5A7B2F525F0}" srcId="{F2D495A9-D0C5-48A1-B416-DB80BE5C03BA}" destId="{D4E0C072-F4C4-4432-81A2-1EF6C8969899}" srcOrd="1" destOrd="0" parTransId="{7959FB65-CFF6-434E-81E1-2505E8431E74}" sibTransId="{E0BA43F1-9628-40D8-A364-F33CE9A3730A}"/>
    <dgm:cxn modelId="{91A1AC75-04B1-49D1-9E31-8308892E4129}" type="presOf" srcId="{5AE59484-91E8-4232-8582-282E39F0832F}" destId="{EE4AA295-F2CD-4618-81B8-C2737B210673}" srcOrd="0" destOrd="0" presId="urn:microsoft.com/office/officeart/2008/layout/LinedList"/>
    <dgm:cxn modelId="{7E7E05EC-8BC7-41A1-9516-51A8D1D45F3F}" srcId="{F2D495A9-D0C5-48A1-B416-DB80BE5C03BA}" destId="{5AE59484-91E8-4232-8582-282E39F0832F}" srcOrd="3" destOrd="0" parTransId="{96D78B25-27A0-4ED5-9BBF-1DB741275334}" sibTransId="{CFB7F0C8-CEAA-4428-BACD-0CDB28E8A9D1}"/>
    <dgm:cxn modelId="{9A2E08F3-FDCA-4030-B829-4F5353B530DC}" type="presOf" srcId="{D2592C6C-E95B-476E-96A4-D9EE3D1EFE6F}" destId="{EEC99135-790E-4B46-A1E2-2CAB7B7B4C62}" srcOrd="0" destOrd="0" presId="urn:microsoft.com/office/officeart/2008/layout/LinedList"/>
    <dgm:cxn modelId="{724D612B-D6D1-4B31-8059-D2EEAC38C1B9}" type="presParOf" srcId="{D947D526-F81A-4F94-B37A-FB8781362415}" destId="{382B3C2D-9BA6-4701-9210-C53B24D329E1}" srcOrd="0" destOrd="0" presId="urn:microsoft.com/office/officeart/2008/layout/LinedList"/>
    <dgm:cxn modelId="{0A46F8A3-6349-4599-A7F7-417178C649EF}" type="presParOf" srcId="{D947D526-F81A-4F94-B37A-FB8781362415}" destId="{259BCF4D-C082-4083-BAE8-F0AC6F68E12C}" srcOrd="1" destOrd="0" presId="urn:microsoft.com/office/officeart/2008/layout/LinedList"/>
    <dgm:cxn modelId="{C99E5CA4-6284-4D93-B4C0-424C95E0AD67}" type="presParOf" srcId="{259BCF4D-C082-4083-BAE8-F0AC6F68E12C}" destId="{126F9BE0-631F-4741-B063-20B3A166EFEE}" srcOrd="0" destOrd="0" presId="urn:microsoft.com/office/officeart/2008/layout/LinedList"/>
    <dgm:cxn modelId="{616A443B-52BF-4904-B1AF-955FF671112C}" type="presParOf" srcId="{259BCF4D-C082-4083-BAE8-F0AC6F68E12C}" destId="{C76725A6-EF29-4002-AB4E-B30AEB9A6ED5}" srcOrd="1" destOrd="0" presId="urn:microsoft.com/office/officeart/2008/layout/LinedList"/>
    <dgm:cxn modelId="{25AAD60F-1D87-4C2A-A09D-B6738E1EC07B}" type="presParOf" srcId="{D947D526-F81A-4F94-B37A-FB8781362415}" destId="{E8DABA10-496D-4151-84FF-9BD9538AE517}" srcOrd="2" destOrd="0" presId="urn:microsoft.com/office/officeart/2008/layout/LinedList"/>
    <dgm:cxn modelId="{A9751EF7-127B-40CC-B9F6-D8BFB55383EB}" type="presParOf" srcId="{D947D526-F81A-4F94-B37A-FB8781362415}" destId="{D18F4FFB-4638-430F-BD35-CC64D157E984}" srcOrd="3" destOrd="0" presId="urn:microsoft.com/office/officeart/2008/layout/LinedList"/>
    <dgm:cxn modelId="{F10EBDCA-17AE-415B-A6CC-260357318F0B}" type="presParOf" srcId="{D18F4FFB-4638-430F-BD35-CC64D157E984}" destId="{8A49EEDD-7F7A-4EDD-8D8B-A7BAB4CAB1EA}" srcOrd="0" destOrd="0" presId="urn:microsoft.com/office/officeart/2008/layout/LinedList"/>
    <dgm:cxn modelId="{EEE1CB13-CE99-4404-AE51-D7BD5B331D06}" type="presParOf" srcId="{D18F4FFB-4638-430F-BD35-CC64D157E984}" destId="{DCEB2433-09A7-4779-8FE3-FB9718606B23}" srcOrd="1" destOrd="0" presId="urn:microsoft.com/office/officeart/2008/layout/LinedList"/>
    <dgm:cxn modelId="{8221D34F-158E-43E4-87BC-1A52CEA09C3B}" type="presParOf" srcId="{D947D526-F81A-4F94-B37A-FB8781362415}" destId="{8DA1411B-EF7B-42A8-AC85-4A9B858D4016}" srcOrd="4" destOrd="0" presId="urn:microsoft.com/office/officeart/2008/layout/LinedList"/>
    <dgm:cxn modelId="{42F1E739-06AA-4846-8128-EE4D997B5741}" type="presParOf" srcId="{D947D526-F81A-4F94-B37A-FB8781362415}" destId="{83E28BF2-36D5-47E5-8E00-5BED46559664}" srcOrd="5" destOrd="0" presId="urn:microsoft.com/office/officeart/2008/layout/LinedList"/>
    <dgm:cxn modelId="{6B04BC9D-48D1-4694-BC02-FBEB6C28E954}" type="presParOf" srcId="{83E28BF2-36D5-47E5-8E00-5BED46559664}" destId="{EEC99135-790E-4B46-A1E2-2CAB7B7B4C62}" srcOrd="0" destOrd="0" presId="urn:microsoft.com/office/officeart/2008/layout/LinedList"/>
    <dgm:cxn modelId="{4B22CC52-7F62-46C6-AC9F-C470C0F1D370}" type="presParOf" srcId="{83E28BF2-36D5-47E5-8E00-5BED46559664}" destId="{CC722B12-CE9A-4314-BC7B-0A83649D7E45}" srcOrd="1" destOrd="0" presId="urn:microsoft.com/office/officeart/2008/layout/LinedList"/>
    <dgm:cxn modelId="{B5E79AEF-53ED-4C02-B4A2-7AA3D33A973D}" type="presParOf" srcId="{D947D526-F81A-4F94-B37A-FB8781362415}" destId="{9199F12F-2435-436F-8ABE-6B42A4F6B5D0}" srcOrd="6" destOrd="0" presId="urn:microsoft.com/office/officeart/2008/layout/LinedList"/>
    <dgm:cxn modelId="{EB8A4423-C435-45FD-9E3E-5F98614DC648}" type="presParOf" srcId="{D947D526-F81A-4F94-B37A-FB8781362415}" destId="{DACE9804-6E37-4578-9A0F-886C78DD2F82}" srcOrd="7" destOrd="0" presId="urn:microsoft.com/office/officeart/2008/layout/LinedList"/>
    <dgm:cxn modelId="{667F2B3C-7B6F-4BBC-B650-5C985EA3B9AB}" type="presParOf" srcId="{DACE9804-6E37-4578-9A0F-886C78DD2F82}" destId="{EE4AA295-F2CD-4618-81B8-C2737B210673}" srcOrd="0" destOrd="0" presId="urn:microsoft.com/office/officeart/2008/layout/LinedList"/>
    <dgm:cxn modelId="{28233447-B093-41F4-B11B-E4D54EEC2827}" type="presParOf" srcId="{DACE9804-6E37-4578-9A0F-886C78DD2F82}" destId="{68DA16FB-F376-4FD2-A94B-D206CB2F39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451423-53A9-4276-A1FA-A50B0C3DC93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88BCAA-A833-4CEB-AAD1-D16ED22A7B3A}">
      <dgm:prSet/>
      <dgm:spPr/>
      <dgm:t>
        <a:bodyPr/>
        <a:lstStyle/>
        <a:p>
          <a:r>
            <a:rPr lang="en-US" dirty="0"/>
            <a:t>In June, partnership specialists were allowed to attend small gatherings, while wearing masks.  </a:t>
          </a:r>
        </a:p>
      </dgm:t>
    </dgm:pt>
    <dgm:pt modelId="{3194E312-F548-4A67-BA36-31CED88F9B0F}" type="parTrans" cxnId="{C766DFC3-A5CA-4177-BCCF-41E0045E0C82}">
      <dgm:prSet/>
      <dgm:spPr/>
      <dgm:t>
        <a:bodyPr/>
        <a:lstStyle/>
        <a:p>
          <a:endParaRPr lang="en-US"/>
        </a:p>
      </dgm:t>
    </dgm:pt>
    <dgm:pt modelId="{F363A8F2-82C5-487E-96AA-0CB5C855773F}" type="sibTrans" cxnId="{C766DFC3-A5CA-4177-BCCF-41E0045E0C82}">
      <dgm:prSet/>
      <dgm:spPr/>
      <dgm:t>
        <a:bodyPr/>
        <a:lstStyle/>
        <a:p>
          <a:endParaRPr lang="en-US"/>
        </a:p>
      </dgm:t>
    </dgm:pt>
    <dgm:pt modelId="{EA96B8DA-6B7C-4D3B-9A6A-841A5DAFBBF8}">
      <dgm:prSet/>
      <dgm:spPr/>
      <dgm:t>
        <a:bodyPr/>
        <a:lstStyle/>
        <a:p>
          <a:r>
            <a:rPr lang="en-US"/>
            <a:t>Omaha Public Schools allowed Census Partnership Specialists to hand out Census literature to cars.  </a:t>
          </a:r>
        </a:p>
      </dgm:t>
    </dgm:pt>
    <dgm:pt modelId="{803B0AE2-DAEF-4168-90A1-4AC4802F74CC}" type="parTrans" cxnId="{7CB67567-CE98-4824-9B41-7372C158D18B}">
      <dgm:prSet/>
      <dgm:spPr/>
      <dgm:t>
        <a:bodyPr/>
        <a:lstStyle/>
        <a:p>
          <a:endParaRPr lang="en-US"/>
        </a:p>
      </dgm:t>
    </dgm:pt>
    <dgm:pt modelId="{DE9200FF-5EB3-4C1E-B45B-B0A699C52B9E}" type="sibTrans" cxnId="{7CB67567-CE98-4824-9B41-7372C158D18B}">
      <dgm:prSet/>
      <dgm:spPr/>
      <dgm:t>
        <a:bodyPr/>
        <a:lstStyle/>
        <a:p>
          <a:endParaRPr lang="en-US"/>
        </a:p>
      </dgm:t>
    </dgm:pt>
    <dgm:pt modelId="{6725C4D0-601A-4264-933A-047CFBD7760D}">
      <dgm:prSet/>
      <dgm:spPr/>
      <dgm:t>
        <a:bodyPr/>
        <a:lstStyle/>
        <a:p>
          <a:r>
            <a:rPr lang="en-US"/>
            <a:t>We worked with Metro Bus to offer free Internet and free bus passes to people who were filling out the 2020 Census on site.  </a:t>
          </a:r>
        </a:p>
      </dgm:t>
    </dgm:pt>
    <dgm:pt modelId="{E507EA34-F65D-45CE-BA89-55ECA7884F4C}" type="parTrans" cxnId="{7EC7C88C-8C4C-4FB0-A8A1-8CEECC9F3027}">
      <dgm:prSet/>
      <dgm:spPr/>
      <dgm:t>
        <a:bodyPr/>
        <a:lstStyle/>
        <a:p>
          <a:endParaRPr lang="en-US"/>
        </a:p>
      </dgm:t>
    </dgm:pt>
    <dgm:pt modelId="{C1E98114-7A1D-495C-9AD2-EBCB0FAF2327}" type="sibTrans" cxnId="{7EC7C88C-8C4C-4FB0-A8A1-8CEECC9F3027}">
      <dgm:prSet/>
      <dgm:spPr/>
      <dgm:t>
        <a:bodyPr/>
        <a:lstStyle/>
        <a:p>
          <a:endParaRPr lang="en-US"/>
        </a:p>
      </dgm:t>
    </dgm:pt>
    <dgm:pt modelId="{B03A8EE9-E418-4A22-9DE9-4D39B88916BA}">
      <dgm:prSet/>
      <dgm:spPr/>
      <dgm:t>
        <a:bodyPr/>
        <a:lstStyle/>
        <a:p>
          <a:r>
            <a:rPr lang="en-US"/>
            <a:t>A team of 13 Census Bureau employees (eight Partnership Specialists and five Recruiting Assistants) distributed 2020 Census printed materials and promotional items for three weeks at a total of 28 schools.  </a:t>
          </a:r>
        </a:p>
      </dgm:t>
    </dgm:pt>
    <dgm:pt modelId="{B115B777-69E0-43CC-BDAA-040572C35547}" type="parTrans" cxnId="{ADE47FB9-4078-43D4-800F-D8633DBB9530}">
      <dgm:prSet/>
      <dgm:spPr/>
      <dgm:t>
        <a:bodyPr/>
        <a:lstStyle/>
        <a:p>
          <a:endParaRPr lang="en-US"/>
        </a:p>
      </dgm:t>
    </dgm:pt>
    <dgm:pt modelId="{2102F779-E7E7-43B2-BD95-1A381015A9A5}" type="sibTrans" cxnId="{ADE47FB9-4078-43D4-800F-D8633DBB9530}">
      <dgm:prSet/>
      <dgm:spPr/>
      <dgm:t>
        <a:bodyPr/>
        <a:lstStyle/>
        <a:p>
          <a:endParaRPr lang="en-US"/>
        </a:p>
      </dgm:t>
    </dgm:pt>
    <dgm:pt modelId="{10E7C9C9-C190-4D7C-B910-CFE4C8D80DDA}">
      <dgm:prSet/>
      <dgm:spPr/>
      <dgm:t>
        <a:bodyPr/>
        <a:lstStyle/>
        <a:p>
          <a:r>
            <a:rPr lang="en-US"/>
            <a:t>The strategy and results were to hand out materials to 776 cars the first week, distribute materials and census fans to 1,099 cars and people the second week, and distribute materials and water bottles to 675 cars and people who were picking up food items the third week.  </a:t>
          </a:r>
        </a:p>
      </dgm:t>
    </dgm:pt>
    <dgm:pt modelId="{8469CDC6-92BD-436B-AA98-0CE7509E8AAB}" type="parTrans" cxnId="{0E7AD935-A9F1-4C6A-979F-4EE4190F5EE6}">
      <dgm:prSet/>
      <dgm:spPr/>
      <dgm:t>
        <a:bodyPr/>
        <a:lstStyle/>
        <a:p>
          <a:endParaRPr lang="en-US"/>
        </a:p>
      </dgm:t>
    </dgm:pt>
    <dgm:pt modelId="{4809B5E5-024C-4BC5-A7C1-1F382AC15B61}" type="sibTrans" cxnId="{0E7AD935-A9F1-4C6A-979F-4EE4190F5EE6}">
      <dgm:prSet/>
      <dgm:spPr/>
      <dgm:t>
        <a:bodyPr/>
        <a:lstStyle/>
        <a:p>
          <a:endParaRPr lang="en-US"/>
        </a:p>
      </dgm:t>
    </dgm:pt>
    <dgm:pt modelId="{724DCAC8-264F-4D28-9002-0F8352C766DF}">
      <dgm:prSet/>
      <dgm:spPr/>
      <dgm:t>
        <a:bodyPr/>
        <a:lstStyle/>
        <a:p>
          <a:r>
            <a:rPr lang="en-US"/>
            <a:t>A total of 2,550 cars were reached.</a:t>
          </a:r>
        </a:p>
      </dgm:t>
    </dgm:pt>
    <dgm:pt modelId="{2A83B845-699F-44FB-A88B-E2250F62976F}" type="parTrans" cxnId="{9237B7B7-1A7E-4026-A254-57D0990FA666}">
      <dgm:prSet/>
      <dgm:spPr/>
      <dgm:t>
        <a:bodyPr/>
        <a:lstStyle/>
        <a:p>
          <a:endParaRPr lang="en-US"/>
        </a:p>
      </dgm:t>
    </dgm:pt>
    <dgm:pt modelId="{BD13ADEA-9791-4304-9AC3-48B0B6B04FE1}" type="sibTrans" cxnId="{9237B7B7-1A7E-4026-A254-57D0990FA666}">
      <dgm:prSet/>
      <dgm:spPr/>
      <dgm:t>
        <a:bodyPr/>
        <a:lstStyle/>
        <a:p>
          <a:endParaRPr lang="en-US"/>
        </a:p>
      </dgm:t>
    </dgm:pt>
    <dgm:pt modelId="{47BC89DB-E587-4412-8491-61C10E8D3445}">
      <dgm:prSet/>
      <dgm:spPr/>
      <dgm:t>
        <a:bodyPr/>
        <a:lstStyle/>
        <a:p>
          <a:r>
            <a:rPr lang="en-US"/>
            <a:t>While about two-thirds of Nebraskans live in three urban counties, there are 90 counties that are primarily rural.  </a:t>
          </a:r>
        </a:p>
      </dgm:t>
    </dgm:pt>
    <dgm:pt modelId="{14469B45-352D-4186-BF49-AB0E003A6BD6}" type="parTrans" cxnId="{CA62ADAB-29C1-4612-9D74-D118A1FBEB57}">
      <dgm:prSet/>
      <dgm:spPr/>
      <dgm:t>
        <a:bodyPr/>
        <a:lstStyle/>
        <a:p>
          <a:endParaRPr lang="en-US"/>
        </a:p>
      </dgm:t>
    </dgm:pt>
    <dgm:pt modelId="{7E670ADD-ADB3-4EF0-82FC-293033DFB872}" type="sibTrans" cxnId="{CA62ADAB-29C1-4612-9D74-D118A1FBEB57}">
      <dgm:prSet/>
      <dgm:spPr/>
      <dgm:t>
        <a:bodyPr/>
        <a:lstStyle/>
        <a:p>
          <a:endParaRPr lang="en-US"/>
        </a:p>
      </dgm:t>
    </dgm:pt>
    <dgm:pt modelId="{75072132-B9B0-4B79-86A3-4CAB00D32926}">
      <dgm:prSet/>
      <dgm:spPr/>
      <dgm:t>
        <a:bodyPr/>
        <a:lstStyle/>
        <a:p>
          <a:r>
            <a:rPr lang="en-US"/>
            <a:t>Census partner Nebraska Extension created a Census Bingo game, where participants completed activities, such as putting flyers in windows, creating new materials and calling neighbors and elected officials about promoting the 2020 Census.  </a:t>
          </a:r>
        </a:p>
      </dgm:t>
    </dgm:pt>
    <dgm:pt modelId="{2325ECBB-38F3-4231-AEA2-DFD648061088}" type="parTrans" cxnId="{3B45C4FC-56F6-41F5-AEB1-5A3DC936A328}">
      <dgm:prSet/>
      <dgm:spPr/>
      <dgm:t>
        <a:bodyPr/>
        <a:lstStyle/>
        <a:p>
          <a:endParaRPr lang="en-US"/>
        </a:p>
      </dgm:t>
    </dgm:pt>
    <dgm:pt modelId="{FE051ED9-1FCD-4A85-8EDC-1D7539626598}" type="sibTrans" cxnId="{3B45C4FC-56F6-41F5-AEB1-5A3DC936A328}">
      <dgm:prSet/>
      <dgm:spPr/>
      <dgm:t>
        <a:bodyPr/>
        <a:lstStyle/>
        <a:p>
          <a:endParaRPr lang="en-US"/>
        </a:p>
      </dgm:t>
    </dgm:pt>
    <dgm:pt modelId="{200A936F-024C-4FBB-B701-8D6CBA9BB5BD}">
      <dgm:prSet/>
      <dgm:spPr/>
      <dgm:t>
        <a:bodyPr/>
        <a:lstStyle/>
        <a:p>
          <a:r>
            <a:rPr lang="en-US"/>
            <a:t>The goal of the game was to increase awareness and self-response.  </a:t>
          </a:r>
        </a:p>
      </dgm:t>
    </dgm:pt>
    <dgm:pt modelId="{8CC3734F-5D8F-4EEE-82A0-E1A08D4715A5}" type="parTrans" cxnId="{9ADB1868-3914-4264-9625-BC6A5C8F3659}">
      <dgm:prSet/>
      <dgm:spPr/>
      <dgm:t>
        <a:bodyPr/>
        <a:lstStyle/>
        <a:p>
          <a:endParaRPr lang="en-US"/>
        </a:p>
      </dgm:t>
    </dgm:pt>
    <dgm:pt modelId="{15088B1C-401E-460E-85CE-48BE58249166}" type="sibTrans" cxnId="{9ADB1868-3914-4264-9625-BC6A5C8F3659}">
      <dgm:prSet/>
      <dgm:spPr/>
      <dgm:t>
        <a:bodyPr/>
        <a:lstStyle/>
        <a:p>
          <a:endParaRPr lang="en-US"/>
        </a:p>
      </dgm:t>
    </dgm:pt>
    <dgm:pt modelId="{BE9E43C5-DDF6-47B1-AB5C-D1A1EAF3B335}">
      <dgm:prSet/>
      <dgm:spPr/>
      <dgm:t>
        <a:bodyPr/>
        <a:lstStyle/>
        <a:p>
          <a:r>
            <a:rPr lang="en-US"/>
            <a:t>Nebraska Extension shared self-response data with all counties and recruited about 30 county extension clubs to participate in Census Bingo.</a:t>
          </a:r>
        </a:p>
      </dgm:t>
    </dgm:pt>
    <dgm:pt modelId="{92CFA5D9-62FF-4162-B518-F19B98F873A9}" type="parTrans" cxnId="{A7C72512-0733-476E-A8E7-C98DE85A3A63}">
      <dgm:prSet/>
      <dgm:spPr/>
      <dgm:t>
        <a:bodyPr/>
        <a:lstStyle/>
        <a:p>
          <a:endParaRPr lang="en-US"/>
        </a:p>
      </dgm:t>
    </dgm:pt>
    <dgm:pt modelId="{F3749F3B-8D46-431C-8C0F-D357206B3709}" type="sibTrans" cxnId="{A7C72512-0733-476E-A8E7-C98DE85A3A63}">
      <dgm:prSet/>
      <dgm:spPr/>
      <dgm:t>
        <a:bodyPr/>
        <a:lstStyle/>
        <a:p>
          <a:endParaRPr lang="en-US"/>
        </a:p>
      </dgm:t>
    </dgm:pt>
    <dgm:pt modelId="{73D416A7-F71D-4E4D-9CAA-4695238F1671}" type="pres">
      <dgm:prSet presAssocID="{A9451423-53A9-4276-A1FA-A50B0C3DC930}" presName="linear" presStyleCnt="0">
        <dgm:presLayoutVars>
          <dgm:animLvl val="lvl"/>
          <dgm:resizeHandles val="exact"/>
        </dgm:presLayoutVars>
      </dgm:prSet>
      <dgm:spPr/>
    </dgm:pt>
    <dgm:pt modelId="{B3A6995B-B406-41B3-854B-9B34327127BF}" type="pres">
      <dgm:prSet presAssocID="{C788BCAA-A833-4CEB-AAD1-D16ED22A7B3A}" presName="parentText" presStyleLbl="node1" presStyleIdx="0" presStyleCnt="3">
        <dgm:presLayoutVars>
          <dgm:chMax val="0"/>
          <dgm:bulletEnabled val="1"/>
        </dgm:presLayoutVars>
      </dgm:prSet>
      <dgm:spPr/>
    </dgm:pt>
    <dgm:pt modelId="{9D67D238-EE39-4594-A412-95DE7B1C5198}" type="pres">
      <dgm:prSet presAssocID="{F363A8F2-82C5-487E-96AA-0CB5C855773F}" presName="spacer" presStyleCnt="0"/>
      <dgm:spPr/>
    </dgm:pt>
    <dgm:pt modelId="{B5DFD883-0879-4ED2-9AD0-39D59483B35D}" type="pres">
      <dgm:prSet presAssocID="{EA96B8DA-6B7C-4D3B-9A6A-841A5DAFBBF8}" presName="parentText" presStyleLbl="node1" presStyleIdx="1" presStyleCnt="3">
        <dgm:presLayoutVars>
          <dgm:chMax val="0"/>
          <dgm:bulletEnabled val="1"/>
        </dgm:presLayoutVars>
      </dgm:prSet>
      <dgm:spPr/>
    </dgm:pt>
    <dgm:pt modelId="{1FB34712-9CBD-4D23-8DAF-95A4AE3470F6}" type="pres">
      <dgm:prSet presAssocID="{EA96B8DA-6B7C-4D3B-9A6A-841A5DAFBBF8}" presName="childText" presStyleLbl="revTx" presStyleIdx="0" presStyleCnt="2">
        <dgm:presLayoutVars>
          <dgm:bulletEnabled val="1"/>
        </dgm:presLayoutVars>
      </dgm:prSet>
      <dgm:spPr/>
    </dgm:pt>
    <dgm:pt modelId="{FC0301BE-8CB8-4274-A34E-E9729C6E0426}" type="pres">
      <dgm:prSet presAssocID="{47BC89DB-E587-4412-8491-61C10E8D3445}" presName="parentText" presStyleLbl="node1" presStyleIdx="2" presStyleCnt="3">
        <dgm:presLayoutVars>
          <dgm:chMax val="0"/>
          <dgm:bulletEnabled val="1"/>
        </dgm:presLayoutVars>
      </dgm:prSet>
      <dgm:spPr/>
    </dgm:pt>
    <dgm:pt modelId="{478F77EE-AADB-44FA-BCE2-C1CA9C3112ED}" type="pres">
      <dgm:prSet presAssocID="{47BC89DB-E587-4412-8491-61C10E8D3445}" presName="childText" presStyleLbl="revTx" presStyleIdx="1" presStyleCnt="2">
        <dgm:presLayoutVars>
          <dgm:bulletEnabled val="1"/>
        </dgm:presLayoutVars>
      </dgm:prSet>
      <dgm:spPr/>
    </dgm:pt>
  </dgm:ptLst>
  <dgm:cxnLst>
    <dgm:cxn modelId="{DE44D603-ACE8-4D66-A10B-336714571899}" type="presOf" srcId="{724DCAC8-264F-4D28-9002-0F8352C766DF}" destId="{1FB34712-9CBD-4D23-8DAF-95A4AE3470F6}" srcOrd="0" destOrd="3" presId="urn:microsoft.com/office/officeart/2005/8/layout/vList2"/>
    <dgm:cxn modelId="{DB1F920F-9F23-4ACE-B579-66B11DF6E7D7}" type="presOf" srcId="{C788BCAA-A833-4CEB-AAD1-D16ED22A7B3A}" destId="{B3A6995B-B406-41B3-854B-9B34327127BF}" srcOrd="0" destOrd="0" presId="urn:microsoft.com/office/officeart/2005/8/layout/vList2"/>
    <dgm:cxn modelId="{A7C72512-0733-476E-A8E7-C98DE85A3A63}" srcId="{47BC89DB-E587-4412-8491-61C10E8D3445}" destId="{BE9E43C5-DDF6-47B1-AB5C-D1A1EAF3B335}" srcOrd="2" destOrd="0" parTransId="{92CFA5D9-62FF-4162-B518-F19B98F873A9}" sibTransId="{F3749F3B-8D46-431C-8C0F-D357206B3709}"/>
    <dgm:cxn modelId="{0E7AD935-A9F1-4C6A-979F-4EE4190F5EE6}" srcId="{EA96B8DA-6B7C-4D3B-9A6A-841A5DAFBBF8}" destId="{10E7C9C9-C190-4D7C-B910-CFE4C8D80DDA}" srcOrd="2" destOrd="0" parTransId="{8469CDC6-92BD-436B-AA98-0CE7509E8AAB}" sibTransId="{4809B5E5-024C-4BC5-A7C1-1F382AC15B61}"/>
    <dgm:cxn modelId="{8C42185B-562E-4978-B5C2-3C5829E32E61}" type="presOf" srcId="{B03A8EE9-E418-4A22-9DE9-4D39B88916BA}" destId="{1FB34712-9CBD-4D23-8DAF-95A4AE3470F6}" srcOrd="0" destOrd="1" presId="urn:microsoft.com/office/officeart/2005/8/layout/vList2"/>
    <dgm:cxn modelId="{77F51C5C-3419-43DE-80F9-8072AE017686}" type="presOf" srcId="{47BC89DB-E587-4412-8491-61C10E8D3445}" destId="{FC0301BE-8CB8-4274-A34E-E9729C6E0426}" srcOrd="0" destOrd="0" presId="urn:microsoft.com/office/officeart/2005/8/layout/vList2"/>
    <dgm:cxn modelId="{EA10855E-CA9A-489F-9681-7240A8F31F93}" type="presOf" srcId="{10E7C9C9-C190-4D7C-B910-CFE4C8D80DDA}" destId="{1FB34712-9CBD-4D23-8DAF-95A4AE3470F6}" srcOrd="0" destOrd="2" presId="urn:microsoft.com/office/officeart/2005/8/layout/vList2"/>
    <dgm:cxn modelId="{7CB67567-CE98-4824-9B41-7372C158D18B}" srcId="{A9451423-53A9-4276-A1FA-A50B0C3DC930}" destId="{EA96B8DA-6B7C-4D3B-9A6A-841A5DAFBBF8}" srcOrd="1" destOrd="0" parTransId="{803B0AE2-DAEF-4168-90A1-4AC4802F74CC}" sibTransId="{DE9200FF-5EB3-4C1E-B45B-B0A699C52B9E}"/>
    <dgm:cxn modelId="{9ADB1868-3914-4264-9625-BC6A5C8F3659}" srcId="{47BC89DB-E587-4412-8491-61C10E8D3445}" destId="{200A936F-024C-4FBB-B701-8D6CBA9BB5BD}" srcOrd="1" destOrd="0" parTransId="{8CC3734F-5D8F-4EEE-82A0-E1A08D4715A5}" sibTransId="{15088B1C-401E-460E-85CE-48BE58249166}"/>
    <dgm:cxn modelId="{E728E86B-8D2C-47E5-B197-C8BE4BD3AA47}" type="presOf" srcId="{BE9E43C5-DDF6-47B1-AB5C-D1A1EAF3B335}" destId="{478F77EE-AADB-44FA-BCE2-C1CA9C3112ED}" srcOrd="0" destOrd="2" presId="urn:microsoft.com/office/officeart/2005/8/layout/vList2"/>
    <dgm:cxn modelId="{1510AC5A-1C80-404D-9630-57322464DA87}" type="presOf" srcId="{200A936F-024C-4FBB-B701-8D6CBA9BB5BD}" destId="{478F77EE-AADB-44FA-BCE2-C1CA9C3112ED}" srcOrd="0" destOrd="1" presId="urn:microsoft.com/office/officeart/2005/8/layout/vList2"/>
    <dgm:cxn modelId="{0F9A3688-D782-41B0-85E2-4766B929C483}" type="presOf" srcId="{A9451423-53A9-4276-A1FA-A50B0C3DC930}" destId="{73D416A7-F71D-4E4D-9CAA-4695238F1671}" srcOrd="0" destOrd="0" presId="urn:microsoft.com/office/officeart/2005/8/layout/vList2"/>
    <dgm:cxn modelId="{7EC7C88C-8C4C-4FB0-A8A1-8CEECC9F3027}" srcId="{EA96B8DA-6B7C-4D3B-9A6A-841A5DAFBBF8}" destId="{6725C4D0-601A-4264-933A-047CFBD7760D}" srcOrd="0" destOrd="0" parTransId="{E507EA34-F65D-45CE-BA89-55ECA7884F4C}" sibTransId="{C1E98114-7A1D-495C-9AD2-EBCB0FAF2327}"/>
    <dgm:cxn modelId="{908D519B-F7D7-442C-923D-4594766F4C60}" type="presOf" srcId="{6725C4D0-601A-4264-933A-047CFBD7760D}" destId="{1FB34712-9CBD-4D23-8DAF-95A4AE3470F6}" srcOrd="0" destOrd="0" presId="urn:microsoft.com/office/officeart/2005/8/layout/vList2"/>
    <dgm:cxn modelId="{CA62ADAB-29C1-4612-9D74-D118A1FBEB57}" srcId="{A9451423-53A9-4276-A1FA-A50B0C3DC930}" destId="{47BC89DB-E587-4412-8491-61C10E8D3445}" srcOrd="2" destOrd="0" parTransId="{14469B45-352D-4186-BF49-AB0E003A6BD6}" sibTransId="{7E670ADD-ADB3-4EF0-82FC-293033DFB872}"/>
    <dgm:cxn modelId="{9237B7B7-1A7E-4026-A254-57D0990FA666}" srcId="{EA96B8DA-6B7C-4D3B-9A6A-841A5DAFBBF8}" destId="{724DCAC8-264F-4D28-9002-0F8352C766DF}" srcOrd="3" destOrd="0" parTransId="{2A83B845-699F-44FB-A88B-E2250F62976F}" sibTransId="{BD13ADEA-9791-4304-9AC3-48B0B6B04FE1}"/>
    <dgm:cxn modelId="{ADE47FB9-4078-43D4-800F-D8633DBB9530}" srcId="{EA96B8DA-6B7C-4D3B-9A6A-841A5DAFBBF8}" destId="{B03A8EE9-E418-4A22-9DE9-4D39B88916BA}" srcOrd="1" destOrd="0" parTransId="{B115B777-69E0-43CC-BDAA-040572C35547}" sibTransId="{2102F779-E7E7-43B2-BD95-1A381015A9A5}"/>
    <dgm:cxn modelId="{79969FBF-62C8-4F67-BFE7-CB4CC6DB2059}" type="presOf" srcId="{75072132-B9B0-4B79-86A3-4CAB00D32926}" destId="{478F77EE-AADB-44FA-BCE2-C1CA9C3112ED}" srcOrd="0" destOrd="0" presId="urn:microsoft.com/office/officeart/2005/8/layout/vList2"/>
    <dgm:cxn modelId="{C766DFC3-A5CA-4177-BCCF-41E0045E0C82}" srcId="{A9451423-53A9-4276-A1FA-A50B0C3DC930}" destId="{C788BCAA-A833-4CEB-AAD1-D16ED22A7B3A}" srcOrd="0" destOrd="0" parTransId="{3194E312-F548-4A67-BA36-31CED88F9B0F}" sibTransId="{F363A8F2-82C5-487E-96AA-0CB5C855773F}"/>
    <dgm:cxn modelId="{B949E0E4-0B82-4C2F-ADD9-95FE203F2AE7}" type="presOf" srcId="{EA96B8DA-6B7C-4D3B-9A6A-841A5DAFBBF8}" destId="{B5DFD883-0879-4ED2-9AD0-39D59483B35D}" srcOrd="0" destOrd="0" presId="urn:microsoft.com/office/officeart/2005/8/layout/vList2"/>
    <dgm:cxn modelId="{3B45C4FC-56F6-41F5-AEB1-5A3DC936A328}" srcId="{47BC89DB-E587-4412-8491-61C10E8D3445}" destId="{75072132-B9B0-4B79-86A3-4CAB00D32926}" srcOrd="0" destOrd="0" parTransId="{2325ECBB-38F3-4231-AEA2-DFD648061088}" sibTransId="{FE051ED9-1FCD-4A85-8EDC-1D7539626598}"/>
    <dgm:cxn modelId="{3D7B23DF-CE7D-4A5F-A830-46E3F097F988}" type="presParOf" srcId="{73D416A7-F71D-4E4D-9CAA-4695238F1671}" destId="{B3A6995B-B406-41B3-854B-9B34327127BF}" srcOrd="0" destOrd="0" presId="urn:microsoft.com/office/officeart/2005/8/layout/vList2"/>
    <dgm:cxn modelId="{9A011D1D-9E45-4DA2-910B-21BC1CBB2AB1}" type="presParOf" srcId="{73D416A7-F71D-4E4D-9CAA-4695238F1671}" destId="{9D67D238-EE39-4594-A412-95DE7B1C5198}" srcOrd="1" destOrd="0" presId="urn:microsoft.com/office/officeart/2005/8/layout/vList2"/>
    <dgm:cxn modelId="{60A72FDE-4C18-493F-B5DB-A8A0A39EBC3F}" type="presParOf" srcId="{73D416A7-F71D-4E4D-9CAA-4695238F1671}" destId="{B5DFD883-0879-4ED2-9AD0-39D59483B35D}" srcOrd="2" destOrd="0" presId="urn:microsoft.com/office/officeart/2005/8/layout/vList2"/>
    <dgm:cxn modelId="{C280FB87-991D-4557-928B-CA275D849C53}" type="presParOf" srcId="{73D416A7-F71D-4E4D-9CAA-4695238F1671}" destId="{1FB34712-9CBD-4D23-8DAF-95A4AE3470F6}" srcOrd="3" destOrd="0" presId="urn:microsoft.com/office/officeart/2005/8/layout/vList2"/>
    <dgm:cxn modelId="{DFF67584-0AA9-4A9F-BACE-D4357616A636}" type="presParOf" srcId="{73D416A7-F71D-4E4D-9CAA-4695238F1671}" destId="{FC0301BE-8CB8-4274-A34E-E9729C6E0426}" srcOrd="4" destOrd="0" presId="urn:microsoft.com/office/officeart/2005/8/layout/vList2"/>
    <dgm:cxn modelId="{DFD53874-8757-4B4B-8EAA-0C50C9008078}" type="presParOf" srcId="{73D416A7-F71D-4E4D-9CAA-4695238F1671}" destId="{478F77EE-AADB-44FA-BCE2-C1CA9C3112E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6140CD-9232-4E26-BDEE-152073817954}"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81189737-C753-4DDD-ACF9-092B6537D48D}">
      <dgm:prSet/>
      <dgm:spPr/>
      <dgm:t>
        <a:bodyPr/>
        <a:lstStyle/>
        <a:p>
          <a:r>
            <a:rPr lang="en-US"/>
            <a:t>In July, Census partner City of Omaha Parks, Recreation and Public Property hosted their neighborhood hydrant parties despite COVID-19.  </a:t>
          </a:r>
        </a:p>
      </dgm:t>
    </dgm:pt>
    <dgm:pt modelId="{9942773A-C990-41DC-8BB6-7E2808FBE4CB}" type="parTrans" cxnId="{3266C005-556C-497C-9E1B-9F6861DBE2D6}">
      <dgm:prSet/>
      <dgm:spPr/>
      <dgm:t>
        <a:bodyPr/>
        <a:lstStyle/>
        <a:p>
          <a:endParaRPr lang="en-US"/>
        </a:p>
      </dgm:t>
    </dgm:pt>
    <dgm:pt modelId="{478B5ED1-37E5-4B67-8EF8-F0830F458C8F}" type="sibTrans" cxnId="{3266C005-556C-497C-9E1B-9F6861DBE2D6}">
      <dgm:prSet/>
      <dgm:spPr/>
      <dgm:t>
        <a:bodyPr/>
        <a:lstStyle/>
        <a:p>
          <a:endParaRPr lang="en-US"/>
        </a:p>
      </dgm:t>
    </dgm:pt>
    <dgm:pt modelId="{EB46CFDE-10DF-45D0-A52B-2117A50552FA}">
      <dgm:prSet/>
      <dgm:spPr/>
      <dgm:t>
        <a:bodyPr/>
        <a:lstStyle/>
        <a:p>
          <a:r>
            <a:rPr lang="en-US"/>
            <a:t>The census team chose locations with response rates below Douglas County’s average and handed out census flyers, fans, and water bottles to those in attendance.  </a:t>
          </a:r>
        </a:p>
      </dgm:t>
    </dgm:pt>
    <dgm:pt modelId="{3B17059E-AD12-4DE8-8D1B-4995E81F24B0}" type="parTrans" cxnId="{E893BB5D-F0A1-4B99-91A6-D1309A699C55}">
      <dgm:prSet/>
      <dgm:spPr/>
      <dgm:t>
        <a:bodyPr/>
        <a:lstStyle/>
        <a:p>
          <a:endParaRPr lang="en-US"/>
        </a:p>
      </dgm:t>
    </dgm:pt>
    <dgm:pt modelId="{242DA5C5-0441-4903-9454-3870A4AFC008}" type="sibTrans" cxnId="{E893BB5D-F0A1-4B99-91A6-D1309A699C55}">
      <dgm:prSet/>
      <dgm:spPr/>
      <dgm:t>
        <a:bodyPr/>
        <a:lstStyle/>
        <a:p>
          <a:endParaRPr lang="en-US"/>
        </a:p>
      </dgm:t>
    </dgm:pt>
    <dgm:pt modelId="{86D1A081-98A6-4C35-BC2B-2D4910126BA7}">
      <dgm:prSet/>
      <dgm:spPr/>
      <dgm:t>
        <a:bodyPr/>
        <a:lstStyle/>
        <a:p>
          <a:r>
            <a:rPr lang="en-US"/>
            <a:t>Four partnership specialists and one recruiting assistant talked to residents about the census, and the recruiting assistant helped several families fill out their census questionnaire.  </a:t>
          </a:r>
        </a:p>
      </dgm:t>
    </dgm:pt>
    <dgm:pt modelId="{FD35C9C3-76A0-4CBC-9865-3E1486B166EF}" type="parTrans" cxnId="{0A941382-DC53-48C5-9C75-67435CE62300}">
      <dgm:prSet/>
      <dgm:spPr/>
      <dgm:t>
        <a:bodyPr/>
        <a:lstStyle/>
        <a:p>
          <a:endParaRPr lang="en-US"/>
        </a:p>
      </dgm:t>
    </dgm:pt>
    <dgm:pt modelId="{2413A134-F6E9-4621-B63B-F62688C52901}" type="sibTrans" cxnId="{0A941382-DC53-48C5-9C75-67435CE62300}">
      <dgm:prSet/>
      <dgm:spPr/>
      <dgm:t>
        <a:bodyPr/>
        <a:lstStyle/>
        <a:p>
          <a:endParaRPr lang="en-US"/>
        </a:p>
      </dgm:t>
    </dgm:pt>
    <dgm:pt modelId="{5675ABD8-07F1-4B9D-A5B4-960E296D0536}">
      <dgm:prSet/>
      <dgm:spPr/>
      <dgm:t>
        <a:bodyPr/>
        <a:lstStyle/>
        <a:p>
          <a:r>
            <a:rPr lang="en-US"/>
            <a:t>The team had a presence at 12 locations throughout Omaha, connecting with about 100 community members. </a:t>
          </a:r>
        </a:p>
      </dgm:t>
    </dgm:pt>
    <dgm:pt modelId="{9806C8FA-BF7A-4C9B-827D-1D5D789DE803}" type="parTrans" cxnId="{D0AFF57F-295F-41CF-9644-10B2BB57E0EF}">
      <dgm:prSet/>
      <dgm:spPr/>
      <dgm:t>
        <a:bodyPr/>
        <a:lstStyle/>
        <a:p>
          <a:endParaRPr lang="en-US"/>
        </a:p>
      </dgm:t>
    </dgm:pt>
    <dgm:pt modelId="{D0798B6B-0B49-499B-B2E9-26D5B1A6C450}" type="sibTrans" cxnId="{D0AFF57F-295F-41CF-9644-10B2BB57E0EF}">
      <dgm:prSet/>
      <dgm:spPr/>
      <dgm:t>
        <a:bodyPr/>
        <a:lstStyle/>
        <a:p>
          <a:endParaRPr lang="en-US"/>
        </a:p>
      </dgm:t>
    </dgm:pt>
    <dgm:pt modelId="{7389C5A1-E835-4103-BA76-6781ACEA8D1C}">
      <dgm:prSet/>
      <dgm:spPr/>
      <dgm:t>
        <a:bodyPr/>
        <a:lstStyle/>
        <a:p>
          <a:r>
            <a:rPr lang="en-US"/>
            <a:t>Starting in July, Mobile Questionnaire Assistance (MQA) tables were set up at rodeos and county fairs.  </a:t>
          </a:r>
        </a:p>
      </dgm:t>
    </dgm:pt>
    <dgm:pt modelId="{B5B414DB-F703-40DE-AC03-DEE53C4DA199}" type="parTrans" cxnId="{658D8C56-BDA1-4399-B8B1-066B663B69A0}">
      <dgm:prSet/>
      <dgm:spPr/>
      <dgm:t>
        <a:bodyPr/>
        <a:lstStyle/>
        <a:p>
          <a:endParaRPr lang="en-US"/>
        </a:p>
      </dgm:t>
    </dgm:pt>
    <dgm:pt modelId="{42D1D72E-D1C4-4FDC-8DFD-246523E84F78}" type="sibTrans" cxnId="{658D8C56-BDA1-4399-B8B1-066B663B69A0}">
      <dgm:prSet/>
      <dgm:spPr/>
      <dgm:t>
        <a:bodyPr/>
        <a:lstStyle/>
        <a:p>
          <a:endParaRPr lang="en-US"/>
        </a:p>
      </dgm:t>
    </dgm:pt>
    <dgm:pt modelId="{016B702A-0F2F-42AD-A93D-8ECA5786E0B5}">
      <dgm:prSet/>
      <dgm:spPr/>
      <dgm:t>
        <a:bodyPr/>
        <a:lstStyle/>
        <a:p>
          <a:r>
            <a:rPr lang="en-US" dirty="0"/>
            <a:t>In rural Nebraska, connectivity is an issue, so Internet response was not always a popular method of self-response.  Recruiting assistants helped enumerate with iPads at community events.</a:t>
          </a:r>
        </a:p>
      </dgm:t>
    </dgm:pt>
    <dgm:pt modelId="{86740C1B-D8A7-4CBA-8556-39C44DFDC0CE}" type="parTrans" cxnId="{BD9131B1-5A22-42B4-B17B-F3F7ABFFB1DF}">
      <dgm:prSet/>
      <dgm:spPr/>
      <dgm:t>
        <a:bodyPr/>
        <a:lstStyle/>
        <a:p>
          <a:endParaRPr lang="en-US"/>
        </a:p>
      </dgm:t>
    </dgm:pt>
    <dgm:pt modelId="{6875967A-3B97-402D-AB0D-29F1E81AFF25}" type="sibTrans" cxnId="{BD9131B1-5A22-42B4-B17B-F3F7ABFFB1DF}">
      <dgm:prSet/>
      <dgm:spPr/>
      <dgm:t>
        <a:bodyPr/>
        <a:lstStyle/>
        <a:p>
          <a:endParaRPr lang="en-US"/>
        </a:p>
      </dgm:t>
    </dgm:pt>
    <dgm:pt modelId="{722B9403-4ED8-4E85-A89D-4A19D0C76976}" type="pres">
      <dgm:prSet presAssocID="{2D6140CD-9232-4E26-BDEE-152073817954}" presName="Name0" presStyleCnt="0">
        <dgm:presLayoutVars>
          <dgm:dir/>
          <dgm:animLvl val="lvl"/>
          <dgm:resizeHandles val="exact"/>
        </dgm:presLayoutVars>
      </dgm:prSet>
      <dgm:spPr/>
    </dgm:pt>
    <dgm:pt modelId="{C92FAAAD-7268-441D-AEFC-9A8CC1D39B7F}" type="pres">
      <dgm:prSet presAssocID="{81189737-C753-4DDD-ACF9-092B6537D48D}" presName="linNode" presStyleCnt="0"/>
      <dgm:spPr/>
    </dgm:pt>
    <dgm:pt modelId="{DF332C0F-6482-4C77-A218-B03F97BF6A60}" type="pres">
      <dgm:prSet presAssocID="{81189737-C753-4DDD-ACF9-092B6537D48D}" presName="parentText" presStyleLbl="node1" presStyleIdx="0" presStyleCnt="2">
        <dgm:presLayoutVars>
          <dgm:chMax val="1"/>
          <dgm:bulletEnabled val="1"/>
        </dgm:presLayoutVars>
      </dgm:prSet>
      <dgm:spPr/>
    </dgm:pt>
    <dgm:pt modelId="{859E00A4-07AE-4359-8746-95623D160A32}" type="pres">
      <dgm:prSet presAssocID="{81189737-C753-4DDD-ACF9-092B6537D48D}" presName="descendantText" presStyleLbl="alignAccFollowNode1" presStyleIdx="0" presStyleCnt="2">
        <dgm:presLayoutVars>
          <dgm:bulletEnabled val="1"/>
        </dgm:presLayoutVars>
      </dgm:prSet>
      <dgm:spPr/>
    </dgm:pt>
    <dgm:pt modelId="{E4151603-D8CB-4D1E-A593-2F69CD217AF6}" type="pres">
      <dgm:prSet presAssocID="{478B5ED1-37E5-4B67-8EF8-F0830F458C8F}" presName="sp" presStyleCnt="0"/>
      <dgm:spPr/>
    </dgm:pt>
    <dgm:pt modelId="{91A6DB35-38E1-435F-AA7B-D9209580DE3F}" type="pres">
      <dgm:prSet presAssocID="{7389C5A1-E835-4103-BA76-6781ACEA8D1C}" presName="linNode" presStyleCnt="0"/>
      <dgm:spPr/>
    </dgm:pt>
    <dgm:pt modelId="{B3E3903F-3527-4853-AAE6-8CDDB536CA32}" type="pres">
      <dgm:prSet presAssocID="{7389C5A1-E835-4103-BA76-6781ACEA8D1C}" presName="parentText" presStyleLbl="node1" presStyleIdx="1" presStyleCnt="2">
        <dgm:presLayoutVars>
          <dgm:chMax val="1"/>
          <dgm:bulletEnabled val="1"/>
        </dgm:presLayoutVars>
      </dgm:prSet>
      <dgm:spPr/>
    </dgm:pt>
    <dgm:pt modelId="{4B3F71E1-68D1-47C6-B333-5FBEEAB90B4C}" type="pres">
      <dgm:prSet presAssocID="{7389C5A1-E835-4103-BA76-6781ACEA8D1C}" presName="descendantText" presStyleLbl="alignAccFollowNode1" presStyleIdx="1" presStyleCnt="2">
        <dgm:presLayoutVars>
          <dgm:bulletEnabled val="1"/>
        </dgm:presLayoutVars>
      </dgm:prSet>
      <dgm:spPr/>
    </dgm:pt>
  </dgm:ptLst>
  <dgm:cxnLst>
    <dgm:cxn modelId="{3266C005-556C-497C-9E1B-9F6861DBE2D6}" srcId="{2D6140CD-9232-4E26-BDEE-152073817954}" destId="{81189737-C753-4DDD-ACF9-092B6537D48D}" srcOrd="0" destOrd="0" parTransId="{9942773A-C990-41DC-8BB6-7E2808FBE4CB}" sibTransId="{478B5ED1-37E5-4B67-8EF8-F0830F458C8F}"/>
    <dgm:cxn modelId="{5E726230-6FD7-485C-ABC3-3ADA220FFB8B}" type="presOf" srcId="{EB46CFDE-10DF-45D0-A52B-2117A50552FA}" destId="{859E00A4-07AE-4359-8746-95623D160A32}" srcOrd="0" destOrd="0" presId="urn:microsoft.com/office/officeart/2005/8/layout/vList5"/>
    <dgm:cxn modelId="{6D78603B-A4DD-4F0F-A100-87E7EBDA154C}" type="presOf" srcId="{7389C5A1-E835-4103-BA76-6781ACEA8D1C}" destId="{B3E3903F-3527-4853-AAE6-8CDDB536CA32}" srcOrd="0" destOrd="0" presId="urn:microsoft.com/office/officeart/2005/8/layout/vList5"/>
    <dgm:cxn modelId="{E893BB5D-F0A1-4B99-91A6-D1309A699C55}" srcId="{81189737-C753-4DDD-ACF9-092B6537D48D}" destId="{EB46CFDE-10DF-45D0-A52B-2117A50552FA}" srcOrd="0" destOrd="0" parTransId="{3B17059E-AD12-4DE8-8D1B-4995E81F24B0}" sibTransId="{242DA5C5-0441-4903-9454-3870A4AFC008}"/>
    <dgm:cxn modelId="{B2403F65-86D9-439F-A1D2-299BC41E1287}" type="presOf" srcId="{016B702A-0F2F-42AD-A93D-8ECA5786E0B5}" destId="{4B3F71E1-68D1-47C6-B333-5FBEEAB90B4C}" srcOrd="0" destOrd="0" presId="urn:microsoft.com/office/officeart/2005/8/layout/vList5"/>
    <dgm:cxn modelId="{D8B5AC70-E043-44D7-B8D7-ADE7F7F61C57}" type="presOf" srcId="{81189737-C753-4DDD-ACF9-092B6537D48D}" destId="{DF332C0F-6482-4C77-A218-B03F97BF6A60}" srcOrd="0" destOrd="0" presId="urn:microsoft.com/office/officeart/2005/8/layout/vList5"/>
    <dgm:cxn modelId="{940D5153-B449-4595-970D-CA20A0C709EC}" type="presOf" srcId="{86D1A081-98A6-4C35-BC2B-2D4910126BA7}" destId="{859E00A4-07AE-4359-8746-95623D160A32}" srcOrd="0" destOrd="1" presId="urn:microsoft.com/office/officeart/2005/8/layout/vList5"/>
    <dgm:cxn modelId="{658D8C56-BDA1-4399-B8B1-066B663B69A0}" srcId="{2D6140CD-9232-4E26-BDEE-152073817954}" destId="{7389C5A1-E835-4103-BA76-6781ACEA8D1C}" srcOrd="1" destOrd="0" parTransId="{B5B414DB-F703-40DE-AC03-DEE53C4DA199}" sibTransId="{42D1D72E-D1C4-4FDC-8DFD-246523E84F78}"/>
    <dgm:cxn modelId="{1F4CEF7E-9CCD-4358-9DEC-6E11F233D471}" type="presOf" srcId="{2D6140CD-9232-4E26-BDEE-152073817954}" destId="{722B9403-4ED8-4E85-A89D-4A19D0C76976}" srcOrd="0" destOrd="0" presId="urn:microsoft.com/office/officeart/2005/8/layout/vList5"/>
    <dgm:cxn modelId="{D0AFF57F-295F-41CF-9644-10B2BB57E0EF}" srcId="{81189737-C753-4DDD-ACF9-092B6537D48D}" destId="{5675ABD8-07F1-4B9D-A5B4-960E296D0536}" srcOrd="2" destOrd="0" parTransId="{9806C8FA-BF7A-4C9B-827D-1D5D789DE803}" sibTransId="{D0798B6B-0B49-499B-B2E9-26D5B1A6C450}"/>
    <dgm:cxn modelId="{0A941382-DC53-48C5-9C75-67435CE62300}" srcId="{81189737-C753-4DDD-ACF9-092B6537D48D}" destId="{86D1A081-98A6-4C35-BC2B-2D4910126BA7}" srcOrd="1" destOrd="0" parTransId="{FD35C9C3-76A0-4CBC-9865-3E1486B166EF}" sibTransId="{2413A134-F6E9-4621-B63B-F62688C52901}"/>
    <dgm:cxn modelId="{D4BA6BA7-A238-4770-BDDF-B87252AA08D6}" type="presOf" srcId="{5675ABD8-07F1-4B9D-A5B4-960E296D0536}" destId="{859E00A4-07AE-4359-8746-95623D160A32}" srcOrd="0" destOrd="2" presId="urn:microsoft.com/office/officeart/2005/8/layout/vList5"/>
    <dgm:cxn modelId="{BD9131B1-5A22-42B4-B17B-F3F7ABFFB1DF}" srcId="{7389C5A1-E835-4103-BA76-6781ACEA8D1C}" destId="{016B702A-0F2F-42AD-A93D-8ECA5786E0B5}" srcOrd="0" destOrd="0" parTransId="{86740C1B-D8A7-4CBA-8556-39C44DFDC0CE}" sibTransId="{6875967A-3B97-402D-AB0D-29F1E81AFF25}"/>
    <dgm:cxn modelId="{56D490FE-783D-4130-A9A0-C8960CE6C767}" type="presParOf" srcId="{722B9403-4ED8-4E85-A89D-4A19D0C76976}" destId="{C92FAAAD-7268-441D-AEFC-9A8CC1D39B7F}" srcOrd="0" destOrd="0" presId="urn:microsoft.com/office/officeart/2005/8/layout/vList5"/>
    <dgm:cxn modelId="{E81DA5AA-D7A6-41F2-AD53-6183DA7A5970}" type="presParOf" srcId="{C92FAAAD-7268-441D-AEFC-9A8CC1D39B7F}" destId="{DF332C0F-6482-4C77-A218-B03F97BF6A60}" srcOrd="0" destOrd="0" presId="urn:microsoft.com/office/officeart/2005/8/layout/vList5"/>
    <dgm:cxn modelId="{0DF13FD2-7942-4395-AD94-B90325054BE8}" type="presParOf" srcId="{C92FAAAD-7268-441D-AEFC-9A8CC1D39B7F}" destId="{859E00A4-07AE-4359-8746-95623D160A32}" srcOrd="1" destOrd="0" presId="urn:microsoft.com/office/officeart/2005/8/layout/vList5"/>
    <dgm:cxn modelId="{6F9602A4-37D1-4B66-9278-2BFC0DF0DCFE}" type="presParOf" srcId="{722B9403-4ED8-4E85-A89D-4A19D0C76976}" destId="{E4151603-D8CB-4D1E-A593-2F69CD217AF6}" srcOrd="1" destOrd="0" presId="urn:microsoft.com/office/officeart/2005/8/layout/vList5"/>
    <dgm:cxn modelId="{E3B476A2-45F2-4936-85FD-FD22DE761044}" type="presParOf" srcId="{722B9403-4ED8-4E85-A89D-4A19D0C76976}" destId="{91A6DB35-38E1-435F-AA7B-D9209580DE3F}" srcOrd="2" destOrd="0" presId="urn:microsoft.com/office/officeart/2005/8/layout/vList5"/>
    <dgm:cxn modelId="{E767BC8D-9C59-420C-8F3F-EDC67A3414AB}" type="presParOf" srcId="{91A6DB35-38E1-435F-AA7B-D9209580DE3F}" destId="{B3E3903F-3527-4853-AAE6-8CDDB536CA32}" srcOrd="0" destOrd="0" presId="urn:microsoft.com/office/officeart/2005/8/layout/vList5"/>
    <dgm:cxn modelId="{4092E56F-9A43-4F01-94F8-4EC510E7A938}" type="presParOf" srcId="{91A6DB35-38E1-435F-AA7B-D9209580DE3F}" destId="{4B3F71E1-68D1-47C6-B333-5FBEEAB90B4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41C59-B412-4CA5-8F1C-D2F34A47D9C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EF3A1-9FF2-4DEC-B35C-020B7C881C2C}">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On January 21, 2020, Census Bureau Director, Dr. Steven Dillingham helped enumerate the first household in Toksook Bay, Alaska.  </a:t>
          </a:r>
        </a:p>
      </dsp:txBody>
      <dsp:txXfrm>
        <a:off x="0" y="0"/>
        <a:ext cx="6900512" cy="1384035"/>
      </dsp:txXfrm>
    </dsp:sp>
    <dsp:sp modelId="{49F6A898-97F2-4DE3-93B2-03E1A5413EEF}">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ED8BD-4A97-4844-8143-443B707A09DE}">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Partnership specialists were scrambling to get Statistics in Schools information to all elementary, middle and high school students, especially to those schools in low-response score tracts.</a:t>
          </a:r>
        </a:p>
      </dsp:txBody>
      <dsp:txXfrm>
        <a:off x="0" y="1384035"/>
        <a:ext cx="6900512" cy="1384035"/>
      </dsp:txXfrm>
    </dsp:sp>
    <dsp:sp modelId="{3C989225-A240-4B36-9875-A85D9459424B}">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EF181-CAF8-4717-BE2A-87631E7C2ACF}">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The scramble to beat the 256,000 partners gained during the 2010 Census was focused on finding partners that served children, minority groups, persons with disabilities, renters, among others in the low-response score tracts that were identified in ROAM.</a:t>
          </a:r>
        </a:p>
      </dsp:txBody>
      <dsp:txXfrm>
        <a:off x="0" y="2768070"/>
        <a:ext cx="6900512" cy="1384035"/>
      </dsp:txXfrm>
    </dsp:sp>
    <dsp:sp modelId="{649D12A6-B921-4991-85E8-4955B201AEF9}">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58512-41F9-4E1B-AF41-075E46F7F8EA}">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 drove around to more than 70 Omaha Public Schools in 3 days, convincing their principals to share Census materials with their students.</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41C59-B412-4CA5-8F1C-D2F34A47D9C4}">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EF3A1-9FF2-4DEC-B35C-020B7C881C2C}">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In mid-March, individual housing units were invited to respond to the census either by mail or by hand delivery to rural/PO Box, non-USPS housing units.  </a:t>
          </a:r>
        </a:p>
      </dsp:txBody>
      <dsp:txXfrm>
        <a:off x="0" y="2703"/>
        <a:ext cx="6900512" cy="1843578"/>
      </dsp:txXfrm>
    </dsp:sp>
    <dsp:sp modelId="{3C989225-A240-4B36-9875-A85D9459424B}">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EF181-CAF8-4717-BE2A-87631E7C2ACF}">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Only a few addresses were hand delivered copies of the census questionnaire before the government shutdown. </a:t>
          </a:r>
        </a:p>
      </dsp:txBody>
      <dsp:txXfrm>
        <a:off x="0" y="1846281"/>
        <a:ext cx="6900512" cy="1843578"/>
      </dsp:txXfrm>
    </dsp:sp>
    <dsp:sp modelId="{649D12A6-B921-4991-85E8-4955B201AEF9}">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58512-41F9-4E1B-AF41-075E46F7F8EA}">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On March 18, 2020, all federal government travel had stopped, and partnership specialists were restricted to only working at home. </a:t>
          </a:r>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B3C2D-9BA6-4701-9210-C53B24D329E1}">
      <dsp:nvSpPr>
        <dsp:cNvPr id="0" name=""/>
        <dsp:cNvSpPr/>
      </dsp:nvSpPr>
      <dsp:spPr>
        <a:xfrm>
          <a:off x="0" y="0"/>
          <a:ext cx="58111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F9BE0-631F-4741-B063-20B3A166EFEE}">
      <dsp:nvSpPr>
        <dsp:cNvPr id="0" name=""/>
        <dsp:cNvSpPr/>
      </dsp:nvSpPr>
      <dsp:spPr>
        <a:xfrm>
          <a:off x="0" y="0"/>
          <a:ext cx="5811128" cy="14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For the latter part of March, April and May, the work of the partnership specialists was completely virtual.  </a:t>
          </a:r>
        </a:p>
      </dsp:txBody>
      <dsp:txXfrm>
        <a:off x="0" y="0"/>
        <a:ext cx="5811128" cy="1419554"/>
      </dsp:txXfrm>
    </dsp:sp>
    <dsp:sp modelId="{E8DABA10-496D-4151-84FF-9BD9538AE517}">
      <dsp:nvSpPr>
        <dsp:cNvPr id="0" name=""/>
        <dsp:cNvSpPr/>
      </dsp:nvSpPr>
      <dsp:spPr>
        <a:xfrm>
          <a:off x="0" y="1419554"/>
          <a:ext cx="5811128"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9EEDD-7F7A-4EDD-8D8B-A7BAB4CAB1EA}">
      <dsp:nvSpPr>
        <dsp:cNvPr id="0" name=""/>
        <dsp:cNvSpPr/>
      </dsp:nvSpPr>
      <dsp:spPr>
        <a:xfrm>
          <a:off x="0" y="1419554"/>
          <a:ext cx="5811128" cy="14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We started email blasts, letting partners know about the latest news about the new census timeline and offering postcard-sized graphics for them to share via their social media platforms to encourage self-response.  </a:t>
          </a:r>
        </a:p>
      </dsp:txBody>
      <dsp:txXfrm>
        <a:off x="0" y="1419554"/>
        <a:ext cx="5811128" cy="1419554"/>
      </dsp:txXfrm>
    </dsp:sp>
    <dsp:sp modelId="{8DA1411B-EF7B-42A8-AC85-4A9B858D4016}">
      <dsp:nvSpPr>
        <dsp:cNvPr id="0" name=""/>
        <dsp:cNvSpPr/>
      </dsp:nvSpPr>
      <dsp:spPr>
        <a:xfrm>
          <a:off x="0" y="2839109"/>
          <a:ext cx="5811128"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C99135-790E-4B46-A1E2-2CAB7B7B4C62}">
      <dsp:nvSpPr>
        <dsp:cNvPr id="0" name=""/>
        <dsp:cNvSpPr/>
      </dsp:nvSpPr>
      <dsp:spPr>
        <a:xfrm>
          <a:off x="0" y="2839109"/>
          <a:ext cx="5811128" cy="14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 Omaha, I worked with Millard Public Schools, one of many schools that were offering meals to be picked up for families, since school was not in-person, to hand out census literature to encourage self-response.  </a:t>
          </a:r>
        </a:p>
      </dsp:txBody>
      <dsp:txXfrm>
        <a:off x="0" y="2839109"/>
        <a:ext cx="5811128" cy="1419554"/>
      </dsp:txXfrm>
    </dsp:sp>
    <dsp:sp modelId="{9199F12F-2435-436F-8ABE-6B42A4F6B5D0}">
      <dsp:nvSpPr>
        <dsp:cNvPr id="0" name=""/>
        <dsp:cNvSpPr/>
      </dsp:nvSpPr>
      <dsp:spPr>
        <a:xfrm>
          <a:off x="0" y="4258664"/>
          <a:ext cx="5811128"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AA295-F2CD-4618-81B8-C2737B210673}">
      <dsp:nvSpPr>
        <dsp:cNvPr id="0" name=""/>
        <dsp:cNvSpPr/>
      </dsp:nvSpPr>
      <dsp:spPr>
        <a:xfrm>
          <a:off x="0" y="4258664"/>
          <a:ext cx="5811128" cy="14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Although only a couple tracts within the school district boundaries were labeled low response, by quickly increasing tract self-response to about 70 percent or higher, this helped increase response levels for the City of Omaha, Douglas County and Nebraska. </a:t>
          </a:r>
        </a:p>
      </dsp:txBody>
      <dsp:txXfrm>
        <a:off x="0" y="4258664"/>
        <a:ext cx="5811128" cy="1419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6995B-B406-41B3-854B-9B34327127BF}">
      <dsp:nvSpPr>
        <dsp:cNvPr id="0" name=""/>
        <dsp:cNvSpPr/>
      </dsp:nvSpPr>
      <dsp:spPr>
        <a:xfrm>
          <a:off x="0" y="93524"/>
          <a:ext cx="5811128" cy="6762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 June, partnership specialists were allowed to attend small gatherings, while wearing masks.  </a:t>
          </a:r>
        </a:p>
      </dsp:txBody>
      <dsp:txXfrm>
        <a:off x="33012" y="126536"/>
        <a:ext cx="5745104" cy="610236"/>
      </dsp:txXfrm>
    </dsp:sp>
    <dsp:sp modelId="{B5DFD883-0879-4ED2-9AD0-39D59483B35D}">
      <dsp:nvSpPr>
        <dsp:cNvPr id="0" name=""/>
        <dsp:cNvSpPr/>
      </dsp:nvSpPr>
      <dsp:spPr>
        <a:xfrm>
          <a:off x="0" y="818744"/>
          <a:ext cx="5811128" cy="6762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Omaha Public Schools allowed Census Partnership Specialists to hand out Census literature to cars.  </a:t>
          </a:r>
        </a:p>
      </dsp:txBody>
      <dsp:txXfrm>
        <a:off x="33012" y="851756"/>
        <a:ext cx="5745104" cy="610236"/>
      </dsp:txXfrm>
    </dsp:sp>
    <dsp:sp modelId="{1FB34712-9CBD-4D23-8DAF-95A4AE3470F6}">
      <dsp:nvSpPr>
        <dsp:cNvPr id="0" name=""/>
        <dsp:cNvSpPr/>
      </dsp:nvSpPr>
      <dsp:spPr>
        <a:xfrm>
          <a:off x="0" y="1495004"/>
          <a:ext cx="5811128" cy="200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We worked with Metro Bus to offer free Internet and free bus passes to people who were filling out the 2020 Census on site.  </a:t>
          </a:r>
        </a:p>
        <a:p>
          <a:pPr marL="114300" lvl="1" indent="-114300" algn="l" defTabSz="577850">
            <a:lnSpc>
              <a:spcPct val="90000"/>
            </a:lnSpc>
            <a:spcBef>
              <a:spcPct val="0"/>
            </a:spcBef>
            <a:spcAft>
              <a:spcPct val="20000"/>
            </a:spcAft>
            <a:buChar char="•"/>
          </a:pPr>
          <a:r>
            <a:rPr lang="en-US" sz="1300" kern="1200"/>
            <a:t>A team of 13 Census Bureau employees (eight Partnership Specialists and five Recruiting Assistants) distributed 2020 Census printed materials and promotional items for three weeks at a total of 28 schools.  </a:t>
          </a:r>
        </a:p>
        <a:p>
          <a:pPr marL="114300" lvl="1" indent="-114300" algn="l" defTabSz="577850">
            <a:lnSpc>
              <a:spcPct val="90000"/>
            </a:lnSpc>
            <a:spcBef>
              <a:spcPct val="0"/>
            </a:spcBef>
            <a:spcAft>
              <a:spcPct val="20000"/>
            </a:spcAft>
            <a:buChar char="•"/>
          </a:pPr>
          <a:r>
            <a:rPr lang="en-US" sz="1300" kern="1200"/>
            <a:t>The strategy and results were to hand out materials to 776 cars the first week, distribute materials and census fans to 1,099 cars and people the second week, and distribute materials and water bottles to 675 cars and people who were picking up food items the third week.  </a:t>
          </a:r>
        </a:p>
        <a:p>
          <a:pPr marL="114300" lvl="1" indent="-114300" algn="l" defTabSz="577850">
            <a:lnSpc>
              <a:spcPct val="90000"/>
            </a:lnSpc>
            <a:spcBef>
              <a:spcPct val="0"/>
            </a:spcBef>
            <a:spcAft>
              <a:spcPct val="20000"/>
            </a:spcAft>
            <a:buChar char="•"/>
          </a:pPr>
          <a:r>
            <a:rPr lang="en-US" sz="1300" kern="1200"/>
            <a:t>A total of 2,550 cars were reached.</a:t>
          </a:r>
        </a:p>
      </dsp:txBody>
      <dsp:txXfrm>
        <a:off x="0" y="1495004"/>
        <a:ext cx="5811128" cy="2005830"/>
      </dsp:txXfrm>
    </dsp:sp>
    <dsp:sp modelId="{FC0301BE-8CB8-4274-A34E-E9729C6E0426}">
      <dsp:nvSpPr>
        <dsp:cNvPr id="0" name=""/>
        <dsp:cNvSpPr/>
      </dsp:nvSpPr>
      <dsp:spPr>
        <a:xfrm>
          <a:off x="0" y="3500834"/>
          <a:ext cx="5811128" cy="6762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While about two-thirds of Nebraskans live in three urban counties, there are 90 counties that are primarily rural.  </a:t>
          </a:r>
        </a:p>
      </dsp:txBody>
      <dsp:txXfrm>
        <a:off x="33012" y="3533846"/>
        <a:ext cx="5745104" cy="610236"/>
      </dsp:txXfrm>
    </dsp:sp>
    <dsp:sp modelId="{478F77EE-AADB-44FA-BCE2-C1CA9C3112ED}">
      <dsp:nvSpPr>
        <dsp:cNvPr id="0" name=""/>
        <dsp:cNvSpPr/>
      </dsp:nvSpPr>
      <dsp:spPr>
        <a:xfrm>
          <a:off x="0" y="4177094"/>
          <a:ext cx="5811128"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Census partner Nebraska Extension created a Census Bingo game, where participants completed activities, such as putting flyers in windows, creating new materials and calling neighbors and elected officials about promoting the 2020 Census.  </a:t>
          </a:r>
        </a:p>
        <a:p>
          <a:pPr marL="114300" lvl="1" indent="-114300" algn="l" defTabSz="577850">
            <a:lnSpc>
              <a:spcPct val="90000"/>
            </a:lnSpc>
            <a:spcBef>
              <a:spcPct val="0"/>
            </a:spcBef>
            <a:spcAft>
              <a:spcPct val="20000"/>
            </a:spcAft>
            <a:buChar char="•"/>
          </a:pPr>
          <a:r>
            <a:rPr lang="en-US" sz="1300" kern="1200"/>
            <a:t>The goal of the game was to increase awareness and self-response.  </a:t>
          </a:r>
        </a:p>
        <a:p>
          <a:pPr marL="114300" lvl="1" indent="-114300" algn="l" defTabSz="577850">
            <a:lnSpc>
              <a:spcPct val="90000"/>
            </a:lnSpc>
            <a:spcBef>
              <a:spcPct val="0"/>
            </a:spcBef>
            <a:spcAft>
              <a:spcPct val="20000"/>
            </a:spcAft>
            <a:buChar char="•"/>
          </a:pPr>
          <a:r>
            <a:rPr lang="en-US" sz="1300" kern="1200"/>
            <a:t>Nebraska Extension shared self-response data with all counties and recruited about 30 county extension clubs to participate in Census Bingo.</a:t>
          </a:r>
        </a:p>
      </dsp:txBody>
      <dsp:txXfrm>
        <a:off x="0" y="4177094"/>
        <a:ext cx="5811128" cy="1407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E00A4-07AE-4359-8746-95623D160A32}">
      <dsp:nvSpPr>
        <dsp:cNvPr id="0" name=""/>
        <dsp:cNvSpPr/>
      </dsp:nvSpPr>
      <dsp:spPr>
        <a:xfrm rot="5400000">
          <a:off x="2843648" y="-474593"/>
          <a:ext cx="2215836" cy="371912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The census team chose locations with response rates below Douglas County’s average and handed out census flyers, fans, and water bottles to those in attendance.  </a:t>
          </a:r>
        </a:p>
        <a:p>
          <a:pPr marL="114300" lvl="1" indent="-114300" algn="l" defTabSz="533400">
            <a:lnSpc>
              <a:spcPct val="90000"/>
            </a:lnSpc>
            <a:spcBef>
              <a:spcPct val="0"/>
            </a:spcBef>
            <a:spcAft>
              <a:spcPct val="15000"/>
            </a:spcAft>
            <a:buChar char="•"/>
          </a:pPr>
          <a:r>
            <a:rPr lang="en-US" sz="1200" kern="1200"/>
            <a:t>Four partnership specialists and one recruiting assistant talked to residents about the census, and the recruiting assistant helped several families fill out their census questionnaire.  </a:t>
          </a:r>
        </a:p>
        <a:p>
          <a:pPr marL="114300" lvl="1" indent="-114300" algn="l" defTabSz="533400">
            <a:lnSpc>
              <a:spcPct val="90000"/>
            </a:lnSpc>
            <a:spcBef>
              <a:spcPct val="0"/>
            </a:spcBef>
            <a:spcAft>
              <a:spcPct val="15000"/>
            </a:spcAft>
            <a:buChar char="•"/>
          </a:pPr>
          <a:r>
            <a:rPr lang="en-US" sz="1200" kern="1200"/>
            <a:t>The team had a presence at 12 locations throughout Omaha, connecting with about 100 community members. </a:t>
          </a:r>
        </a:p>
      </dsp:txBody>
      <dsp:txXfrm rot="-5400000">
        <a:off x="2092006" y="385217"/>
        <a:ext cx="3610953" cy="1999500"/>
      </dsp:txXfrm>
    </dsp:sp>
    <dsp:sp modelId="{DF332C0F-6482-4C77-A218-B03F97BF6A60}">
      <dsp:nvSpPr>
        <dsp:cNvPr id="0" name=""/>
        <dsp:cNvSpPr/>
      </dsp:nvSpPr>
      <dsp:spPr>
        <a:xfrm>
          <a:off x="0" y="69"/>
          <a:ext cx="2092006" cy="27697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In July, Census partner City of Omaha Parks, Recreation and Public Property hosted their neighborhood hydrant parties despite COVID-19.  </a:t>
          </a:r>
        </a:p>
      </dsp:txBody>
      <dsp:txXfrm>
        <a:off x="102123" y="102192"/>
        <a:ext cx="1887760" cy="2565549"/>
      </dsp:txXfrm>
    </dsp:sp>
    <dsp:sp modelId="{4B3F71E1-68D1-47C6-B333-5FBEEAB90B4C}">
      <dsp:nvSpPr>
        <dsp:cNvPr id="0" name=""/>
        <dsp:cNvSpPr/>
      </dsp:nvSpPr>
      <dsp:spPr>
        <a:xfrm rot="5400000">
          <a:off x="2843648" y="2433691"/>
          <a:ext cx="2215836" cy="3719121"/>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In rural Nebraska, connectivity is an issue, so Internet response was not always a popular method of self-response.  Recruiting assistants helped enumerate with iPads at community events.</a:t>
          </a:r>
        </a:p>
      </dsp:txBody>
      <dsp:txXfrm rot="-5400000">
        <a:off x="2092006" y="3293501"/>
        <a:ext cx="3610953" cy="1999500"/>
      </dsp:txXfrm>
    </dsp:sp>
    <dsp:sp modelId="{B3E3903F-3527-4853-AAE6-8CDDB536CA32}">
      <dsp:nvSpPr>
        <dsp:cNvPr id="0" name=""/>
        <dsp:cNvSpPr/>
      </dsp:nvSpPr>
      <dsp:spPr>
        <a:xfrm>
          <a:off x="0" y="2908354"/>
          <a:ext cx="2092006" cy="27697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Starting in July, Mobile Questionnaire Assistance (MQA) tables were set up at rodeos and county fairs.  </a:t>
          </a:r>
        </a:p>
      </dsp:txBody>
      <dsp:txXfrm>
        <a:off x="102123" y="3010477"/>
        <a:ext cx="1887760" cy="256554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66CAE-3B3E-4F48-AE86-E9AC02309A9D}" type="datetimeFigureOut">
              <a:rPr lang="en-US" smtClean="0"/>
              <a:t>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5D8BF-ABFF-4B87-8BC8-AC143C55143D}" type="slidenum">
              <a:rPr lang="en-US" smtClean="0"/>
              <a:t>‹#›</a:t>
            </a:fld>
            <a:endParaRPr lang="en-US"/>
          </a:p>
        </p:txBody>
      </p:sp>
    </p:spTree>
    <p:extLst>
      <p:ext uri="{BB962C8B-B14F-4D97-AF65-F5344CB8AC3E}">
        <p14:creationId xmlns:p14="http://schemas.microsoft.com/office/powerpoint/2010/main" val="27574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8B2923-379B-0440-956F-E01989450102}" type="slidenum">
              <a:rPr lang="en-US" smtClean="0"/>
              <a:t>1</a:t>
            </a:fld>
            <a:endParaRPr lang="en-US"/>
          </a:p>
        </p:txBody>
      </p:sp>
    </p:spTree>
    <p:extLst>
      <p:ext uri="{BB962C8B-B14F-4D97-AF65-F5344CB8AC3E}">
        <p14:creationId xmlns:p14="http://schemas.microsoft.com/office/powerpoint/2010/main" val="37903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higher response rate spread east; most census tracts in Iowa and Illinois have response rates above 57 percent.  Overall; Northern states have better response rates than southern states. New York was having response issues related to COVID.</a:t>
            </a:r>
          </a:p>
        </p:txBody>
      </p:sp>
      <p:sp>
        <p:nvSpPr>
          <p:cNvPr id="4" name="Slide Number Placeholder 3"/>
          <p:cNvSpPr>
            <a:spLocks noGrp="1"/>
          </p:cNvSpPr>
          <p:nvPr>
            <p:ph type="sldNum" sz="quarter" idx="5"/>
          </p:nvPr>
        </p:nvSpPr>
        <p:spPr/>
        <p:txBody>
          <a:bodyPr/>
          <a:lstStyle/>
          <a:p>
            <a:fld id="{4A35D8BF-ABFF-4B87-8BC8-AC143C55143D}" type="slidenum">
              <a:rPr lang="en-US" smtClean="0"/>
              <a:t>17</a:t>
            </a:fld>
            <a:endParaRPr lang="en-US"/>
          </a:p>
        </p:txBody>
      </p:sp>
    </p:spTree>
    <p:extLst>
      <p:ext uri="{BB962C8B-B14F-4D97-AF65-F5344CB8AC3E}">
        <p14:creationId xmlns:p14="http://schemas.microsoft.com/office/powerpoint/2010/main" val="284773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Nebraska continued to have better response rates; In Douglas County, a collaboration with Millard Public Schools helped improve response rates in the southern part of the district.</a:t>
            </a:r>
          </a:p>
        </p:txBody>
      </p:sp>
      <p:sp>
        <p:nvSpPr>
          <p:cNvPr id="4" name="Slide Number Placeholder 3"/>
          <p:cNvSpPr>
            <a:spLocks noGrp="1"/>
          </p:cNvSpPr>
          <p:nvPr>
            <p:ph type="sldNum" sz="quarter" idx="5"/>
          </p:nvPr>
        </p:nvSpPr>
        <p:spPr/>
        <p:txBody>
          <a:bodyPr/>
          <a:lstStyle/>
          <a:p>
            <a:fld id="{4A35D8BF-ABFF-4B87-8BC8-AC143C55143D}" type="slidenum">
              <a:rPr lang="en-US" smtClean="0"/>
              <a:t>18</a:t>
            </a:fld>
            <a:endParaRPr lang="en-US"/>
          </a:p>
        </p:txBody>
      </p:sp>
    </p:spTree>
    <p:extLst>
      <p:ext uri="{BB962C8B-B14F-4D97-AF65-F5344CB8AC3E}">
        <p14:creationId xmlns:p14="http://schemas.microsoft.com/office/powerpoint/2010/main" val="1401836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collection by the Census was supposed to end in August 2020 and partnership specialists were expected to be released by June 2020, although our final day was September 26, 2020.  Response rates improved in coastal states.  </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20</a:t>
            </a:fld>
            <a:endParaRPr lang="en-US"/>
          </a:p>
        </p:txBody>
      </p:sp>
    </p:spTree>
    <p:extLst>
      <p:ext uri="{BB962C8B-B14F-4D97-AF65-F5344CB8AC3E}">
        <p14:creationId xmlns:p14="http://schemas.microsoft.com/office/powerpoint/2010/main" val="2018681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Nebraska, Sarpy County (directly south of Douglas County) has a response rate of 75 percent; their county election commission office coordinated efforts for a successful county count.  Six tracts in Douglas County have response rates above 86 percent.</a:t>
            </a:r>
          </a:p>
        </p:txBody>
      </p:sp>
      <p:sp>
        <p:nvSpPr>
          <p:cNvPr id="4" name="Slide Number Placeholder 3"/>
          <p:cNvSpPr>
            <a:spLocks noGrp="1"/>
          </p:cNvSpPr>
          <p:nvPr>
            <p:ph type="sldNum" sz="quarter" idx="5"/>
          </p:nvPr>
        </p:nvSpPr>
        <p:spPr/>
        <p:txBody>
          <a:bodyPr/>
          <a:lstStyle/>
          <a:p>
            <a:fld id="{4A35D8BF-ABFF-4B87-8BC8-AC143C55143D}" type="slidenum">
              <a:rPr lang="en-US" smtClean="0"/>
              <a:t>21</a:t>
            </a:fld>
            <a:endParaRPr lang="en-US"/>
          </a:p>
        </p:txBody>
      </p:sp>
    </p:spTree>
    <p:extLst>
      <p:ext uri="{BB962C8B-B14F-4D97-AF65-F5344CB8AC3E}">
        <p14:creationId xmlns:p14="http://schemas.microsoft.com/office/powerpoint/2010/main" val="14172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Self-response was supposed to run through July 2020, but it was extended since Non-Response Follow-Up (NRFU) was delayed by nearly three months.  Enumerating in counties with Native American reservations was difficult; all states had response rates above 47 percent. </a:t>
            </a:r>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23</a:t>
            </a:fld>
            <a:endParaRPr lang="en-US"/>
          </a:p>
        </p:txBody>
      </p:sp>
    </p:spTree>
    <p:extLst>
      <p:ext uri="{BB962C8B-B14F-4D97-AF65-F5344CB8AC3E}">
        <p14:creationId xmlns:p14="http://schemas.microsoft.com/office/powerpoint/2010/main" val="3351065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rates continued to increase in Central and Western Nebraska.  Some western Douglas County tracts have response rates above 90 percent.</a:t>
            </a:r>
          </a:p>
        </p:txBody>
      </p:sp>
      <p:sp>
        <p:nvSpPr>
          <p:cNvPr id="4" name="Slide Number Placeholder 3"/>
          <p:cNvSpPr>
            <a:spLocks noGrp="1"/>
          </p:cNvSpPr>
          <p:nvPr>
            <p:ph type="sldNum" sz="quarter" idx="5"/>
          </p:nvPr>
        </p:nvSpPr>
        <p:spPr/>
        <p:txBody>
          <a:bodyPr/>
          <a:lstStyle/>
          <a:p>
            <a:fld id="{4A35D8BF-ABFF-4B87-8BC8-AC143C55143D}" type="slidenum">
              <a:rPr lang="en-US" smtClean="0"/>
              <a:t>24</a:t>
            </a:fld>
            <a:endParaRPr lang="en-US"/>
          </a:p>
        </p:txBody>
      </p:sp>
    </p:spTree>
    <p:extLst>
      <p:ext uri="{BB962C8B-B14F-4D97-AF65-F5344CB8AC3E}">
        <p14:creationId xmlns:p14="http://schemas.microsoft.com/office/powerpoint/2010/main" val="11169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NRFU ran from August 9th to September 30th but was finished in October in some areas. Although Alaska began enumeration first, response rates were the lowest here.  </a:t>
            </a:r>
          </a:p>
        </p:txBody>
      </p:sp>
      <p:sp>
        <p:nvSpPr>
          <p:cNvPr id="4" name="Slide Number Placeholder 3"/>
          <p:cNvSpPr>
            <a:spLocks noGrp="1"/>
          </p:cNvSpPr>
          <p:nvPr>
            <p:ph type="sldNum" sz="quarter" idx="5"/>
          </p:nvPr>
        </p:nvSpPr>
        <p:spPr/>
        <p:txBody>
          <a:bodyPr/>
          <a:lstStyle/>
          <a:p>
            <a:fld id="{4A35D8BF-ABFF-4B87-8BC8-AC143C55143D}" type="slidenum">
              <a:rPr lang="en-US" smtClean="0"/>
              <a:t>26</a:t>
            </a:fld>
            <a:endParaRPr lang="en-US"/>
          </a:p>
        </p:txBody>
      </p:sp>
    </p:spTree>
    <p:extLst>
      <p:ext uri="{BB962C8B-B14F-4D97-AF65-F5344CB8AC3E}">
        <p14:creationId xmlns:p14="http://schemas.microsoft.com/office/powerpoint/2010/main" val="410619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partnership specialists lived in Douglas County and Lancaster County (#4).  Since milage was lower to travel to eastern Douglas County tracts and population density was greater, we spent most of our efforts here; costs were less when overnight trips weren’t necessary.  There </a:t>
            </a:r>
          </a:p>
        </p:txBody>
      </p:sp>
      <p:sp>
        <p:nvSpPr>
          <p:cNvPr id="4" name="Slide Number Placeholder 3"/>
          <p:cNvSpPr>
            <a:spLocks noGrp="1"/>
          </p:cNvSpPr>
          <p:nvPr>
            <p:ph type="sldNum" sz="quarter" idx="5"/>
          </p:nvPr>
        </p:nvSpPr>
        <p:spPr/>
        <p:txBody>
          <a:bodyPr/>
          <a:lstStyle/>
          <a:p>
            <a:fld id="{4A35D8BF-ABFF-4B87-8BC8-AC143C55143D}" type="slidenum">
              <a:rPr lang="en-US" smtClean="0"/>
              <a:t>27</a:t>
            </a:fld>
            <a:endParaRPr lang="en-US"/>
          </a:p>
        </p:txBody>
      </p:sp>
    </p:spTree>
    <p:extLst>
      <p:ext uri="{BB962C8B-B14F-4D97-AF65-F5344CB8AC3E}">
        <p14:creationId xmlns:p14="http://schemas.microsoft.com/office/powerpoint/2010/main" val="881370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were still a few tracts with response rates below 15 percent.  Alaska final raised its self-response rate above 50 percent.</a:t>
            </a:r>
          </a:p>
        </p:txBody>
      </p:sp>
      <p:sp>
        <p:nvSpPr>
          <p:cNvPr id="4" name="Slide Number Placeholder 3"/>
          <p:cNvSpPr>
            <a:spLocks noGrp="1"/>
          </p:cNvSpPr>
          <p:nvPr>
            <p:ph type="sldNum" sz="quarter" idx="5"/>
          </p:nvPr>
        </p:nvSpPr>
        <p:spPr/>
        <p:txBody>
          <a:bodyPr/>
          <a:lstStyle/>
          <a:p>
            <a:fld id="{4A35D8BF-ABFF-4B87-8BC8-AC143C55143D}" type="slidenum">
              <a:rPr lang="en-US" smtClean="0"/>
              <a:t>29</a:t>
            </a:fld>
            <a:endParaRPr lang="en-US"/>
          </a:p>
        </p:txBody>
      </p:sp>
    </p:spTree>
    <p:extLst>
      <p:ext uri="{BB962C8B-B14F-4D97-AF65-F5344CB8AC3E}">
        <p14:creationId xmlns:p14="http://schemas.microsoft.com/office/powerpoint/2010/main" val="1712261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September 22nd, four days before partnership specialists were out of jobs, 95.8 percent of Americans were enumerated, while 66.2 percent participated in self-response.  </a:t>
            </a:r>
          </a:p>
        </p:txBody>
      </p:sp>
      <p:sp>
        <p:nvSpPr>
          <p:cNvPr id="4" name="Slide Number Placeholder 3"/>
          <p:cNvSpPr>
            <a:spLocks noGrp="1"/>
          </p:cNvSpPr>
          <p:nvPr>
            <p:ph type="sldNum" sz="quarter" idx="5"/>
          </p:nvPr>
        </p:nvSpPr>
        <p:spPr/>
        <p:txBody>
          <a:bodyPr/>
          <a:lstStyle/>
          <a:p>
            <a:fld id="{4A35D8BF-ABFF-4B87-8BC8-AC143C55143D}" type="slidenum">
              <a:rPr lang="en-US" smtClean="0"/>
              <a:t>31</a:t>
            </a:fld>
            <a:endParaRPr lang="en-US"/>
          </a:p>
        </p:txBody>
      </p:sp>
    </p:spTree>
    <p:extLst>
      <p:ext uri="{BB962C8B-B14F-4D97-AF65-F5344CB8AC3E}">
        <p14:creationId xmlns:p14="http://schemas.microsoft.com/office/powerpoint/2010/main" val="222135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8B2923-379B-0440-956F-E01989450102}" type="slidenum">
              <a:rPr lang="en-US" smtClean="0"/>
              <a:t>4</a:t>
            </a:fld>
            <a:endParaRPr lang="en-US"/>
          </a:p>
        </p:txBody>
      </p:sp>
    </p:spTree>
    <p:extLst>
      <p:ext uri="{BB962C8B-B14F-4D97-AF65-F5344CB8AC3E}">
        <p14:creationId xmlns:p14="http://schemas.microsoft.com/office/powerpoint/2010/main" val="28148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Nebraska had enumerated 96.9 percent of its residents, and was finishing 4th in self-response at 71.4 percent, below Minnesota, Washington and Wisconsin.  </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32</a:t>
            </a:fld>
            <a:endParaRPr lang="en-US"/>
          </a:p>
        </p:txBody>
      </p:sp>
    </p:spTree>
    <p:extLst>
      <p:ext uri="{BB962C8B-B14F-4D97-AF65-F5344CB8AC3E}">
        <p14:creationId xmlns:p14="http://schemas.microsoft.com/office/powerpoint/2010/main" val="175257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Nebraska, Douglas County finished 9th, with a 73.1 percent self-response rate, while the City of Omaha had a 72.2 percent response rate.  </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33</a:t>
            </a:fld>
            <a:endParaRPr lang="en-US"/>
          </a:p>
        </p:txBody>
      </p:sp>
    </p:spTree>
    <p:extLst>
      <p:ext uri="{BB962C8B-B14F-4D97-AF65-F5344CB8AC3E}">
        <p14:creationId xmlns:p14="http://schemas.microsoft.com/office/powerpoint/2010/main" val="656142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Apportionment and redistricting data was delayed by about 9 months.  All states, but Alaska and West Virginia, completed the Census with response rates above 57 percent.</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37</a:t>
            </a:fld>
            <a:endParaRPr lang="en-US"/>
          </a:p>
        </p:txBody>
      </p:sp>
    </p:spTree>
    <p:extLst>
      <p:ext uri="{BB962C8B-B14F-4D97-AF65-F5344CB8AC3E}">
        <p14:creationId xmlns:p14="http://schemas.microsoft.com/office/powerpoint/2010/main" val="1537306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Apportionment and redistricting data was delayed by about 9 months.  </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38</a:t>
            </a:fld>
            <a:endParaRPr lang="en-US"/>
          </a:p>
        </p:txBody>
      </p:sp>
    </p:spTree>
    <p:extLst>
      <p:ext uri="{BB962C8B-B14F-4D97-AF65-F5344CB8AC3E}">
        <p14:creationId xmlns:p14="http://schemas.microsoft.com/office/powerpoint/2010/main" val="14167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see the dark blue areas; many of them were in urban areas that are too small to see on these maps; the Response Rate dark blue areas are a lot of the “Not Calculated” areas were Native American Reservations.</a:t>
            </a:r>
          </a:p>
        </p:txBody>
      </p:sp>
      <p:sp>
        <p:nvSpPr>
          <p:cNvPr id="4" name="Slide Number Placeholder 3"/>
          <p:cNvSpPr>
            <a:spLocks noGrp="1"/>
          </p:cNvSpPr>
          <p:nvPr>
            <p:ph type="sldNum" sz="quarter" idx="5"/>
          </p:nvPr>
        </p:nvSpPr>
        <p:spPr/>
        <p:txBody>
          <a:bodyPr/>
          <a:lstStyle/>
          <a:p>
            <a:fld id="{4A35D8BF-ABFF-4B87-8BC8-AC143C55143D}" type="slidenum">
              <a:rPr lang="en-US" smtClean="0"/>
              <a:t>39</a:t>
            </a:fld>
            <a:endParaRPr lang="en-US"/>
          </a:p>
        </p:txBody>
      </p:sp>
    </p:spTree>
    <p:extLst>
      <p:ext uri="{BB962C8B-B14F-4D97-AF65-F5344CB8AC3E}">
        <p14:creationId xmlns:p14="http://schemas.microsoft.com/office/powerpoint/2010/main" val="2311002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rural Nebraska, response rates were lower than predicted Low Response Scores.  </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40</a:t>
            </a:fld>
            <a:endParaRPr lang="en-US"/>
          </a:p>
        </p:txBody>
      </p:sp>
    </p:spTree>
    <p:extLst>
      <p:ext uri="{BB962C8B-B14F-4D97-AF65-F5344CB8AC3E}">
        <p14:creationId xmlns:p14="http://schemas.microsoft.com/office/powerpoint/2010/main" val="952167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Response Rates are similar to the final response rates in Douglas County.</a:t>
            </a:r>
          </a:p>
        </p:txBody>
      </p:sp>
      <p:sp>
        <p:nvSpPr>
          <p:cNvPr id="4" name="Slide Number Placeholder 3"/>
          <p:cNvSpPr>
            <a:spLocks noGrp="1"/>
          </p:cNvSpPr>
          <p:nvPr>
            <p:ph type="sldNum" sz="quarter" idx="5"/>
          </p:nvPr>
        </p:nvSpPr>
        <p:spPr/>
        <p:txBody>
          <a:bodyPr/>
          <a:lstStyle/>
          <a:p>
            <a:fld id="{4A35D8BF-ABFF-4B87-8BC8-AC143C55143D}" type="slidenum">
              <a:rPr lang="en-US" smtClean="0"/>
              <a:t>41</a:t>
            </a:fld>
            <a:endParaRPr lang="en-US"/>
          </a:p>
        </p:txBody>
      </p:sp>
    </p:spTree>
    <p:extLst>
      <p:ext uri="{BB962C8B-B14F-4D97-AF65-F5344CB8AC3E}">
        <p14:creationId xmlns:p14="http://schemas.microsoft.com/office/powerpoint/2010/main" val="2085480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Response Rates are similar to the final response rates in Douglas County.</a:t>
            </a:r>
          </a:p>
        </p:txBody>
      </p:sp>
      <p:sp>
        <p:nvSpPr>
          <p:cNvPr id="4" name="Slide Number Placeholder 3"/>
          <p:cNvSpPr>
            <a:spLocks noGrp="1"/>
          </p:cNvSpPr>
          <p:nvPr>
            <p:ph type="sldNum" sz="quarter" idx="5"/>
          </p:nvPr>
        </p:nvSpPr>
        <p:spPr/>
        <p:txBody>
          <a:bodyPr/>
          <a:lstStyle/>
          <a:p>
            <a:fld id="{4A35D8BF-ABFF-4B87-8BC8-AC143C55143D}" type="slidenum">
              <a:rPr lang="en-US" smtClean="0"/>
              <a:t>42</a:t>
            </a:fld>
            <a:endParaRPr lang="en-US"/>
          </a:p>
        </p:txBody>
      </p:sp>
    </p:spTree>
    <p:extLst>
      <p:ext uri="{BB962C8B-B14F-4D97-AF65-F5344CB8AC3E}">
        <p14:creationId xmlns:p14="http://schemas.microsoft.com/office/powerpoint/2010/main" val="261913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8B2923-379B-0440-956F-E01989450102}" type="slidenum">
              <a:rPr lang="en-US" smtClean="0"/>
              <a:t>5</a:t>
            </a:fld>
            <a:endParaRPr lang="en-US"/>
          </a:p>
        </p:txBody>
      </p:sp>
    </p:spTree>
    <p:extLst>
      <p:ext uri="{BB962C8B-B14F-4D97-AF65-F5344CB8AC3E}">
        <p14:creationId xmlns:p14="http://schemas.microsoft.com/office/powerpoint/2010/main" val="172187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census tracts in Nebraska had no LRS value: Census Tract 35 and 36.01 in Lancaster County and 9401 and 9402 in Thurston County.  LRS values ranged from 5.5 to 34.2. Eleven census tracts in Nebraska had LRS values higher than 30, all in Lancaster, Sarpy and Douglas counties.  In Douglas County, 8 census tracts had LRS values higher than 30.  All but 4 of the census tracts with LRS values above 25 were east of 72</a:t>
            </a:r>
            <a:r>
              <a:rPr lang="en-US" baseline="30000" dirty="0"/>
              <a:t>nd</a:t>
            </a:r>
            <a:r>
              <a:rPr lang="en-US" dirty="0"/>
              <a:t> Street.  In 1950, Omaha City Limits did not pass 72</a:t>
            </a:r>
            <a:r>
              <a:rPr lang="en-US" baseline="30000" dirty="0"/>
              <a:t>nd</a:t>
            </a:r>
            <a:r>
              <a:rPr lang="en-US" dirty="0"/>
              <a:t> Street.</a:t>
            </a:r>
          </a:p>
        </p:txBody>
      </p:sp>
      <p:sp>
        <p:nvSpPr>
          <p:cNvPr id="4" name="Slide Number Placeholder 3"/>
          <p:cNvSpPr>
            <a:spLocks noGrp="1"/>
          </p:cNvSpPr>
          <p:nvPr>
            <p:ph type="sldNum" sz="quarter" idx="5"/>
          </p:nvPr>
        </p:nvSpPr>
        <p:spPr/>
        <p:txBody>
          <a:bodyPr/>
          <a:lstStyle/>
          <a:p>
            <a:fld id="{4A35D8BF-ABFF-4B87-8BC8-AC143C55143D}" type="slidenum">
              <a:rPr lang="en-US" smtClean="0"/>
              <a:t>7</a:t>
            </a:fld>
            <a:endParaRPr lang="en-US"/>
          </a:p>
        </p:txBody>
      </p:sp>
    </p:spTree>
    <p:extLst>
      <p:ext uri="{BB962C8B-B14F-4D97-AF65-F5344CB8AC3E}">
        <p14:creationId xmlns:p14="http://schemas.microsoft.com/office/powerpoint/2010/main" val="3359316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of the poorest students in Omaha attend an OPS school, with more than 73.67 percent of students received free or reduced-price lunches based on their family income in 2019-20 (Omaha World Herald 2022).  More than 18,000 OPS students have received English Language Learner services, while parents and students speak more than 100 different languages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Nitcher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2021).</a:t>
            </a:r>
          </a:p>
        </p:txBody>
      </p:sp>
      <p:sp>
        <p:nvSpPr>
          <p:cNvPr id="4" name="Slide Number Placeholder 3"/>
          <p:cNvSpPr>
            <a:spLocks noGrp="1"/>
          </p:cNvSpPr>
          <p:nvPr>
            <p:ph type="sldNum" sz="quarter" idx="5"/>
          </p:nvPr>
        </p:nvSpPr>
        <p:spPr/>
        <p:txBody>
          <a:bodyPr/>
          <a:lstStyle/>
          <a:p>
            <a:fld id="{4A35D8BF-ABFF-4B87-8BC8-AC143C55143D}" type="slidenum">
              <a:rPr lang="en-US" smtClean="0"/>
              <a:t>9</a:t>
            </a:fld>
            <a:endParaRPr lang="en-US"/>
          </a:p>
        </p:txBody>
      </p:sp>
    </p:spTree>
    <p:extLst>
      <p:ext uri="{BB962C8B-B14F-4D97-AF65-F5344CB8AC3E}">
        <p14:creationId xmlns:p14="http://schemas.microsoft.com/office/powerpoint/2010/main" val="176972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the classification based on what the Census Bureau’s Tableau 2020 Response Rate Map open data effort.  They used choropleth map with a maximum of 10 classes, in a diverging color scheme.  To show more data, I created these as bivariant maps, by numbering the states by response rate, with 1 being the highest or best response rate, while 51 being the lowest response rate.  Due to the small size of most counties, I did not do this for the U.S. county map.  As you can tell from these two maps, the Midwest has higher response rates; this trend continues throughout the response period.  </a:t>
            </a:r>
          </a:p>
        </p:txBody>
      </p:sp>
      <p:sp>
        <p:nvSpPr>
          <p:cNvPr id="4" name="Slide Number Placeholder 3"/>
          <p:cNvSpPr>
            <a:spLocks noGrp="1"/>
          </p:cNvSpPr>
          <p:nvPr>
            <p:ph type="sldNum" sz="quarter" idx="5"/>
          </p:nvPr>
        </p:nvSpPr>
        <p:spPr/>
        <p:txBody>
          <a:bodyPr/>
          <a:lstStyle/>
          <a:p>
            <a:fld id="{4A35D8BF-ABFF-4B87-8BC8-AC143C55143D}" type="slidenum">
              <a:rPr lang="en-US" smtClean="0"/>
              <a:t>11</a:t>
            </a:fld>
            <a:endParaRPr lang="en-US"/>
          </a:p>
        </p:txBody>
      </p:sp>
    </p:spTree>
    <p:extLst>
      <p:ext uri="{BB962C8B-B14F-4D97-AF65-F5344CB8AC3E}">
        <p14:creationId xmlns:p14="http://schemas.microsoft.com/office/powerpoint/2010/main" val="309947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I created these as bivariant maps, by numbering the Nebraska counties by response rate, with 1 being the highest or best response rate, while 93 being the lowest response rate; in Douglas County, there are 162 tracts. Eastern Nebraska has better self-response scores; In Douglas County, the tract with the best self-response score is where Governor Pete Rickett’s Omaha residence.  I found this humorous, since Pete Ricketts did not want Nebraska to have a state Complete Count Committee.</a:t>
            </a:r>
          </a:p>
          <a:p>
            <a:endParaRPr lang="en-US" dirty="0"/>
          </a:p>
        </p:txBody>
      </p:sp>
      <p:sp>
        <p:nvSpPr>
          <p:cNvPr id="4" name="Slide Number Placeholder 3"/>
          <p:cNvSpPr>
            <a:spLocks noGrp="1"/>
          </p:cNvSpPr>
          <p:nvPr>
            <p:ph type="sldNum" sz="quarter" idx="5"/>
          </p:nvPr>
        </p:nvSpPr>
        <p:spPr/>
        <p:txBody>
          <a:bodyPr/>
          <a:lstStyle/>
          <a:p>
            <a:fld id="{4A35D8BF-ABFF-4B87-8BC8-AC143C55143D}" type="slidenum">
              <a:rPr lang="en-US" smtClean="0"/>
              <a:t>12</a:t>
            </a:fld>
            <a:endParaRPr lang="en-US"/>
          </a:p>
        </p:txBody>
      </p:sp>
    </p:spTree>
    <p:extLst>
      <p:ext uri="{BB962C8B-B14F-4D97-AF65-F5344CB8AC3E}">
        <p14:creationId xmlns:p14="http://schemas.microsoft.com/office/powerpoint/2010/main" val="76181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pattern is emerging that Midwestern counties have better response rates</a:t>
            </a:r>
          </a:p>
        </p:txBody>
      </p:sp>
      <p:sp>
        <p:nvSpPr>
          <p:cNvPr id="4" name="Slide Number Placeholder 3"/>
          <p:cNvSpPr>
            <a:spLocks noGrp="1"/>
          </p:cNvSpPr>
          <p:nvPr>
            <p:ph type="sldNum" sz="quarter" idx="5"/>
          </p:nvPr>
        </p:nvSpPr>
        <p:spPr/>
        <p:txBody>
          <a:bodyPr/>
          <a:lstStyle/>
          <a:p>
            <a:fld id="{4A35D8BF-ABFF-4B87-8BC8-AC143C55143D}" type="slidenum">
              <a:rPr lang="en-US" smtClean="0"/>
              <a:t>14</a:t>
            </a:fld>
            <a:endParaRPr lang="en-US"/>
          </a:p>
        </p:txBody>
      </p:sp>
    </p:spTree>
    <p:extLst>
      <p:ext uri="{BB962C8B-B14F-4D97-AF65-F5344CB8AC3E}">
        <p14:creationId xmlns:p14="http://schemas.microsoft.com/office/powerpoint/2010/main" val="419563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counties already lagging.  Thurston County (#91 or in Northeast Nebraska) is home to an Indian Reservation.  In Douglas County, a couple of tracts response rate is about what the final response rate for the U.S. is.  </a:t>
            </a:r>
          </a:p>
        </p:txBody>
      </p:sp>
      <p:sp>
        <p:nvSpPr>
          <p:cNvPr id="4" name="Slide Number Placeholder 3"/>
          <p:cNvSpPr>
            <a:spLocks noGrp="1"/>
          </p:cNvSpPr>
          <p:nvPr>
            <p:ph type="sldNum" sz="quarter" idx="5"/>
          </p:nvPr>
        </p:nvSpPr>
        <p:spPr/>
        <p:txBody>
          <a:bodyPr/>
          <a:lstStyle/>
          <a:p>
            <a:fld id="{4A35D8BF-ABFF-4B87-8BC8-AC143C55143D}" type="slidenum">
              <a:rPr lang="en-US" smtClean="0"/>
              <a:t>15</a:t>
            </a:fld>
            <a:endParaRPr lang="en-US"/>
          </a:p>
        </p:txBody>
      </p:sp>
    </p:spTree>
    <p:extLst>
      <p:ext uri="{BB962C8B-B14F-4D97-AF65-F5344CB8AC3E}">
        <p14:creationId xmlns:p14="http://schemas.microsoft.com/office/powerpoint/2010/main" val="206868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84B9-A3F5-455E-9C5B-7FDCD6FE1D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BE8B86-1E19-4408-9FDA-E820DF7F0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C141F8-D733-4374-9148-3AAD6768DBC3}"/>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5" name="Footer Placeholder 4">
            <a:extLst>
              <a:ext uri="{FF2B5EF4-FFF2-40B4-BE49-F238E27FC236}">
                <a16:creationId xmlns:a16="http://schemas.microsoft.com/office/drawing/2014/main" id="{3DAC2DFE-FEEF-4EAD-A77B-D2F9B865A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69674-6388-4E32-B067-FC0C9D4C57F8}"/>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4003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A2D02-E760-47CF-8770-0B63AEA20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441303-0DD3-46A6-BDF4-595E911901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4FE30-64B5-460C-ACA3-052A8B5D03A9}"/>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5" name="Footer Placeholder 4">
            <a:extLst>
              <a:ext uri="{FF2B5EF4-FFF2-40B4-BE49-F238E27FC236}">
                <a16:creationId xmlns:a16="http://schemas.microsoft.com/office/drawing/2014/main" id="{648B7A04-80EB-4CF5-B422-0B99645C6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C11E3-EC09-40EF-A94A-C6A522808A20}"/>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286903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3FD2E-7DED-4E20-B545-FF04B1D7B6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40E30E-6239-46CF-8C21-BDD43FC32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6B8CA-5B80-478A-84EB-221D3515444D}"/>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5" name="Footer Placeholder 4">
            <a:extLst>
              <a:ext uri="{FF2B5EF4-FFF2-40B4-BE49-F238E27FC236}">
                <a16:creationId xmlns:a16="http://schemas.microsoft.com/office/drawing/2014/main" id="{4202C477-2F72-4FA8-A50D-2C53DD6CD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FA500-535C-47C3-BD9B-8989318A2CFE}"/>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380788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7FE1A-CA26-4302-900E-78DA72D1D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214F65-4531-4384-BA71-34179979B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CC8E4-66B3-499D-AD17-FD473B136A26}"/>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5" name="Footer Placeholder 4">
            <a:extLst>
              <a:ext uri="{FF2B5EF4-FFF2-40B4-BE49-F238E27FC236}">
                <a16:creationId xmlns:a16="http://schemas.microsoft.com/office/drawing/2014/main" id="{F18EC9E5-F2DE-4BC3-9D90-9A9323FC1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D7BF8-E165-4007-AB5F-DD0B56CFA274}"/>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200452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959F-0A41-4070-B349-8E1AB9560A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6DE6C3-7F6E-4A98-ADAE-D60C21E0C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6D83E7-77BE-433A-B443-730EFA0FE7B2}"/>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5" name="Footer Placeholder 4">
            <a:extLst>
              <a:ext uri="{FF2B5EF4-FFF2-40B4-BE49-F238E27FC236}">
                <a16:creationId xmlns:a16="http://schemas.microsoft.com/office/drawing/2014/main" id="{96F5205F-0694-4FAB-A56E-D2C846606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D036-56C2-4E59-B835-066AF376B621}"/>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383163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5757-DAB1-442F-8335-E593A9D9E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C2FA3-8A30-40F6-B692-079CAEAC8C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A2E3BD-5F46-4771-97FB-F6D04B3D85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F6BCA-C80D-4805-856F-23E4705E3D0E}"/>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6" name="Footer Placeholder 5">
            <a:extLst>
              <a:ext uri="{FF2B5EF4-FFF2-40B4-BE49-F238E27FC236}">
                <a16:creationId xmlns:a16="http://schemas.microsoft.com/office/drawing/2014/main" id="{D6B932C6-E0D7-4F1F-9F8E-A0674F362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2B046-1285-439E-BAF3-745378B88F57}"/>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189640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E80D-79F7-419A-83F0-AF86198F05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01699-AE0D-45B5-8016-ACD70AF45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93B3DF-845C-435D-A883-4B53FDFDE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2E79A5-4988-41E8-B425-2CAA016B1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2C850-F129-4E01-9CFA-5EE724AD71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2A7C05-2295-4DEC-BD65-E92FC3592F1A}"/>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8" name="Footer Placeholder 7">
            <a:extLst>
              <a:ext uri="{FF2B5EF4-FFF2-40B4-BE49-F238E27FC236}">
                <a16:creationId xmlns:a16="http://schemas.microsoft.com/office/drawing/2014/main" id="{F7053A9B-FDCF-476F-B411-2D032167AE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09C295-2C3F-475C-A006-D16657C92B14}"/>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60757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A27A-1424-490A-AA04-8DDF37F96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CF2503-C610-4FF8-84A8-751EB00C3049}"/>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4" name="Footer Placeholder 3">
            <a:extLst>
              <a:ext uri="{FF2B5EF4-FFF2-40B4-BE49-F238E27FC236}">
                <a16:creationId xmlns:a16="http://schemas.microsoft.com/office/drawing/2014/main" id="{D43BF6A6-7BFF-43DF-BE5F-612A23A492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353AE2-0311-49C7-87E0-0730B85784C1}"/>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280982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027B2-BD63-4D25-AF1C-CE49E98D4A4E}"/>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3" name="Footer Placeholder 2">
            <a:extLst>
              <a:ext uri="{FF2B5EF4-FFF2-40B4-BE49-F238E27FC236}">
                <a16:creationId xmlns:a16="http://schemas.microsoft.com/office/drawing/2014/main" id="{CD0953C5-07C2-4FDF-8BEF-3E71D5708B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8EEDC7-98A1-448F-A727-F63105620866}"/>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317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90590-249B-4BB8-9C21-90EDD5EAE9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3B9E17-BF47-4C45-A8F4-D2E32E519E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62A572-F20E-4D59-BD05-FE087CC55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26CAE-87BF-413D-B2D4-B05B9E69F0F3}"/>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6" name="Footer Placeholder 5">
            <a:extLst>
              <a:ext uri="{FF2B5EF4-FFF2-40B4-BE49-F238E27FC236}">
                <a16:creationId xmlns:a16="http://schemas.microsoft.com/office/drawing/2014/main" id="{2EF03F4B-58DB-4C78-B5AC-0BF273BDD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83CE7-9D54-40C0-A5F1-E39204EBBBAE}"/>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256414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A867-0081-4F9E-974C-DAD7B681D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7CFD9-6351-4AB8-BE07-02811769B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5ADC73-A003-4559-895F-BD8667FC3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B0A21-6B90-4219-86C9-BB02AB6867EB}"/>
              </a:ext>
            </a:extLst>
          </p:cNvPr>
          <p:cNvSpPr>
            <a:spLocks noGrp="1"/>
          </p:cNvSpPr>
          <p:nvPr>
            <p:ph type="dt" sz="half" idx="10"/>
          </p:nvPr>
        </p:nvSpPr>
        <p:spPr/>
        <p:txBody>
          <a:bodyPr/>
          <a:lstStyle/>
          <a:p>
            <a:fld id="{76EDDCF5-F99B-4204-92AF-03A68C44F8FC}" type="datetimeFigureOut">
              <a:rPr lang="en-US" smtClean="0"/>
              <a:t>2/25/2022</a:t>
            </a:fld>
            <a:endParaRPr lang="en-US"/>
          </a:p>
        </p:txBody>
      </p:sp>
      <p:sp>
        <p:nvSpPr>
          <p:cNvPr id="6" name="Footer Placeholder 5">
            <a:extLst>
              <a:ext uri="{FF2B5EF4-FFF2-40B4-BE49-F238E27FC236}">
                <a16:creationId xmlns:a16="http://schemas.microsoft.com/office/drawing/2014/main" id="{8FBD55DF-4F52-41D0-8148-A8E1FA273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C5C42-2541-4017-B76E-DD56064D666F}"/>
              </a:ext>
            </a:extLst>
          </p:cNvPr>
          <p:cNvSpPr>
            <a:spLocks noGrp="1"/>
          </p:cNvSpPr>
          <p:nvPr>
            <p:ph type="sldNum" sz="quarter" idx="12"/>
          </p:nvPr>
        </p:nvSpPr>
        <p:spPr/>
        <p:txBody>
          <a:bodyPr/>
          <a:lstStyle/>
          <a:p>
            <a:fld id="{044D5B3F-83D7-402C-9598-414A5EF941FB}" type="slidenum">
              <a:rPr lang="en-US" smtClean="0"/>
              <a:t>‹#›</a:t>
            </a:fld>
            <a:endParaRPr lang="en-US"/>
          </a:p>
        </p:txBody>
      </p:sp>
    </p:spTree>
    <p:extLst>
      <p:ext uri="{BB962C8B-B14F-4D97-AF65-F5344CB8AC3E}">
        <p14:creationId xmlns:p14="http://schemas.microsoft.com/office/powerpoint/2010/main" val="51536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A7B8A-A587-47E5-9200-C975C1449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24D91-F347-41C6-83BA-3EE58C79A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67A49-AA92-469F-93CD-C564A6FD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DCF5-F99B-4204-92AF-03A68C44F8FC}" type="datetimeFigureOut">
              <a:rPr lang="en-US" smtClean="0"/>
              <a:t>2/25/2022</a:t>
            </a:fld>
            <a:endParaRPr lang="en-US"/>
          </a:p>
        </p:txBody>
      </p:sp>
      <p:sp>
        <p:nvSpPr>
          <p:cNvPr id="5" name="Footer Placeholder 4">
            <a:extLst>
              <a:ext uri="{FF2B5EF4-FFF2-40B4-BE49-F238E27FC236}">
                <a16:creationId xmlns:a16="http://schemas.microsoft.com/office/drawing/2014/main" id="{47407087-982F-481E-BE16-F7809B63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7031C5-CEA2-4502-BC5B-BE465257E5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D5B3F-83D7-402C-9598-414A5EF941FB}" type="slidenum">
              <a:rPr lang="en-US" smtClean="0"/>
              <a:t>‹#›</a:t>
            </a:fld>
            <a:endParaRPr lang="en-US"/>
          </a:p>
        </p:txBody>
      </p:sp>
    </p:spTree>
    <p:extLst>
      <p:ext uri="{BB962C8B-B14F-4D97-AF65-F5344CB8AC3E}">
        <p14:creationId xmlns:p14="http://schemas.microsoft.com/office/powerpoint/2010/main" val="1088330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6.bin"/><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oleObject" Target="../embeddings/oleObject8.bin"/><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10.bin"/><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oleObject" Target="../embeddings/oleObject12.bin"/><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4.xml"/><Relationship Id="rId7"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oleObject" Target="../embeddings/oleObject14.bin"/><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oleObject" Target="../embeddings/oleObject16.bin"/><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5.xml"/><Relationship Id="rId7" Type="http://schemas.openxmlformats.org/officeDocument/2006/relationships/image" Target="../media/image2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oleObject" Target="../embeddings/oleObject18.bin"/><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oleObject" Target="../embeddings/oleObject20.bin"/><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oleObject" Target="../embeddings/oleObject22.bin"/><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oleObject" Target="../embeddings/oleObject24.bin"/><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oleObject" Target="../embeddings/oleObject26.bin"/><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27.bin"/><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oleObject" Target="../embeddings/oleObject28.bin"/></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oleObject" Target="../embeddings/oleObject30.bin"/><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oleObject" Target="../embeddings/oleObject32.bin"/><Relationship Id="rId4" Type="http://schemas.openxmlformats.org/officeDocument/2006/relationships/image" Target="../media/image51.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oleObject" Target="../embeddings/oleObject34.bin"/><Relationship Id="rId4" Type="http://schemas.openxmlformats.org/officeDocument/2006/relationships/image" Target="../media/image53.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oleObject" Target="../embeddings/oleObject36.bin"/><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oleObject" Target="../embeddings/oleObject38.bin"/><Relationship Id="rId4" Type="http://schemas.openxmlformats.org/officeDocument/2006/relationships/image" Target="../media/image57.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40.bin"/><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hyperlink" Target="https://mtgis-portal.geo.census.gov/arcgis/apps/webappviewer/index.html?id=33913772601d4c89856119b2ded614e2" TargetMode="External"/><Relationship Id="rId2" Type="http://schemas.openxmlformats.org/officeDocument/2006/relationships/hyperlink" Target="https://www.census.gov/library/visualizations/interactive/2020-census-self-response-rates-map.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verigeisiffror.scb.se/contentassets/ca21efb41fee47d293bbee5bf7be7fb3/using-a-geographic-segmentation-to-understand-predict-and-plan-for-census-and-survey-mail-nonresponse.pdf" TargetMode="External"/><Relationship Id="rId7" Type="http://schemas.openxmlformats.org/officeDocument/2006/relationships/hyperlink" Target="https://www2.census.gov/geo/pdfs/maps-data/maps/roam/2020_Census_at_a_Glance-ROAM.pdf" TargetMode="External"/><Relationship Id="rId2" Type="http://schemas.openxmlformats.org/officeDocument/2006/relationships/hyperlink" Target="https://www2.census.gov/cac/sac/meetings/2019-09/2020-census-partnership-program.pdf" TargetMode="External"/><Relationship Id="rId1" Type="http://schemas.openxmlformats.org/officeDocument/2006/relationships/slideLayout" Target="../slideLayouts/slideLayout2.xml"/><Relationship Id="rId6" Type="http://schemas.openxmlformats.org/officeDocument/2006/relationships/hyperlink" Target="https://www2.census.gov/" TargetMode="External"/><Relationship Id="rId5" Type="http://schemas.openxmlformats.org/officeDocument/2006/relationships/hyperlink" Target="https://www2.census.gov/programs-surveys/research/guidance/planning-databases/2000/pdb-tract-2000.pdf" TargetMode="External"/><Relationship Id="rId4" Type="http://schemas.openxmlformats.org/officeDocument/2006/relationships/hyperlink" Target="https://citeseerx.ist.psu.edu/viewdoc/download?doi=10.1.1.115.3349&amp;rep=rep1&amp;type=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bloom3.github.io/AAGSpring2022/mapsBloom.pdf" TargetMode="External"/><Relationship Id="rId2" Type="http://schemas.openxmlformats.org/officeDocument/2006/relationships/hyperlink" Target="mailto:hbloom3@huskers.unl.ed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7A86-8394-344B-8B9A-C5D1F0E2AEB3}"/>
              </a:ext>
            </a:extLst>
          </p:cNvPr>
          <p:cNvSpPr>
            <a:spLocks noGrp="1"/>
          </p:cNvSpPr>
          <p:nvPr>
            <p:ph type="ctrTitle"/>
          </p:nvPr>
        </p:nvSpPr>
        <p:spPr>
          <a:xfrm>
            <a:off x="4006516" y="360946"/>
            <a:ext cx="7916779" cy="3429001"/>
          </a:xfrm>
        </p:spPr>
        <p:txBody>
          <a:bodyPr>
            <a:normAutofit/>
          </a:bodyPr>
          <a:lstStyle/>
          <a:p>
            <a:r>
              <a:rPr lang="en-US" sz="4800" dirty="0"/>
              <a:t>Conducting the Census through the Pandemic: Low-response census tracts and other challenges</a:t>
            </a:r>
          </a:p>
        </p:txBody>
      </p:sp>
      <p:sp>
        <p:nvSpPr>
          <p:cNvPr id="3" name="Subtitle 2">
            <a:extLst>
              <a:ext uri="{FF2B5EF4-FFF2-40B4-BE49-F238E27FC236}">
                <a16:creationId xmlns:a16="http://schemas.microsoft.com/office/drawing/2014/main" id="{4367699B-B078-CC42-AB5A-24C23E1DAB5C}"/>
              </a:ext>
            </a:extLst>
          </p:cNvPr>
          <p:cNvSpPr>
            <a:spLocks noGrp="1"/>
          </p:cNvSpPr>
          <p:nvPr>
            <p:ph type="subTitle" idx="1"/>
          </p:nvPr>
        </p:nvSpPr>
        <p:spPr>
          <a:xfrm>
            <a:off x="4980779" y="5097780"/>
            <a:ext cx="6125372" cy="1399273"/>
          </a:xfrm>
        </p:spPr>
        <p:txBody>
          <a:bodyPr>
            <a:normAutofit fontScale="70000" lnSpcReduction="20000"/>
          </a:bodyPr>
          <a:lstStyle/>
          <a:p>
            <a:r>
              <a:rPr lang="en-US" dirty="0"/>
              <a:t>Heather L. Bloom</a:t>
            </a:r>
          </a:p>
          <a:p>
            <a:r>
              <a:rPr lang="en-US" dirty="0"/>
              <a:t>AAG 2022 Annual Meeting</a:t>
            </a:r>
          </a:p>
          <a:p>
            <a:r>
              <a:rPr lang="en-US" dirty="0"/>
              <a:t>Virtual 23: “Using 2020 U.S. Census Data: What’s New? What’s Noisy?”</a:t>
            </a:r>
          </a:p>
          <a:p>
            <a:r>
              <a:rPr lang="en-US" dirty="0"/>
              <a:t>February 28, 2022, at 11:20 a.m.</a:t>
            </a:r>
          </a:p>
        </p:txBody>
      </p:sp>
      <p:pic>
        <p:nvPicPr>
          <p:cNvPr id="4" name="Picture 3" descr="An abstract map of the globe">
            <a:extLst>
              <a:ext uri="{FF2B5EF4-FFF2-40B4-BE49-F238E27FC236}">
                <a16:creationId xmlns:a16="http://schemas.microsoft.com/office/drawing/2014/main" id="{36FC709E-17DF-43BF-8FE6-5810E462675C}"/>
              </a:ext>
            </a:extLst>
          </p:cNvPr>
          <p:cNvPicPr>
            <a:picLocks noChangeAspect="1"/>
          </p:cNvPicPr>
          <p:nvPr/>
        </p:nvPicPr>
        <p:blipFill rotWithShape="1">
          <a:blip r:embed="rId3"/>
          <a:srcRect l="45272" r="19514"/>
          <a:stretch/>
        </p:blipFill>
        <p:spPr>
          <a:xfrm>
            <a:off x="20" y="10"/>
            <a:ext cx="3863955" cy="6857989"/>
          </a:xfrm>
          <a:prstGeom prst="rect">
            <a:avLst/>
          </a:prstGeom>
        </p:spPr>
      </p:pic>
    </p:spTree>
    <p:extLst>
      <p:ext uri="{BB962C8B-B14F-4D97-AF65-F5344CB8AC3E}">
        <p14:creationId xmlns:p14="http://schemas.microsoft.com/office/powerpoint/2010/main" val="1418113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06E07-EB49-4335-B5B6-77AF5653E32E}"/>
              </a:ext>
            </a:extLst>
          </p:cNvPr>
          <p:cNvSpPr>
            <a:spLocks noGrp="1"/>
          </p:cNvSpPr>
          <p:nvPr>
            <p:ph type="title"/>
          </p:nvPr>
        </p:nvSpPr>
        <p:spPr>
          <a:xfrm>
            <a:off x="635000" y="640823"/>
            <a:ext cx="3418659" cy="5583148"/>
          </a:xfrm>
        </p:spPr>
        <p:txBody>
          <a:bodyPr anchor="ctr">
            <a:normAutofit/>
          </a:bodyPr>
          <a:lstStyle/>
          <a:p>
            <a:r>
              <a:rPr lang="en-US" sz="5400"/>
              <a:t>March 2020</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1DDB8896-33C2-49CB-9012-14181545715F}"/>
              </a:ext>
            </a:extLst>
          </p:cNvPr>
          <p:cNvGraphicFramePr>
            <a:graphicFrameLocks noGrp="1"/>
          </p:cNvGraphicFramePr>
          <p:nvPr>
            <p:ph idx="1"/>
            <p:extLst>
              <p:ext uri="{D42A27DB-BD31-4B8C-83A1-F6EECF244321}">
                <p14:modId xmlns:p14="http://schemas.microsoft.com/office/powerpoint/2010/main" val="278850794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22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AB96699-3D93-46B6-BF2C-D2B4FC594906}"/>
              </a:ext>
            </a:extLst>
          </p:cNvPr>
          <p:cNvGraphicFramePr>
            <a:graphicFrameLocks noChangeAspect="1"/>
          </p:cNvGraphicFramePr>
          <p:nvPr>
            <p:extLst>
              <p:ext uri="{D42A27DB-BD31-4B8C-83A1-F6EECF244321}">
                <p14:modId xmlns:p14="http://schemas.microsoft.com/office/powerpoint/2010/main" val="2103637662"/>
              </p:ext>
            </p:extLst>
          </p:nvPr>
        </p:nvGraphicFramePr>
        <p:xfrm>
          <a:off x="0" y="-1"/>
          <a:ext cx="5688725" cy="4395832"/>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3" name="Object 2">
                        <a:extLst>
                          <a:ext uri="{FF2B5EF4-FFF2-40B4-BE49-F238E27FC236}">
                            <a16:creationId xmlns:a16="http://schemas.microsoft.com/office/drawing/2014/main" id="{2AB96699-3D93-46B6-BF2C-D2B4FC594906}"/>
                          </a:ext>
                        </a:extLst>
                      </p:cNvPr>
                      <p:cNvPicPr/>
                      <p:nvPr/>
                    </p:nvPicPr>
                    <p:blipFill>
                      <a:blip r:embed="rId4"/>
                      <a:stretch>
                        <a:fillRect/>
                      </a:stretch>
                    </p:blipFill>
                    <p:spPr>
                      <a:xfrm>
                        <a:off x="0" y="-1"/>
                        <a:ext cx="5688725" cy="439583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0E532CD-1CD0-42D1-8148-E8F96BBF932A}"/>
              </a:ext>
            </a:extLst>
          </p:cNvPr>
          <p:cNvGraphicFramePr>
            <a:graphicFrameLocks noChangeAspect="1"/>
          </p:cNvGraphicFramePr>
          <p:nvPr>
            <p:extLst>
              <p:ext uri="{D42A27DB-BD31-4B8C-83A1-F6EECF244321}">
                <p14:modId xmlns:p14="http://schemas.microsoft.com/office/powerpoint/2010/main" val="2272449965"/>
              </p:ext>
            </p:extLst>
          </p:nvPr>
        </p:nvGraphicFramePr>
        <p:xfrm>
          <a:off x="5603845" y="1769231"/>
          <a:ext cx="6588153" cy="5090846"/>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40E532CD-1CD0-42D1-8148-E8F96BBF932A}"/>
                          </a:ext>
                        </a:extLst>
                      </p:cNvPr>
                      <p:cNvPicPr/>
                      <p:nvPr/>
                    </p:nvPicPr>
                    <p:blipFill>
                      <a:blip r:embed="rId6"/>
                      <a:stretch>
                        <a:fillRect/>
                      </a:stretch>
                    </p:blipFill>
                    <p:spPr>
                      <a:xfrm>
                        <a:off x="5603845" y="1769231"/>
                        <a:ext cx="6588153" cy="5090846"/>
                      </a:xfrm>
                      <a:prstGeom prst="rect">
                        <a:avLst/>
                      </a:prstGeom>
                    </p:spPr>
                  </p:pic>
                </p:oleObj>
              </mc:Fallback>
            </mc:AlternateContent>
          </a:graphicData>
        </a:graphic>
      </p:graphicFrame>
    </p:spTree>
    <p:extLst>
      <p:ext uri="{BB962C8B-B14F-4D97-AF65-F5344CB8AC3E}">
        <p14:creationId xmlns:p14="http://schemas.microsoft.com/office/powerpoint/2010/main" val="388827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8B0A12B-7576-4D8D-AE71-0950AD256C11}"/>
              </a:ext>
            </a:extLst>
          </p:cNvPr>
          <p:cNvGraphicFramePr>
            <a:graphicFrameLocks noChangeAspect="1"/>
          </p:cNvGraphicFramePr>
          <p:nvPr>
            <p:extLst>
              <p:ext uri="{D42A27DB-BD31-4B8C-83A1-F6EECF244321}">
                <p14:modId xmlns:p14="http://schemas.microsoft.com/office/powerpoint/2010/main" val="2849870342"/>
              </p:ext>
            </p:extLst>
          </p:nvPr>
        </p:nvGraphicFramePr>
        <p:xfrm>
          <a:off x="0" y="18417"/>
          <a:ext cx="4783403" cy="3696266"/>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18B0A12B-7576-4D8D-AE71-0950AD256C11}"/>
                          </a:ext>
                        </a:extLst>
                      </p:cNvPr>
                      <p:cNvPicPr/>
                      <p:nvPr/>
                    </p:nvPicPr>
                    <p:blipFill>
                      <a:blip r:embed="rId4"/>
                      <a:stretch>
                        <a:fillRect/>
                      </a:stretch>
                    </p:blipFill>
                    <p:spPr>
                      <a:xfrm>
                        <a:off x="0" y="18417"/>
                        <a:ext cx="4783403" cy="369626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28D2E287-13EF-4801-B261-11BA253B7FC3}"/>
              </a:ext>
            </a:extLst>
          </p:cNvPr>
          <p:cNvGraphicFramePr>
            <a:graphicFrameLocks noChangeAspect="1"/>
          </p:cNvGraphicFramePr>
          <p:nvPr>
            <p:extLst>
              <p:ext uri="{D42A27DB-BD31-4B8C-83A1-F6EECF244321}">
                <p14:modId xmlns:p14="http://schemas.microsoft.com/office/powerpoint/2010/main" val="51513998"/>
              </p:ext>
            </p:extLst>
          </p:nvPr>
        </p:nvGraphicFramePr>
        <p:xfrm>
          <a:off x="4783403" y="1099308"/>
          <a:ext cx="7408597" cy="5724825"/>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3" name="Object 2">
                        <a:extLst>
                          <a:ext uri="{FF2B5EF4-FFF2-40B4-BE49-F238E27FC236}">
                            <a16:creationId xmlns:a16="http://schemas.microsoft.com/office/drawing/2014/main" id="{28D2E287-13EF-4801-B261-11BA253B7FC3}"/>
                          </a:ext>
                        </a:extLst>
                      </p:cNvPr>
                      <p:cNvPicPr/>
                      <p:nvPr/>
                    </p:nvPicPr>
                    <p:blipFill>
                      <a:blip r:embed="rId6"/>
                      <a:stretch>
                        <a:fillRect/>
                      </a:stretch>
                    </p:blipFill>
                    <p:spPr>
                      <a:xfrm>
                        <a:off x="4783403" y="1099308"/>
                        <a:ext cx="7408597" cy="5724825"/>
                      </a:xfrm>
                      <a:prstGeom prst="rect">
                        <a:avLst/>
                      </a:prstGeom>
                    </p:spPr>
                  </p:pic>
                </p:oleObj>
              </mc:Fallback>
            </mc:AlternateContent>
          </a:graphicData>
        </a:graphic>
      </p:graphicFrame>
    </p:spTree>
    <p:extLst>
      <p:ext uri="{BB962C8B-B14F-4D97-AF65-F5344CB8AC3E}">
        <p14:creationId xmlns:p14="http://schemas.microsoft.com/office/powerpoint/2010/main" val="2100582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9806E-69F4-4D1E-A386-A85763B6CCE6}"/>
              </a:ext>
            </a:extLst>
          </p:cNvPr>
          <p:cNvSpPr>
            <a:spLocks noGrp="1"/>
          </p:cNvSpPr>
          <p:nvPr>
            <p:ph type="title"/>
          </p:nvPr>
        </p:nvSpPr>
        <p:spPr>
          <a:xfrm>
            <a:off x="838200" y="365125"/>
            <a:ext cx="10515600" cy="1325563"/>
          </a:xfrm>
        </p:spPr>
        <p:txBody>
          <a:bodyPr>
            <a:normAutofit/>
          </a:bodyPr>
          <a:lstStyle/>
          <a:p>
            <a:r>
              <a:rPr lang="en-US" sz="5400"/>
              <a:t>Census Day – April 1, 2020</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80E2F2-C21E-4280-953B-9E201C351C9C}"/>
              </a:ext>
            </a:extLst>
          </p:cNvPr>
          <p:cNvSpPr>
            <a:spLocks noGrp="1"/>
          </p:cNvSpPr>
          <p:nvPr>
            <p:ph idx="1"/>
          </p:nvPr>
        </p:nvSpPr>
        <p:spPr>
          <a:xfrm>
            <a:off x="838200" y="1929384"/>
            <a:ext cx="10515600" cy="4251960"/>
          </a:xfrm>
        </p:spPr>
        <p:txBody>
          <a:bodyPr>
            <a:noAutofit/>
          </a:bodyPr>
          <a:lstStyle/>
          <a:p>
            <a:r>
              <a:rPr lang="en-US" sz="3200" dirty="0"/>
              <a:t>Census Day referenced where you lived on that date. </a:t>
            </a:r>
          </a:p>
          <a:p>
            <a:pPr lvl="1"/>
            <a:r>
              <a:rPr lang="en-US" sz="3200" dirty="0"/>
              <a:t>NRFU was to start in May and finish in July.</a:t>
            </a:r>
          </a:p>
          <a:p>
            <a:pPr lvl="1"/>
            <a:r>
              <a:rPr lang="en-US" sz="3200" dirty="0"/>
              <a:t>The count to be delivered to President Trump by December 31, 2020. </a:t>
            </a:r>
          </a:p>
          <a:p>
            <a:r>
              <a:rPr lang="en-US" sz="3200" dirty="0"/>
              <a:t>These events did not go as planned.</a:t>
            </a:r>
          </a:p>
          <a:p>
            <a:r>
              <a:rPr lang="en-US" sz="3200" dirty="0"/>
              <a:t>Census Day was changed from where you were on April 1st, to where you should have been on April 1st, since colleges sent students home and some people fled urban areas due to COVID-19.  </a:t>
            </a:r>
          </a:p>
        </p:txBody>
      </p:sp>
    </p:spTree>
    <p:extLst>
      <p:ext uri="{BB962C8B-B14F-4D97-AF65-F5344CB8AC3E}">
        <p14:creationId xmlns:p14="http://schemas.microsoft.com/office/powerpoint/2010/main" val="340912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D19256F-481B-4D09-A666-591E66423EC6}"/>
              </a:ext>
            </a:extLst>
          </p:cNvPr>
          <p:cNvGraphicFramePr>
            <a:graphicFrameLocks noChangeAspect="1"/>
          </p:cNvGraphicFramePr>
          <p:nvPr>
            <p:extLst>
              <p:ext uri="{D42A27DB-BD31-4B8C-83A1-F6EECF244321}">
                <p14:modId xmlns:p14="http://schemas.microsoft.com/office/powerpoint/2010/main" val="3062951213"/>
              </p:ext>
            </p:extLst>
          </p:nvPr>
        </p:nvGraphicFramePr>
        <p:xfrm>
          <a:off x="0" y="0"/>
          <a:ext cx="5993934" cy="4631676"/>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3D19256F-481B-4D09-A666-591E66423EC6}"/>
                          </a:ext>
                        </a:extLst>
                      </p:cNvPr>
                      <p:cNvPicPr/>
                      <p:nvPr/>
                    </p:nvPicPr>
                    <p:blipFill>
                      <a:blip r:embed="rId4"/>
                      <a:stretch>
                        <a:fillRect/>
                      </a:stretch>
                    </p:blipFill>
                    <p:spPr>
                      <a:xfrm>
                        <a:off x="0" y="0"/>
                        <a:ext cx="5993934" cy="463167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59243E4-A5E5-4BD7-8544-DA51105CD124}"/>
              </a:ext>
            </a:extLst>
          </p:cNvPr>
          <p:cNvGraphicFramePr>
            <a:graphicFrameLocks noChangeAspect="1"/>
          </p:cNvGraphicFramePr>
          <p:nvPr>
            <p:extLst>
              <p:ext uri="{D42A27DB-BD31-4B8C-83A1-F6EECF244321}">
                <p14:modId xmlns:p14="http://schemas.microsoft.com/office/powerpoint/2010/main" val="946949873"/>
              </p:ext>
            </p:extLst>
          </p:nvPr>
        </p:nvGraphicFramePr>
        <p:xfrm>
          <a:off x="5920292" y="2011680"/>
          <a:ext cx="6271708" cy="4846320"/>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4" name="Object 3">
                        <a:extLst>
                          <a:ext uri="{FF2B5EF4-FFF2-40B4-BE49-F238E27FC236}">
                            <a16:creationId xmlns:a16="http://schemas.microsoft.com/office/drawing/2014/main" id="{E59243E4-A5E5-4BD7-8544-DA51105CD124}"/>
                          </a:ext>
                        </a:extLst>
                      </p:cNvPr>
                      <p:cNvPicPr/>
                      <p:nvPr/>
                    </p:nvPicPr>
                    <p:blipFill>
                      <a:blip r:embed="rId6"/>
                      <a:stretch>
                        <a:fillRect/>
                      </a:stretch>
                    </p:blipFill>
                    <p:spPr>
                      <a:xfrm>
                        <a:off x="5920292" y="2011680"/>
                        <a:ext cx="6271708" cy="4846320"/>
                      </a:xfrm>
                      <a:prstGeom prst="rect">
                        <a:avLst/>
                      </a:prstGeom>
                    </p:spPr>
                  </p:pic>
                </p:oleObj>
              </mc:Fallback>
            </mc:AlternateContent>
          </a:graphicData>
        </a:graphic>
      </p:graphicFrame>
    </p:spTree>
    <p:extLst>
      <p:ext uri="{BB962C8B-B14F-4D97-AF65-F5344CB8AC3E}">
        <p14:creationId xmlns:p14="http://schemas.microsoft.com/office/powerpoint/2010/main" val="3026630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24BA8AD-FF57-47B7-BC41-86EDCDC05A83}"/>
              </a:ext>
            </a:extLst>
          </p:cNvPr>
          <p:cNvGraphicFramePr>
            <a:graphicFrameLocks noChangeAspect="1"/>
          </p:cNvGraphicFramePr>
          <p:nvPr>
            <p:extLst>
              <p:ext uri="{D42A27DB-BD31-4B8C-83A1-F6EECF244321}">
                <p14:modId xmlns:p14="http://schemas.microsoft.com/office/powerpoint/2010/main" val="223399801"/>
              </p:ext>
            </p:extLst>
          </p:nvPr>
        </p:nvGraphicFramePr>
        <p:xfrm>
          <a:off x="1" y="0"/>
          <a:ext cx="4855464" cy="3751949"/>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4" name="Object 3">
                        <a:extLst>
                          <a:ext uri="{FF2B5EF4-FFF2-40B4-BE49-F238E27FC236}">
                            <a16:creationId xmlns:a16="http://schemas.microsoft.com/office/drawing/2014/main" id="{D24BA8AD-FF57-47B7-BC41-86EDCDC05A83}"/>
                          </a:ext>
                        </a:extLst>
                      </p:cNvPr>
                      <p:cNvPicPr/>
                      <p:nvPr/>
                    </p:nvPicPr>
                    <p:blipFill>
                      <a:blip r:embed="rId4"/>
                      <a:stretch>
                        <a:fillRect/>
                      </a:stretch>
                    </p:blipFill>
                    <p:spPr>
                      <a:xfrm>
                        <a:off x="1" y="0"/>
                        <a:ext cx="4855464" cy="375194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F3B100-5442-441C-BBE5-7F14B0E9B18A}"/>
              </a:ext>
            </a:extLst>
          </p:cNvPr>
          <p:cNvGraphicFramePr>
            <a:graphicFrameLocks noChangeAspect="1"/>
          </p:cNvGraphicFramePr>
          <p:nvPr>
            <p:extLst>
              <p:ext uri="{D42A27DB-BD31-4B8C-83A1-F6EECF244321}">
                <p14:modId xmlns:p14="http://schemas.microsoft.com/office/powerpoint/2010/main" val="2290963133"/>
              </p:ext>
            </p:extLst>
          </p:nvPr>
        </p:nvGraphicFramePr>
        <p:xfrm>
          <a:off x="4855465" y="1188859"/>
          <a:ext cx="7336535" cy="5669141"/>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26F3B100-5442-441C-BBE5-7F14B0E9B18A}"/>
                          </a:ext>
                        </a:extLst>
                      </p:cNvPr>
                      <p:cNvPicPr/>
                      <p:nvPr/>
                    </p:nvPicPr>
                    <p:blipFill>
                      <a:blip r:embed="rId6"/>
                      <a:stretch>
                        <a:fillRect/>
                      </a:stretch>
                    </p:blipFill>
                    <p:spPr>
                      <a:xfrm>
                        <a:off x="4855465" y="1188859"/>
                        <a:ext cx="7336535" cy="5669141"/>
                      </a:xfrm>
                      <a:prstGeom prst="rect">
                        <a:avLst/>
                      </a:prstGeom>
                    </p:spPr>
                  </p:pic>
                </p:oleObj>
              </mc:Fallback>
            </mc:AlternateContent>
          </a:graphicData>
        </a:graphic>
      </p:graphicFrame>
    </p:spTree>
    <p:extLst>
      <p:ext uri="{BB962C8B-B14F-4D97-AF65-F5344CB8AC3E}">
        <p14:creationId xmlns:p14="http://schemas.microsoft.com/office/powerpoint/2010/main" val="121870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006E07-EB49-4335-B5B6-77AF5653E32E}"/>
              </a:ext>
            </a:extLst>
          </p:cNvPr>
          <p:cNvSpPr>
            <a:spLocks noGrp="1"/>
          </p:cNvSpPr>
          <p:nvPr>
            <p:ph type="title"/>
          </p:nvPr>
        </p:nvSpPr>
        <p:spPr>
          <a:xfrm>
            <a:off x="838200" y="673770"/>
            <a:ext cx="3220329" cy="2027227"/>
          </a:xfrm>
        </p:spPr>
        <p:txBody>
          <a:bodyPr anchor="t">
            <a:normAutofit/>
          </a:bodyPr>
          <a:lstStyle/>
          <a:p>
            <a:r>
              <a:rPr lang="en-US" sz="5400" dirty="0">
                <a:solidFill>
                  <a:srgbClr val="FFFFFF"/>
                </a:solidFill>
              </a:rPr>
              <a:t>April/May 2020</a:t>
            </a:r>
          </a:p>
        </p:txBody>
      </p:sp>
      <p:graphicFrame>
        <p:nvGraphicFramePr>
          <p:cNvPr id="9" name="Content Placeholder 2">
            <a:extLst>
              <a:ext uri="{FF2B5EF4-FFF2-40B4-BE49-F238E27FC236}">
                <a16:creationId xmlns:a16="http://schemas.microsoft.com/office/drawing/2014/main" id="{B48FCAC7-016C-4AF7-9B15-16B4FC24379D}"/>
              </a:ext>
            </a:extLst>
          </p:cNvPr>
          <p:cNvGraphicFramePr>
            <a:graphicFrameLocks noGrp="1"/>
          </p:cNvGraphicFramePr>
          <p:nvPr>
            <p:ph idx="1"/>
            <p:extLst>
              <p:ext uri="{D42A27DB-BD31-4B8C-83A1-F6EECF244321}">
                <p14:modId xmlns:p14="http://schemas.microsoft.com/office/powerpoint/2010/main" val="1092459277"/>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close up of a sign&#10;&#10;Description automatically generated">
            <a:extLst>
              <a:ext uri="{FF2B5EF4-FFF2-40B4-BE49-F238E27FC236}">
                <a16:creationId xmlns:a16="http://schemas.microsoft.com/office/drawing/2014/main" id="{2D55A28E-3237-497B-889E-84BA11FCE13C}"/>
              </a:ext>
            </a:extLst>
          </p:cNvPr>
          <p:cNvPicPr/>
          <p:nvPr/>
        </p:nvPicPr>
        <p:blipFill>
          <a:blip r:embed="rId7">
            <a:extLst>
              <a:ext uri="{28A0092B-C50C-407E-A947-70E740481C1C}">
                <a14:useLocalDpi xmlns:a14="http://schemas.microsoft.com/office/drawing/2010/main" val="0"/>
              </a:ext>
            </a:extLst>
          </a:blip>
          <a:stretch>
            <a:fillRect/>
          </a:stretch>
        </p:blipFill>
        <p:spPr>
          <a:xfrm>
            <a:off x="1582791" y="2898611"/>
            <a:ext cx="2296878" cy="3236577"/>
          </a:xfrm>
          <a:prstGeom prst="rect">
            <a:avLst/>
          </a:prstGeom>
        </p:spPr>
      </p:pic>
    </p:spTree>
    <p:extLst>
      <p:ext uri="{BB962C8B-B14F-4D97-AF65-F5344CB8AC3E}">
        <p14:creationId xmlns:p14="http://schemas.microsoft.com/office/powerpoint/2010/main" val="388258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A24E91C-E0E9-4E9A-8DA8-6BF911482B48}"/>
              </a:ext>
            </a:extLst>
          </p:cNvPr>
          <p:cNvGraphicFramePr>
            <a:graphicFrameLocks noChangeAspect="1"/>
          </p:cNvGraphicFramePr>
          <p:nvPr>
            <p:extLst>
              <p:ext uri="{D42A27DB-BD31-4B8C-83A1-F6EECF244321}">
                <p14:modId xmlns:p14="http://schemas.microsoft.com/office/powerpoint/2010/main" val="4286519257"/>
              </p:ext>
            </p:extLst>
          </p:nvPr>
        </p:nvGraphicFramePr>
        <p:xfrm>
          <a:off x="0" y="1"/>
          <a:ext cx="6153325" cy="4754842"/>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4A24E91C-E0E9-4E9A-8DA8-6BF911482B48}"/>
                          </a:ext>
                        </a:extLst>
                      </p:cNvPr>
                      <p:cNvPicPr/>
                      <p:nvPr/>
                    </p:nvPicPr>
                    <p:blipFill>
                      <a:blip r:embed="rId4"/>
                      <a:stretch>
                        <a:fillRect/>
                      </a:stretch>
                    </p:blipFill>
                    <p:spPr>
                      <a:xfrm>
                        <a:off x="0" y="1"/>
                        <a:ext cx="6153325" cy="47548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9F9BA73-1027-4B2E-B3AC-74BD23A39445}"/>
              </a:ext>
            </a:extLst>
          </p:cNvPr>
          <p:cNvGraphicFramePr>
            <a:graphicFrameLocks noChangeAspect="1"/>
          </p:cNvGraphicFramePr>
          <p:nvPr>
            <p:extLst>
              <p:ext uri="{D42A27DB-BD31-4B8C-83A1-F6EECF244321}">
                <p14:modId xmlns:p14="http://schemas.microsoft.com/office/powerpoint/2010/main" val="4283840708"/>
              </p:ext>
            </p:extLst>
          </p:nvPr>
        </p:nvGraphicFramePr>
        <p:xfrm>
          <a:off x="6038676" y="2103159"/>
          <a:ext cx="6153324" cy="4754841"/>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3" name="Object 2">
                        <a:extLst>
                          <a:ext uri="{FF2B5EF4-FFF2-40B4-BE49-F238E27FC236}">
                            <a16:creationId xmlns:a16="http://schemas.microsoft.com/office/drawing/2014/main" id="{59F9BA73-1027-4B2E-B3AC-74BD23A39445}"/>
                          </a:ext>
                        </a:extLst>
                      </p:cNvPr>
                      <p:cNvPicPr/>
                      <p:nvPr/>
                    </p:nvPicPr>
                    <p:blipFill>
                      <a:blip r:embed="rId6"/>
                      <a:stretch>
                        <a:fillRect/>
                      </a:stretch>
                    </p:blipFill>
                    <p:spPr>
                      <a:xfrm>
                        <a:off x="6038676" y="2103159"/>
                        <a:ext cx="6153324" cy="4754841"/>
                      </a:xfrm>
                      <a:prstGeom prst="rect">
                        <a:avLst/>
                      </a:prstGeom>
                    </p:spPr>
                  </p:pic>
                </p:oleObj>
              </mc:Fallback>
            </mc:AlternateContent>
          </a:graphicData>
        </a:graphic>
      </p:graphicFrame>
    </p:spTree>
    <p:extLst>
      <p:ext uri="{BB962C8B-B14F-4D97-AF65-F5344CB8AC3E}">
        <p14:creationId xmlns:p14="http://schemas.microsoft.com/office/powerpoint/2010/main" val="166927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0E26983-335F-4FA0-9635-860300BCDA03}"/>
              </a:ext>
            </a:extLst>
          </p:cNvPr>
          <p:cNvGraphicFramePr>
            <a:graphicFrameLocks noChangeAspect="1"/>
          </p:cNvGraphicFramePr>
          <p:nvPr>
            <p:extLst>
              <p:ext uri="{D42A27DB-BD31-4B8C-83A1-F6EECF244321}">
                <p14:modId xmlns:p14="http://schemas.microsoft.com/office/powerpoint/2010/main" val="3601667212"/>
              </p:ext>
            </p:extLst>
          </p:nvPr>
        </p:nvGraphicFramePr>
        <p:xfrm>
          <a:off x="1" y="-27432"/>
          <a:ext cx="4873752" cy="3766081"/>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3" name="Object 2">
                        <a:extLst>
                          <a:ext uri="{FF2B5EF4-FFF2-40B4-BE49-F238E27FC236}">
                            <a16:creationId xmlns:a16="http://schemas.microsoft.com/office/drawing/2014/main" id="{80E26983-335F-4FA0-9635-860300BCDA03}"/>
                          </a:ext>
                        </a:extLst>
                      </p:cNvPr>
                      <p:cNvPicPr/>
                      <p:nvPr/>
                    </p:nvPicPr>
                    <p:blipFill>
                      <a:blip r:embed="rId4"/>
                      <a:stretch>
                        <a:fillRect/>
                      </a:stretch>
                    </p:blipFill>
                    <p:spPr>
                      <a:xfrm>
                        <a:off x="1" y="-27432"/>
                        <a:ext cx="4873752" cy="376608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EC3763A-78AB-4B6F-A142-B82755A253D5}"/>
              </a:ext>
            </a:extLst>
          </p:cNvPr>
          <p:cNvGraphicFramePr>
            <a:graphicFrameLocks noChangeAspect="1"/>
          </p:cNvGraphicFramePr>
          <p:nvPr>
            <p:extLst>
              <p:ext uri="{D42A27DB-BD31-4B8C-83A1-F6EECF244321}">
                <p14:modId xmlns:p14="http://schemas.microsoft.com/office/powerpoint/2010/main" val="3068336565"/>
              </p:ext>
            </p:extLst>
          </p:nvPr>
        </p:nvGraphicFramePr>
        <p:xfrm>
          <a:off x="4873753" y="1202990"/>
          <a:ext cx="7318247" cy="5655009"/>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9EC3763A-78AB-4B6F-A142-B82755A253D5}"/>
                          </a:ext>
                        </a:extLst>
                      </p:cNvPr>
                      <p:cNvPicPr/>
                      <p:nvPr/>
                    </p:nvPicPr>
                    <p:blipFill>
                      <a:blip r:embed="rId6"/>
                      <a:stretch>
                        <a:fillRect/>
                      </a:stretch>
                    </p:blipFill>
                    <p:spPr>
                      <a:xfrm>
                        <a:off x="4873753" y="1202990"/>
                        <a:ext cx="7318247" cy="5655009"/>
                      </a:xfrm>
                      <a:prstGeom prst="rect">
                        <a:avLst/>
                      </a:prstGeom>
                    </p:spPr>
                  </p:pic>
                </p:oleObj>
              </mc:Fallback>
            </mc:AlternateContent>
          </a:graphicData>
        </a:graphic>
      </p:graphicFrame>
    </p:spTree>
    <p:extLst>
      <p:ext uri="{BB962C8B-B14F-4D97-AF65-F5344CB8AC3E}">
        <p14:creationId xmlns:p14="http://schemas.microsoft.com/office/powerpoint/2010/main" val="208575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006E07-EB49-4335-B5B6-77AF5653E32E}"/>
              </a:ext>
            </a:extLst>
          </p:cNvPr>
          <p:cNvSpPr>
            <a:spLocks noGrp="1"/>
          </p:cNvSpPr>
          <p:nvPr>
            <p:ph type="title"/>
          </p:nvPr>
        </p:nvSpPr>
        <p:spPr>
          <a:xfrm>
            <a:off x="838200" y="673770"/>
            <a:ext cx="3220329" cy="2027227"/>
          </a:xfrm>
        </p:spPr>
        <p:txBody>
          <a:bodyPr anchor="t">
            <a:normAutofit/>
          </a:bodyPr>
          <a:lstStyle/>
          <a:p>
            <a:r>
              <a:rPr lang="en-US" sz="5400">
                <a:solidFill>
                  <a:srgbClr val="FFFFFF"/>
                </a:solidFill>
              </a:rPr>
              <a:t>June 2020</a:t>
            </a:r>
          </a:p>
        </p:txBody>
      </p:sp>
      <p:graphicFrame>
        <p:nvGraphicFramePr>
          <p:cNvPr id="12" name="Content Placeholder 2">
            <a:extLst>
              <a:ext uri="{FF2B5EF4-FFF2-40B4-BE49-F238E27FC236}">
                <a16:creationId xmlns:a16="http://schemas.microsoft.com/office/drawing/2014/main" id="{ED8DF468-270E-447F-926B-1D6CFF0D2D64}"/>
              </a:ext>
            </a:extLst>
          </p:cNvPr>
          <p:cNvGraphicFramePr>
            <a:graphicFrameLocks noGrp="1"/>
          </p:cNvGraphicFramePr>
          <p:nvPr>
            <p:ph idx="1"/>
            <p:extLst>
              <p:ext uri="{D42A27DB-BD31-4B8C-83A1-F6EECF244321}">
                <p14:modId xmlns:p14="http://schemas.microsoft.com/office/powerpoint/2010/main" val="209161233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close up of a newspaper&#10;&#10;Description automatically generated">
            <a:extLst>
              <a:ext uri="{FF2B5EF4-FFF2-40B4-BE49-F238E27FC236}">
                <a16:creationId xmlns:a16="http://schemas.microsoft.com/office/drawing/2014/main" id="{213F8B79-FFE4-4D9D-ABB6-91B4ACE081DB}"/>
              </a:ext>
            </a:extLst>
          </p:cNvPr>
          <p:cNvPicPr/>
          <p:nvPr/>
        </p:nvPicPr>
        <p:blipFill>
          <a:blip r:embed="rId7">
            <a:extLst>
              <a:ext uri="{28A0092B-C50C-407E-A947-70E740481C1C}">
                <a14:useLocalDpi xmlns:a14="http://schemas.microsoft.com/office/drawing/2010/main" val="0"/>
              </a:ext>
            </a:extLst>
          </a:blip>
          <a:stretch>
            <a:fillRect/>
          </a:stretch>
        </p:blipFill>
        <p:spPr>
          <a:xfrm>
            <a:off x="296764" y="1895839"/>
            <a:ext cx="3705159" cy="2358407"/>
          </a:xfrm>
          <a:prstGeom prst="rect">
            <a:avLst/>
          </a:prstGeom>
        </p:spPr>
      </p:pic>
      <p:pic>
        <p:nvPicPr>
          <p:cNvPr id="13" name="Picture 12">
            <a:extLst>
              <a:ext uri="{FF2B5EF4-FFF2-40B4-BE49-F238E27FC236}">
                <a16:creationId xmlns:a16="http://schemas.microsoft.com/office/drawing/2014/main" id="{656C8139-FD6D-4947-9044-EFCF12B48BA9}"/>
              </a:ext>
            </a:extLst>
          </p:cNvPr>
          <p:cNvPicPr/>
          <p:nvPr/>
        </p:nvPicPr>
        <p:blipFill>
          <a:blip r:embed="rId8"/>
          <a:stretch>
            <a:fillRect/>
          </a:stretch>
        </p:blipFill>
        <p:spPr>
          <a:xfrm>
            <a:off x="2341241" y="4333886"/>
            <a:ext cx="2703610" cy="2444474"/>
          </a:xfrm>
          <a:prstGeom prst="rect">
            <a:avLst/>
          </a:prstGeom>
        </p:spPr>
      </p:pic>
    </p:spTree>
    <p:extLst>
      <p:ext uri="{BB962C8B-B14F-4D97-AF65-F5344CB8AC3E}">
        <p14:creationId xmlns:p14="http://schemas.microsoft.com/office/powerpoint/2010/main" val="319615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4B677-152E-419D-A443-7CDDDF14C7D4}"/>
              </a:ext>
            </a:extLst>
          </p:cNvPr>
          <p:cNvSpPr>
            <a:spLocks noGrp="1"/>
          </p:cNvSpPr>
          <p:nvPr>
            <p:ph type="title"/>
          </p:nvPr>
        </p:nvSpPr>
        <p:spPr>
          <a:xfrm>
            <a:off x="838200" y="365125"/>
            <a:ext cx="10515600" cy="1325563"/>
          </a:xfrm>
        </p:spPr>
        <p:txBody>
          <a:bodyPr>
            <a:normAutofit/>
          </a:bodyPr>
          <a:lstStyle/>
          <a:p>
            <a:r>
              <a:rPr lang="en-US" sz="5400" dirty="0"/>
              <a:t>My work as a Partnership Specialist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1DE7F3-390D-4484-982B-785B6949732C}"/>
              </a:ext>
            </a:extLst>
          </p:cNvPr>
          <p:cNvSpPr>
            <a:spLocks noGrp="1"/>
          </p:cNvSpPr>
          <p:nvPr>
            <p:ph idx="1"/>
          </p:nvPr>
        </p:nvSpPr>
        <p:spPr>
          <a:xfrm>
            <a:off x="838200" y="1929384"/>
            <a:ext cx="10515600" cy="4251960"/>
          </a:xfrm>
        </p:spPr>
        <p:txBody>
          <a:bodyPr>
            <a:normAutofit/>
          </a:bodyPr>
          <a:lstStyle/>
          <a:p>
            <a:r>
              <a:rPr lang="en-US" sz="2200" dirty="0"/>
              <a:t>I was the CRM &amp; Tableau lead for the Nebraska-North Dakota-South Dakota team. </a:t>
            </a:r>
          </a:p>
          <a:p>
            <a:pPr lvl="1"/>
            <a:r>
              <a:rPr lang="en-US" sz="1800" dirty="0"/>
              <a:t>I analyzed data, geocoded addresses, checked for errors and helped input data.</a:t>
            </a:r>
          </a:p>
          <a:p>
            <a:r>
              <a:rPr lang="en-US" sz="2200" dirty="0"/>
              <a:t>I was the lead for the City of Omaha CCC and co-lead for the Douglas County CCC.</a:t>
            </a:r>
          </a:p>
          <a:p>
            <a:r>
              <a:rPr lang="en-US" sz="2200" dirty="0"/>
              <a:t>Presented to civic organizations a couple times a week.</a:t>
            </a:r>
          </a:p>
          <a:p>
            <a:r>
              <a:rPr lang="en-US" sz="2200" dirty="0"/>
              <a:t>Prior to March 2020</a:t>
            </a:r>
          </a:p>
          <a:p>
            <a:pPr lvl="1"/>
            <a:r>
              <a:rPr lang="en-US" sz="1800" dirty="0"/>
              <a:t>Visited all Omaha-area schools with low-response score (LRS) values higher than 20.</a:t>
            </a:r>
          </a:p>
          <a:p>
            <a:pPr lvl="1"/>
            <a:r>
              <a:rPr lang="en-US" sz="1800" dirty="0"/>
              <a:t>Connected with more than 40 neighborhood associations in census tracts with LRS values higher than 20.</a:t>
            </a:r>
          </a:p>
          <a:p>
            <a:pPr lvl="1"/>
            <a:r>
              <a:rPr lang="en-US" sz="1800" dirty="0"/>
              <a:t>Analyzed data and looked for businesses and community groups to partner with in low-response tracts.</a:t>
            </a:r>
          </a:p>
          <a:p>
            <a:pPr lvl="1"/>
            <a:r>
              <a:rPr lang="en-US" sz="1800" dirty="0"/>
              <a:t>Worked with disability groups statewide.</a:t>
            </a:r>
          </a:p>
          <a:p>
            <a:pPr lvl="1"/>
            <a:endParaRPr lang="en-US" sz="1800" dirty="0"/>
          </a:p>
          <a:p>
            <a:endParaRPr lang="en-US" sz="2200" dirty="0"/>
          </a:p>
        </p:txBody>
      </p:sp>
    </p:spTree>
    <p:extLst>
      <p:ext uri="{BB962C8B-B14F-4D97-AF65-F5344CB8AC3E}">
        <p14:creationId xmlns:p14="http://schemas.microsoft.com/office/powerpoint/2010/main" val="4090512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F85E7E7-B733-4840-ACAF-62418199A7A7}"/>
              </a:ext>
            </a:extLst>
          </p:cNvPr>
          <p:cNvGraphicFramePr>
            <a:graphicFrameLocks noChangeAspect="1"/>
          </p:cNvGraphicFramePr>
          <p:nvPr>
            <p:extLst>
              <p:ext uri="{D42A27DB-BD31-4B8C-83A1-F6EECF244321}">
                <p14:modId xmlns:p14="http://schemas.microsoft.com/office/powerpoint/2010/main" val="1614275814"/>
              </p:ext>
            </p:extLst>
          </p:nvPr>
        </p:nvGraphicFramePr>
        <p:xfrm>
          <a:off x="0" y="0"/>
          <a:ext cx="5851321" cy="4521475"/>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3F85E7E7-B733-4840-ACAF-62418199A7A7}"/>
                          </a:ext>
                        </a:extLst>
                      </p:cNvPr>
                      <p:cNvPicPr/>
                      <p:nvPr/>
                    </p:nvPicPr>
                    <p:blipFill>
                      <a:blip r:embed="rId4"/>
                      <a:stretch>
                        <a:fillRect/>
                      </a:stretch>
                    </p:blipFill>
                    <p:spPr>
                      <a:xfrm>
                        <a:off x="0" y="0"/>
                        <a:ext cx="5851321" cy="452147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4CEF8A2-93A1-432B-A199-8945DECA6367}"/>
              </a:ext>
            </a:extLst>
          </p:cNvPr>
          <p:cNvGraphicFramePr>
            <a:graphicFrameLocks noChangeAspect="1"/>
          </p:cNvGraphicFramePr>
          <p:nvPr>
            <p:extLst>
              <p:ext uri="{D42A27DB-BD31-4B8C-83A1-F6EECF244321}">
                <p14:modId xmlns:p14="http://schemas.microsoft.com/office/powerpoint/2010/main" val="479490241"/>
              </p:ext>
            </p:extLst>
          </p:nvPr>
        </p:nvGraphicFramePr>
        <p:xfrm>
          <a:off x="5788405" y="1909768"/>
          <a:ext cx="6403595" cy="4948232"/>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F4CEF8A2-93A1-432B-A199-8945DECA6367}"/>
                          </a:ext>
                        </a:extLst>
                      </p:cNvPr>
                      <p:cNvPicPr/>
                      <p:nvPr/>
                    </p:nvPicPr>
                    <p:blipFill>
                      <a:blip r:embed="rId6"/>
                      <a:stretch>
                        <a:fillRect/>
                      </a:stretch>
                    </p:blipFill>
                    <p:spPr>
                      <a:xfrm>
                        <a:off x="5788405" y="1909768"/>
                        <a:ext cx="6403595" cy="4948232"/>
                      </a:xfrm>
                      <a:prstGeom prst="rect">
                        <a:avLst/>
                      </a:prstGeom>
                    </p:spPr>
                  </p:pic>
                </p:oleObj>
              </mc:Fallback>
            </mc:AlternateContent>
          </a:graphicData>
        </a:graphic>
      </p:graphicFrame>
    </p:spTree>
    <p:extLst>
      <p:ext uri="{BB962C8B-B14F-4D97-AF65-F5344CB8AC3E}">
        <p14:creationId xmlns:p14="http://schemas.microsoft.com/office/powerpoint/2010/main" val="264391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B46CCFD-E2DC-4332-A656-D121058EA63A}"/>
              </a:ext>
            </a:extLst>
          </p:cNvPr>
          <p:cNvGraphicFramePr>
            <a:graphicFrameLocks noChangeAspect="1"/>
          </p:cNvGraphicFramePr>
          <p:nvPr>
            <p:extLst>
              <p:ext uri="{D42A27DB-BD31-4B8C-83A1-F6EECF244321}">
                <p14:modId xmlns:p14="http://schemas.microsoft.com/office/powerpoint/2010/main" val="3046791270"/>
              </p:ext>
            </p:extLst>
          </p:nvPr>
        </p:nvGraphicFramePr>
        <p:xfrm>
          <a:off x="1" y="0"/>
          <a:ext cx="4846319" cy="3744883"/>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4" name="Object 3">
                        <a:extLst>
                          <a:ext uri="{FF2B5EF4-FFF2-40B4-BE49-F238E27FC236}">
                            <a16:creationId xmlns:a16="http://schemas.microsoft.com/office/drawing/2014/main" id="{EB46CCFD-E2DC-4332-A656-D121058EA63A}"/>
                          </a:ext>
                        </a:extLst>
                      </p:cNvPr>
                      <p:cNvPicPr/>
                      <p:nvPr/>
                    </p:nvPicPr>
                    <p:blipFill>
                      <a:blip r:embed="rId4"/>
                      <a:stretch>
                        <a:fillRect/>
                      </a:stretch>
                    </p:blipFill>
                    <p:spPr>
                      <a:xfrm>
                        <a:off x="1" y="0"/>
                        <a:ext cx="4846319" cy="374488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ACAE706-34AB-4477-B703-9B800747ED62}"/>
              </a:ext>
            </a:extLst>
          </p:cNvPr>
          <p:cNvGraphicFramePr>
            <a:graphicFrameLocks noChangeAspect="1"/>
          </p:cNvGraphicFramePr>
          <p:nvPr>
            <p:extLst>
              <p:ext uri="{D42A27DB-BD31-4B8C-83A1-F6EECF244321}">
                <p14:modId xmlns:p14="http://schemas.microsoft.com/office/powerpoint/2010/main" val="1053685331"/>
              </p:ext>
            </p:extLst>
          </p:nvPr>
        </p:nvGraphicFramePr>
        <p:xfrm>
          <a:off x="4846320" y="1181792"/>
          <a:ext cx="7345680" cy="5676208"/>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EACAE706-34AB-4477-B703-9B800747ED62}"/>
                          </a:ext>
                        </a:extLst>
                      </p:cNvPr>
                      <p:cNvPicPr/>
                      <p:nvPr/>
                    </p:nvPicPr>
                    <p:blipFill>
                      <a:blip r:embed="rId6"/>
                      <a:stretch>
                        <a:fillRect/>
                      </a:stretch>
                    </p:blipFill>
                    <p:spPr>
                      <a:xfrm>
                        <a:off x="4846320" y="1181792"/>
                        <a:ext cx="7345680" cy="5676208"/>
                      </a:xfrm>
                      <a:prstGeom prst="rect">
                        <a:avLst/>
                      </a:prstGeom>
                    </p:spPr>
                  </p:pic>
                </p:oleObj>
              </mc:Fallback>
            </mc:AlternateContent>
          </a:graphicData>
        </a:graphic>
      </p:graphicFrame>
    </p:spTree>
    <p:extLst>
      <p:ext uri="{BB962C8B-B14F-4D97-AF65-F5344CB8AC3E}">
        <p14:creationId xmlns:p14="http://schemas.microsoft.com/office/powerpoint/2010/main" val="2151129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7">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56A238-4088-4142-BC7D-6EFEC65772EF}"/>
              </a:ext>
            </a:extLst>
          </p:cNvPr>
          <p:cNvSpPr>
            <a:spLocks noGrp="1"/>
          </p:cNvSpPr>
          <p:nvPr>
            <p:ph type="title"/>
          </p:nvPr>
        </p:nvSpPr>
        <p:spPr>
          <a:xfrm>
            <a:off x="838200" y="673770"/>
            <a:ext cx="3220329" cy="2027227"/>
          </a:xfrm>
        </p:spPr>
        <p:txBody>
          <a:bodyPr anchor="t">
            <a:normAutofit/>
          </a:bodyPr>
          <a:lstStyle/>
          <a:p>
            <a:r>
              <a:rPr lang="en-US" sz="5400">
                <a:solidFill>
                  <a:srgbClr val="FFFFFF"/>
                </a:solidFill>
              </a:rPr>
              <a:t>July 2020</a:t>
            </a:r>
          </a:p>
        </p:txBody>
      </p:sp>
      <p:graphicFrame>
        <p:nvGraphicFramePr>
          <p:cNvPr id="22" name="Content Placeholder 2">
            <a:extLst>
              <a:ext uri="{FF2B5EF4-FFF2-40B4-BE49-F238E27FC236}">
                <a16:creationId xmlns:a16="http://schemas.microsoft.com/office/drawing/2014/main" id="{F40F69F6-D0F6-4F19-B491-CC15D290CFBB}"/>
              </a:ext>
            </a:extLst>
          </p:cNvPr>
          <p:cNvGraphicFramePr>
            <a:graphicFrameLocks noGrp="1"/>
          </p:cNvGraphicFramePr>
          <p:nvPr>
            <p:ph idx="1"/>
            <p:extLst>
              <p:ext uri="{D42A27DB-BD31-4B8C-83A1-F6EECF244321}">
                <p14:modId xmlns:p14="http://schemas.microsoft.com/office/powerpoint/2010/main" val="2607069349"/>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8CA3F11-2C8B-4850-8F8B-85FB1847D244}"/>
              </a:ext>
            </a:extLst>
          </p:cNvPr>
          <p:cNvPicPr>
            <a:picLocks noChangeAspect="1"/>
          </p:cNvPicPr>
          <p:nvPr/>
        </p:nvPicPr>
        <p:blipFill>
          <a:blip r:embed="rId7"/>
          <a:stretch>
            <a:fillRect/>
          </a:stretch>
        </p:blipFill>
        <p:spPr>
          <a:xfrm>
            <a:off x="223724" y="1917074"/>
            <a:ext cx="5197290" cy="2339543"/>
          </a:xfrm>
          <a:prstGeom prst="rect">
            <a:avLst/>
          </a:prstGeom>
        </p:spPr>
      </p:pic>
      <p:pic>
        <p:nvPicPr>
          <p:cNvPr id="6" name="Picture 5">
            <a:extLst>
              <a:ext uri="{FF2B5EF4-FFF2-40B4-BE49-F238E27FC236}">
                <a16:creationId xmlns:a16="http://schemas.microsoft.com/office/drawing/2014/main" id="{8A77C307-3271-4490-BF0C-7CAE40F5A524}"/>
              </a:ext>
            </a:extLst>
          </p:cNvPr>
          <p:cNvPicPr>
            <a:picLocks noChangeAspect="1"/>
          </p:cNvPicPr>
          <p:nvPr/>
        </p:nvPicPr>
        <p:blipFill>
          <a:blip r:embed="rId8"/>
          <a:stretch>
            <a:fillRect/>
          </a:stretch>
        </p:blipFill>
        <p:spPr>
          <a:xfrm>
            <a:off x="223724" y="4345391"/>
            <a:ext cx="5182049" cy="2309060"/>
          </a:xfrm>
          <a:prstGeom prst="rect">
            <a:avLst/>
          </a:prstGeom>
        </p:spPr>
      </p:pic>
    </p:spTree>
    <p:extLst>
      <p:ext uri="{BB962C8B-B14F-4D97-AF65-F5344CB8AC3E}">
        <p14:creationId xmlns:p14="http://schemas.microsoft.com/office/powerpoint/2010/main" val="367163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61BE67A-F386-44EC-A774-D9C7C6A6A767}"/>
              </a:ext>
            </a:extLst>
          </p:cNvPr>
          <p:cNvGraphicFramePr>
            <a:graphicFrameLocks noChangeAspect="1"/>
          </p:cNvGraphicFramePr>
          <p:nvPr>
            <p:extLst>
              <p:ext uri="{D42A27DB-BD31-4B8C-83A1-F6EECF244321}">
                <p14:modId xmlns:p14="http://schemas.microsoft.com/office/powerpoint/2010/main" val="3986947077"/>
              </p:ext>
            </p:extLst>
          </p:nvPr>
        </p:nvGraphicFramePr>
        <p:xfrm>
          <a:off x="1" y="0"/>
          <a:ext cx="6204400" cy="4794309"/>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961BE67A-F386-44EC-A774-D9C7C6A6A767}"/>
                          </a:ext>
                        </a:extLst>
                      </p:cNvPr>
                      <p:cNvPicPr/>
                      <p:nvPr/>
                    </p:nvPicPr>
                    <p:blipFill>
                      <a:blip r:embed="rId4"/>
                      <a:stretch>
                        <a:fillRect/>
                      </a:stretch>
                    </p:blipFill>
                    <p:spPr>
                      <a:xfrm>
                        <a:off x="1" y="0"/>
                        <a:ext cx="6204400" cy="479430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479456C-CEB8-4303-8651-143CA9F1DC5F}"/>
              </a:ext>
            </a:extLst>
          </p:cNvPr>
          <p:cNvGraphicFramePr>
            <a:graphicFrameLocks noChangeAspect="1"/>
          </p:cNvGraphicFramePr>
          <p:nvPr>
            <p:extLst>
              <p:ext uri="{D42A27DB-BD31-4B8C-83A1-F6EECF244321}">
                <p14:modId xmlns:p14="http://schemas.microsoft.com/office/powerpoint/2010/main" val="2312940226"/>
              </p:ext>
            </p:extLst>
          </p:nvPr>
        </p:nvGraphicFramePr>
        <p:xfrm>
          <a:off x="6096000" y="2147456"/>
          <a:ext cx="6095999" cy="4710544"/>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1479456C-CEB8-4303-8651-143CA9F1DC5F}"/>
                          </a:ext>
                        </a:extLst>
                      </p:cNvPr>
                      <p:cNvPicPr/>
                      <p:nvPr/>
                    </p:nvPicPr>
                    <p:blipFill>
                      <a:blip r:embed="rId6"/>
                      <a:stretch>
                        <a:fillRect/>
                      </a:stretch>
                    </p:blipFill>
                    <p:spPr>
                      <a:xfrm>
                        <a:off x="6096000" y="2147456"/>
                        <a:ext cx="6095999" cy="4710544"/>
                      </a:xfrm>
                      <a:prstGeom prst="rect">
                        <a:avLst/>
                      </a:prstGeom>
                    </p:spPr>
                  </p:pic>
                </p:oleObj>
              </mc:Fallback>
            </mc:AlternateContent>
          </a:graphicData>
        </a:graphic>
      </p:graphicFrame>
    </p:spTree>
    <p:extLst>
      <p:ext uri="{BB962C8B-B14F-4D97-AF65-F5344CB8AC3E}">
        <p14:creationId xmlns:p14="http://schemas.microsoft.com/office/powerpoint/2010/main" val="3017575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60A8438-3A5E-4E6C-A690-DA837C9CAC98}"/>
              </a:ext>
            </a:extLst>
          </p:cNvPr>
          <p:cNvGraphicFramePr>
            <a:graphicFrameLocks noChangeAspect="1"/>
          </p:cNvGraphicFramePr>
          <p:nvPr>
            <p:extLst>
              <p:ext uri="{D42A27DB-BD31-4B8C-83A1-F6EECF244321}">
                <p14:modId xmlns:p14="http://schemas.microsoft.com/office/powerpoint/2010/main" val="2647262347"/>
              </p:ext>
            </p:extLst>
          </p:nvPr>
        </p:nvGraphicFramePr>
        <p:xfrm>
          <a:off x="1" y="0"/>
          <a:ext cx="4736591" cy="3660093"/>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3" name="Object 2">
                        <a:extLst>
                          <a:ext uri="{FF2B5EF4-FFF2-40B4-BE49-F238E27FC236}">
                            <a16:creationId xmlns:a16="http://schemas.microsoft.com/office/drawing/2014/main" id="{A60A8438-3A5E-4E6C-A690-DA837C9CAC98}"/>
                          </a:ext>
                        </a:extLst>
                      </p:cNvPr>
                      <p:cNvPicPr/>
                      <p:nvPr/>
                    </p:nvPicPr>
                    <p:blipFill>
                      <a:blip r:embed="rId4"/>
                      <a:stretch>
                        <a:fillRect/>
                      </a:stretch>
                    </p:blipFill>
                    <p:spPr>
                      <a:xfrm>
                        <a:off x="1" y="0"/>
                        <a:ext cx="4736591" cy="366009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84992EB-FA85-4A43-9778-0459ADF1DDB9}"/>
              </a:ext>
            </a:extLst>
          </p:cNvPr>
          <p:cNvGraphicFramePr>
            <a:graphicFrameLocks noChangeAspect="1"/>
          </p:cNvGraphicFramePr>
          <p:nvPr>
            <p:extLst>
              <p:ext uri="{D42A27DB-BD31-4B8C-83A1-F6EECF244321}">
                <p14:modId xmlns:p14="http://schemas.microsoft.com/office/powerpoint/2010/main" val="2942396801"/>
              </p:ext>
            </p:extLst>
          </p:nvPr>
        </p:nvGraphicFramePr>
        <p:xfrm>
          <a:off x="4736592" y="1097003"/>
          <a:ext cx="7455408" cy="5760997"/>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884992EB-FA85-4A43-9778-0459ADF1DDB9}"/>
                          </a:ext>
                        </a:extLst>
                      </p:cNvPr>
                      <p:cNvPicPr/>
                      <p:nvPr/>
                    </p:nvPicPr>
                    <p:blipFill>
                      <a:blip r:embed="rId6"/>
                      <a:stretch>
                        <a:fillRect/>
                      </a:stretch>
                    </p:blipFill>
                    <p:spPr>
                      <a:xfrm>
                        <a:off x="4736592" y="1097003"/>
                        <a:ext cx="7455408" cy="5760997"/>
                      </a:xfrm>
                      <a:prstGeom prst="rect">
                        <a:avLst/>
                      </a:prstGeom>
                    </p:spPr>
                  </p:pic>
                </p:oleObj>
              </mc:Fallback>
            </mc:AlternateContent>
          </a:graphicData>
        </a:graphic>
      </p:graphicFrame>
    </p:spTree>
    <p:extLst>
      <p:ext uri="{BB962C8B-B14F-4D97-AF65-F5344CB8AC3E}">
        <p14:creationId xmlns:p14="http://schemas.microsoft.com/office/powerpoint/2010/main" val="4141552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E8A9CB1-0964-497B-9BBD-8AD4DC5E89D1}"/>
              </a:ext>
            </a:extLst>
          </p:cNvPr>
          <p:cNvSpPr>
            <a:spLocks noGrp="1"/>
          </p:cNvSpPr>
          <p:nvPr>
            <p:ph type="title"/>
          </p:nvPr>
        </p:nvSpPr>
        <p:spPr>
          <a:xfrm>
            <a:off x="841246" y="673770"/>
            <a:ext cx="3644489" cy="2414488"/>
          </a:xfrm>
        </p:spPr>
        <p:txBody>
          <a:bodyPr anchor="t">
            <a:normAutofit fontScale="90000"/>
          </a:bodyPr>
          <a:lstStyle/>
          <a:p>
            <a:r>
              <a:rPr lang="en-US" sz="5400" dirty="0">
                <a:solidFill>
                  <a:srgbClr val="FFFFFF"/>
                </a:solidFill>
              </a:rPr>
              <a:t>August 2020: outdoor gatherings resumed</a:t>
            </a:r>
          </a:p>
        </p:txBody>
      </p:sp>
      <p:sp>
        <p:nvSpPr>
          <p:cNvPr id="3" name="Content Placeholder 2">
            <a:extLst>
              <a:ext uri="{FF2B5EF4-FFF2-40B4-BE49-F238E27FC236}">
                <a16:creationId xmlns:a16="http://schemas.microsoft.com/office/drawing/2014/main" id="{988D7083-7136-4DC4-979A-D4DDA62D2533}"/>
              </a:ext>
            </a:extLst>
          </p:cNvPr>
          <p:cNvSpPr>
            <a:spLocks noGrp="1"/>
          </p:cNvSpPr>
          <p:nvPr>
            <p:ph idx="1"/>
          </p:nvPr>
        </p:nvSpPr>
        <p:spPr>
          <a:xfrm>
            <a:off x="6095998" y="882315"/>
            <a:ext cx="5626609" cy="5673933"/>
          </a:xfrm>
        </p:spPr>
        <p:txBody>
          <a:bodyPr>
            <a:noAutofit/>
          </a:bodyPr>
          <a:lstStyle/>
          <a:p>
            <a:r>
              <a:rPr lang="en-US" sz="2000" dirty="0"/>
              <a:t>A MQA at the Spanish-speaking business district of South Omaha was held to encourage and assist hard-to-count households with their questionnaires, interacting with about 250 people, assisting 15 people completing their questionnaires on site.  </a:t>
            </a:r>
          </a:p>
          <a:p>
            <a:pPr lvl="1"/>
            <a:r>
              <a:rPr lang="en-US" sz="1600" dirty="0"/>
              <a:t>The team stood on street corners with census banners to create a visible presence and local businesses were offered census materials to distribute to their patrons.</a:t>
            </a:r>
          </a:p>
          <a:p>
            <a:r>
              <a:rPr lang="en-US" sz="2000" dirty="0"/>
              <a:t>Congressman Don Bacon (NE2-R) sponsored two events at Salvation Army locations in North and South Omaha.</a:t>
            </a:r>
          </a:p>
          <a:p>
            <a:pPr lvl="1"/>
            <a:r>
              <a:rPr lang="en-US" sz="1600" dirty="0"/>
              <a:t>At that time, about 7 out of every 10 Nebraska households had completed the 2020 Census, more than 6 out of 10 families in Omaha and Douglas County, while only about 4 out of 10 households in North and South Omaha had completed the questionnaire.  </a:t>
            </a:r>
          </a:p>
          <a:p>
            <a:pPr lvl="1"/>
            <a:r>
              <a:rPr lang="en-US" sz="1600" dirty="0"/>
              <a:t>These two areas included a high percentage of immigrants, families with young children, poverty and a lack of Internet connectivity. </a:t>
            </a:r>
          </a:p>
        </p:txBody>
      </p:sp>
      <p:pic>
        <p:nvPicPr>
          <p:cNvPr id="7" name="Picture 6" descr="A person standing in front of a car&#10;&#10;Description automatically generated">
            <a:extLst>
              <a:ext uri="{FF2B5EF4-FFF2-40B4-BE49-F238E27FC236}">
                <a16:creationId xmlns:a16="http://schemas.microsoft.com/office/drawing/2014/main" id="{E96F9902-337F-4FEB-8084-491EAA895C08}"/>
              </a:ext>
            </a:extLst>
          </p:cNvPr>
          <p:cNvPicPr/>
          <p:nvPr/>
        </p:nvPicPr>
        <p:blipFill>
          <a:blip r:embed="rId2">
            <a:extLst>
              <a:ext uri="{28A0092B-C50C-407E-A947-70E740481C1C}">
                <a14:useLocalDpi xmlns:a14="http://schemas.microsoft.com/office/drawing/2010/main" val="0"/>
              </a:ext>
            </a:extLst>
          </a:blip>
          <a:stretch>
            <a:fillRect/>
          </a:stretch>
        </p:blipFill>
        <p:spPr>
          <a:xfrm>
            <a:off x="3213870" y="4741660"/>
            <a:ext cx="3359852" cy="2001748"/>
          </a:xfrm>
          <a:prstGeom prst="rect">
            <a:avLst/>
          </a:prstGeom>
        </p:spPr>
      </p:pic>
      <p:pic>
        <p:nvPicPr>
          <p:cNvPr id="9" name="Picture 8" descr="A picture containing outdoor, person, bench, building&#10;&#10;Description automatically generated">
            <a:extLst>
              <a:ext uri="{FF2B5EF4-FFF2-40B4-BE49-F238E27FC236}">
                <a16:creationId xmlns:a16="http://schemas.microsoft.com/office/drawing/2014/main" id="{941BC113-BEC5-470D-974F-DED6C1DD91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4662" y="3738911"/>
            <a:ext cx="2922924" cy="1666296"/>
          </a:xfrm>
          <a:prstGeom prst="rect">
            <a:avLst/>
          </a:prstGeom>
        </p:spPr>
      </p:pic>
    </p:spTree>
    <p:extLst>
      <p:ext uri="{BB962C8B-B14F-4D97-AF65-F5344CB8AC3E}">
        <p14:creationId xmlns:p14="http://schemas.microsoft.com/office/powerpoint/2010/main" val="1949707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979FF80-B147-4D21-851B-727F08508DB1}"/>
              </a:ext>
            </a:extLst>
          </p:cNvPr>
          <p:cNvGraphicFramePr>
            <a:graphicFrameLocks noChangeAspect="1"/>
          </p:cNvGraphicFramePr>
          <p:nvPr>
            <p:extLst>
              <p:ext uri="{D42A27DB-BD31-4B8C-83A1-F6EECF244321}">
                <p14:modId xmlns:p14="http://schemas.microsoft.com/office/powerpoint/2010/main" val="3738235131"/>
              </p:ext>
            </p:extLst>
          </p:nvPr>
        </p:nvGraphicFramePr>
        <p:xfrm>
          <a:off x="-1" y="-1"/>
          <a:ext cx="6052657" cy="4677053"/>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3" name="Object 2">
                        <a:extLst>
                          <a:ext uri="{FF2B5EF4-FFF2-40B4-BE49-F238E27FC236}">
                            <a16:creationId xmlns:a16="http://schemas.microsoft.com/office/drawing/2014/main" id="{6979FF80-B147-4D21-851B-727F08508DB1}"/>
                          </a:ext>
                        </a:extLst>
                      </p:cNvPr>
                      <p:cNvPicPr/>
                      <p:nvPr/>
                    </p:nvPicPr>
                    <p:blipFill>
                      <a:blip r:embed="rId4"/>
                      <a:stretch>
                        <a:fillRect/>
                      </a:stretch>
                    </p:blipFill>
                    <p:spPr>
                      <a:xfrm>
                        <a:off x="-1" y="-1"/>
                        <a:ext cx="6052657" cy="467705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91A1FB0-A0C7-449E-BA44-BC79C9C28626}"/>
              </a:ext>
            </a:extLst>
          </p:cNvPr>
          <p:cNvGraphicFramePr>
            <a:graphicFrameLocks noChangeAspect="1"/>
          </p:cNvGraphicFramePr>
          <p:nvPr>
            <p:extLst>
              <p:ext uri="{D42A27DB-BD31-4B8C-83A1-F6EECF244321}">
                <p14:modId xmlns:p14="http://schemas.microsoft.com/office/powerpoint/2010/main" val="4254110121"/>
              </p:ext>
            </p:extLst>
          </p:nvPr>
        </p:nvGraphicFramePr>
        <p:xfrm>
          <a:off x="6003886" y="2076274"/>
          <a:ext cx="6188114" cy="4781725"/>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4" name="Object 3">
                        <a:extLst>
                          <a:ext uri="{FF2B5EF4-FFF2-40B4-BE49-F238E27FC236}">
                            <a16:creationId xmlns:a16="http://schemas.microsoft.com/office/drawing/2014/main" id="{591A1FB0-A0C7-449E-BA44-BC79C9C28626}"/>
                          </a:ext>
                        </a:extLst>
                      </p:cNvPr>
                      <p:cNvPicPr/>
                      <p:nvPr/>
                    </p:nvPicPr>
                    <p:blipFill>
                      <a:blip r:embed="rId6"/>
                      <a:stretch>
                        <a:fillRect/>
                      </a:stretch>
                    </p:blipFill>
                    <p:spPr>
                      <a:xfrm>
                        <a:off x="6003886" y="2076274"/>
                        <a:ext cx="6188114" cy="4781725"/>
                      </a:xfrm>
                      <a:prstGeom prst="rect">
                        <a:avLst/>
                      </a:prstGeom>
                    </p:spPr>
                  </p:pic>
                </p:oleObj>
              </mc:Fallback>
            </mc:AlternateContent>
          </a:graphicData>
        </a:graphic>
      </p:graphicFrame>
    </p:spTree>
    <p:extLst>
      <p:ext uri="{BB962C8B-B14F-4D97-AF65-F5344CB8AC3E}">
        <p14:creationId xmlns:p14="http://schemas.microsoft.com/office/powerpoint/2010/main" val="2401069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D8F43F8-ACEF-4CCC-9C9B-A5258478CDDD}"/>
              </a:ext>
            </a:extLst>
          </p:cNvPr>
          <p:cNvGraphicFramePr>
            <a:graphicFrameLocks noChangeAspect="1"/>
          </p:cNvGraphicFramePr>
          <p:nvPr>
            <p:extLst>
              <p:ext uri="{D42A27DB-BD31-4B8C-83A1-F6EECF244321}">
                <p14:modId xmlns:p14="http://schemas.microsoft.com/office/powerpoint/2010/main" val="1770664859"/>
              </p:ext>
            </p:extLst>
          </p:nvPr>
        </p:nvGraphicFramePr>
        <p:xfrm>
          <a:off x="0" y="0"/>
          <a:ext cx="4791455" cy="3702488"/>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AD8F43F8-ACEF-4CCC-9C9B-A5258478CDDD}"/>
                          </a:ext>
                        </a:extLst>
                      </p:cNvPr>
                      <p:cNvPicPr/>
                      <p:nvPr/>
                    </p:nvPicPr>
                    <p:blipFill>
                      <a:blip r:embed="rId4"/>
                      <a:stretch>
                        <a:fillRect/>
                      </a:stretch>
                    </p:blipFill>
                    <p:spPr>
                      <a:xfrm>
                        <a:off x="0" y="0"/>
                        <a:ext cx="4791455" cy="37024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BC7D286-A077-4ABD-971F-3FC117C56A5D}"/>
              </a:ext>
            </a:extLst>
          </p:cNvPr>
          <p:cNvGraphicFramePr>
            <a:graphicFrameLocks noChangeAspect="1"/>
          </p:cNvGraphicFramePr>
          <p:nvPr>
            <p:extLst>
              <p:ext uri="{D42A27DB-BD31-4B8C-83A1-F6EECF244321}">
                <p14:modId xmlns:p14="http://schemas.microsoft.com/office/powerpoint/2010/main" val="1787439098"/>
              </p:ext>
            </p:extLst>
          </p:nvPr>
        </p:nvGraphicFramePr>
        <p:xfrm>
          <a:off x="4791456" y="1109764"/>
          <a:ext cx="7400544" cy="5718603"/>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5" name="Object 4">
                        <a:extLst>
                          <a:ext uri="{FF2B5EF4-FFF2-40B4-BE49-F238E27FC236}">
                            <a16:creationId xmlns:a16="http://schemas.microsoft.com/office/drawing/2014/main" id="{BBC7D286-A077-4ABD-971F-3FC117C56A5D}"/>
                          </a:ext>
                        </a:extLst>
                      </p:cNvPr>
                      <p:cNvPicPr/>
                      <p:nvPr/>
                    </p:nvPicPr>
                    <p:blipFill>
                      <a:blip r:embed="rId6"/>
                      <a:stretch>
                        <a:fillRect/>
                      </a:stretch>
                    </p:blipFill>
                    <p:spPr>
                      <a:xfrm>
                        <a:off x="4791456" y="1109764"/>
                        <a:ext cx="7400544" cy="5718603"/>
                      </a:xfrm>
                      <a:prstGeom prst="rect">
                        <a:avLst/>
                      </a:prstGeom>
                    </p:spPr>
                  </p:pic>
                </p:oleObj>
              </mc:Fallback>
            </mc:AlternateContent>
          </a:graphicData>
        </a:graphic>
      </p:graphicFrame>
    </p:spTree>
    <p:extLst>
      <p:ext uri="{BB962C8B-B14F-4D97-AF65-F5344CB8AC3E}">
        <p14:creationId xmlns:p14="http://schemas.microsoft.com/office/powerpoint/2010/main" val="211787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CA37AEB-B44F-41E0-A408-BBC5D70BB2BB}"/>
              </a:ext>
            </a:extLst>
          </p:cNvPr>
          <p:cNvSpPr>
            <a:spLocks noGrp="1"/>
          </p:cNvSpPr>
          <p:nvPr>
            <p:ph type="title"/>
          </p:nvPr>
        </p:nvSpPr>
        <p:spPr>
          <a:xfrm>
            <a:off x="841246" y="673770"/>
            <a:ext cx="3644489" cy="2414488"/>
          </a:xfrm>
        </p:spPr>
        <p:txBody>
          <a:bodyPr anchor="t">
            <a:normAutofit/>
          </a:bodyPr>
          <a:lstStyle/>
          <a:p>
            <a:r>
              <a:rPr lang="en-US" sz="5400" dirty="0">
                <a:solidFill>
                  <a:srgbClr val="FFFFFF"/>
                </a:solidFill>
              </a:rPr>
              <a:t>September 2020</a:t>
            </a:r>
          </a:p>
        </p:txBody>
      </p:sp>
      <p:sp>
        <p:nvSpPr>
          <p:cNvPr id="3" name="Content Placeholder 2">
            <a:extLst>
              <a:ext uri="{FF2B5EF4-FFF2-40B4-BE49-F238E27FC236}">
                <a16:creationId xmlns:a16="http://schemas.microsoft.com/office/drawing/2014/main" id="{050EAB62-8418-479F-A392-28E5E55AD81F}"/>
              </a:ext>
            </a:extLst>
          </p:cNvPr>
          <p:cNvSpPr>
            <a:spLocks noGrp="1"/>
          </p:cNvSpPr>
          <p:nvPr>
            <p:ph idx="1"/>
          </p:nvPr>
        </p:nvSpPr>
        <p:spPr>
          <a:xfrm>
            <a:off x="6095999" y="882315"/>
            <a:ext cx="5254754" cy="5294647"/>
          </a:xfrm>
        </p:spPr>
        <p:txBody>
          <a:bodyPr>
            <a:normAutofit lnSpcReduction="10000"/>
          </a:bodyPr>
          <a:lstStyle/>
          <a:p>
            <a:r>
              <a:rPr lang="en-US" sz="2200" dirty="0"/>
              <a:t>MQAs continued to be held at outdoor events.  </a:t>
            </a:r>
          </a:p>
          <a:p>
            <a:pPr lvl="1"/>
            <a:r>
              <a:rPr lang="en-US" sz="2200" dirty="0"/>
              <a:t>From July 13 to September 26, 140 MQAs were completed in Nebraska, while the CCCs were wrapping up their last meetings.  </a:t>
            </a:r>
          </a:p>
          <a:p>
            <a:pPr lvl="1"/>
            <a:r>
              <a:rPr lang="en-US" sz="2200" dirty="0"/>
              <a:t>Enumerators were in the field with iPhones, but partnership specialists were still working to encourage self-response.  </a:t>
            </a:r>
          </a:p>
          <a:p>
            <a:pPr lvl="1"/>
            <a:r>
              <a:rPr lang="en-US" sz="2200" dirty="0"/>
              <a:t>Partnership specialists handed out 400 yard signs in eastern Omaha tracts that were performing in the bottom 20 percent of self-response.  </a:t>
            </a:r>
          </a:p>
          <a:p>
            <a:pPr lvl="1"/>
            <a:r>
              <a:rPr lang="en-US" sz="2200" dirty="0"/>
              <a:t>There were 23 Douglas County tracts that still had response rates below 55 percent. </a:t>
            </a:r>
          </a:p>
        </p:txBody>
      </p:sp>
      <p:pic>
        <p:nvPicPr>
          <p:cNvPr id="6" name="Picture 5" descr="A sign on the side of a building&#10;&#10;Description automatically generated">
            <a:extLst>
              <a:ext uri="{FF2B5EF4-FFF2-40B4-BE49-F238E27FC236}">
                <a16:creationId xmlns:a16="http://schemas.microsoft.com/office/drawing/2014/main" id="{6FAD4B46-822D-431D-B35C-C08D02DBA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58" y="2842242"/>
            <a:ext cx="2721428" cy="3628570"/>
          </a:xfrm>
          <a:prstGeom prst="rect">
            <a:avLst/>
          </a:prstGeom>
        </p:spPr>
      </p:pic>
    </p:spTree>
    <p:extLst>
      <p:ext uri="{BB962C8B-B14F-4D97-AF65-F5344CB8AC3E}">
        <p14:creationId xmlns:p14="http://schemas.microsoft.com/office/powerpoint/2010/main" val="4324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7BB66214-3347-46EB-84AA-C06625F6A5C0}"/>
              </a:ext>
            </a:extLst>
          </p:cNvPr>
          <p:cNvGraphicFramePr>
            <a:graphicFrameLocks noChangeAspect="1"/>
          </p:cNvGraphicFramePr>
          <p:nvPr>
            <p:extLst>
              <p:ext uri="{D42A27DB-BD31-4B8C-83A1-F6EECF244321}">
                <p14:modId xmlns:p14="http://schemas.microsoft.com/office/powerpoint/2010/main" val="2337513736"/>
              </p:ext>
            </p:extLst>
          </p:nvPr>
        </p:nvGraphicFramePr>
        <p:xfrm>
          <a:off x="5861368" y="1966147"/>
          <a:ext cx="6330632" cy="4891852"/>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5" name="Object 4">
                        <a:extLst>
                          <a:ext uri="{FF2B5EF4-FFF2-40B4-BE49-F238E27FC236}">
                            <a16:creationId xmlns:a16="http://schemas.microsoft.com/office/drawing/2014/main" id="{7BB66214-3347-46EB-84AA-C06625F6A5C0}"/>
                          </a:ext>
                        </a:extLst>
                      </p:cNvPr>
                      <p:cNvPicPr/>
                      <p:nvPr/>
                    </p:nvPicPr>
                    <p:blipFill>
                      <a:blip r:embed="rId4"/>
                      <a:stretch>
                        <a:fillRect/>
                      </a:stretch>
                    </p:blipFill>
                    <p:spPr>
                      <a:xfrm>
                        <a:off x="5861368" y="1966147"/>
                        <a:ext cx="6330632" cy="4891852"/>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8E4232E9-5370-430F-969C-6C0A016821BD}"/>
              </a:ext>
            </a:extLst>
          </p:cNvPr>
          <p:cNvGraphicFramePr>
            <a:graphicFrameLocks noChangeAspect="1"/>
          </p:cNvGraphicFramePr>
          <p:nvPr>
            <p:extLst>
              <p:ext uri="{D42A27DB-BD31-4B8C-83A1-F6EECF244321}">
                <p14:modId xmlns:p14="http://schemas.microsoft.com/office/powerpoint/2010/main" val="3494772505"/>
              </p:ext>
            </p:extLst>
          </p:nvPr>
        </p:nvGraphicFramePr>
        <p:xfrm>
          <a:off x="0" y="1"/>
          <a:ext cx="5897881" cy="4557454"/>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2" name="Object 1">
                        <a:extLst>
                          <a:ext uri="{FF2B5EF4-FFF2-40B4-BE49-F238E27FC236}">
                            <a16:creationId xmlns:a16="http://schemas.microsoft.com/office/drawing/2014/main" id="{8E4232E9-5370-430F-969C-6C0A016821BD}"/>
                          </a:ext>
                        </a:extLst>
                      </p:cNvPr>
                      <p:cNvPicPr/>
                      <p:nvPr/>
                    </p:nvPicPr>
                    <p:blipFill>
                      <a:blip r:embed="rId6"/>
                      <a:stretch>
                        <a:fillRect/>
                      </a:stretch>
                    </p:blipFill>
                    <p:spPr>
                      <a:xfrm>
                        <a:off x="0" y="1"/>
                        <a:ext cx="5897881" cy="4557454"/>
                      </a:xfrm>
                      <a:prstGeom prst="rect">
                        <a:avLst/>
                      </a:prstGeom>
                    </p:spPr>
                  </p:pic>
                </p:oleObj>
              </mc:Fallback>
            </mc:AlternateContent>
          </a:graphicData>
        </a:graphic>
      </p:graphicFrame>
    </p:spTree>
    <p:extLst>
      <p:ext uri="{BB962C8B-B14F-4D97-AF65-F5344CB8AC3E}">
        <p14:creationId xmlns:p14="http://schemas.microsoft.com/office/powerpoint/2010/main" val="218308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c 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DA336F59-6DF7-4506-89BF-66925CC52D2D}"/>
              </a:ext>
            </a:extLst>
          </p:cNvPr>
          <p:cNvSpPr>
            <a:spLocks noGrp="1"/>
          </p:cNvSpPr>
          <p:nvPr>
            <p:ph idx="1"/>
          </p:nvPr>
        </p:nvSpPr>
        <p:spPr>
          <a:xfrm>
            <a:off x="838200" y="1461360"/>
            <a:ext cx="5536397" cy="4660766"/>
          </a:xfrm>
        </p:spPr>
        <p:txBody>
          <a:bodyPr>
            <a:normAutofit fontScale="77500" lnSpcReduction="20000"/>
          </a:bodyPr>
          <a:lstStyle/>
          <a:p>
            <a:r>
              <a:rPr lang="en-US" dirty="0"/>
              <a:t>Low response score (LRS) values</a:t>
            </a:r>
          </a:p>
          <a:p>
            <a:r>
              <a:rPr lang="en-US" dirty="0"/>
              <a:t>Response Outreach Area Mapper (ROAM)</a:t>
            </a:r>
          </a:p>
          <a:p>
            <a:r>
              <a:rPr lang="en-US" dirty="0"/>
              <a:t>Advances in the Customer Relationship Management (CRM) database</a:t>
            </a:r>
          </a:p>
          <a:p>
            <a:r>
              <a:rPr lang="en-US" dirty="0"/>
              <a:t>Launch of Tableau’s 2020 Response Rate Map open data effort</a:t>
            </a:r>
          </a:p>
          <a:p>
            <a:r>
              <a:rPr lang="en-US" dirty="0"/>
              <a:t>Internet-first self-response method; mail and phone were still available response methods</a:t>
            </a:r>
          </a:p>
          <a:p>
            <a:r>
              <a:rPr lang="en-US" dirty="0"/>
              <a:t>Improved efficiency of Address Canvasing by using satellite imagery, administrative data and other federal sources to verify addresses first, then complete fieldwork.</a:t>
            </a:r>
          </a:p>
          <a:p>
            <a:r>
              <a:rPr lang="en-US" dirty="0"/>
              <a:t>Increased use of Administrative Records</a:t>
            </a:r>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31A450-F7D2-41AF-B5EC-91433A0EA8F0}"/>
              </a:ext>
            </a:extLst>
          </p:cNvPr>
          <p:cNvSpPr>
            <a:spLocks noGrp="1"/>
          </p:cNvSpPr>
          <p:nvPr>
            <p:ph type="title"/>
          </p:nvPr>
        </p:nvSpPr>
        <p:spPr>
          <a:xfrm>
            <a:off x="7474281" y="1396686"/>
            <a:ext cx="3240506" cy="4064628"/>
          </a:xfrm>
        </p:spPr>
        <p:txBody>
          <a:bodyPr>
            <a:normAutofit/>
          </a:bodyPr>
          <a:lstStyle/>
          <a:p>
            <a:r>
              <a:rPr lang="en-US">
                <a:solidFill>
                  <a:srgbClr val="FFFFFF"/>
                </a:solidFill>
              </a:rPr>
              <a:t>Technology advances for Census 2020</a:t>
            </a:r>
          </a:p>
        </p:txBody>
      </p:sp>
    </p:spTree>
    <p:extLst>
      <p:ext uri="{BB962C8B-B14F-4D97-AF65-F5344CB8AC3E}">
        <p14:creationId xmlns:p14="http://schemas.microsoft.com/office/powerpoint/2010/main" val="1250572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E11F5B5A-B042-4BC2-837B-094462AA3804}"/>
              </a:ext>
            </a:extLst>
          </p:cNvPr>
          <p:cNvGraphicFramePr>
            <a:graphicFrameLocks noChangeAspect="1"/>
          </p:cNvGraphicFramePr>
          <p:nvPr>
            <p:extLst>
              <p:ext uri="{D42A27DB-BD31-4B8C-83A1-F6EECF244321}">
                <p14:modId xmlns:p14="http://schemas.microsoft.com/office/powerpoint/2010/main" val="3611809528"/>
              </p:ext>
            </p:extLst>
          </p:nvPr>
        </p:nvGraphicFramePr>
        <p:xfrm>
          <a:off x="1" y="0"/>
          <a:ext cx="4764023" cy="3681291"/>
        </p:xfrm>
        <a:graphic>
          <a:graphicData uri="http://schemas.openxmlformats.org/presentationml/2006/ole">
            <mc:AlternateContent xmlns:mc="http://schemas.openxmlformats.org/markup-compatibility/2006">
              <mc:Choice xmlns:v="urn:schemas-microsoft-com:vml" Requires="v">
                <p:oleObj name="Acrobat Document" r:id="rId2" imgW="7543800" imgH="5828945" progId="Acrobat.Document.DC">
                  <p:embed/>
                </p:oleObj>
              </mc:Choice>
              <mc:Fallback>
                <p:oleObj name="Acrobat Document" r:id="rId2" imgW="7543800" imgH="5828945" progId="Acrobat.Document.DC">
                  <p:embed/>
                  <p:pic>
                    <p:nvPicPr>
                      <p:cNvPr id="3" name="Object 2">
                        <a:extLst>
                          <a:ext uri="{FF2B5EF4-FFF2-40B4-BE49-F238E27FC236}">
                            <a16:creationId xmlns:a16="http://schemas.microsoft.com/office/drawing/2014/main" id="{E11F5B5A-B042-4BC2-837B-094462AA3804}"/>
                          </a:ext>
                        </a:extLst>
                      </p:cNvPr>
                      <p:cNvPicPr/>
                      <p:nvPr/>
                    </p:nvPicPr>
                    <p:blipFill>
                      <a:blip r:embed="rId3"/>
                      <a:stretch>
                        <a:fillRect/>
                      </a:stretch>
                    </p:blipFill>
                    <p:spPr>
                      <a:xfrm>
                        <a:off x="1" y="0"/>
                        <a:ext cx="4764023" cy="368129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C9129A1-099A-4112-BD74-258856433503}"/>
              </a:ext>
            </a:extLst>
          </p:cNvPr>
          <p:cNvGraphicFramePr>
            <a:graphicFrameLocks noChangeAspect="1"/>
          </p:cNvGraphicFramePr>
          <p:nvPr>
            <p:extLst>
              <p:ext uri="{D42A27DB-BD31-4B8C-83A1-F6EECF244321}">
                <p14:modId xmlns:p14="http://schemas.microsoft.com/office/powerpoint/2010/main" val="2957052334"/>
              </p:ext>
            </p:extLst>
          </p:nvPr>
        </p:nvGraphicFramePr>
        <p:xfrm>
          <a:off x="4764024" y="1084334"/>
          <a:ext cx="7427976" cy="5739800"/>
        </p:xfrm>
        <a:graphic>
          <a:graphicData uri="http://schemas.openxmlformats.org/presentationml/2006/ole">
            <mc:AlternateContent xmlns:mc="http://schemas.openxmlformats.org/markup-compatibility/2006">
              <mc:Choice xmlns:v="urn:schemas-microsoft-com:vml" Requires="v">
                <p:oleObj name="Acrobat Document" r:id="rId4" imgW="7543800" imgH="5828945" progId="Acrobat.Document.DC">
                  <p:embed/>
                </p:oleObj>
              </mc:Choice>
              <mc:Fallback>
                <p:oleObj name="Acrobat Document" r:id="rId4" imgW="7543800" imgH="5828945" progId="Acrobat.Document.DC">
                  <p:embed/>
                  <p:pic>
                    <p:nvPicPr>
                      <p:cNvPr id="5" name="Object 4">
                        <a:extLst>
                          <a:ext uri="{FF2B5EF4-FFF2-40B4-BE49-F238E27FC236}">
                            <a16:creationId xmlns:a16="http://schemas.microsoft.com/office/drawing/2014/main" id="{8C9129A1-099A-4112-BD74-258856433503}"/>
                          </a:ext>
                        </a:extLst>
                      </p:cNvPr>
                      <p:cNvPicPr/>
                      <p:nvPr/>
                    </p:nvPicPr>
                    <p:blipFill>
                      <a:blip r:embed="rId5"/>
                      <a:stretch>
                        <a:fillRect/>
                      </a:stretch>
                    </p:blipFill>
                    <p:spPr>
                      <a:xfrm>
                        <a:off x="4764024" y="1084334"/>
                        <a:ext cx="7427976" cy="5739800"/>
                      </a:xfrm>
                      <a:prstGeom prst="rect">
                        <a:avLst/>
                      </a:prstGeom>
                    </p:spPr>
                  </p:pic>
                </p:oleObj>
              </mc:Fallback>
            </mc:AlternateContent>
          </a:graphicData>
        </a:graphic>
      </p:graphicFrame>
    </p:spTree>
    <p:extLst>
      <p:ext uri="{BB962C8B-B14F-4D97-AF65-F5344CB8AC3E}">
        <p14:creationId xmlns:p14="http://schemas.microsoft.com/office/powerpoint/2010/main" val="931317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3146722-3CAB-4D59-A404-B6AE8AD731A2}"/>
              </a:ext>
            </a:extLst>
          </p:cNvPr>
          <p:cNvSpPr txBox="1">
            <a:spLocks/>
          </p:cNvSpPr>
          <p:nvPr/>
        </p:nvSpPr>
        <p:spPr>
          <a:xfrm>
            <a:off x="1006434" y="3845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Census Self-Response:  United States</a:t>
            </a:r>
            <a:br>
              <a:rPr lang="en-US" sz="5400" dirty="0"/>
            </a:br>
            <a:r>
              <a:rPr lang="en-US" sz="2800" dirty="0"/>
              <a:t>(responses received through 9/22/20)</a:t>
            </a:r>
            <a:endParaRPr lang="en-US" sz="2700" dirty="0"/>
          </a:p>
        </p:txBody>
      </p:sp>
      <p:pic>
        <p:nvPicPr>
          <p:cNvPr id="7" name="Picture 6" descr="A close up of a map&#10;&#10;Description automatically generated">
            <a:extLst>
              <a:ext uri="{FF2B5EF4-FFF2-40B4-BE49-F238E27FC236}">
                <a16:creationId xmlns:a16="http://schemas.microsoft.com/office/drawing/2014/main" id="{C0FAD55F-6528-4382-8458-7CDE344CD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1955228"/>
            <a:ext cx="7353300" cy="4552950"/>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F3E698AC-24AA-4BF8-9014-D1697A591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5" y="3132798"/>
            <a:ext cx="6653348" cy="1705986"/>
          </a:xfrm>
          <a:prstGeom prst="rect">
            <a:avLst/>
          </a:prstGeom>
        </p:spPr>
      </p:pic>
    </p:spTree>
    <p:extLst>
      <p:ext uri="{BB962C8B-B14F-4D97-AF65-F5344CB8AC3E}">
        <p14:creationId xmlns:p14="http://schemas.microsoft.com/office/powerpoint/2010/main" val="691446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57FD4-DA02-454E-8ADA-B52C667EB27E}"/>
              </a:ext>
            </a:extLst>
          </p:cNvPr>
          <p:cNvSpPr>
            <a:spLocks noGrp="1"/>
          </p:cNvSpPr>
          <p:nvPr>
            <p:ph type="title"/>
          </p:nvPr>
        </p:nvSpPr>
        <p:spPr>
          <a:xfrm>
            <a:off x="585216" y="123565"/>
            <a:ext cx="11018520" cy="1434415"/>
          </a:xfrm>
        </p:spPr>
        <p:txBody>
          <a:bodyPr anchor="b">
            <a:normAutofit/>
          </a:bodyPr>
          <a:lstStyle/>
          <a:p>
            <a:pPr algn="ctr"/>
            <a:r>
              <a:rPr lang="en-US" sz="4600" dirty="0"/>
              <a:t>Census Self-Response:  United States</a:t>
            </a:r>
            <a:br>
              <a:rPr lang="en-US" sz="4600" dirty="0"/>
            </a:br>
            <a:r>
              <a:rPr lang="en-US" sz="2400" dirty="0"/>
              <a:t>(responses received through 9/22/20)</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ell phone&#10;&#10;Description automatically generated">
            <a:extLst>
              <a:ext uri="{FF2B5EF4-FFF2-40B4-BE49-F238E27FC236}">
                <a16:creationId xmlns:a16="http://schemas.microsoft.com/office/drawing/2014/main" id="{2F2B7593-2C5B-4F0B-83E3-041641D3A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843" y="2135611"/>
            <a:ext cx="10012963" cy="4232853"/>
          </a:xfrm>
          <a:prstGeom prst="rect">
            <a:avLst/>
          </a:prstGeom>
        </p:spPr>
      </p:pic>
    </p:spTree>
    <p:extLst>
      <p:ext uri="{BB962C8B-B14F-4D97-AF65-F5344CB8AC3E}">
        <p14:creationId xmlns:p14="http://schemas.microsoft.com/office/powerpoint/2010/main" val="125499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41C9679-1C3C-418B-A488-6C0BB7E93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7" y="2197765"/>
            <a:ext cx="5994584" cy="361295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21375D8-A66A-427D-AD29-39CC8C004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293" y="2191217"/>
            <a:ext cx="5724525" cy="3619500"/>
          </a:xfrm>
          <a:prstGeom prst="rect">
            <a:avLst/>
          </a:prstGeom>
        </p:spPr>
      </p:pic>
      <p:sp>
        <p:nvSpPr>
          <p:cNvPr id="16" name="Title 1">
            <a:extLst>
              <a:ext uri="{FF2B5EF4-FFF2-40B4-BE49-F238E27FC236}">
                <a16:creationId xmlns:a16="http://schemas.microsoft.com/office/drawing/2014/main" id="{A3146722-3CAB-4D59-A404-B6AE8AD731A2}"/>
              </a:ext>
            </a:extLst>
          </p:cNvPr>
          <p:cNvSpPr txBox="1">
            <a:spLocks/>
          </p:cNvSpPr>
          <p:nvPr/>
        </p:nvSpPr>
        <p:spPr>
          <a:xfrm>
            <a:off x="1006434" y="3845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dirty="0"/>
              <a:t>Self-Response: Nebraska</a:t>
            </a:r>
            <a:br>
              <a:rPr lang="en-US" dirty="0"/>
            </a:br>
            <a:r>
              <a:rPr lang="en-US" sz="2700" dirty="0"/>
              <a:t>(responses received through 9/22/20)</a:t>
            </a:r>
          </a:p>
        </p:txBody>
      </p:sp>
    </p:spTree>
    <p:extLst>
      <p:ext uri="{BB962C8B-B14F-4D97-AF65-F5344CB8AC3E}">
        <p14:creationId xmlns:p14="http://schemas.microsoft.com/office/powerpoint/2010/main" val="905448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8B81F-2556-4A38-8C9C-93322D4E80B7}"/>
              </a:ext>
            </a:extLst>
          </p:cNvPr>
          <p:cNvSpPr>
            <a:spLocks noGrp="1"/>
          </p:cNvSpPr>
          <p:nvPr>
            <p:ph type="title"/>
          </p:nvPr>
        </p:nvSpPr>
        <p:spPr>
          <a:xfrm>
            <a:off x="841248" y="548640"/>
            <a:ext cx="3600860" cy="5431536"/>
          </a:xfrm>
        </p:spPr>
        <p:txBody>
          <a:bodyPr>
            <a:normAutofit/>
          </a:bodyPr>
          <a:lstStyle/>
          <a:p>
            <a:r>
              <a:rPr lang="en-US" sz="5400" dirty="0"/>
              <a:t>Cities with populations above 450,000</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descr="A screenshot of a cell phone&#10;&#10;Description automatically generated">
            <a:extLst>
              <a:ext uri="{FF2B5EF4-FFF2-40B4-BE49-F238E27FC236}">
                <a16:creationId xmlns:a16="http://schemas.microsoft.com/office/drawing/2014/main" id="{DCE2C226-29F7-46D3-B6F1-1DF6AAA719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0905" y="645094"/>
            <a:ext cx="4097950" cy="5149757"/>
          </a:xfrm>
        </p:spPr>
      </p:pic>
    </p:spTree>
    <p:extLst>
      <p:ext uri="{BB962C8B-B14F-4D97-AF65-F5344CB8AC3E}">
        <p14:creationId xmlns:p14="http://schemas.microsoft.com/office/powerpoint/2010/main" val="150953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57FD4-DA02-454E-8ADA-B52C667EB27E}"/>
              </a:ext>
            </a:extLst>
          </p:cNvPr>
          <p:cNvSpPr>
            <a:spLocks noGrp="1"/>
          </p:cNvSpPr>
          <p:nvPr>
            <p:ph type="title"/>
          </p:nvPr>
        </p:nvSpPr>
        <p:spPr>
          <a:xfrm>
            <a:off x="585216" y="123565"/>
            <a:ext cx="11018520" cy="1434415"/>
          </a:xfrm>
        </p:spPr>
        <p:txBody>
          <a:bodyPr anchor="b">
            <a:normAutofit/>
          </a:bodyPr>
          <a:lstStyle/>
          <a:p>
            <a:pPr algn="ctr"/>
            <a:r>
              <a:rPr lang="en-US" sz="4600" dirty="0"/>
              <a:t>Self-Response:  Douglas County, Neb.</a:t>
            </a:r>
            <a:br>
              <a:rPr lang="en-US" sz="4600" dirty="0"/>
            </a:br>
            <a:r>
              <a:rPr lang="en-US" sz="2400" dirty="0"/>
              <a:t>(responses received through 9/22/20)</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a16="http://schemas.microsoft.com/office/drawing/2014/main" id="{FD52212F-9F99-4BE3-B975-1B04940CE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595" y="1839621"/>
            <a:ext cx="8610600" cy="4878590"/>
          </a:xfrm>
          <a:prstGeom prst="rect">
            <a:avLst/>
          </a:prstGeom>
        </p:spPr>
      </p:pic>
    </p:spTree>
    <p:extLst>
      <p:ext uri="{BB962C8B-B14F-4D97-AF65-F5344CB8AC3E}">
        <p14:creationId xmlns:p14="http://schemas.microsoft.com/office/powerpoint/2010/main" val="1636311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5163-D63D-4A77-8D92-B5817771336F}"/>
              </a:ext>
            </a:extLst>
          </p:cNvPr>
          <p:cNvSpPr>
            <a:spLocks noGrp="1"/>
          </p:cNvSpPr>
          <p:nvPr>
            <p:ph type="title"/>
          </p:nvPr>
        </p:nvSpPr>
        <p:spPr>
          <a:xfrm>
            <a:off x="686834" y="1153573"/>
            <a:ext cx="3200400" cy="1736222"/>
          </a:xfrm>
        </p:spPr>
        <p:txBody>
          <a:bodyPr>
            <a:normAutofit/>
          </a:bodyPr>
          <a:lstStyle/>
          <a:p>
            <a:r>
              <a:rPr lang="en-US" dirty="0">
                <a:solidFill>
                  <a:srgbClr val="FFFFFF"/>
                </a:solidFill>
              </a:rPr>
              <a:t>The Last Push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14E4D9-EC9E-47B0-B587-65E7CF2EBA26}"/>
              </a:ext>
            </a:extLst>
          </p:cNvPr>
          <p:cNvSpPr>
            <a:spLocks noGrp="1"/>
          </p:cNvSpPr>
          <p:nvPr>
            <p:ph idx="1"/>
          </p:nvPr>
        </p:nvSpPr>
        <p:spPr>
          <a:xfrm>
            <a:off x="4447308" y="591344"/>
            <a:ext cx="6906491" cy="5585619"/>
          </a:xfrm>
        </p:spPr>
        <p:txBody>
          <a:bodyPr anchor="ctr">
            <a:normAutofit/>
          </a:bodyPr>
          <a:lstStyle/>
          <a:p>
            <a:r>
              <a:rPr lang="en-US" dirty="0"/>
              <a:t>On our last workday, Friday, September 25th at 1 p.m., we held our “Last Push Press Conference” at Dreamland Park at 24th and Lizzie Robinson Avenue in North Omaha.  </a:t>
            </a:r>
          </a:p>
          <a:p>
            <a:r>
              <a:rPr lang="en-US" dirty="0"/>
              <a:t>There was a press conference with city and county leaders, one last MQA and debuting census messaging on trash cans along North 24th Street in Omaha.</a:t>
            </a:r>
          </a:p>
          <a:p>
            <a:r>
              <a:rPr lang="en-US" dirty="0"/>
              <a:t>The Census Bureau employed local celebrity, Nebraska football player and 1972 Heisman Trophy winner, Johnny Rodgers, as a partnership specialist.</a:t>
            </a:r>
          </a:p>
          <a:p>
            <a:endParaRPr lang="en-US" sz="1300" dirty="0"/>
          </a:p>
        </p:txBody>
      </p:sp>
      <p:pic>
        <p:nvPicPr>
          <p:cNvPr id="7" name="Picture 6" descr="A person holding a sign&#10;&#10;Description automatically generated">
            <a:extLst>
              <a:ext uri="{FF2B5EF4-FFF2-40B4-BE49-F238E27FC236}">
                <a16:creationId xmlns:a16="http://schemas.microsoft.com/office/drawing/2014/main" id="{2015F489-627E-40B7-8951-1C004078AA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6950" y="3060337"/>
            <a:ext cx="2720340" cy="3627121"/>
          </a:xfrm>
          <a:prstGeom prst="rect">
            <a:avLst/>
          </a:prstGeom>
        </p:spPr>
      </p:pic>
    </p:spTree>
    <p:extLst>
      <p:ext uri="{BB962C8B-B14F-4D97-AF65-F5344CB8AC3E}">
        <p14:creationId xmlns:p14="http://schemas.microsoft.com/office/powerpoint/2010/main" val="3479068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50B740D-8894-486D-AFA1-E705BF59BBC8}"/>
              </a:ext>
            </a:extLst>
          </p:cNvPr>
          <p:cNvGraphicFramePr>
            <a:graphicFrameLocks noChangeAspect="1"/>
          </p:cNvGraphicFramePr>
          <p:nvPr>
            <p:extLst>
              <p:ext uri="{D42A27DB-BD31-4B8C-83A1-F6EECF244321}">
                <p14:modId xmlns:p14="http://schemas.microsoft.com/office/powerpoint/2010/main" val="1747475484"/>
              </p:ext>
            </p:extLst>
          </p:nvPr>
        </p:nvGraphicFramePr>
        <p:xfrm>
          <a:off x="6381796" y="2368296"/>
          <a:ext cx="5810204" cy="4489703"/>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5" name="Object 4">
                        <a:extLst>
                          <a:ext uri="{FF2B5EF4-FFF2-40B4-BE49-F238E27FC236}">
                            <a16:creationId xmlns:a16="http://schemas.microsoft.com/office/drawing/2014/main" id="{150B740D-8894-486D-AFA1-E705BF59BBC8}"/>
                          </a:ext>
                        </a:extLst>
                      </p:cNvPr>
                      <p:cNvPicPr/>
                      <p:nvPr/>
                    </p:nvPicPr>
                    <p:blipFill>
                      <a:blip r:embed="rId4"/>
                      <a:stretch>
                        <a:fillRect/>
                      </a:stretch>
                    </p:blipFill>
                    <p:spPr>
                      <a:xfrm>
                        <a:off x="6381796" y="2368296"/>
                        <a:ext cx="5810204" cy="448970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555BEE9-B53E-460A-AA57-A7A101223BBE}"/>
              </a:ext>
            </a:extLst>
          </p:cNvPr>
          <p:cNvGraphicFramePr>
            <a:graphicFrameLocks noChangeAspect="1"/>
          </p:cNvGraphicFramePr>
          <p:nvPr>
            <p:extLst>
              <p:ext uri="{D42A27DB-BD31-4B8C-83A1-F6EECF244321}">
                <p14:modId xmlns:p14="http://schemas.microsoft.com/office/powerpoint/2010/main" val="1365838474"/>
              </p:ext>
            </p:extLst>
          </p:nvPr>
        </p:nvGraphicFramePr>
        <p:xfrm>
          <a:off x="0" y="0"/>
          <a:ext cx="6428232" cy="4967270"/>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3" name="Object 2">
                        <a:extLst>
                          <a:ext uri="{FF2B5EF4-FFF2-40B4-BE49-F238E27FC236}">
                            <a16:creationId xmlns:a16="http://schemas.microsoft.com/office/drawing/2014/main" id="{C555BEE9-B53E-460A-AA57-A7A101223BBE}"/>
                          </a:ext>
                        </a:extLst>
                      </p:cNvPr>
                      <p:cNvPicPr/>
                      <p:nvPr/>
                    </p:nvPicPr>
                    <p:blipFill>
                      <a:blip r:embed="rId6"/>
                      <a:stretch>
                        <a:fillRect/>
                      </a:stretch>
                    </p:blipFill>
                    <p:spPr>
                      <a:xfrm>
                        <a:off x="0" y="0"/>
                        <a:ext cx="6428232" cy="4967270"/>
                      </a:xfrm>
                      <a:prstGeom prst="rect">
                        <a:avLst/>
                      </a:prstGeom>
                    </p:spPr>
                  </p:pic>
                </p:oleObj>
              </mc:Fallback>
            </mc:AlternateContent>
          </a:graphicData>
        </a:graphic>
      </p:graphicFrame>
    </p:spTree>
    <p:extLst>
      <p:ext uri="{BB962C8B-B14F-4D97-AF65-F5344CB8AC3E}">
        <p14:creationId xmlns:p14="http://schemas.microsoft.com/office/powerpoint/2010/main" val="277591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0F9996C-75E7-430E-BE24-C5AD07F59E30}"/>
              </a:ext>
            </a:extLst>
          </p:cNvPr>
          <p:cNvGraphicFramePr>
            <a:graphicFrameLocks noChangeAspect="1"/>
          </p:cNvGraphicFramePr>
          <p:nvPr>
            <p:extLst>
              <p:ext uri="{D42A27DB-BD31-4B8C-83A1-F6EECF244321}">
                <p14:modId xmlns:p14="http://schemas.microsoft.com/office/powerpoint/2010/main" val="1978218557"/>
              </p:ext>
            </p:extLst>
          </p:nvPr>
        </p:nvGraphicFramePr>
        <p:xfrm>
          <a:off x="1" y="73152"/>
          <a:ext cx="5257800" cy="4062845"/>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4" name="Object 3">
                        <a:extLst>
                          <a:ext uri="{FF2B5EF4-FFF2-40B4-BE49-F238E27FC236}">
                            <a16:creationId xmlns:a16="http://schemas.microsoft.com/office/drawing/2014/main" id="{40F9996C-75E7-430E-BE24-C5AD07F59E30}"/>
                          </a:ext>
                        </a:extLst>
                      </p:cNvPr>
                      <p:cNvPicPr/>
                      <p:nvPr/>
                    </p:nvPicPr>
                    <p:blipFill>
                      <a:blip r:embed="rId4"/>
                      <a:stretch>
                        <a:fillRect/>
                      </a:stretch>
                    </p:blipFill>
                    <p:spPr>
                      <a:xfrm>
                        <a:off x="1" y="73152"/>
                        <a:ext cx="5257800" cy="406284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D7140C48-D0CB-4280-B00A-C31A38C60863}"/>
              </a:ext>
            </a:extLst>
          </p:cNvPr>
          <p:cNvGraphicFramePr>
            <a:graphicFrameLocks noChangeAspect="1"/>
          </p:cNvGraphicFramePr>
          <p:nvPr>
            <p:extLst>
              <p:ext uri="{D42A27DB-BD31-4B8C-83A1-F6EECF244321}">
                <p14:modId xmlns:p14="http://schemas.microsoft.com/office/powerpoint/2010/main" val="583446339"/>
              </p:ext>
            </p:extLst>
          </p:nvPr>
        </p:nvGraphicFramePr>
        <p:xfrm>
          <a:off x="5231908" y="1555423"/>
          <a:ext cx="6862157" cy="5302576"/>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2" name="Object 1">
                        <a:extLst>
                          <a:ext uri="{FF2B5EF4-FFF2-40B4-BE49-F238E27FC236}">
                            <a16:creationId xmlns:a16="http://schemas.microsoft.com/office/drawing/2014/main" id="{D7140C48-D0CB-4280-B00A-C31A38C60863}"/>
                          </a:ext>
                        </a:extLst>
                      </p:cNvPr>
                      <p:cNvPicPr/>
                      <p:nvPr/>
                    </p:nvPicPr>
                    <p:blipFill>
                      <a:blip r:embed="rId6"/>
                      <a:stretch>
                        <a:fillRect/>
                      </a:stretch>
                    </p:blipFill>
                    <p:spPr>
                      <a:xfrm>
                        <a:off x="5231908" y="1555423"/>
                        <a:ext cx="6862157" cy="5302576"/>
                      </a:xfrm>
                      <a:prstGeom prst="rect">
                        <a:avLst/>
                      </a:prstGeom>
                    </p:spPr>
                  </p:pic>
                </p:oleObj>
              </mc:Fallback>
            </mc:AlternateContent>
          </a:graphicData>
        </a:graphic>
      </p:graphicFrame>
    </p:spTree>
    <p:extLst>
      <p:ext uri="{BB962C8B-B14F-4D97-AF65-F5344CB8AC3E}">
        <p14:creationId xmlns:p14="http://schemas.microsoft.com/office/powerpoint/2010/main" val="2586762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A4139CB-4645-4987-B172-D4CDD0EE0905}"/>
              </a:ext>
            </a:extLst>
          </p:cNvPr>
          <p:cNvGraphicFramePr>
            <a:graphicFrameLocks noChangeAspect="1"/>
          </p:cNvGraphicFramePr>
          <p:nvPr>
            <p:extLst>
              <p:ext uri="{D42A27DB-BD31-4B8C-83A1-F6EECF244321}">
                <p14:modId xmlns:p14="http://schemas.microsoft.com/office/powerpoint/2010/main" val="3544707062"/>
              </p:ext>
            </p:extLst>
          </p:nvPr>
        </p:nvGraphicFramePr>
        <p:xfrm>
          <a:off x="5916168" y="2008492"/>
          <a:ext cx="6275832" cy="4849507"/>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2" name="Object 1">
                        <a:extLst>
                          <a:ext uri="{FF2B5EF4-FFF2-40B4-BE49-F238E27FC236}">
                            <a16:creationId xmlns:a16="http://schemas.microsoft.com/office/drawing/2014/main" id="{4A4139CB-4645-4987-B172-D4CDD0EE0905}"/>
                          </a:ext>
                        </a:extLst>
                      </p:cNvPr>
                      <p:cNvPicPr/>
                      <p:nvPr/>
                    </p:nvPicPr>
                    <p:blipFill>
                      <a:blip r:embed="rId4"/>
                      <a:stretch>
                        <a:fillRect/>
                      </a:stretch>
                    </p:blipFill>
                    <p:spPr>
                      <a:xfrm>
                        <a:off x="5916168" y="2008492"/>
                        <a:ext cx="6275832" cy="484950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BB18E656-AAA7-41DD-A709-246F7D7AF299}"/>
              </a:ext>
            </a:extLst>
          </p:cNvPr>
          <p:cNvGraphicFramePr>
            <a:graphicFrameLocks noChangeAspect="1"/>
          </p:cNvGraphicFramePr>
          <p:nvPr>
            <p:extLst>
              <p:ext uri="{D42A27DB-BD31-4B8C-83A1-F6EECF244321}">
                <p14:modId xmlns:p14="http://schemas.microsoft.com/office/powerpoint/2010/main" val="395508225"/>
              </p:ext>
            </p:extLst>
          </p:nvPr>
        </p:nvGraphicFramePr>
        <p:xfrm>
          <a:off x="0" y="1"/>
          <a:ext cx="5940373" cy="4590288"/>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3" name="Object 2">
                        <a:extLst>
                          <a:ext uri="{FF2B5EF4-FFF2-40B4-BE49-F238E27FC236}">
                            <a16:creationId xmlns:a16="http://schemas.microsoft.com/office/drawing/2014/main" id="{BB18E656-AAA7-41DD-A709-246F7D7AF299}"/>
                          </a:ext>
                        </a:extLst>
                      </p:cNvPr>
                      <p:cNvPicPr/>
                      <p:nvPr/>
                    </p:nvPicPr>
                    <p:blipFill>
                      <a:blip r:embed="rId6"/>
                      <a:stretch>
                        <a:fillRect/>
                      </a:stretch>
                    </p:blipFill>
                    <p:spPr>
                      <a:xfrm>
                        <a:off x="0" y="1"/>
                        <a:ext cx="5940373" cy="4590288"/>
                      </a:xfrm>
                      <a:prstGeom prst="rect">
                        <a:avLst/>
                      </a:prstGeom>
                    </p:spPr>
                  </p:pic>
                </p:oleObj>
              </mc:Fallback>
            </mc:AlternateContent>
          </a:graphicData>
        </a:graphic>
      </p:graphicFrame>
    </p:spTree>
    <p:extLst>
      <p:ext uri="{BB962C8B-B14F-4D97-AF65-F5344CB8AC3E}">
        <p14:creationId xmlns:p14="http://schemas.microsoft.com/office/powerpoint/2010/main" val="249585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3B97B-03BC-7C48-99EF-6DC1744035A6}"/>
              </a:ext>
            </a:extLst>
          </p:cNvPr>
          <p:cNvSpPr>
            <a:spLocks noGrp="1"/>
          </p:cNvSpPr>
          <p:nvPr>
            <p:ph type="title"/>
          </p:nvPr>
        </p:nvSpPr>
        <p:spPr>
          <a:xfrm>
            <a:off x="838200" y="365125"/>
            <a:ext cx="10515600" cy="1325563"/>
          </a:xfrm>
        </p:spPr>
        <p:txBody>
          <a:bodyPr>
            <a:normAutofit/>
          </a:bodyPr>
          <a:lstStyle/>
          <a:p>
            <a:r>
              <a:rPr lang="en-US" sz="5400"/>
              <a:t>Low Response Score (LRS)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BFCA78-5EA3-6A4C-B6D1-9938F7C46F66}"/>
              </a:ext>
            </a:extLst>
          </p:cNvPr>
          <p:cNvSpPr>
            <a:spLocks noGrp="1"/>
          </p:cNvSpPr>
          <p:nvPr>
            <p:ph idx="1"/>
          </p:nvPr>
        </p:nvSpPr>
        <p:spPr>
          <a:xfrm>
            <a:off x="838200" y="1929384"/>
            <a:ext cx="10515600" cy="4251960"/>
          </a:xfrm>
        </p:spPr>
        <p:txBody>
          <a:bodyPr>
            <a:normAutofit/>
          </a:bodyPr>
          <a:lstStyle/>
          <a:p>
            <a:r>
              <a:rPr lang="en-US" sz="2200" dirty="0"/>
              <a:t>The Bureau developed a metric to categorize census tracts by their tendency to self-respond to prior censuses and surveys; this is known as the low response score (LRS). </a:t>
            </a:r>
          </a:p>
          <a:p>
            <a:r>
              <a:rPr lang="en-US" sz="2200" dirty="0"/>
              <a:t>The Ordinary Least Squares (OLS) regression model predicts how far the actual return rate falls below 100 percent, using 25 socioeconomic and demographic variables relating to age, race, income, education and household make-up from the Census Bureau Planning Database (PDB). </a:t>
            </a:r>
          </a:p>
          <a:p>
            <a:r>
              <a:rPr lang="en-US" sz="2200" dirty="0"/>
              <a:t>Planning Database, which is updated yearly, includes: Low Response Score value, 2010 Census data, select American Community Survey estimates from 2012 to 2017, and FCC Internet connectivity data. </a:t>
            </a:r>
          </a:p>
          <a:p>
            <a:r>
              <a:rPr lang="en-US" sz="2200" dirty="0"/>
              <a:t>A LRS score of 20 or higher suggest the tract will have a lower self-response rate, thus census partnership specialists and community leaders should spend more time and resources in this neighborhood. </a:t>
            </a:r>
          </a:p>
        </p:txBody>
      </p:sp>
    </p:spTree>
    <p:extLst>
      <p:ext uri="{BB962C8B-B14F-4D97-AF65-F5344CB8AC3E}">
        <p14:creationId xmlns:p14="http://schemas.microsoft.com/office/powerpoint/2010/main" val="2387417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BC2F77E-0326-494C-B006-88D2E4A35541}"/>
              </a:ext>
            </a:extLst>
          </p:cNvPr>
          <p:cNvGraphicFramePr>
            <a:graphicFrameLocks noChangeAspect="1"/>
          </p:cNvGraphicFramePr>
          <p:nvPr>
            <p:extLst>
              <p:ext uri="{D42A27DB-BD31-4B8C-83A1-F6EECF244321}">
                <p14:modId xmlns:p14="http://schemas.microsoft.com/office/powerpoint/2010/main" val="3177264683"/>
              </p:ext>
            </p:extLst>
          </p:nvPr>
        </p:nvGraphicFramePr>
        <p:xfrm>
          <a:off x="0" y="0"/>
          <a:ext cx="6096000" cy="4710545"/>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5" name="Object 4">
                        <a:extLst>
                          <a:ext uri="{FF2B5EF4-FFF2-40B4-BE49-F238E27FC236}">
                            <a16:creationId xmlns:a16="http://schemas.microsoft.com/office/drawing/2014/main" id="{6BC2F77E-0326-494C-B006-88D2E4A35541}"/>
                          </a:ext>
                        </a:extLst>
                      </p:cNvPr>
                      <p:cNvPicPr/>
                      <p:nvPr/>
                    </p:nvPicPr>
                    <p:blipFill>
                      <a:blip r:embed="rId4"/>
                      <a:stretch>
                        <a:fillRect/>
                      </a:stretch>
                    </p:blipFill>
                    <p:spPr>
                      <a:xfrm>
                        <a:off x="0" y="0"/>
                        <a:ext cx="6096000" cy="471054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B78A5192-EECB-4259-B6C3-97AA8751ED57}"/>
              </a:ext>
            </a:extLst>
          </p:cNvPr>
          <p:cNvGraphicFramePr>
            <a:graphicFrameLocks noChangeAspect="1"/>
          </p:cNvGraphicFramePr>
          <p:nvPr>
            <p:extLst>
              <p:ext uri="{D42A27DB-BD31-4B8C-83A1-F6EECF244321}">
                <p14:modId xmlns:p14="http://schemas.microsoft.com/office/powerpoint/2010/main" val="2650238289"/>
              </p:ext>
            </p:extLst>
          </p:nvPr>
        </p:nvGraphicFramePr>
        <p:xfrm>
          <a:off x="5991292" y="2066544"/>
          <a:ext cx="6200707" cy="4791456"/>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2" name="Object 1">
                        <a:extLst>
                          <a:ext uri="{FF2B5EF4-FFF2-40B4-BE49-F238E27FC236}">
                            <a16:creationId xmlns:a16="http://schemas.microsoft.com/office/drawing/2014/main" id="{B78A5192-EECB-4259-B6C3-97AA8751ED57}"/>
                          </a:ext>
                        </a:extLst>
                      </p:cNvPr>
                      <p:cNvPicPr/>
                      <p:nvPr/>
                    </p:nvPicPr>
                    <p:blipFill>
                      <a:blip r:embed="rId6"/>
                      <a:stretch>
                        <a:fillRect/>
                      </a:stretch>
                    </p:blipFill>
                    <p:spPr>
                      <a:xfrm>
                        <a:off x="5991292" y="2066544"/>
                        <a:ext cx="6200707" cy="4791456"/>
                      </a:xfrm>
                      <a:prstGeom prst="rect">
                        <a:avLst/>
                      </a:prstGeom>
                    </p:spPr>
                  </p:pic>
                </p:oleObj>
              </mc:Fallback>
            </mc:AlternateContent>
          </a:graphicData>
        </a:graphic>
      </p:graphicFrame>
    </p:spTree>
    <p:extLst>
      <p:ext uri="{BB962C8B-B14F-4D97-AF65-F5344CB8AC3E}">
        <p14:creationId xmlns:p14="http://schemas.microsoft.com/office/powerpoint/2010/main" val="758688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D0F934C-4A54-4C52-B207-CA174BD5A309}"/>
              </a:ext>
            </a:extLst>
          </p:cNvPr>
          <p:cNvGraphicFramePr>
            <a:graphicFrameLocks noChangeAspect="1"/>
          </p:cNvGraphicFramePr>
          <p:nvPr>
            <p:extLst>
              <p:ext uri="{D42A27DB-BD31-4B8C-83A1-F6EECF244321}">
                <p14:modId xmlns:p14="http://schemas.microsoft.com/office/powerpoint/2010/main" val="3360588354"/>
              </p:ext>
            </p:extLst>
          </p:nvPr>
        </p:nvGraphicFramePr>
        <p:xfrm>
          <a:off x="0" y="-27432"/>
          <a:ext cx="5788152" cy="4472663"/>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6" name="Object 5">
                        <a:extLst>
                          <a:ext uri="{FF2B5EF4-FFF2-40B4-BE49-F238E27FC236}">
                            <a16:creationId xmlns:a16="http://schemas.microsoft.com/office/drawing/2014/main" id="{8D0F934C-4A54-4C52-B207-CA174BD5A309}"/>
                          </a:ext>
                        </a:extLst>
                      </p:cNvPr>
                      <p:cNvPicPr/>
                      <p:nvPr/>
                    </p:nvPicPr>
                    <p:blipFill>
                      <a:blip r:embed="rId4"/>
                      <a:stretch>
                        <a:fillRect/>
                      </a:stretch>
                    </p:blipFill>
                    <p:spPr>
                      <a:xfrm>
                        <a:off x="0" y="-27432"/>
                        <a:ext cx="5788152" cy="447266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F344D12-BCFF-4A9D-A87A-7D6894604DC8}"/>
              </a:ext>
            </a:extLst>
          </p:cNvPr>
          <p:cNvGraphicFramePr>
            <a:graphicFrameLocks noChangeAspect="1"/>
          </p:cNvGraphicFramePr>
          <p:nvPr>
            <p:extLst>
              <p:ext uri="{D42A27DB-BD31-4B8C-83A1-F6EECF244321}">
                <p14:modId xmlns:p14="http://schemas.microsoft.com/office/powerpoint/2010/main" val="364537345"/>
              </p:ext>
            </p:extLst>
          </p:nvPr>
        </p:nvGraphicFramePr>
        <p:xfrm>
          <a:off x="5695457" y="1837944"/>
          <a:ext cx="6496543" cy="5020056"/>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4" name="Object 3">
                        <a:extLst>
                          <a:ext uri="{FF2B5EF4-FFF2-40B4-BE49-F238E27FC236}">
                            <a16:creationId xmlns:a16="http://schemas.microsoft.com/office/drawing/2014/main" id="{EF344D12-BCFF-4A9D-A87A-7D6894604DC8}"/>
                          </a:ext>
                        </a:extLst>
                      </p:cNvPr>
                      <p:cNvPicPr/>
                      <p:nvPr/>
                    </p:nvPicPr>
                    <p:blipFill>
                      <a:blip r:embed="rId6"/>
                      <a:stretch>
                        <a:fillRect/>
                      </a:stretch>
                    </p:blipFill>
                    <p:spPr>
                      <a:xfrm>
                        <a:off x="5695457" y="1837944"/>
                        <a:ext cx="6496543" cy="5020056"/>
                      </a:xfrm>
                      <a:prstGeom prst="rect">
                        <a:avLst/>
                      </a:prstGeom>
                    </p:spPr>
                  </p:pic>
                </p:oleObj>
              </mc:Fallback>
            </mc:AlternateContent>
          </a:graphicData>
        </a:graphic>
      </p:graphicFrame>
    </p:spTree>
    <p:extLst>
      <p:ext uri="{BB962C8B-B14F-4D97-AF65-F5344CB8AC3E}">
        <p14:creationId xmlns:p14="http://schemas.microsoft.com/office/powerpoint/2010/main" val="582458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0420529-55D4-44C3-A7A3-64A1D15BC00B}"/>
              </a:ext>
            </a:extLst>
          </p:cNvPr>
          <p:cNvGraphicFramePr>
            <a:graphicFrameLocks noChangeAspect="1"/>
          </p:cNvGraphicFramePr>
          <p:nvPr>
            <p:extLst>
              <p:ext uri="{D42A27DB-BD31-4B8C-83A1-F6EECF244321}">
                <p14:modId xmlns:p14="http://schemas.microsoft.com/office/powerpoint/2010/main" val="1578018671"/>
              </p:ext>
            </p:extLst>
          </p:nvPr>
        </p:nvGraphicFramePr>
        <p:xfrm>
          <a:off x="0" y="1"/>
          <a:ext cx="5955792" cy="4602202"/>
        </p:xfrm>
        <a:graphic>
          <a:graphicData uri="http://schemas.openxmlformats.org/presentationml/2006/ole">
            <mc:AlternateContent xmlns:mc="http://schemas.openxmlformats.org/markup-compatibility/2006">
              <mc:Choice xmlns:v="urn:schemas-microsoft-com:vml" Requires="v">
                <p:oleObj name="Acrobat Document" r:id="rId3" imgW="7543800" imgH="5828945" progId="Acrobat.Document.DC">
                  <p:embed/>
                </p:oleObj>
              </mc:Choice>
              <mc:Fallback>
                <p:oleObj name="Acrobat Document" r:id="rId3" imgW="7543800" imgH="5828945" progId="Acrobat.Document.DC">
                  <p:embed/>
                  <p:pic>
                    <p:nvPicPr>
                      <p:cNvPr id="4" name="Object 3">
                        <a:extLst>
                          <a:ext uri="{FF2B5EF4-FFF2-40B4-BE49-F238E27FC236}">
                            <a16:creationId xmlns:a16="http://schemas.microsoft.com/office/drawing/2014/main" id="{B0420529-55D4-44C3-A7A3-64A1D15BC00B}"/>
                          </a:ext>
                        </a:extLst>
                      </p:cNvPr>
                      <p:cNvPicPr/>
                      <p:nvPr/>
                    </p:nvPicPr>
                    <p:blipFill>
                      <a:blip r:embed="rId4"/>
                      <a:stretch>
                        <a:fillRect/>
                      </a:stretch>
                    </p:blipFill>
                    <p:spPr>
                      <a:xfrm>
                        <a:off x="0" y="1"/>
                        <a:ext cx="5955792" cy="460220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9F9EE25-CE0B-42A5-AEAF-8CAB292004B0}"/>
              </a:ext>
            </a:extLst>
          </p:cNvPr>
          <p:cNvGraphicFramePr>
            <a:graphicFrameLocks noChangeAspect="1"/>
          </p:cNvGraphicFramePr>
          <p:nvPr>
            <p:extLst>
              <p:ext uri="{D42A27DB-BD31-4B8C-83A1-F6EECF244321}">
                <p14:modId xmlns:p14="http://schemas.microsoft.com/office/powerpoint/2010/main" val="3755164277"/>
              </p:ext>
            </p:extLst>
          </p:nvPr>
        </p:nvGraphicFramePr>
        <p:xfrm>
          <a:off x="5872958" y="1975103"/>
          <a:ext cx="6319041" cy="4882895"/>
        </p:xfrm>
        <a:graphic>
          <a:graphicData uri="http://schemas.openxmlformats.org/presentationml/2006/ole">
            <mc:AlternateContent xmlns:mc="http://schemas.openxmlformats.org/markup-compatibility/2006">
              <mc:Choice xmlns:v="urn:schemas-microsoft-com:vml" Requires="v">
                <p:oleObj name="Acrobat Document" r:id="rId5" imgW="7543800" imgH="5828945" progId="Acrobat.Document.DC">
                  <p:embed/>
                </p:oleObj>
              </mc:Choice>
              <mc:Fallback>
                <p:oleObj name="Acrobat Document" r:id="rId5" imgW="7543800" imgH="5828945" progId="Acrobat.Document.DC">
                  <p:embed/>
                  <p:pic>
                    <p:nvPicPr>
                      <p:cNvPr id="6" name="Object 5">
                        <a:extLst>
                          <a:ext uri="{FF2B5EF4-FFF2-40B4-BE49-F238E27FC236}">
                            <a16:creationId xmlns:a16="http://schemas.microsoft.com/office/drawing/2014/main" id="{29F9EE25-CE0B-42A5-AEAF-8CAB292004B0}"/>
                          </a:ext>
                        </a:extLst>
                      </p:cNvPr>
                      <p:cNvPicPr/>
                      <p:nvPr/>
                    </p:nvPicPr>
                    <p:blipFill>
                      <a:blip r:embed="rId6"/>
                      <a:stretch>
                        <a:fillRect/>
                      </a:stretch>
                    </p:blipFill>
                    <p:spPr>
                      <a:xfrm>
                        <a:off x="5872958" y="1975103"/>
                        <a:ext cx="6319041" cy="4882895"/>
                      </a:xfrm>
                      <a:prstGeom prst="rect">
                        <a:avLst/>
                      </a:prstGeom>
                    </p:spPr>
                  </p:pic>
                </p:oleObj>
              </mc:Fallback>
            </mc:AlternateContent>
          </a:graphicData>
        </a:graphic>
      </p:graphicFrame>
    </p:spTree>
    <p:extLst>
      <p:ext uri="{BB962C8B-B14F-4D97-AF65-F5344CB8AC3E}">
        <p14:creationId xmlns:p14="http://schemas.microsoft.com/office/powerpoint/2010/main" val="3330311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90FC2-5B70-4ECC-9CBE-19E5CD45A62C}"/>
              </a:ext>
            </a:extLst>
          </p:cNvPr>
          <p:cNvSpPr>
            <a:spLocks noGrp="1"/>
          </p:cNvSpPr>
          <p:nvPr>
            <p:ph type="title"/>
          </p:nvPr>
        </p:nvSpPr>
        <p:spPr>
          <a:xfrm>
            <a:off x="686834" y="1153572"/>
            <a:ext cx="3200400" cy="4461163"/>
          </a:xfrm>
        </p:spPr>
        <p:txBody>
          <a:bodyPr>
            <a:normAutofit/>
          </a:bodyPr>
          <a:lstStyle/>
          <a:p>
            <a:r>
              <a:rPr lang="en-US">
                <a:solidFill>
                  <a:srgbClr val="FFFFFF"/>
                </a:solidFill>
              </a:rPr>
              <a:t>Map Data provided by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91504611-5AAB-4AEE-932D-95A805BFAA65}"/>
              </a:ext>
            </a:extLst>
          </p:cNvPr>
          <p:cNvSpPr>
            <a:spLocks noGrp="1"/>
          </p:cNvSpPr>
          <p:nvPr>
            <p:ph idx="1"/>
          </p:nvPr>
        </p:nvSpPr>
        <p:spPr>
          <a:xfrm>
            <a:off x="4447308" y="591344"/>
            <a:ext cx="6906491" cy="5585619"/>
          </a:xfrm>
        </p:spPr>
        <p:txBody>
          <a:bodyPr anchor="ctr">
            <a:normAutofit lnSpcReduction="10000"/>
          </a:bodyPr>
          <a:lstStyle/>
          <a:p>
            <a:r>
              <a:rPr lang="en-US" dirty="0"/>
              <a:t>Data provided by the Center for Urban Research / CUNY Graduate Center via the www.censushardtocountmaps2020.us map.</a:t>
            </a:r>
          </a:p>
          <a:p>
            <a:r>
              <a:rPr lang="en-US" dirty="0"/>
              <a:t>U.S. Census Bureau. (2021, October 8). 2020 Census: Tracking Self-Response Rates Map. </a:t>
            </a:r>
            <a:r>
              <a:rPr lang="en-US" dirty="0" err="1"/>
              <a:t>Census.Gov</a:t>
            </a:r>
            <a:r>
              <a:rPr lang="en-US" dirty="0"/>
              <a:t>. </a:t>
            </a:r>
            <a:r>
              <a:rPr lang="en-US" dirty="0">
                <a:hlinkClick r:id="rId2"/>
              </a:rPr>
              <a:t>https://www.census.gov/library/visualizations/interactive/2020-census-self-response-rates-map.html</a:t>
            </a:r>
            <a:r>
              <a:rPr lang="en-US" dirty="0"/>
              <a:t>. </a:t>
            </a:r>
          </a:p>
          <a:p>
            <a:r>
              <a:rPr lang="en-US" dirty="0"/>
              <a:t>Response Outreach Area Mapper (ROAM). (n.d.). Census.gov. </a:t>
            </a:r>
            <a:r>
              <a:rPr lang="en-US" dirty="0">
                <a:hlinkClick r:id="rId3"/>
              </a:rPr>
              <a:t>https://mtgis-portal.geo.census.gov/arcgis/apps/webappviewer/index.html?id=33913772601d4c89856119b2ded614e2</a:t>
            </a:r>
            <a:r>
              <a:rPr lang="en-US" dirty="0"/>
              <a:t>. </a:t>
            </a:r>
          </a:p>
        </p:txBody>
      </p:sp>
    </p:spTree>
    <p:extLst>
      <p:ext uri="{BB962C8B-B14F-4D97-AF65-F5344CB8AC3E}">
        <p14:creationId xmlns:p14="http://schemas.microsoft.com/office/powerpoint/2010/main" val="1514632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65E4EE-A3DA-45F9-BA57-D12DF4C838A7}"/>
              </a:ext>
            </a:extLst>
          </p:cNvPr>
          <p:cNvSpPr>
            <a:spLocks noGrp="1"/>
          </p:cNvSpPr>
          <p:nvPr>
            <p:ph type="title"/>
          </p:nvPr>
        </p:nvSpPr>
        <p:spPr>
          <a:xfrm>
            <a:off x="838200" y="365125"/>
            <a:ext cx="10515600" cy="1325563"/>
          </a:xfrm>
        </p:spPr>
        <p:txBody>
          <a:bodyPr>
            <a:normAutofit/>
          </a:bodyPr>
          <a:lstStyle/>
          <a:p>
            <a:r>
              <a:rPr lang="en-US" sz="6000" dirty="0"/>
              <a:t>Reference List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B9580F-A741-415C-98ED-FEC741281FD9}"/>
              </a:ext>
            </a:extLst>
          </p:cNvPr>
          <p:cNvSpPr>
            <a:spLocks noGrp="1"/>
          </p:cNvSpPr>
          <p:nvPr>
            <p:ph idx="1"/>
          </p:nvPr>
        </p:nvSpPr>
        <p:spPr>
          <a:xfrm>
            <a:off x="838200" y="1825625"/>
            <a:ext cx="10515600" cy="4351338"/>
          </a:xfrm>
        </p:spPr>
        <p:txBody>
          <a:bodyPr>
            <a:noAutofit/>
          </a:bodyPr>
          <a:lstStyle/>
          <a:p>
            <a:pPr marL="0" marR="0">
              <a:spcBef>
                <a:spcPts val="0"/>
              </a:spcBef>
              <a:spcAft>
                <a:spcPts val="600"/>
              </a:spcAft>
            </a:pPr>
            <a:r>
              <a:rPr lang="en-US" sz="1600" dirty="0">
                <a:effectLst/>
                <a:ea typeface="Times New Roman" panose="02020603050405020304" pitchFamily="18" charset="0"/>
              </a:rPr>
              <a:t>Bachman, R. (2019, September). </a:t>
            </a:r>
            <a:r>
              <a:rPr lang="en-US" sz="1600" i="1" dirty="0">
                <a:effectLst/>
                <a:ea typeface="Times New Roman" panose="02020603050405020304" pitchFamily="18" charset="0"/>
              </a:rPr>
              <a:t>National Partnership Program</a:t>
            </a:r>
            <a:r>
              <a:rPr lang="en-US" sz="1600" dirty="0">
                <a:effectLst/>
                <a:ea typeface="Times New Roman" panose="02020603050405020304" pitchFamily="18" charset="0"/>
              </a:rPr>
              <a:t>. U.S. Census Bureau. </a:t>
            </a:r>
            <a:r>
              <a:rPr lang="en-US" sz="1600" u="sng" dirty="0">
                <a:effectLst/>
                <a:ea typeface="Times New Roman" panose="02020603050405020304" pitchFamily="18" charset="0"/>
                <a:hlinkClick r:id="rId2"/>
              </a:rPr>
              <a:t>https://www2.census.gov/cac/sac/meetings/2019-09/2020-census-partnership-program.pdf</a:t>
            </a:r>
            <a:endParaRPr lang="en-US" sz="1600" dirty="0">
              <a:effectLst/>
              <a:ea typeface="Times New Roman" panose="02020603050405020304" pitchFamily="18" charset="0"/>
            </a:endParaRPr>
          </a:p>
          <a:p>
            <a:pPr marL="0" marR="0">
              <a:spcBef>
                <a:spcPts val="0"/>
              </a:spcBef>
              <a:spcAft>
                <a:spcPts val="600"/>
              </a:spcAft>
            </a:pPr>
            <a:r>
              <a:rPr lang="en-US" sz="1600" dirty="0">
                <a:effectLst/>
                <a:ea typeface="Times New Roman" panose="02020603050405020304" pitchFamily="18" charset="0"/>
              </a:rPr>
              <a:t>Bates, N., &amp; </a:t>
            </a:r>
            <a:r>
              <a:rPr lang="en-US" sz="1600" dirty="0" err="1">
                <a:effectLst/>
                <a:ea typeface="Times New Roman" panose="02020603050405020304" pitchFamily="18" charset="0"/>
              </a:rPr>
              <a:t>Mulry</a:t>
            </a:r>
            <a:r>
              <a:rPr lang="en-US" sz="1600" dirty="0">
                <a:effectLst/>
                <a:ea typeface="Times New Roman" panose="02020603050405020304" pitchFamily="18" charset="0"/>
              </a:rPr>
              <a:t>, M. H. (2011). Using a geographic segmentation to understand, predict, and plan for census and survey mail nonresponse. </a:t>
            </a:r>
            <a:r>
              <a:rPr lang="en-US" sz="1600" i="1" dirty="0">
                <a:effectLst/>
                <a:ea typeface="Times New Roman" panose="02020603050405020304" pitchFamily="18" charset="0"/>
              </a:rPr>
              <a:t>Journal of Official Statistics, 27</a:t>
            </a:r>
            <a:r>
              <a:rPr lang="en-US" sz="1600" dirty="0">
                <a:effectLst/>
                <a:ea typeface="Times New Roman" panose="02020603050405020304" pitchFamily="18" charset="0"/>
              </a:rPr>
              <a:t>(4), 601, </a:t>
            </a:r>
            <a:r>
              <a:rPr lang="en-US" sz="1600" u="sng" dirty="0">
                <a:effectLst/>
                <a:ea typeface="Times New Roman" panose="02020603050405020304" pitchFamily="18" charset="0"/>
                <a:hlinkClick r:id="rId3"/>
              </a:rPr>
              <a:t>http://www.sverigeisiffror.scb.se/contentassets/ca21efb41fee47d293bbee5bf7be7fb3/using-a-geographic-segmentation-to-understand-predict-and-plan-for-census-and-survey-mail-nonresponse.pdf</a:t>
            </a:r>
            <a:r>
              <a:rPr lang="en-US" sz="1600" dirty="0">
                <a:effectLst/>
                <a:ea typeface="Times New Roman" panose="02020603050405020304" pitchFamily="18" charset="0"/>
              </a:rPr>
              <a:t>.</a:t>
            </a:r>
          </a:p>
          <a:p>
            <a:pPr marL="0" marR="0">
              <a:spcBef>
                <a:spcPts val="0"/>
              </a:spcBef>
              <a:spcAft>
                <a:spcPts val="600"/>
              </a:spcAft>
            </a:pPr>
            <a:r>
              <a:rPr lang="en-US" sz="1600" dirty="0">
                <a:effectLst/>
                <a:ea typeface="Times New Roman" panose="02020603050405020304" pitchFamily="18" charset="0"/>
              </a:rPr>
              <a:t>Bruce, A., &amp; Robinson, J. G. (2003, October). The Planning Database: Its Development and Use as an Effective Targeting Tool in Census 2000. In </a:t>
            </a:r>
            <a:r>
              <a:rPr lang="en-US" sz="1600" i="1" dirty="0">
                <a:effectLst/>
                <a:ea typeface="Times New Roman" panose="02020603050405020304" pitchFamily="18" charset="0"/>
              </a:rPr>
              <a:t>Annual Meetings of the Southern Demographic Association</a:t>
            </a:r>
            <a:r>
              <a:rPr lang="en-US" sz="1600" dirty="0">
                <a:effectLst/>
                <a:ea typeface="Times New Roman" panose="02020603050405020304" pitchFamily="18" charset="0"/>
              </a:rPr>
              <a:t>, Arlington, VA, </a:t>
            </a:r>
            <a:r>
              <a:rPr lang="en-US" sz="1600" dirty="0">
                <a:effectLst/>
                <a:ea typeface="Times New Roman" panose="02020603050405020304" pitchFamily="18" charset="0"/>
                <a:hlinkClick r:id="rId4"/>
              </a:rPr>
              <a:t>https://citeseerx.ist.psu.edu/viewdoc/download?doi=10.1.1.115.3349&amp;rep=rep1&amp;type=pdf</a:t>
            </a:r>
            <a:r>
              <a:rPr lang="en-US" sz="1600" dirty="0">
                <a:effectLst/>
                <a:ea typeface="Times New Roman" panose="02020603050405020304" pitchFamily="18" charset="0"/>
              </a:rPr>
              <a:t>.  </a:t>
            </a:r>
          </a:p>
          <a:p>
            <a:pPr marL="0" marR="0">
              <a:spcBef>
                <a:spcPts val="0"/>
              </a:spcBef>
              <a:spcAft>
                <a:spcPts val="600"/>
              </a:spcAft>
            </a:pPr>
            <a:r>
              <a:rPr lang="en-US" sz="1600" dirty="0">
                <a:effectLst/>
                <a:ea typeface="Times New Roman" panose="02020603050405020304" pitchFamily="18" charset="0"/>
              </a:rPr>
              <a:t>Bruce, A., &amp; Robinson, J. G. (2007). Tract level planning database with Census 2000 data. US Government Printing Office, Washington, DC, </a:t>
            </a:r>
            <a:r>
              <a:rPr lang="en-US" sz="1600" dirty="0">
                <a:effectLst/>
                <a:ea typeface="Times New Roman" panose="02020603050405020304" pitchFamily="18" charset="0"/>
                <a:hlinkClick r:id="rId5"/>
              </a:rPr>
              <a:t>https://www2.census.gov/programs-surveys/research/guidance/planning-databases/2000/pdb-tract-2000.pdf</a:t>
            </a:r>
            <a:r>
              <a:rPr lang="en-US" sz="1600" dirty="0">
                <a:effectLst/>
                <a:ea typeface="Times New Roman" panose="02020603050405020304" pitchFamily="18" charset="0"/>
              </a:rPr>
              <a:t>.   </a:t>
            </a:r>
          </a:p>
          <a:p>
            <a:pPr marL="0" marR="0">
              <a:spcBef>
                <a:spcPts val="0"/>
              </a:spcBef>
              <a:spcAft>
                <a:spcPts val="600"/>
              </a:spcAft>
            </a:pPr>
            <a:r>
              <a:rPr lang="en-US" sz="1600" b="0" i="0" u="none" strike="noStrike" baseline="0" dirty="0">
                <a:solidFill>
                  <a:srgbClr val="000000"/>
                </a:solidFill>
              </a:rPr>
              <a:t>Center for Urban Research. (n.d.). </a:t>
            </a:r>
            <a:r>
              <a:rPr lang="en-US" sz="1600" b="0" i="1" u="none" strike="noStrike" baseline="0" dirty="0">
                <a:solidFill>
                  <a:srgbClr val="000000"/>
                </a:solidFill>
              </a:rPr>
              <a:t>Census Self-Response Rates Mapped and Analyzed: 2000, 2010, and (soon) 2020</a:t>
            </a:r>
            <a:r>
              <a:rPr lang="en-US" sz="1600" b="0" i="0" u="none" strike="noStrike" baseline="0" dirty="0">
                <a:solidFill>
                  <a:srgbClr val="000000"/>
                </a:solidFill>
              </a:rPr>
              <a:t>. City University of New York Graduate Center. Retrieved December 25, 2021, from </a:t>
            </a:r>
            <a:r>
              <a:rPr lang="en-US" sz="1600" b="0" i="0" u="none" strike="noStrike" baseline="0" dirty="0">
                <a:solidFill>
                  <a:srgbClr val="0562C1"/>
                </a:solidFill>
              </a:rPr>
              <a:t>https://www.gc.cuny.edu/Page-Elements/Academics-Research-Centers-Initiatives/Centers-and-Institutes/Center-for-Urban-Research/CUR-research-initiatives/Census-2020/Census-Self-Response-Rates-Mapped-and-Analyzed-2000,-2010,-and-(soon)-2020</a:t>
            </a:r>
            <a:r>
              <a:rPr lang="en-US" sz="1600" b="0" i="0" u="none" strike="noStrike" baseline="0" dirty="0">
                <a:solidFill>
                  <a:srgbClr val="000000"/>
                </a:solidFill>
              </a:rPr>
              <a:t>. </a:t>
            </a:r>
          </a:p>
          <a:p>
            <a:pPr marL="0" marR="0">
              <a:spcBef>
                <a:spcPts val="0"/>
              </a:spcBef>
              <a:spcAft>
                <a:spcPts val="600"/>
              </a:spcAft>
            </a:pPr>
            <a:r>
              <a:rPr lang="en-US" sz="1600" dirty="0">
                <a:effectLst/>
                <a:ea typeface="Times New Roman" panose="02020603050405020304" pitchFamily="18" charset="0"/>
              </a:rPr>
              <a:t>United States Census Bureau. (n.d.). The 2020 Census at a Glance, </a:t>
            </a:r>
            <a:r>
              <a:rPr lang="en-US" sz="1600" u="sng" dirty="0">
                <a:effectLst/>
                <a:ea typeface="Times New Roman" panose="02020603050405020304" pitchFamily="18" charset="0"/>
                <a:hlinkClick r:id="rId6"/>
              </a:rPr>
              <a:t>https://www2.census.gov/</a:t>
            </a:r>
            <a:r>
              <a:rPr lang="en-US" sz="1600" dirty="0">
                <a:effectLst/>
                <a:ea typeface="Times New Roman" panose="02020603050405020304" pitchFamily="18" charset="0"/>
              </a:rPr>
              <a:t>. Retrieved December 9, 2021,</a:t>
            </a:r>
            <a:r>
              <a:rPr lang="en-US" sz="1600" dirty="0">
                <a:ea typeface="Times New Roman" panose="02020603050405020304" pitchFamily="18" charset="0"/>
              </a:rPr>
              <a:t> </a:t>
            </a:r>
            <a:r>
              <a:rPr lang="en-US" sz="1600" dirty="0">
                <a:effectLst/>
                <a:ea typeface="Times New Roman" panose="02020603050405020304" pitchFamily="18" charset="0"/>
              </a:rPr>
              <a:t>from </a:t>
            </a:r>
            <a:r>
              <a:rPr lang="en-US" sz="1600" u="sng" dirty="0">
                <a:effectLst/>
                <a:ea typeface="Times New Roman" panose="02020603050405020304" pitchFamily="18" charset="0"/>
                <a:hlinkClick r:id="rId7"/>
              </a:rPr>
              <a:t>https://www2.census.gov/geo/pdfs/maps-data/maps/roam/2020_Census_at_a_Glance-ROAM.pdf</a:t>
            </a:r>
            <a:r>
              <a:rPr lang="en-US" sz="1600" dirty="0">
                <a:effectLst/>
                <a:ea typeface="Times New Roman" panose="02020603050405020304" pitchFamily="18" charset="0"/>
              </a:rPr>
              <a:t>.</a:t>
            </a:r>
          </a:p>
          <a:p>
            <a:pPr marL="0" marR="0">
              <a:spcBef>
                <a:spcPts val="0"/>
              </a:spcBef>
              <a:spcAft>
                <a:spcPts val="600"/>
              </a:spcAft>
            </a:pPr>
            <a:endParaRPr lang="en-US" sz="1600" dirty="0">
              <a:effectLst/>
              <a:ea typeface="Times New Roman" panose="02020603050405020304" pitchFamily="18" charset="0"/>
            </a:endParaRPr>
          </a:p>
        </p:txBody>
      </p:sp>
    </p:spTree>
    <p:extLst>
      <p:ext uri="{BB962C8B-B14F-4D97-AF65-F5344CB8AC3E}">
        <p14:creationId xmlns:p14="http://schemas.microsoft.com/office/powerpoint/2010/main" val="3694791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4B677-152E-419D-A443-7CDDDF14C7D4}"/>
              </a:ext>
            </a:extLst>
          </p:cNvPr>
          <p:cNvSpPr>
            <a:spLocks noGrp="1"/>
          </p:cNvSpPr>
          <p:nvPr>
            <p:ph type="title"/>
          </p:nvPr>
        </p:nvSpPr>
        <p:spPr>
          <a:xfrm>
            <a:off x="838200" y="365125"/>
            <a:ext cx="10515600" cy="1325563"/>
          </a:xfrm>
        </p:spPr>
        <p:txBody>
          <a:bodyPr>
            <a:normAutofit/>
          </a:bodyPr>
          <a:lstStyle/>
          <a:p>
            <a:r>
              <a:rPr lang="en-US" sz="6000" dirty="0"/>
              <a:t>Contact me: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1DE7F3-390D-4484-982B-785B6949732C}"/>
              </a:ext>
            </a:extLst>
          </p:cNvPr>
          <p:cNvSpPr>
            <a:spLocks noGrp="1"/>
          </p:cNvSpPr>
          <p:nvPr>
            <p:ph idx="1"/>
          </p:nvPr>
        </p:nvSpPr>
        <p:spPr>
          <a:xfrm>
            <a:off x="838200" y="1929384"/>
            <a:ext cx="10515600" cy="4251960"/>
          </a:xfrm>
        </p:spPr>
        <p:txBody>
          <a:bodyPr>
            <a:normAutofit/>
          </a:bodyPr>
          <a:lstStyle/>
          <a:p>
            <a:r>
              <a:rPr lang="en-US" sz="3600" dirty="0">
                <a:hlinkClick r:id="rId2"/>
              </a:rPr>
              <a:t>hbloom3@huskers.unl.edu</a:t>
            </a:r>
            <a:r>
              <a:rPr lang="en-US" sz="3600" dirty="0"/>
              <a:t> </a:t>
            </a:r>
          </a:p>
          <a:p>
            <a:r>
              <a:rPr lang="en-US" sz="3600" dirty="0"/>
              <a:t>Maps are available at: </a:t>
            </a:r>
            <a:r>
              <a:rPr lang="en-US" sz="2400" b="1" dirty="0">
                <a:solidFill>
                  <a:srgbClr val="57606A"/>
                </a:solidFill>
                <a:latin typeface="-apple-system"/>
                <a:hlinkClick r:id="rId3"/>
              </a:rPr>
              <a:t>hbloom3.github.io/AAGSpring2022/mapsBloom.pdf </a:t>
            </a:r>
            <a:endParaRPr lang="en-US" sz="2400" dirty="0"/>
          </a:p>
        </p:txBody>
      </p:sp>
    </p:spTree>
    <p:extLst>
      <p:ext uri="{BB962C8B-B14F-4D97-AF65-F5344CB8AC3E}">
        <p14:creationId xmlns:p14="http://schemas.microsoft.com/office/powerpoint/2010/main" val="314974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E0E963-60A6-463C-9AB0-A0940BD4473E}"/>
              </a:ext>
            </a:extLst>
          </p:cNvPr>
          <p:cNvSpPr>
            <a:spLocks noGrp="1"/>
          </p:cNvSpPr>
          <p:nvPr>
            <p:ph type="title"/>
          </p:nvPr>
        </p:nvSpPr>
        <p:spPr>
          <a:xfrm>
            <a:off x="838200" y="365125"/>
            <a:ext cx="10515600" cy="1325563"/>
          </a:xfrm>
        </p:spPr>
        <p:txBody>
          <a:bodyPr>
            <a:normAutofit/>
          </a:bodyPr>
          <a:lstStyle/>
          <a:p>
            <a:r>
              <a:rPr lang="en-US" sz="6000" dirty="0"/>
              <a:t>LRS variables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7CD3FFA8-75F6-4A66-BE1D-2A6722895BE6}"/>
              </a:ext>
            </a:extLst>
          </p:cNvPr>
          <p:cNvGraphicFramePr>
            <a:graphicFrameLocks noGrp="1"/>
          </p:cNvGraphicFramePr>
          <p:nvPr>
            <p:ph idx="1"/>
            <p:extLst>
              <p:ext uri="{D42A27DB-BD31-4B8C-83A1-F6EECF244321}">
                <p14:modId xmlns:p14="http://schemas.microsoft.com/office/powerpoint/2010/main" val="1405863161"/>
              </p:ext>
            </p:extLst>
          </p:nvPr>
        </p:nvGraphicFramePr>
        <p:xfrm>
          <a:off x="2569464" y="2185416"/>
          <a:ext cx="7192768" cy="4205516"/>
        </p:xfrm>
        <a:graphic>
          <a:graphicData uri="http://schemas.openxmlformats.org/drawingml/2006/table">
            <a:tbl>
              <a:tblPr firstRow="1" bandRow="1">
                <a:tableStyleId>{5C22544A-7EE6-4342-B048-85BDC9FD1C3A}</a:tableStyleId>
              </a:tblPr>
              <a:tblGrid>
                <a:gridCol w="3596384">
                  <a:extLst>
                    <a:ext uri="{9D8B030D-6E8A-4147-A177-3AD203B41FA5}">
                      <a16:colId xmlns:a16="http://schemas.microsoft.com/office/drawing/2014/main" val="263260148"/>
                    </a:ext>
                  </a:extLst>
                </a:gridCol>
                <a:gridCol w="3596384">
                  <a:extLst>
                    <a:ext uri="{9D8B030D-6E8A-4147-A177-3AD203B41FA5}">
                      <a16:colId xmlns:a16="http://schemas.microsoft.com/office/drawing/2014/main" val="4021472927"/>
                    </a:ext>
                  </a:extLst>
                </a:gridCol>
              </a:tblGrid>
              <a:tr h="102175">
                <a:tc gridSpan="2">
                  <a:txBody>
                    <a:bodyPr/>
                    <a:lstStyle/>
                    <a:p>
                      <a:pPr lvl="0" algn="ctr"/>
                      <a:r>
                        <a:rPr lang="en-US" sz="1300" dirty="0"/>
                        <a:t>2020 Census LRS variables (25)</a:t>
                      </a:r>
                    </a:p>
                  </a:txBody>
                  <a:tcPr marL="64105" marR="64105" marT="32053" marB="32053"/>
                </a:tc>
                <a:tc hMerge="1">
                  <a:txBody>
                    <a:bodyPr/>
                    <a:lstStyle/>
                    <a:p>
                      <a:pPr lvl="1"/>
                      <a:endParaRPr lang="en-US" dirty="0"/>
                    </a:p>
                  </a:txBody>
                  <a:tcPr/>
                </a:tc>
                <a:extLst>
                  <a:ext uri="{0D108BD9-81ED-4DB2-BD59-A6C34878D82A}">
                    <a16:rowId xmlns:a16="http://schemas.microsoft.com/office/drawing/2014/main" val="1820052616"/>
                  </a:ext>
                </a:extLst>
              </a:tr>
              <a:tr h="303330">
                <a:tc>
                  <a:txBody>
                    <a:bodyPr/>
                    <a:lstStyle/>
                    <a:p>
                      <a:r>
                        <a:rPr lang="en-US" sz="1300" dirty="0"/>
                        <a:t>Renter-occupied units</a:t>
                      </a:r>
                    </a:p>
                  </a:txBody>
                  <a:tcPr marL="64105" marR="64105" marT="32053" marB="32053"/>
                </a:tc>
                <a:tc>
                  <a:txBody>
                    <a:bodyPr/>
                    <a:lstStyle/>
                    <a:p>
                      <a:r>
                        <a:rPr lang="en-US" sz="1300" dirty="0"/>
                        <a:t>Age 45-64</a:t>
                      </a:r>
                    </a:p>
                  </a:txBody>
                  <a:tcPr marL="64105" marR="64105" marT="32053" marB="32053"/>
                </a:tc>
                <a:extLst>
                  <a:ext uri="{0D108BD9-81ED-4DB2-BD59-A6C34878D82A}">
                    <a16:rowId xmlns:a16="http://schemas.microsoft.com/office/drawing/2014/main" val="3789206678"/>
                  </a:ext>
                </a:extLst>
              </a:tr>
              <a:tr h="303330">
                <a:tc>
                  <a:txBody>
                    <a:bodyPr/>
                    <a:lstStyle/>
                    <a:p>
                      <a:r>
                        <a:rPr lang="en-US" sz="1300" dirty="0"/>
                        <a:t>Ages 18-24</a:t>
                      </a:r>
                    </a:p>
                  </a:txBody>
                  <a:tcPr marL="64105" marR="64105" marT="32053" marB="32053"/>
                </a:tc>
                <a:tc>
                  <a:txBody>
                    <a:bodyPr/>
                    <a:lstStyle/>
                    <a:p>
                      <a:r>
                        <a:rPr lang="en-US" sz="1300"/>
                        <a:t>Persons per household</a:t>
                      </a:r>
                    </a:p>
                  </a:txBody>
                  <a:tcPr marL="64105" marR="64105" marT="32053" marB="32053"/>
                </a:tc>
                <a:extLst>
                  <a:ext uri="{0D108BD9-81ED-4DB2-BD59-A6C34878D82A}">
                    <a16:rowId xmlns:a16="http://schemas.microsoft.com/office/drawing/2014/main" val="3948255699"/>
                  </a:ext>
                </a:extLst>
              </a:tr>
              <a:tr h="303330">
                <a:tc>
                  <a:txBody>
                    <a:bodyPr/>
                    <a:lstStyle/>
                    <a:p>
                      <a:r>
                        <a:rPr lang="en-US" sz="1300" dirty="0"/>
                        <a:t>Female head, no husband present</a:t>
                      </a:r>
                    </a:p>
                  </a:txBody>
                  <a:tcPr marL="64105" marR="64105" marT="32053" marB="32053"/>
                </a:tc>
                <a:tc>
                  <a:txBody>
                    <a:bodyPr/>
                    <a:lstStyle/>
                    <a:p>
                      <a:r>
                        <a:rPr lang="en-US" sz="1300"/>
                        <a:t>Moved in 2005-2009</a:t>
                      </a:r>
                    </a:p>
                  </a:txBody>
                  <a:tcPr marL="64105" marR="64105" marT="32053" marB="32053"/>
                </a:tc>
                <a:extLst>
                  <a:ext uri="{0D108BD9-81ED-4DB2-BD59-A6C34878D82A}">
                    <a16:rowId xmlns:a16="http://schemas.microsoft.com/office/drawing/2014/main" val="3215179190"/>
                  </a:ext>
                </a:extLst>
              </a:tr>
              <a:tr h="303330">
                <a:tc>
                  <a:txBody>
                    <a:bodyPr/>
                    <a:lstStyle/>
                    <a:p>
                      <a:r>
                        <a:rPr lang="en-US" sz="1300"/>
                        <a:t>Non-Hispanic white</a:t>
                      </a:r>
                    </a:p>
                  </a:txBody>
                  <a:tcPr marL="64105" marR="64105" marT="32053" marB="32053"/>
                </a:tc>
                <a:tc>
                  <a:txBody>
                    <a:bodyPr/>
                    <a:lstStyle/>
                    <a:p>
                      <a:r>
                        <a:rPr lang="en-US" sz="1300"/>
                        <a:t>Hispanic</a:t>
                      </a:r>
                    </a:p>
                  </a:txBody>
                  <a:tcPr marL="64105" marR="64105" marT="32053" marB="32053"/>
                </a:tc>
                <a:extLst>
                  <a:ext uri="{0D108BD9-81ED-4DB2-BD59-A6C34878D82A}">
                    <a16:rowId xmlns:a16="http://schemas.microsoft.com/office/drawing/2014/main" val="3315914868"/>
                  </a:ext>
                </a:extLst>
              </a:tr>
              <a:tr h="303330">
                <a:tc>
                  <a:txBody>
                    <a:bodyPr/>
                    <a:lstStyle/>
                    <a:p>
                      <a:r>
                        <a:rPr lang="en-US" sz="1300"/>
                        <a:t>Ages 65+</a:t>
                      </a:r>
                    </a:p>
                  </a:txBody>
                  <a:tcPr marL="64105" marR="64105" marT="32053" marB="32053"/>
                </a:tc>
                <a:tc>
                  <a:txBody>
                    <a:bodyPr/>
                    <a:lstStyle/>
                    <a:p>
                      <a:r>
                        <a:rPr lang="en-US" sz="1300"/>
                        <a:t>Single-unit structures</a:t>
                      </a:r>
                    </a:p>
                  </a:txBody>
                  <a:tcPr marL="64105" marR="64105" marT="32053" marB="32053"/>
                </a:tc>
                <a:extLst>
                  <a:ext uri="{0D108BD9-81ED-4DB2-BD59-A6C34878D82A}">
                    <a16:rowId xmlns:a16="http://schemas.microsoft.com/office/drawing/2014/main" val="524548189"/>
                  </a:ext>
                </a:extLst>
              </a:tr>
              <a:tr h="303330">
                <a:tc>
                  <a:txBody>
                    <a:bodyPr/>
                    <a:lstStyle/>
                    <a:p>
                      <a:r>
                        <a:rPr lang="en-US" sz="1300"/>
                        <a:t>Related child</a:t>
                      </a:r>
                    </a:p>
                  </a:txBody>
                  <a:tcPr marL="64105" marR="64105" marT="32053" marB="32053"/>
                </a:tc>
                <a:tc>
                  <a:txBody>
                    <a:bodyPr/>
                    <a:lstStyle/>
                    <a:p>
                      <a:r>
                        <a:rPr lang="en-US" sz="1300"/>
                        <a:t>Population density</a:t>
                      </a:r>
                    </a:p>
                  </a:txBody>
                  <a:tcPr marL="64105" marR="64105" marT="32053" marB="32053"/>
                </a:tc>
                <a:extLst>
                  <a:ext uri="{0D108BD9-81ED-4DB2-BD59-A6C34878D82A}">
                    <a16:rowId xmlns:a16="http://schemas.microsoft.com/office/drawing/2014/main" val="3906648120"/>
                  </a:ext>
                </a:extLst>
              </a:tr>
              <a:tr h="303330">
                <a:tc>
                  <a:txBody>
                    <a:bodyPr/>
                    <a:lstStyle/>
                    <a:p>
                      <a:r>
                        <a:rPr lang="en-US" sz="1300"/>
                        <a:t>Males</a:t>
                      </a:r>
                    </a:p>
                  </a:txBody>
                  <a:tcPr marL="64105" marR="64105" marT="32053" marB="32053"/>
                </a:tc>
                <a:tc>
                  <a:txBody>
                    <a:bodyPr/>
                    <a:lstStyle/>
                    <a:p>
                      <a:r>
                        <a:rPr lang="en-US" sz="1300"/>
                        <a:t>Below poverty</a:t>
                      </a:r>
                    </a:p>
                  </a:txBody>
                  <a:tcPr marL="64105" marR="64105" marT="32053" marB="32053"/>
                </a:tc>
                <a:extLst>
                  <a:ext uri="{0D108BD9-81ED-4DB2-BD59-A6C34878D82A}">
                    <a16:rowId xmlns:a16="http://schemas.microsoft.com/office/drawing/2014/main" val="1752517467"/>
                  </a:ext>
                </a:extLst>
              </a:tr>
              <a:tr h="303330">
                <a:tc>
                  <a:txBody>
                    <a:bodyPr/>
                    <a:lstStyle/>
                    <a:p>
                      <a:r>
                        <a:rPr lang="en-US" sz="1300"/>
                        <a:t>Married-family households</a:t>
                      </a:r>
                    </a:p>
                  </a:txBody>
                  <a:tcPr marL="64105" marR="64105" marT="32053" marB="32053"/>
                </a:tc>
                <a:tc>
                  <a:txBody>
                    <a:bodyPr/>
                    <a:lstStyle/>
                    <a:p>
                      <a:r>
                        <a:rPr lang="en-US" sz="1300"/>
                        <a:t>Different housing unit 1 year ago</a:t>
                      </a:r>
                    </a:p>
                  </a:txBody>
                  <a:tcPr marL="64105" marR="64105" marT="32053" marB="32053"/>
                </a:tc>
                <a:extLst>
                  <a:ext uri="{0D108BD9-81ED-4DB2-BD59-A6C34878D82A}">
                    <a16:rowId xmlns:a16="http://schemas.microsoft.com/office/drawing/2014/main" val="103817485"/>
                  </a:ext>
                </a:extLst>
              </a:tr>
              <a:tr h="303330">
                <a:tc>
                  <a:txBody>
                    <a:bodyPr/>
                    <a:lstStyle/>
                    <a:p>
                      <a:r>
                        <a:rPr lang="en-US" sz="1300"/>
                        <a:t>Ages 25-44</a:t>
                      </a:r>
                    </a:p>
                  </a:txBody>
                  <a:tcPr marL="64105" marR="64105" marT="32053" marB="32053"/>
                </a:tc>
                <a:tc>
                  <a:txBody>
                    <a:bodyPr/>
                    <a:lstStyle/>
                    <a:p>
                      <a:r>
                        <a:rPr lang="en-US" sz="1300"/>
                        <a:t>Ages 5-17</a:t>
                      </a:r>
                    </a:p>
                  </a:txBody>
                  <a:tcPr marL="64105" marR="64105" marT="32053" marB="32053"/>
                </a:tc>
                <a:extLst>
                  <a:ext uri="{0D108BD9-81ED-4DB2-BD59-A6C34878D82A}">
                    <a16:rowId xmlns:a16="http://schemas.microsoft.com/office/drawing/2014/main" val="1692856747"/>
                  </a:ext>
                </a:extLst>
              </a:tr>
              <a:tr h="303330">
                <a:tc>
                  <a:txBody>
                    <a:bodyPr/>
                    <a:lstStyle/>
                    <a:p>
                      <a:r>
                        <a:rPr lang="en-US" sz="1300" dirty="0"/>
                        <a:t>Vacant units</a:t>
                      </a:r>
                    </a:p>
                  </a:txBody>
                  <a:tcPr marL="64105" marR="64105" marT="32053" marB="32053"/>
                </a:tc>
                <a:tc>
                  <a:txBody>
                    <a:bodyPr/>
                    <a:lstStyle/>
                    <a:p>
                      <a:r>
                        <a:rPr lang="en-US" sz="1300"/>
                        <a:t>Black</a:t>
                      </a:r>
                    </a:p>
                  </a:txBody>
                  <a:tcPr marL="64105" marR="64105" marT="32053" marB="32053"/>
                </a:tc>
                <a:extLst>
                  <a:ext uri="{0D108BD9-81ED-4DB2-BD59-A6C34878D82A}">
                    <a16:rowId xmlns:a16="http://schemas.microsoft.com/office/drawing/2014/main" val="1402639215"/>
                  </a:ext>
                </a:extLst>
              </a:tr>
              <a:tr h="303330">
                <a:tc>
                  <a:txBody>
                    <a:bodyPr/>
                    <a:lstStyle/>
                    <a:p>
                      <a:r>
                        <a:rPr lang="en-US" sz="1300"/>
                        <a:t>College graduates</a:t>
                      </a:r>
                    </a:p>
                  </a:txBody>
                  <a:tcPr marL="64105" marR="64105" marT="32053" marB="32053"/>
                </a:tc>
                <a:tc>
                  <a:txBody>
                    <a:bodyPr/>
                    <a:lstStyle/>
                    <a:p>
                      <a:r>
                        <a:rPr lang="en-US" sz="1300"/>
                        <a:t>Single-person household</a:t>
                      </a:r>
                    </a:p>
                  </a:txBody>
                  <a:tcPr marL="64105" marR="64105" marT="32053" marB="32053"/>
                </a:tc>
                <a:extLst>
                  <a:ext uri="{0D108BD9-81ED-4DB2-BD59-A6C34878D82A}">
                    <a16:rowId xmlns:a16="http://schemas.microsoft.com/office/drawing/2014/main" val="1252810714"/>
                  </a:ext>
                </a:extLst>
              </a:tr>
              <a:tr h="303330">
                <a:tc rowSpan="2">
                  <a:txBody>
                    <a:bodyPr/>
                    <a:lstStyle/>
                    <a:p>
                      <a:r>
                        <a:rPr lang="en-US" sz="1300" dirty="0"/>
                        <a:t>Median household income</a:t>
                      </a:r>
                    </a:p>
                  </a:txBody>
                  <a:tcPr marL="64105" marR="64105" marT="32053" marB="32053"/>
                </a:tc>
                <a:tc>
                  <a:txBody>
                    <a:bodyPr/>
                    <a:lstStyle/>
                    <a:p>
                      <a:r>
                        <a:rPr lang="en-US" sz="1300" dirty="0"/>
                        <a:t>Not a high school graduate</a:t>
                      </a:r>
                    </a:p>
                  </a:txBody>
                  <a:tcPr marL="64105" marR="64105" marT="32053" marB="32053"/>
                </a:tc>
                <a:extLst>
                  <a:ext uri="{0D108BD9-81ED-4DB2-BD59-A6C34878D82A}">
                    <a16:rowId xmlns:a16="http://schemas.microsoft.com/office/drawing/2014/main" val="807240907"/>
                  </a:ext>
                </a:extLst>
              </a:tr>
              <a:tr h="303330">
                <a:tc vMerge="1">
                  <a:txBody>
                    <a:bodyPr/>
                    <a:lstStyle/>
                    <a:p>
                      <a:endParaRPr lang="en-US"/>
                    </a:p>
                  </a:txBody>
                  <a:tcPr/>
                </a:tc>
                <a:tc>
                  <a:txBody>
                    <a:bodyPr/>
                    <a:lstStyle/>
                    <a:p>
                      <a:r>
                        <a:rPr lang="en-US" sz="1300" dirty="0"/>
                        <a:t>Median house value</a:t>
                      </a:r>
                    </a:p>
                  </a:txBody>
                  <a:tcPr marL="64105" marR="64105" marT="32053" marB="32053"/>
                </a:tc>
                <a:extLst>
                  <a:ext uri="{0D108BD9-81ED-4DB2-BD59-A6C34878D82A}">
                    <a16:rowId xmlns:a16="http://schemas.microsoft.com/office/drawing/2014/main" val="3083934614"/>
                  </a:ext>
                </a:extLst>
              </a:tr>
            </a:tbl>
          </a:graphicData>
        </a:graphic>
      </p:graphicFrame>
    </p:spTree>
    <p:extLst>
      <p:ext uri="{BB962C8B-B14F-4D97-AF65-F5344CB8AC3E}">
        <p14:creationId xmlns:p14="http://schemas.microsoft.com/office/powerpoint/2010/main" val="2071469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E0E963-60A6-463C-9AB0-A0940BD4473E}"/>
              </a:ext>
            </a:extLst>
          </p:cNvPr>
          <p:cNvSpPr>
            <a:spLocks noGrp="1"/>
          </p:cNvSpPr>
          <p:nvPr>
            <p:ph type="title"/>
          </p:nvPr>
        </p:nvSpPr>
        <p:spPr>
          <a:xfrm>
            <a:off x="838200" y="365125"/>
            <a:ext cx="10515600" cy="1325563"/>
          </a:xfrm>
        </p:spPr>
        <p:txBody>
          <a:bodyPr>
            <a:normAutofit/>
          </a:bodyPr>
          <a:lstStyle/>
          <a:p>
            <a:r>
              <a:rPr lang="en-US" sz="6000" dirty="0"/>
              <a:t>Past census response rates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5">
            <a:extLst>
              <a:ext uri="{FF2B5EF4-FFF2-40B4-BE49-F238E27FC236}">
                <a16:creationId xmlns:a16="http://schemas.microsoft.com/office/drawing/2014/main" id="{63098156-DDFB-451B-95D5-305C71E7CD22}"/>
              </a:ext>
            </a:extLst>
          </p:cNvPr>
          <p:cNvGraphicFramePr>
            <a:graphicFrameLocks noGrp="1"/>
          </p:cNvGraphicFramePr>
          <p:nvPr>
            <p:ph idx="1"/>
            <p:extLst>
              <p:ext uri="{D42A27DB-BD31-4B8C-83A1-F6EECF244321}">
                <p14:modId xmlns:p14="http://schemas.microsoft.com/office/powerpoint/2010/main" val="1574139958"/>
              </p:ext>
            </p:extLst>
          </p:nvPr>
        </p:nvGraphicFramePr>
        <p:xfrm>
          <a:off x="838200" y="2055750"/>
          <a:ext cx="10515600" cy="44145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69867820"/>
                    </a:ext>
                  </a:extLst>
                </a:gridCol>
                <a:gridCol w="5257800">
                  <a:extLst>
                    <a:ext uri="{9D8B030D-6E8A-4147-A177-3AD203B41FA5}">
                      <a16:colId xmlns:a16="http://schemas.microsoft.com/office/drawing/2014/main" val="3751801365"/>
                    </a:ext>
                  </a:extLst>
                </a:gridCol>
              </a:tblGrid>
              <a:tr h="370840">
                <a:tc>
                  <a:txBody>
                    <a:bodyPr/>
                    <a:lstStyle/>
                    <a:p>
                      <a:r>
                        <a:rPr lang="en-US" dirty="0"/>
                        <a:t>Year</a:t>
                      </a:r>
                    </a:p>
                  </a:txBody>
                  <a:tcPr/>
                </a:tc>
                <a:tc>
                  <a:txBody>
                    <a:bodyPr/>
                    <a:lstStyle/>
                    <a:p>
                      <a:r>
                        <a:rPr lang="en-US" dirty="0"/>
                        <a:t>Response Rate</a:t>
                      </a:r>
                    </a:p>
                  </a:txBody>
                  <a:tcPr/>
                </a:tc>
                <a:extLst>
                  <a:ext uri="{0D108BD9-81ED-4DB2-BD59-A6C34878D82A}">
                    <a16:rowId xmlns:a16="http://schemas.microsoft.com/office/drawing/2014/main" val="2473183767"/>
                  </a:ext>
                </a:extLst>
              </a:tr>
              <a:tr h="185420">
                <a:tc>
                  <a:txBody>
                    <a:bodyPr/>
                    <a:lstStyle/>
                    <a:p>
                      <a:r>
                        <a:rPr lang="en-US" b="1" u="sng" dirty="0"/>
                        <a:t>1950</a:t>
                      </a:r>
                      <a:r>
                        <a:rPr lang="en-US" dirty="0"/>
                        <a:t>: first census to have a pro bono marketing campaign</a:t>
                      </a:r>
                    </a:p>
                  </a:txBody>
                  <a:tcPr/>
                </a:tc>
                <a:tc>
                  <a:txBody>
                    <a:bodyPr/>
                    <a:lstStyle/>
                    <a:p>
                      <a:r>
                        <a:rPr lang="en-US" dirty="0"/>
                        <a:t>90 percent (enumerated by May 1, 1950)</a:t>
                      </a:r>
                    </a:p>
                  </a:txBody>
                  <a:tcPr/>
                </a:tc>
                <a:extLst>
                  <a:ext uri="{0D108BD9-81ED-4DB2-BD59-A6C34878D82A}">
                    <a16:rowId xmlns:a16="http://schemas.microsoft.com/office/drawing/2014/main" val="511958797"/>
                  </a:ext>
                </a:extLst>
              </a:tr>
              <a:tr h="185420">
                <a:tc>
                  <a:txBody>
                    <a:bodyPr/>
                    <a:lstStyle/>
                    <a:p>
                      <a:r>
                        <a:rPr lang="en-US" b="1" u="sng" dirty="0"/>
                        <a:t>1960</a:t>
                      </a:r>
                      <a:r>
                        <a:rPr lang="en-US" dirty="0"/>
                        <a:t>: first mail-out census</a:t>
                      </a:r>
                    </a:p>
                  </a:txBody>
                  <a:tcPr/>
                </a:tc>
                <a:tc>
                  <a:txBody>
                    <a:bodyPr/>
                    <a:lstStyle/>
                    <a:p>
                      <a:r>
                        <a:rPr lang="en-US" dirty="0"/>
                        <a:t>85 percent (enumerated by mid-April 1960)</a:t>
                      </a:r>
                    </a:p>
                  </a:txBody>
                  <a:tcPr/>
                </a:tc>
                <a:extLst>
                  <a:ext uri="{0D108BD9-81ED-4DB2-BD59-A6C34878D82A}">
                    <a16:rowId xmlns:a16="http://schemas.microsoft.com/office/drawing/2014/main" val="2708764250"/>
                  </a:ext>
                </a:extLst>
              </a:tr>
              <a:tr h="370840">
                <a:tc>
                  <a:txBody>
                    <a:bodyPr/>
                    <a:lstStyle/>
                    <a:p>
                      <a:r>
                        <a:rPr lang="en-US" b="1" u="sng" dirty="0"/>
                        <a:t>1970</a:t>
                      </a:r>
                      <a:r>
                        <a:rPr lang="en-US" dirty="0"/>
                        <a:t>: first mail-out/mail-back census for urban areas</a:t>
                      </a:r>
                    </a:p>
                  </a:txBody>
                  <a:tcPr/>
                </a:tc>
                <a:tc>
                  <a:txBody>
                    <a:bodyPr/>
                    <a:lstStyle/>
                    <a:p>
                      <a:r>
                        <a:rPr lang="en-US" dirty="0"/>
                        <a:t>78 percent (final self-response rate)</a:t>
                      </a:r>
                    </a:p>
                  </a:txBody>
                  <a:tcPr/>
                </a:tc>
                <a:extLst>
                  <a:ext uri="{0D108BD9-81ED-4DB2-BD59-A6C34878D82A}">
                    <a16:rowId xmlns:a16="http://schemas.microsoft.com/office/drawing/2014/main" val="557266621"/>
                  </a:ext>
                </a:extLst>
              </a:tr>
              <a:tr h="370840">
                <a:tc>
                  <a:txBody>
                    <a:bodyPr/>
                    <a:lstStyle/>
                    <a:p>
                      <a:r>
                        <a:rPr lang="en-US" b="1" u="sng" dirty="0"/>
                        <a:t>1980</a:t>
                      </a:r>
                      <a:r>
                        <a:rPr lang="en-US" dirty="0"/>
                        <a:t>: 95% enumerated via mail-out/mail back</a:t>
                      </a:r>
                    </a:p>
                  </a:txBody>
                  <a:tcPr/>
                </a:tc>
                <a:tc>
                  <a:txBody>
                    <a:bodyPr/>
                    <a:lstStyle/>
                    <a:p>
                      <a:r>
                        <a:rPr lang="en-US" dirty="0"/>
                        <a:t>75 percent (final self-response rate)</a:t>
                      </a:r>
                    </a:p>
                  </a:txBody>
                  <a:tcPr/>
                </a:tc>
                <a:extLst>
                  <a:ext uri="{0D108BD9-81ED-4DB2-BD59-A6C34878D82A}">
                    <a16:rowId xmlns:a16="http://schemas.microsoft.com/office/drawing/2014/main" val="1601420029"/>
                  </a:ext>
                </a:extLst>
              </a:tr>
              <a:tr h="370840">
                <a:tc>
                  <a:txBody>
                    <a:bodyPr/>
                    <a:lstStyle/>
                    <a:p>
                      <a:r>
                        <a:rPr lang="en-US" b="1" u="sng" dirty="0"/>
                        <a:t>1990</a:t>
                      </a:r>
                      <a:r>
                        <a:rPr lang="en-US" dirty="0"/>
                        <a:t>: more focus on the undercount; outreach efforts on rural populations, renters, racial &amp; ethnic minorities for better self-response rates</a:t>
                      </a:r>
                    </a:p>
                  </a:txBody>
                  <a:tcPr/>
                </a:tc>
                <a:tc>
                  <a:txBody>
                    <a:bodyPr/>
                    <a:lstStyle/>
                    <a:p>
                      <a:r>
                        <a:rPr lang="en-US" dirty="0"/>
                        <a:t>65 percent (final self-response rate)</a:t>
                      </a:r>
                    </a:p>
                  </a:txBody>
                  <a:tcPr/>
                </a:tc>
                <a:extLst>
                  <a:ext uri="{0D108BD9-81ED-4DB2-BD59-A6C34878D82A}">
                    <a16:rowId xmlns:a16="http://schemas.microsoft.com/office/drawing/2014/main" val="2663953473"/>
                  </a:ext>
                </a:extLst>
              </a:tr>
              <a:tr h="370840">
                <a:tc>
                  <a:txBody>
                    <a:bodyPr/>
                    <a:lstStyle/>
                    <a:p>
                      <a:r>
                        <a:rPr lang="en-US" b="1" u="sng" dirty="0"/>
                        <a:t>2000</a:t>
                      </a:r>
                      <a:r>
                        <a:rPr lang="en-US" dirty="0"/>
                        <a:t>: last census with a long form; first census with a paid marketing campaign</a:t>
                      </a:r>
                    </a:p>
                  </a:txBody>
                  <a:tcPr/>
                </a:tc>
                <a:tc>
                  <a:txBody>
                    <a:bodyPr/>
                    <a:lstStyle/>
                    <a:p>
                      <a:r>
                        <a:rPr lang="en-US" dirty="0"/>
                        <a:t>67.4 percent (final self-response </a:t>
                      </a:r>
                      <a:r>
                        <a:rPr lang="en-US"/>
                        <a:t>rate)</a:t>
                      </a:r>
                      <a:endParaRPr lang="en-US" dirty="0"/>
                    </a:p>
                  </a:txBody>
                  <a:tcPr/>
                </a:tc>
                <a:extLst>
                  <a:ext uri="{0D108BD9-81ED-4DB2-BD59-A6C34878D82A}">
                    <a16:rowId xmlns:a16="http://schemas.microsoft.com/office/drawing/2014/main" val="2259330542"/>
                  </a:ext>
                </a:extLst>
              </a:tr>
              <a:tr h="370840">
                <a:tc>
                  <a:txBody>
                    <a:bodyPr/>
                    <a:lstStyle/>
                    <a:p>
                      <a:r>
                        <a:rPr lang="en-US" b="1" u="sng" dirty="0"/>
                        <a:t>2010</a:t>
                      </a:r>
                      <a:r>
                        <a:rPr lang="en-US" dirty="0"/>
                        <a:t>: short form census only; ACS introduced in 2005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66.5 percent (final self-response rate)</a:t>
                      </a:r>
                    </a:p>
                  </a:txBody>
                  <a:tcPr/>
                </a:tc>
                <a:extLst>
                  <a:ext uri="{0D108BD9-81ED-4DB2-BD59-A6C34878D82A}">
                    <a16:rowId xmlns:a16="http://schemas.microsoft.com/office/drawing/2014/main" val="346977900"/>
                  </a:ext>
                </a:extLst>
              </a:tr>
              <a:tr h="370840">
                <a:tc>
                  <a:txBody>
                    <a:bodyPr/>
                    <a:lstStyle/>
                    <a:p>
                      <a:r>
                        <a:rPr lang="en-US" b="1" u="sng" dirty="0"/>
                        <a:t>2020</a:t>
                      </a:r>
                      <a:r>
                        <a:rPr lang="en-US" dirty="0"/>
                        <a:t>: Internet-first self-response census debuted</a:t>
                      </a:r>
                    </a:p>
                  </a:txBody>
                  <a:tcPr/>
                </a:tc>
                <a:tc>
                  <a:txBody>
                    <a:bodyPr/>
                    <a:lstStyle/>
                    <a:p>
                      <a:r>
                        <a:rPr lang="en-US" dirty="0"/>
                        <a:t>67.0 percent (final self-response rate)</a:t>
                      </a:r>
                    </a:p>
                  </a:txBody>
                  <a:tcPr/>
                </a:tc>
                <a:extLst>
                  <a:ext uri="{0D108BD9-81ED-4DB2-BD59-A6C34878D82A}">
                    <a16:rowId xmlns:a16="http://schemas.microsoft.com/office/drawing/2014/main" val="1666565112"/>
                  </a:ext>
                </a:extLst>
              </a:tr>
            </a:tbl>
          </a:graphicData>
        </a:graphic>
      </p:graphicFrame>
    </p:spTree>
    <p:extLst>
      <p:ext uri="{BB962C8B-B14F-4D97-AF65-F5344CB8AC3E}">
        <p14:creationId xmlns:p14="http://schemas.microsoft.com/office/powerpoint/2010/main" val="320889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3B97B-03BC-7C48-99EF-6DC1744035A6}"/>
              </a:ext>
            </a:extLst>
          </p:cNvPr>
          <p:cNvSpPr>
            <a:spLocks noGrp="1"/>
          </p:cNvSpPr>
          <p:nvPr>
            <p:ph type="title"/>
          </p:nvPr>
        </p:nvSpPr>
        <p:spPr>
          <a:xfrm>
            <a:off x="838200" y="365125"/>
            <a:ext cx="10515600" cy="1325563"/>
          </a:xfrm>
        </p:spPr>
        <p:txBody>
          <a:bodyPr>
            <a:normAutofit/>
          </a:bodyPr>
          <a:lstStyle/>
          <a:p>
            <a:r>
              <a:rPr lang="en-US" sz="4600"/>
              <a:t>Response Outreach Area Mapper (ROAM)</a:t>
            </a:r>
          </a:p>
        </p:txBody>
      </p:sp>
      <p:sp>
        <p:nvSpPr>
          <p:cNvPr id="3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97BFCA78-5EA3-6A4C-B6D1-9938F7C46F66}"/>
              </a:ext>
            </a:extLst>
          </p:cNvPr>
          <p:cNvSpPr>
            <a:spLocks noGrp="1"/>
          </p:cNvSpPr>
          <p:nvPr>
            <p:ph idx="1"/>
          </p:nvPr>
        </p:nvSpPr>
        <p:spPr>
          <a:xfrm>
            <a:off x="838200" y="1929384"/>
            <a:ext cx="10515600" cy="3913632"/>
          </a:xfrm>
        </p:spPr>
        <p:txBody>
          <a:bodyPr>
            <a:normAutofit/>
          </a:bodyPr>
          <a:lstStyle/>
          <a:p>
            <a:r>
              <a:rPr lang="en-US" sz="3200" dirty="0"/>
              <a:t>In 2017, Census Bureau staff requested a low-response score (LRS) map to aid partnership specialists and community leaders in planning census outreach and inform operations.</a:t>
            </a:r>
          </a:p>
          <a:p>
            <a:r>
              <a:rPr lang="en-US" sz="3200" dirty="0"/>
              <a:t>This idea grew from a static choropleth map to an interactive ESRI web GIS tract map that displays Census Planning Database statistics.</a:t>
            </a:r>
          </a:p>
          <a:p>
            <a:r>
              <a:rPr lang="en-US" sz="3200" dirty="0"/>
              <a:t>This interactive map was designed for people with little or no experience with demographic data or geography.  </a:t>
            </a:r>
          </a:p>
        </p:txBody>
      </p:sp>
    </p:spTree>
    <p:extLst>
      <p:ext uri="{BB962C8B-B14F-4D97-AF65-F5344CB8AC3E}">
        <p14:creationId xmlns:p14="http://schemas.microsoft.com/office/powerpoint/2010/main" val="2184311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4127A9-D4CB-45B4-9873-034C4BFC3028}"/>
              </a:ext>
            </a:extLst>
          </p:cNvPr>
          <p:cNvSpPr>
            <a:spLocks noGrp="1"/>
          </p:cNvSpPr>
          <p:nvPr>
            <p:ph type="title"/>
          </p:nvPr>
        </p:nvSpPr>
        <p:spPr>
          <a:xfrm>
            <a:off x="643467" y="321734"/>
            <a:ext cx="10905066" cy="1135737"/>
          </a:xfrm>
        </p:spPr>
        <p:txBody>
          <a:bodyPr>
            <a:normAutofit/>
          </a:bodyPr>
          <a:lstStyle/>
          <a:p>
            <a:r>
              <a:rPr lang="en-US" sz="4800" dirty="0"/>
              <a:t>LRS values are displayed in ROAM</a:t>
            </a:r>
          </a:p>
        </p:txBody>
      </p:sp>
      <p:sp>
        <p:nvSpPr>
          <p:cNvPr id="14" name="Content Placeholder 13">
            <a:extLst>
              <a:ext uri="{FF2B5EF4-FFF2-40B4-BE49-F238E27FC236}">
                <a16:creationId xmlns:a16="http://schemas.microsoft.com/office/drawing/2014/main" id="{CBC5D6FA-B809-4C7E-AEB0-B798173DFBBB}"/>
              </a:ext>
            </a:extLst>
          </p:cNvPr>
          <p:cNvSpPr>
            <a:spLocks noGrp="1"/>
          </p:cNvSpPr>
          <p:nvPr>
            <p:ph idx="1"/>
          </p:nvPr>
        </p:nvSpPr>
        <p:spPr>
          <a:xfrm>
            <a:off x="327425" y="1518696"/>
            <a:ext cx="4008384" cy="4946111"/>
          </a:xfrm>
        </p:spPr>
        <p:txBody>
          <a:bodyPr>
            <a:normAutofit/>
          </a:bodyPr>
          <a:lstStyle/>
          <a:p>
            <a:r>
              <a:rPr lang="en-US" sz="2000" dirty="0"/>
              <a:t>You can click on a census tract to identify its Low Response Score (predicted mail non-response rate) and information about its population and households. </a:t>
            </a:r>
          </a:p>
          <a:p>
            <a:r>
              <a:rPr lang="en-US" sz="2000" dirty="0"/>
              <a:t>An LRS is not calculated when a census tract:</a:t>
            </a:r>
          </a:p>
          <a:p>
            <a:pPr lvl="1"/>
            <a:r>
              <a:rPr lang="en-US" sz="1800" dirty="0"/>
              <a:t>Contains zero housing units.</a:t>
            </a:r>
          </a:p>
          <a:p>
            <a:pPr lvl="1"/>
            <a:r>
              <a:rPr lang="en-US" sz="1800" dirty="0"/>
              <a:t>Falls below a minimum threshold for qualifying addresses in the 2010 Census mail back areas.</a:t>
            </a:r>
          </a:p>
          <a:p>
            <a:pPr lvl="1"/>
            <a:r>
              <a:rPr lang="en-US" sz="1800" dirty="0"/>
              <a:t>Has its 2013-2017 ACS 5-year estimates suppressed to avoid data disclosure.</a:t>
            </a:r>
          </a:p>
          <a:p>
            <a:pPr lvl="1"/>
            <a:r>
              <a:rPr lang="en-US" sz="1800" dirty="0"/>
              <a:t>Experiences a geographic boundary change.</a:t>
            </a:r>
          </a:p>
        </p:txBody>
      </p:sp>
      <p:grpSp>
        <p:nvGrpSpPr>
          <p:cNvPr id="26" name="Group 2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Map&#10;&#10;Description automatically generated">
            <a:extLst>
              <a:ext uri="{FF2B5EF4-FFF2-40B4-BE49-F238E27FC236}">
                <a16:creationId xmlns:a16="http://schemas.microsoft.com/office/drawing/2014/main" id="{A3619FD1-A51D-497E-AA3A-59285F28E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973" y="1530971"/>
            <a:ext cx="7451863" cy="4191672"/>
          </a:xfrm>
          <a:prstGeom prst="rect">
            <a:avLst/>
          </a:prstGeom>
        </p:spPr>
      </p:pic>
      <p:grpSp>
        <p:nvGrpSpPr>
          <p:cNvPr id="30" name="Group 2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1" name="Rectangle 3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4389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10;&#10;Description automatically generated">
            <a:extLst>
              <a:ext uri="{FF2B5EF4-FFF2-40B4-BE49-F238E27FC236}">
                <a16:creationId xmlns:a16="http://schemas.microsoft.com/office/drawing/2014/main" id="{48C5EF56-FD99-411B-A4EE-267E852F1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776" y="1351372"/>
            <a:ext cx="7126224" cy="550662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E859FE-A517-497E-87FF-1B220A009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065775" cy="3914463"/>
          </a:xfrm>
          <a:prstGeom prst="rect">
            <a:avLst/>
          </a:prstGeom>
        </p:spPr>
      </p:pic>
    </p:spTree>
    <p:extLst>
      <p:ext uri="{BB962C8B-B14F-4D97-AF65-F5344CB8AC3E}">
        <p14:creationId xmlns:p14="http://schemas.microsoft.com/office/powerpoint/2010/main" val="3156216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AD136-C4F6-4FDE-B5E7-E65D77F2950C}"/>
              </a:ext>
            </a:extLst>
          </p:cNvPr>
          <p:cNvSpPr>
            <a:spLocks noGrp="1"/>
          </p:cNvSpPr>
          <p:nvPr>
            <p:ph type="title"/>
          </p:nvPr>
        </p:nvSpPr>
        <p:spPr>
          <a:xfrm>
            <a:off x="841248" y="548640"/>
            <a:ext cx="3600860" cy="5431536"/>
          </a:xfrm>
        </p:spPr>
        <p:txBody>
          <a:bodyPr>
            <a:normAutofit/>
          </a:bodyPr>
          <a:lstStyle/>
          <a:p>
            <a:r>
              <a:rPr lang="en-US" sz="5400"/>
              <a:t>2020 Partnership Objectives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D2C4177-4C12-4631-858C-F5790970AC9E}"/>
              </a:ext>
            </a:extLst>
          </p:cNvPr>
          <p:cNvSpPr>
            <a:spLocks noGrp="1"/>
          </p:cNvSpPr>
          <p:nvPr>
            <p:ph idx="1"/>
          </p:nvPr>
        </p:nvSpPr>
        <p:spPr>
          <a:xfrm>
            <a:off x="5126418" y="552091"/>
            <a:ext cx="6224335" cy="5431536"/>
          </a:xfrm>
        </p:spPr>
        <p:txBody>
          <a:bodyPr anchor="ctr">
            <a:normAutofit/>
          </a:bodyPr>
          <a:lstStyle/>
          <a:p>
            <a:r>
              <a:rPr lang="en-US" sz="2200"/>
              <a:t>Form Complete Count Committees (CCCs) in all states and cities with populations of 200,000 or more people by January 2020</a:t>
            </a:r>
          </a:p>
          <a:p>
            <a:r>
              <a:rPr lang="en-US" sz="2200"/>
              <a:t>Provide support for more than 100 languages, via the partnership specialists or community partnerships</a:t>
            </a:r>
          </a:p>
          <a:p>
            <a:r>
              <a:rPr lang="en-US" sz="2200"/>
              <a:t>300,000 partnership agreements by March 2020</a:t>
            </a:r>
          </a:p>
          <a:p>
            <a:r>
              <a:rPr lang="en-US" sz="2200"/>
              <a:t>Establish partnerships in all tracts with a LRS of 30 or above (9 percent of all census tracts) and </a:t>
            </a:r>
          </a:p>
          <a:p>
            <a:r>
              <a:rPr lang="en-US" sz="2200"/>
              <a:t>Establish partnerships in 70 percent of tracts with a LRS between 20 and 30 (41 percent of all tracts)</a:t>
            </a:r>
          </a:p>
        </p:txBody>
      </p:sp>
    </p:spTree>
    <p:extLst>
      <p:ext uri="{BB962C8B-B14F-4D97-AF65-F5344CB8AC3E}">
        <p14:creationId xmlns:p14="http://schemas.microsoft.com/office/powerpoint/2010/main" val="186247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06E07-EB49-4335-B5B6-77AF5653E32E}"/>
              </a:ext>
            </a:extLst>
          </p:cNvPr>
          <p:cNvSpPr>
            <a:spLocks noGrp="1"/>
          </p:cNvSpPr>
          <p:nvPr>
            <p:ph type="title"/>
          </p:nvPr>
        </p:nvSpPr>
        <p:spPr>
          <a:xfrm>
            <a:off x="635000" y="640823"/>
            <a:ext cx="3418659" cy="5583148"/>
          </a:xfrm>
        </p:spPr>
        <p:txBody>
          <a:bodyPr anchor="ctr">
            <a:normAutofit/>
          </a:bodyPr>
          <a:lstStyle/>
          <a:p>
            <a:r>
              <a:rPr lang="en-US" sz="5400" dirty="0"/>
              <a:t>January/</a:t>
            </a:r>
            <a:br>
              <a:rPr lang="en-US" sz="5400" dirty="0"/>
            </a:br>
            <a:r>
              <a:rPr lang="en-US" sz="5400" dirty="0"/>
              <a:t>February 2020</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1DDB8896-33C2-49CB-9012-14181545715F}"/>
              </a:ext>
            </a:extLst>
          </p:cNvPr>
          <p:cNvGraphicFramePr>
            <a:graphicFrameLocks noGrp="1"/>
          </p:cNvGraphicFramePr>
          <p:nvPr>
            <p:ph idx="1"/>
            <p:extLst>
              <p:ext uri="{D42A27DB-BD31-4B8C-83A1-F6EECF244321}">
                <p14:modId xmlns:p14="http://schemas.microsoft.com/office/powerpoint/2010/main" val="85221606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7300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3595</Words>
  <Application>Microsoft Office PowerPoint</Application>
  <PresentationFormat>Widescreen</PresentationFormat>
  <Paragraphs>215</Paragraphs>
  <Slides>47</Slides>
  <Notes>27</Notes>
  <HiddenSlides>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-apple-system</vt:lpstr>
      <vt:lpstr>Arial</vt:lpstr>
      <vt:lpstr>Calibri</vt:lpstr>
      <vt:lpstr>Calibri Light</vt:lpstr>
      <vt:lpstr>Office Theme</vt:lpstr>
      <vt:lpstr>Acrobat Document</vt:lpstr>
      <vt:lpstr>Conducting the Census through the Pandemic: Low-response census tracts and other challenges</vt:lpstr>
      <vt:lpstr>My work as a Partnership Specialist</vt:lpstr>
      <vt:lpstr>Technology advances for Census 2020</vt:lpstr>
      <vt:lpstr>Low Response Score (LRS)</vt:lpstr>
      <vt:lpstr>Response Outreach Area Mapper (ROAM)</vt:lpstr>
      <vt:lpstr>LRS values are displayed in ROAM</vt:lpstr>
      <vt:lpstr>PowerPoint Presentation</vt:lpstr>
      <vt:lpstr>2020 Partnership Objectives</vt:lpstr>
      <vt:lpstr>January/ February 2020</vt:lpstr>
      <vt:lpstr>March 2020</vt:lpstr>
      <vt:lpstr>PowerPoint Presentation</vt:lpstr>
      <vt:lpstr>PowerPoint Presentation</vt:lpstr>
      <vt:lpstr>Census Day – April 1, 2020</vt:lpstr>
      <vt:lpstr>PowerPoint Presentation</vt:lpstr>
      <vt:lpstr>PowerPoint Presentation</vt:lpstr>
      <vt:lpstr>April/May 2020</vt:lpstr>
      <vt:lpstr>PowerPoint Presentation</vt:lpstr>
      <vt:lpstr>PowerPoint Presentation</vt:lpstr>
      <vt:lpstr>June 2020</vt:lpstr>
      <vt:lpstr>PowerPoint Presentation</vt:lpstr>
      <vt:lpstr>PowerPoint Presentation</vt:lpstr>
      <vt:lpstr>July 2020</vt:lpstr>
      <vt:lpstr>PowerPoint Presentation</vt:lpstr>
      <vt:lpstr>PowerPoint Presentation</vt:lpstr>
      <vt:lpstr>August 2020: outdoor gatherings resumed</vt:lpstr>
      <vt:lpstr>PowerPoint Presentation</vt:lpstr>
      <vt:lpstr>PowerPoint Presentation</vt:lpstr>
      <vt:lpstr>September 2020</vt:lpstr>
      <vt:lpstr>PowerPoint Presentation</vt:lpstr>
      <vt:lpstr>PowerPoint Presentation</vt:lpstr>
      <vt:lpstr>PowerPoint Presentation</vt:lpstr>
      <vt:lpstr>Census Self-Response:  United States (responses received through 9/22/20)</vt:lpstr>
      <vt:lpstr>PowerPoint Presentation</vt:lpstr>
      <vt:lpstr>Cities with populations above 450,000</vt:lpstr>
      <vt:lpstr>Self-Response:  Douglas County, Neb. (responses received through 9/22/20)</vt:lpstr>
      <vt:lpstr>The Last Push</vt:lpstr>
      <vt:lpstr>PowerPoint Presentation</vt:lpstr>
      <vt:lpstr>PowerPoint Presentation</vt:lpstr>
      <vt:lpstr>PowerPoint Presentation</vt:lpstr>
      <vt:lpstr>PowerPoint Presentation</vt:lpstr>
      <vt:lpstr>PowerPoint Presentation</vt:lpstr>
      <vt:lpstr>PowerPoint Presentation</vt:lpstr>
      <vt:lpstr>Map Data provided by</vt:lpstr>
      <vt:lpstr>Reference List</vt:lpstr>
      <vt:lpstr>Contact me:</vt:lpstr>
      <vt:lpstr>LRS variables</vt:lpstr>
      <vt:lpstr>Past census response rates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Conducting the Census through the Pandemic: Low-response census tracts and other challenges</dc:title>
  <dc:creator>Heather Bloom</dc:creator>
  <cp:lastModifiedBy>Heather Bloom</cp:lastModifiedBy>
  <cp:revision>5</cp:revision>
  <dcterms:created xsi:type="dcterms:W3CDTF">2022-01-19T14:44:21Z</dcterms:created>
  <dcterms:modified xsi:type="dcterms:W3CDTF">2022-02-25T16:17:33Z</dcterms:modified>
</cp:coreProperties>
</file>