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9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1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2" r:id="rId2"/>
    <p:sldId id="396" r:id="rId3"/>
    <p:sldId id="258" r:id="rId4"/>
    <p:sldId id="259" r:id="rId5"/>
    <p:sldId id="317" r:id="rId6"/>
    <p:sldId id="424" r:id="rId7"/>
    <p:sldId id="267" r:id="rId8"/>
    <p:sldId id="436" r:id="rId9"/>
    <p:sldId id="367" r:id="rId10"/>
    <p:sldId id="329" r:id="rId11"/>
    <p:sldId id="445" r:id="rId12"/>
    <p:sldId id="422" r:id="rId13"/>
    <p:sldId id="347" r:id="rId14"/>
    <p:sldId id="389" r:id="rId15"/>
    <p:sldId id="403" r:id="rId16"/>
    <p:sldId id="390" r:id="rId17"/>
    <p:sldId id="462" r:id="rId18"/>
    <p:sldId id="450" r:id="rId19"/>
    <p:sldId id="374" r:id="rId20"/>
    <p:sldId id="459" r:id="rId21"/>
    <p:sldId id="437" r:id="rId22"/>
    <p:sldId id="2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4249"/>
    <a:srgbClr val="FDC700"/>
    <a:srgbClr val="E9E5DF"/>
    <a:srgbClr val="B1D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6"/>
    <p:restoredTop sz="56045"/>
  </p:normalViewPr>
  <p:slideViewPr>
    <p:cSldViewPr snapToGrid="0" snapToObjects="1">
      <p:cViewPr varScale="1">
        <p:scale>
          <a:sx n="80" d="100"/>
          <a:sy n="80" d="100"/>
        </p:scale>
        <p:origin x="1016" y="19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49B9DF2-D6CB-EB44-AD2D-2C848FF6E9E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6E435EA-5D48-B94D-86CD-B0768FC9E4BD}">
      <dgm:prSet phldrT="[Text]"/>
      <dgm:spPr/>
      <dgm:t>
        <a:bodyPr/>
        <a:lstStyle/>
        <a:p>
          <a:r>
            <a:rPr lang="en-US" dirty="0">
              <a:latin typeface="+mn-lt"/>
              <a:cs typeface="Times New Roman" panose="02020603050405020304" pitchFamily="18" charset="0"/>
            </a:rPr>
            <a:t>Define outcomes</a:t>
          </a:r>
        </a:p>
      </dgm:t>
    </dgm:pt>
    <dgm:pt modelId="{D23FFB40-3363-B743-BE71-8A9EC043A14E}" type="parTrans" cxnId="{94DBC62D-79A0-FC40-A43F-CC8708D8365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D6986ED-605B-6143-AE9C-F8F2A2C794F7}" type="sibTrans" cxnId="{94DBC62D-79A0-FC40-A43F-CC8708D83650}">
      <dgm:prSet/>
      <dgm:spPr/>
      <dgm:t>
        <a:bodyPr/>
        <a:lstStyle/>
        <a:p>
          <a:endParaRPr lang="en-US">
            <a:latin typeface="+mn-lt"/>
            <a:cs typeface="Times New Roman" panose="02020603050405020304" pitchFamily="18" charset="0"/>
          </a:endParaRPr>
        </a:p>
      </dgm:t>
    </dgm:pt>
    <dgm:pt modelId="{BEFE6F4E-8D01-7044-8E27-17D3F063E4A8}">
      <dgm:prSet phldrT="[Text]"/>
      <dgm:spPr/>
      <dgm:t>
        <a:bodyPr/>
        <a:lstStyle/>
        <a:p>
          <a:r>
            <a:rPr lang="en-US" dirty="0">
              <a:latin typeface="+mn-lt"/>
              <a:cs typeface="Times New Roman" panose="02020603050405020304" pitchFamily="18" charset="0"/>
            </a:rPr>
            <a:t>Select Cases</a:t>
          </a:r>
        </a:p>
      </dgm:t>
    </dgm:pt>
    <dgm:pt modelId="{65E07475-9DD7-4549-9A8F-A7900309D30E}" type="parTrans" cxnId="{971AF340-42CA-3F4B-A26B-4CE4AF76A7B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9DD7E78-7F5C-2542-949B-45539ACB1393}" type="sibTrans" cxnId="{971AF340-42CA-3F4B-A26B-4CE4AF76A7B7}">
      <dgm:prSet/>
      <dgm:spPr/>
      <dgm:t>
        <a:bodyPr/>
        <a:lstStyle/>
        <a:p>
          <a:endParaRPr lang="en-US">
            <a:latin typeface="+mn-lt"/>
            <a:cs typeface="Times New Roman" panose="02020603050405020304" pitchFamily="18" charset="0"/>
          </a:endParaRPr>
        </a:p>
      </dgm:t>
    </dgm:pt>
    <dgm:pt modelId="{77D3BBDA-8554-2B4F-92A7-C939FFE90C1A}">
      <dgm:prSet phldrT="[Text]"/>
      <dgm:spPr/>
      <dgm:t>
        <a:bodyPr/>
        <a:lstStyle/>
        <a:p>
          <a:r>
            <a:rPr lang="en-US" dirty="0">
              <a:latin typeface="+mn-lt"/>
              <a:cs typeface="Times New Roman" panose="02020603050405020304" pitchFamily="18" charset="0"/>
            </a:rPr>
            <a:t>Data Matrix</a:t>
          </a:r>
        </a:p>
      </dgm:t>
    </dgm:pt>
    <dgm:pt modelId="{9B5638FC-8F92-6940-9839-E35949B2B9C6}" type="parTrans" cxnId="{EAEC433A-2E23-5B46-BEE2-8ED8A4459C8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2B7BC16-00F0-5742-9F58-65DEDE34C05D}" type="sibTrans" cxnId="{EAEC433A-2E23-5B46-BEE2-8ED8A4459C83}">
      <dgm:prSet/>
      <dgm:spPr/>
      <dgm:t>
        <a:bodyPr/>
        <a:lstStyle/>
        <a:p>
          <a:endParaRPr lang="en-US">
            <a:latin typeface="+mn-lt"/>
            <a:cs typeface="Times New Roman" panose="02020603050405020304" pitchFamily="18" charset="0"/>
          </a:endParaRPr>
        </a:p>
      </dgm:t>
    </dgm:pt>
    <dgm:pt modelId="{D563416B-5CC1-DC41-83E9-C8D177CAE9F7}">
      <dgm:prSet phldrT="[Text]"/>
      <dgm:spPr/>
      <dgm:t>
        <a:bodyPr/>
        <a:lstStyle/>
        <a:p>
          <a:r>
            <a:rPr lang="en-US" dirty="0">
              <a:latin typeface="+mn-lt"/>
              <a:cs typeface="Times New Roman" panose="02020603050405020304" pitchFamily="18" charset="0"/>
            </a:rPr>
            <a:t>Select conditions</a:t>
          </a:r>
        </a:p>
      </dgm:t>
    </dgm:pt>
    <dgm:pt modelId="{D926A422-DF6C-D64D-B8DB-0694A6E29000}" type="parTrans" cxnId="{8DFF2F78-D119-F641-B6F6-AEF030FE4AE4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FA55C99-D1EA-C845-9E6E-4226F2DEB56C}" type="sibTrans" cxnId="{8DFF2F78-D119-F641-B6F6-AEF030FE4AE4}">
      <dgm:prSet/>
      <dgm:spPr/>
      <dgm:t>
        <a:bodyPr/>
        <a:lstStyle/>
        <a:p>
          <a:endParaRPr lang="en-US">
            <a:latin typeface="+mn-lt"/>
            <a:cs typeface="Times New Roman" panose="02020603050405020304" pitchFamily="18" charset="0"/>
          </a:endParaRPr>
        </a:p>
      </dgm:t>
    </dgm:pt>
    <dgm:pt modelId="{FA2B5F6C-C0CD-EA4A-8971-5ECA12966A20}">
      <dgm:prSet/>
      <dgm:spPr/>
      <dgm:t>
        <a:bodyPr/>
        <a:lstStyle/>
        <a:p>
          <a:r>
            <a:rPr lang="en-US" dirty="0">
              <a:latin typeface="+mn-lt"/>
              <a:cs typeface="Times New Roman" panose="02020603050405020304" pitchFamily="18" charset="0"/>
            </a:rPr>
            <a:t>Necessity of individual conditions</a:t>
          </a:r>
        </a:p>
      </dgm:t>
    </dgm:pt>
    <dgm:pt modelId="{C4B8A2DE-3469-C546-BF42-440C0ED37AD4}" type="parTrans" cxnId="{AE97CC20-C64E-4649-936F-92E8576AFB41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23656A5-B2A3-3D48-A645-903D81337E9C}" type="sibTrans" cxnId="{AE97CC20-C64E-4649-936F-92E8576AFB41}">
      <dgm:prSet/>
      <dgm:spPr/>
      <dgm:t>
        <a:bodyPr/>
        <a:lstStyle/>
        <a:p>
          <a:endParaRPr lang="en-US">
            <a:latin typeface="+mn-lt"/>
            <a:cs typeface="Times New Roman" panose="02020603050405020304" pitchFamily="18" charset="0"/>
          </a:endParaRPr>
        </a:p>
      </dgm:t>
    </dgm:pt>
    <dgm:pt modelId="{9C0988E8-46C9-1B40-A3B7-68DC23D0D6B4}">
      <dgm:prSet/>
      <dgm:spPr/>
      <dgm:t>
        <a:bodyPr/>
        <a:lstStyle/>
        <a:p>
          <a:r>
            <a:rPr lang="en-US" dirty="0">
              <a:latin typeface="+mn-lt"/>
              <a:cs typeface="Times New Roman" panose="02020603050405020304" pitchFamily="18" charset="0"/>
            </a:rPr>
            <a:t>Identification of Pathways</a:t>
          </a:r>
        </a:p>
      </dgm:t>
    </dgm:pt>
    <dgm:pt modelId="{059B4CDF-947A-3943-AA52-112AC5B2242A}" type="parTrans" cxnId="{33995B1F-2CC8-2448-806A-20B38F1E48A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7C7E5B8B-F8CE-AF4F-A4A0-2DE1A96E7743}" type="sibTrans" cxnId="{33995B1F-2CC8-2448-806A-20B38F1E48A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E5CE9F6-9202-804B-B702-F6E41F18EFE6}" type="pres">
      <dgm:prSet presAssocID="{F49B9DF2-D6CB-EB44-AD2D-2C848FF6E9EC}" presName="Name0" presStyleCnt="0">
        <dgm:presLayoutVars>
          <dgm:dir/>
          <dgm:resizeHandles val="exact"/>
        </dgm:presLayoutVars>
      </dgm:prSet>
      <dgm:spPr/>
    </dgm:pt>
    <dgm:pt modelId="{4B9CFB20-5CB3-A346-B967-80F9C1AAC10A}" type="pres">
      <dgm:prSet presAssocID="{96E435EA-5D48-B94D-86CD-B0768FC9E4BD}" presName="node" presStyleLbl="node1" presStyleIdx="0" presStyleCnt="6" custLinFactNeighborX="-4351" custLinFactNeighborY="-14688">
        <dgm:presLayoutVars>
          <dgm:bulletEnabled val="1"/>
        </dgm:presLayoutVars>
      </dgm:prSet>
      <dgm:spPr/>
    </dgm:pt>
    <dgm:pt modelId="{A74BE6C6-3ADA-6C4C-A75E-24A36AA1FEC5}" type="pres">
      <dgm:prSet presAssocID="{3D6986ED-605B-6143-AE9C-F8F2A2C794F7}" presName="sibTrans" presStyleLbl="sibTrans2D1" presStyleIdx="0" presStyleCnt="5" custLinFactNeighborX="-11486" custLinFactNeighborY="-31201"/>
      <dgm:spPr/>
    </dgm:pt>
    <dgm:pt modelId="{B207BBCF-F351-B643-8111-247F782F23F1}" type="pres">
      <dgm:prSet presAssocID="{3D6986ED-605B-6143-AE9C-F8F2A2C794F7}" presName="connectorText" presStyleLbl="sibTrans2D1" presStyleIdx="0" presStyleCnt="5"/>
      <dgm:spPr/>
    </dgm:pt>
    <dgm:pt modelId="{075C0227-069B-CC4F-9734-65950EA7C489}" type="pres">
      <dgm:prSet presAssocID="{BEFE6F4E-8D01-7044-8E27-17D3F063E4A8}" presName="node" presStyleLbl="node1" presStyleIdx="1" presStyleCnt="6" custLinFactNeighborX="-2968" custLinFactNeighborY="-97882">
        <dgm:presLayoutVars>
          <dgm:bulletEnabled val="1"/>
        </dgm:presLayoutVars>
      </dgm:prSet>
      <dgm:spPr/>
    </dgm:pt>
    <dgm:pt modelId="{F9C6CFC8-7A81-9C4D-8C5F-FDCF8348AFDB}" type="pres">
      <dgm:prSet presAssocID="{99DD7E78-7F5C-2542-949B-45539ACB1393}" presName="sibTrans" presStyleLbl="sibTrans2D1" presStyleIdx="1" presStyleCnt="5" custAng="18507261" custLinFactX="-100000" custLinFactY="32163" custLinFactNeighborX="-182047" custLinFactNeighborY="100000"/>
      <dgm:spPr/>
    </dgm:pt>
    <dgm:pt modelId="{782583A0-EECF-1B47-ACDA-722C2B6897CD}" type="pres">
      <dgm:prSet presAssocID="{99DD7E78-7F5C-2542-949B-45539ACB1393}" presName="connectorText" presStyleLbl="sibTrans2D1" presStyleIdx="1" presStyleCnt="5"/>
      <dgm:spPr/>
    </dgm:pt>
    <dgm:pt modelId="{D41713A3-E275-184D-A868-B761314922C6}" type="pres">
      <dgm:prSet presAssocID="{D563416B-5CC1-DC41-83E9-C8D177CAE9F7}" presName="node" presStyleLbl="node1" presStyleIdx="2" presStyleCnt="6" custLinFactX="-100000" custLinFactNeighborX="-105209" custLinFactNeighborY="68196">
        <dgm:presLayoutVars>
          <dgm:bulletEnabled val="1"/>
        </dgm:presLayoutVars>
      </dgm:prSet>
      <dgm:spPr/>
    </dgm:pt>
    <dgm:pt modelId="{09B6E7A5-B994-F743-8DDE-F6B1E941E955}" type="pres">
      <dgm:prSet presAssocID="{1FA55C99-D1EA-C845-9E6E-4226F2DEB56C}" presName="sibTrans" presStyleLbl="sibTrans2D1" presStyleIdx="2" presStyleCnt="5" custAng="785982" custLinFactNeighborX="1826" custLinFactNeighborY="-99193"/>
      <dgm:spPr/>
    </dgm:pt>
    <dgm:pt modelId="{F62057D7-0463-DA46-97FF-FEB8DF824517}" type="pres">
      <dgm:prSet presAssocID="{1FA55C99-D1EA-C845-9E6E-4226F2DEB56C}" presName="connectorText" presStyleLbl="sibTrans2D1" presStyleIdx="2" presStyleCnt="5"/>
      <dgm:spPr/>
    </dgm:pt>
    <dgm:pt modelId="{3E2FF644-3641-8045-8701-906C775465A4}" type="pres">
      <dgm:prSet presAssocID="{77D3BBDA-8554-2B4F-92A7-C939FFE90C1A}" presName="node" presStyleLbl="node1" presStyleIdx="3" presStyleCnt="6" custLinFactX="-31789" custLinFactNeighborX="-100000" custLinFactNeighborY="-6373">
        <dgm:presLayoutVars>
          <dgm:bulletEnabled val="1"/>
        </dgm:presLayoutVars>
      </dgm:prSet>
      <dgm:spPr/>
    </dgm:pt>
    <dgm:pt modelId="{A0546E8F-20EF-EE4A-85C7-E493060252AB}" type="pres">
      <dgm:prSet presAssocID="{32B7BC16-00F0-5742-9F58-65DEDE34C05D}" presName="sibTrans" presStyleLbl="sibTrans2D1" presStyleIdx="3" presStyleCnt="5"/>
      <dgm:spPr/>
    </dgm:pt>
    <dgm:pt modelId="{4A14A3C8-467A-B147-8637-523F9335B99B}" type="pres">
      <dgm:prSet presAssocID="{32B7BC16-00F0-5742-9F58-65DEDE34C05D}" presName="connectorText" presStyleLbl="sibTrans2D1" presStyleIdx="3" presStyleCnt="5"/>
      <dgm:spPr/>
    </dgm:pt>
    <dgm:pt modelId="{42B2A3FE-7A4E-C34F-A0BE-D6F6C7A5B5A5}" type="pres">
      <dgm:prSet presAssocID="{FA2B5F6C-C0CD-EA4A-8971-5ECA12966A20}" presName="node" presStyleLbl="node1" presStyleIdx="4" presStyleCnt="6" custLinFactX="-1211" custLinFactNeighborX="-100000" custLinFactNeighborY="-7797">
        <dgm:presLayoutVars>
          <dgm:bulletEnabled val="1"/>
        </dgm:presLayoutVars>
      </dgm:prSet>
      <dgm:spPr/>
    </dgm:pt>
    <dgm:pt modelId="{554031CD-D4BC-FC40-A18C-88F40CBD9068}" type="pres">
      <dgm:prSet presAssocID="{A23656A5-B2A3-3D48-A645-903D81337E9C}" presName="sibTrans" presStyleLbl="sibTrans2D1" presStyleIdx="4" presStyleCnt="5"/>
      <dgm:spPr/>
    </dgm:pt>
    <dgm:pt modelId="{74D23A04-1E42-864D-BCA3-CE514C25EF14}" type="pres">
      <dgm:prSet presAssocID="{A23656A5-B2A3-3D48-A645-903D81337E9C}" presName="connectorText" presStyleLbl="sibTrans2D1" presStyleIdx="4" presStyleCnt="5"/>
      <dgm:spPr/>
    </dgm:pt>
    <dgm:pt modelId="{2B0798BC-F9E2-C342-8A5D-0192A56E8D86}" type="pres">
      <dgm:prSet presAssocID="{9C0988E8-46C9-1B40-A3B7-68DC23D0D6B4}" presName="node" presStyleLbl="node1" presStyleIdx="5" presStyleCnt="6" custLinFactNeighborX="-2236" custLinFactNeighborY="-14489">
        <dgm:presLayoutVars>
          <dgm:bulletEnabled val="1"/>
        </dgm:presLayoutVars>
      </dgm:prSet>
      <dgm:spPr/>
    </dgm:pt>
  </dgm:ptLst>
  <dgm:cxnLst>
    <dgm:cxn modelId="{A0F3F201-58E0-3D45-A8AF-4899A9DD9AB9}" type="presOf" srcId="{1FA55C99-D1EA-C845-9E6E-4226F2DEB56C}" destId="{F62057D7-0463-DA46-97FF-FEB8DF824517}" srcOrd="1" destOrd="0" presId="urn:microsoft.com/office/officeart/2005/8/layout/process1"/>
    <dgm:cxn modelId="{7F5EE313-1CD6-164E-A108-B71CB2B64370}" type="presOf" srcId="{3D6986ED-605B-6143-AE9C-F8F2A2C794F7}" destId="{A74BE6C6-3ADA-6C4C-A75E-24A36AA1FEC5}" srcOrd="0" destOrd="0" presId="urn:microsoft.com/office/officeart/2005/8/layout/process1"/>
    <dgm:cxn modelId="{DB184A1F-F6C7-924D-90D9-163887B80096}" type="presOf" srcId="{99DD7E78-7F5C-2542-949B-45539ACB1393}" destId="{F9C6CFC8-7A81-9C4D-8C5F-FDCF8348AFDB}" srcOrd="0" destOrd="0" presId="urn:microsoft.com/office/officeart/2005/8/layout/process1"/>
    <dgm:cxn modelId="{33995B1F-2CC8-2448-806A-20B38F1E48AF}" srcId="{F49B9DF2-D6CB-EB44-AD2D-2C848FF6E9EC}" destId="{9C0988E8-46C9-1B40-A3B7-68DC23D0D6B4}" srcOrd="5" destOrd="0" parTransId="{059B4CDF-947A-3943-AA52-112AC5B2242A}" sibTransId="{7C7E5B8B-F8CE-AF4F-A4A0-2DE1A96E7743}"/>
    <dgm:cxn modelId="{AE97CC20-C64E-4649-936F-92E8576AFB41}" srcId="{F49B9DF2-D6CB-EB44-AD2D-2C848FF6E9EC}" destId="{FA2B5F6C-C0CD-EA4A-8971-5ECA12966A20}" srcOrd="4" destOrd="0" parTransId="{C4B8A2DE-3469-C546-BF42-440C0ED37AD4}" sibTransId="{A23656A5-B2A3-3D48-A645-903D81337E9C}"/>
    <dgm:cxn modelId="{94DBC62D-79A0-FC40-A43F-CC8708D83650}" srcId="{F49B9DF2-D6CB-EB44-AD2D-2C848FF6E9EC}" destId="{96E435EA-5D48-B94D-86CD-B0768FC9E4BD}" srcOrd="0" destOrd="0" parTransId="{D23FFB40-3363-B743-BE71-8A9EC043A14E}" sibTransId="{3D6986ED-605B-6143-AE9C-F8F2A2C794F7}"/>
    <dgm:cxn modelId="{EAEC433A-2E23-5B46-BEE2-8ED8A4459C83}" srcId="{F49B9DF2-D6CB-EB44-AD2D-2C848FF6E9EC}" destId="{77D3BBDA-8554-2B4F-92A7-C939FFE90C1A}" srcOrd="3" destOrd="0" parTransId="{9B5638FC-8F92-6940-9839-E35949B2B9C6}" sibTransId="{32B7BC16-00F0-5742-9F58-65DEDE34C05D}"/>
    <dgm:cxn modelId="{971AF340-42CA-3F4B-A26B-4CE4AF76A7B7}" srcId="{F49B9DF2-D6CB-EB44-AD2D-2C848FF6E9EC}" destId="{BEFE6F4E-8D01-7044-8E27-17D3F063E4A8}" srcOrd="1" destOrd="0" parTransId="{65E07475-9DD7-4549-9A8F-A7900309D30E}" sibTransId="{99DD7E78-7F5C-2542-949B-45539ACB1393}"/>
    <dgm:cxn modelId="{3D265651-80F6-3247-886E-269A62A7342B}" type="presOf" srcId="{96E435EA-5D48-B94D-86CD-B0768FC9E4BD}" destId="{4B9CFB20-5CB3-A346-B967-80F9C1AAC10A}" srcOrd="0" destOrd="0" presId="urn:microsoft.com/office/officeart/2005/8/layout/process1"/>
    <dgm:cxn modelId="{A4C49259-9E50-DC47-9DC8-62CC95A19F02}" type="presOf" srcId="{BEFE6F4E-8D01-7044-8E27-17D3F063E4A8}" destId="{075C0227-069B-CC4F-9734-65950EA7C489}" srcOrd="0" destOrd="0" presId="urn:microsoft.com/office/officeart/2005/8/layout/process1"/>
    <dgm:cxn modelId="{8D0FE059-7783-7446-A953-54540C36FF97}" type="presOf" srcId="{99DD7E78-7F5C-2542-949B-45539ACB1393}" destId="{782583A0-EECF-1B47-ACDA-722C2B6897CD}" srcOrd="1" destOrd="0" presId="urn:microsoft.com/office/officeart/2005/8/layout/process1"/>
    <dgm:cxn modelId="{C18F8668-282A-ED40-B91D-4FDD2ED2BC0E}" type="presOf" srcId="{A23656A5-B2A3-3D48-A645-903D81337E9C}" destId="{554031CD-D4BC-FC40-A18C-88F40CBD9068}" srcOrd="0" destOrd="0" presId="urn:microsoft.com/office/officeart/2005/8/layout/process1"/>
    <dgm:cxn modelId="{73B7996A-0CE8-7840-B0D6-A62F0449181C}" type="presOf" srcId="{D563416B-5CC1-DC41-83E9-C8D177CAE9F7}" destId="{D41713A3-E275-184D-A868-B761314922C6}" srcOrd="0" destOrd="0" presId="urn:microsoft.com/office/officeart/2005/8/layout/process1"/>
    <dgm:cxn modelId="{7584F073-EE44-B347-AC9D-6E878B41746B}" type="presOf" srcId="{9C0988E8-46C9-1B40-A3B7-68DC23D0D6B4}" destId="{2B0798BC-F9E2-C342-8A5D-0192A56E8D86}" srcOrd="0" destOrd="0" presId="urn:microsoft.com/office/officeart/2005/8/layout/process1"/>
    <dgm:cxn modelId="{8DFF2F78-D119-F641-B6F6-AEF030FE4AE4}" srcId="{F49B9DF2-D6CB-EB44-AD2D-2C848FF6E9EC}" destId="{D563416B-5CC1-DC41-83E9-C8D177CAE9F7}" srcOrd="2" destOrd="0" parTransId="{D926A422-DF6C-D64D-B8DB-0694A6E29000}" sibTransId="{1FA55C99-D1EA-C845-9E6E-4226F2DEB56C}"/>
    <dgm:cxn modelId="{94570A81-703A-0648-84DC-E53DE7C28800}" type="presOf" srcId="{32B7BC16-00F0-5742-9F58-65DEDE34C05D}" destId="{4A14A3C8-467A-B147-8637-523F9335B99B}" srcOrd="1" destOrd="0" presId="urn:microsoft.com/office/officeart/2005/8/layout/process1"/>
    <dgm:cxn modelId="{85687D95-2CDB-4148-A6DA-621A87FF6467}" type="presOf" srcId="{3D6986ED-605B-6143-AE9C-F8F2A2C794F7}" destId="{B207BBCF-F351-B643-8111-247F782F23F1}" srcOrd="1" destOrd="0" presId="urn:microsoft.com/office/officeart/2005/8/layout/process1"/>
    <dgm:cxn modelId="{17C37E9A-481F-E34C-8ED5-99C8678E07D7}" type="presOf" srcId="{F49B9DF2-D6CB-EB44-AD2D-2C848FF6E9EC}" destId="{3E5CE9F6-9202-804B-B702-F6E41F18EFE6}" srcOrd="0" destOrd="0" presId="urn:microsoft.com/office/officeart/2005/8/layout/process1"/>
    <dgm:cxn modelId="{F9D723A1-3ECA-D74F-862C-EC914F341400}" type="presOf" srcId="{77D3BBDA-8554-2B4F-92A7-C939FFE90C1A}" destId="{3E2FF644-3641-8045-8701-906C775465A4}" srcOrd="0" destOrd="0" presId="urn:microsoft.com/office/officeart/2005/8/layout/process1"/>
    <dgm:cxn modelId="{80CED4A6-0239-924B-BAF4-DC9D2B0C2C56}" type="presOf" srcId="{32B7BC16-00F0-5742-9F58-65DEDE34C05D}" destId="{A0546E8F-20EF-EE4A-85C7-E493060252AB}" srcOrd="0" destOrd="0" presId="urn:microsoft.com/office/officeart/2005/8/layout/process1"/>
    <dgm:cxn modelId="{D57CDECD-E397-2A44-B4DA-2CC46BFEC6A3}" type="presOf" srcId="{FA2B5F6C-C0CD-EA4A-8971-5ECA12966A20}" destId="{42B2A3FE-7A4E-C34F-A0BE-D6F6C7A5B5A5}" srcOrd="0" destOrd="0" presId="urn:microsoft.com/office/officeart/2005/8/layout/process1"/>
    <dgm:cxn modelId="{D5F581F6-031D-BB43-9BF5-791EFF9F4BB1}" type="presOf" srcId="{A23656A5-B2A3-3D48-A645-903D81337E9C}" destId="{74D23A04-1E42-864D-BCA3-CE514C25EF14}" srcOrd="1" destOrd="0" presId="urn:microsoft.com/office/officeart/2005/8/layout/process1"/>
    <dgm:cxn modelId="{C47D6CFB-823B-6444-A7B0-977A168C4A8B}" type="presOf" srcId="{1FA55C99-D1EA-C845-9E6E-4226F2DEB56C}" destId="{09B6E7A5-B994-F743-8DDE-F6B1E941E955}" srcOrd="0" destOrd="0" presId="urn:microsoft.com/office/officeart/2005/8/layout/process1"/>
    <dgm:cxn modelId="{5C08ECE3-DA1E-D742-BBD4-FE48C64A8A40}" type="presParOf" srcId="{3E5CE9F6-9202-804B-B702-F6E41F18EFE6}" destId="{4B9CFB20-5CB3-A346-B967-80F9C1AAC10A}" srcOrd="0" destOrd="0" presId="urn:microsoft.com/office/officeart/2005/8/layout/process1"/>
    <dgm:cxn modelId="{34EBDED7-483C-D245-8B3B-F3E24313A247}" type="presParOf" srcId="{3E5CE9F6-9202-804B-B702-F6E41F18EFE6}" destId="{A74BE6C6-3ADA-6C4C-A75E-24A36AA1FEC5}" srcOrd="1" destOrd="0" presId="urn:microsoft.com/office/officeart/2005/8/layout/process1"/>
    <dgm:cxn modelId="{4C4E8E66-E847-C24C-80DF-6A9186E64CF7}" type="presParOf" srcId="{A74BE6C6-3ADA-6C4C-A75E-24A36AA1FEC5}" destId="{B207BBCF-F351-B643-8111-247F782F23F1}" srcOrd="0" destOrd="0" presId="urn:microsoft.com/office/officeart/2005/8/layout/process1"/>
    <dgm:cxn modelId="{B71AC280-38E7-7648-94B7-986CB2077622}" type="presParOf" srcId="{3E5CE9F6-9202-804B-B702-F6E41F18EFE6}" destId="{075C0227-069B-CC4F-9734-65950EA7C489}" srcOrd="2" destOrd="0" presId="urn:microsoft.com/office/officeart/2005/8/layout/process1"/>
    <dgm:cxn modelId="{60434CA3-C1AA-D842-A870-ACAB796ABB3F}" type="presParOf" srcId="{3E5CE9F6-9202-804B-B702-F6E41F18EFE6}" destId="{F9C6CFC8-7A81-9C4D-8C5F-FDCF8348AFDB}" srcOrd="3" destOrd="0" presId="urn:microsoft.com/office/officeart/2005/8/layout/process1"/>
    <dgm:cxn modelId="{5FF6BA8A-EC38-214E-8DF5-5E05F5F46383}" type="presParOf" srcId="{F9C6CFC8-7A81-9C4D-8C5F-FDCF8348AFDB}" destId="{782583A0-EECF-1B47-ACDA-722C2B6897CD}" srcOrd="0" destOrd="0" presId="urn:microsoft.com/office/officeart/2005/8/layout/process1"/>
    <dgm:cxn modelId="{4ECE5299-B6DC-CB49-B40D-65791C318DD1}" type="presParOf" srcId="{3E5CE9F6-9202-804B-B702-F6E41F18EFE6}" destId="{D41713A3-E275-184D-A868-B761314922C6}" srcOrd="4" destOrd="0" presId="urn:microsoft.com/office/officeart/2005/8/layout/process1"/>
    <dgm:cxn modelId="{D3DFF53E-6E14-E24A-A23E-0887B63A9ECE}" type="presParOf" srcId="{3E5CE9F6-9202-804B-B702-F6E41F18EFE6}" destId="{09B6E7A5-B994-F743-8DDE-F6B1E941E955}" srcOrd="5" destOrd="0" presId="urn:microsoft.com/office/officeart/2005/8/layout/process1"/>
    <dgm:cxn modelId="{0224CC49-1EFE-3941-819C-7E4ADE8C5479}" type="presParOf" srcId="{09B6E7A5-B994-F743-8DDE-F6B1E941E955}" destId="{F62057D7-0463-DA46-97FF-FEB8DF824517}" srcOrd="0" destOrd="0" presId="urn:microsoft.com/office/officeart/2005/8/layout/process1"/>
    <dgm:cxn modelId="{926EF567-6F06-3043-8798-504C59EC5C15}" type="presParOf" srcId="{3E5CE9F6-9202-804B-B702-F6E41F18EFE6}" destId="{3E2FF644-3641-8045-8701-906C775465A4}" srcOrd="6" destOrd="0" presId="urn:microsoft.com/office/officeart/2005/8/layout/process1"/>
    <dgm:cxn modelId="{C8CEC148-B187-ED46-B230-8561798E62A3}" type="presParOf" srcId="{3E5CE9F6-9202-804B-B702-F6E41F18EFE6}" destId="{A0546E8F-20EF-EE4A-85C7-E493060252AB}" srcOrd="7" destOrd="0" presId="urn:microsoft.com/office/officeart/2005/8/layout/process1"/>
    <dgm:cxn modelId="{EFA74824-6B86-D34A-8B55-EF0E8907C7B0}" type="presParOf" srcId="{A0546E8F-20EF-EE4A-85C7-E493060252AB}" destId="{4A14A3C8-467A-B147-8637-523F9335B99B}" srcOrd="0" destOrd="0" presId="urn:microsoft.com/office/officeart/2005/8/layout/process1"/>
    <dgm:cxn modelId="{E40CC38D-35B6-B748-806D-1A99F1B0FA70}" type="presParOf" srcId="{3E5CE9F6-9202-804B-B702-F6E41F18EFE6}" destId="{42B2A3FE-7A4E-C34F-A0BE-D6F6C7A5B5A5}" srcOrd="8" destOrd="0" presId="urn:microsoft.com/office/officeart/2005/8/layout/process1"/>
    <dgm:cxn modelId="{231B8CCF-DF9A-2A4A-922F-73A41FF3A2D1}" type="presParOf" srcId="{3E5CE9F6-9202-804B-B702-F6E41F18EFE6}" destId="{554031CD-D4BC-FC40-A18C-88F40CBD9068}" srcOrd="9" destOrd="0" presId="urn:microsoft.com/office/officeart/2005/8/layout/process1"/>
    <dgm:cxn modelId="{EF0402DC-0AE0-4748-B93A-6A82B65D06CF}" type="presParOf" srcId="{554031CD-D4BC-FC40-A18C-88F40CBD9068}" destId="{74D23A04-1E42-864D-BCA3-CE514C25EF14}" srcOrd="0" destOrd="0" presId="urn:microsoft.com/office/officeart/2005/8/layout/process1"/>
    <dgm:cxn modelId="{D33D1295-C00B-FE44-8257-838BF1E5508F}" type="presParOf" srcId="{3E5CE9F6-9202-804B-B702-F6E41F18EFE6}" destId="{2B0798BC-F9E2-C342-8A5D-0192A56E8D8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BBAEFD-BB05-4DC1-97EF-57F36C10DE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F0B889-D90D-46A5-9F28-9719054706C6}">
      <dgm:prSet custT="1"/>
      <dgm:spPr>
        <a:solidFill>
          <a:schemeClr val="accent6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dirty="0"/>
            <a:t>Comparative</a:t>
          </a:r>
        </a:p>
      </dgm:t>
    </dgm:pt>
    <dgm:pt modelId="{F31B2F79-7E6F-4899-AB29-E1FA4BB9351E}" type="parTrans" cxnId="{738F2F60-9630-4CCD-B80A-5750D6BF82AE}">
      <dgm:prSet/>
      <dgm:spPr/>
      <dgm:t>
        <a:bodyPr/>
        <a:lstStyle/>
        <a:p>
          <a:endParaRPr lang="en-US"/>
        </a:p>
      </dgm:t>
    </dgm:pt>
    <dgm:pt modelId="{92E801AE-1366-4274-9765-942D0FFE4496}" type="sibTrans" cxnId="{738F2F60-9630-4CCD-B80A-5750D6BF82AE}">
      <dgm:prSet/>
      <dgm:spPr/>
      <dgm:t>
        <a:bodyPr/>
        <a:lstStyle/>
        <a:p>
          <a:endParaRPr lang="en-US"/>
        </a:p>
      </dgm:t>
    </dgm:pt>
    <dgm:pt modelId="{44407D51-F612-4A83-9ED4-76E76A66AAAA}">
      <dgm:prSet custT="1"/>
      <dgm:spPr>
        <a:solidFill>
          <a:schemeClr val="accent6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dirty="0"/>
            <a:t>Outcome -</a:t>
          </a:r>
        </a:p>
        <a:p>
          <a:pPr>
            <a:lnSpc>
              <a:spcPct val="100000"/>
            </a:lnSpc>
          </a:pPr>
          <a:r>
            <a:rPr lang="en-US" sz="4800" dirty="0"/>
            <a:t>focused</a:t>
          </a:r>
          <a:endParaRPr lang="en-US" sz="5700" dirty="0"/>
        </a:p>
      </dgm:t>
    </dgm:pt>
    <dgm:pt modelId="{2D6B565F-05CA-4B7C-B3F4-C0B387B3E33B}" type="parTrans" cxnId="{BAA544B6-F6CE-4436-9388-556A8668A87B}">
      <dgm:prSet/>
      <dgm:spPr/>
      <dgm:t>
        <a:bodyPr/>
        <a:lstStyle/>
        <a:p>
          <a:endParaRPr lang="en-US"/>
        </a:p>
      </dgm:t>
    </dgm:pt>
    <dgm:pt modelId="{ABEB6FDC-4D7F-4A84-82AF-5F744AE82AA9}" type="sibTrans" cxnId="{BAA544B6-F6CE-4436-9388-556A8668A87B}">
      <dgm:prSet/>
      <dgm:spPr/>
      <dgm:t>
        <a:bodyPr/>
        <a:lstStyle/>
        <a:p>
          <a:endParaRPr lang="en-US"/>
        </a:p>
      </dgm:t>
    </dgm:pt>
    <dgm:pt modelId="{59E21A67-0575-0747-95E1-BE7175A416BC}" type="pres">
      <dgm:prSet presAssocID="{42BBAEFD-BB05-4DC1-97EF-57F36C10DE27}" presName="linear" presStyleCnt="0">
        <dgm:presLayoutVars>
          <dgm:animLvl val="lvl"/>
          <dgm:resizeHandles val="exact"/>
        </dgm:presLayoutVars>
      </dgm:prSet>
      <dgm:spPr/>
    </dgm:pt>
    <dgm:pt modelId="{DC9C4686-76FC-D445-A72B-C80CB503914A}" type="pres">
      <dgm:prSet presAssocID="{ECF0B889-D90D-46A5-9F28-9719054706C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5FF22AF-C418-8848-9587-D1E217CEC98A}" type="pres">
      <dgm:prSet presAssocID="{92E801AE-1366-4274-9765-942D0FFE4496}" presName="spacer" presStyleCnt="0"/>
      <dgm:spPr/>
    </dgm:pt>
    <dgm:pt modelId="{CA0A1CFF-FE27-1D45-91C0-ED72CFEFD199}" type="pres">
      <dgm:prSet presAssocID="{44407D51-F612-4A83-9ED4-76E76A66AAA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7735F18-9156-714A-943F-9205C411D4E7}" type="presOf" srcId="{44407D51-F612-4A83-9ED4-76E76A66AAAA}" destId="{CA0A1CFF-FE27-1D45-91C0-ED72CFEFD199}" srcOrd="0" destOrd="0" presId="urn:microsoft.com/office/officeart/2005/8/layout/vList2"/>
    <dgm:cxn modelId="{F529BF4E-A417-074B-8267-EDFAEF36A3E0}" type="presOf" srcId="{ECF0B889-D90D-46A5-9F28-9719054706C6}" destId="{DC9C4686-76FC-D445-A72B-C80CB503914A}" srcOrd="0" destOrd="0" presId="urn:microsoft.com/office/officeart/2005/8/layout/vList2"/>
    <dgm:cxn modelId="{738F2F60-9630-4CCD-B80A-5750D6BF82AE}" srcId="{42BBAEFD-BB05-4DC1-97EF-57F36C10DE27}" destId="{ECF0B889-D90D-46A5-9F28-9719054706C6}" srcOrd="0" destOrd="0" parTransId="{F31B2F79-7E6F-4899-AB29-E1FA4BB9351E}" sibTransId="{92E801AE-1366-4274-9765-942D0FFE4496}"/>
    <dgm:cxn modelId="{3593AE96-F06A-AC4D-977B-37A58D7E8248}" type="presOf" srcId="{42BBAEFD-BB05-4DC1-97EF-57F36C10DE27}" destId="{59E21A67-0575-0747-95E1-BE7175A416BC}" srcOrd="0" destOrd="0" presId="urn:microsoft.com/office/officeart/2005/8/layout/vList2"/>
    <dgm:cxn modelId="{BAA544B6-F6CE-4436-9388-556A8668A87B}" srcId="{42BBAEFD-BB05-4DC1-97EF-57F36C10DE27}" destId="{44407D51-F612-4A83-9ED4-76E76A66AAAA}" srcOrd="1" destOrd="0" parTransId="{2D6B565F-05CA-4B7C-B3F4-C0B387B3E33B}" sibTransId="{ABEB6FDC-4D7F-4A84-82AF-5F744AE82AA9}"/>
    <dgm:cxn modelId="{75CEEE08-0FBF-A44C-89D7-16525DAD396C}" type="presParOf" srcId="{59E21A67-0575-0747-95E1-BE7175A416BC}" destId="{DC9C4686-76FC-D445-A72B-C80CB503914A}" srcOrd="0" destOrd="0" presId="urn:microsoft.com/office/officeart/2005/8/layout/vList2"/>
    <dgm:cxn modelId="{2B037048-6375-A64C-A056-A061C02BB704}" type="presParOf" srcId="{59E21A67-0575-0747-95E1-BE7175A416BC}" destId="{95FF22AF-C418-8848-9587-D1E217CEC98A}" srcOrd="1" destOrd="0" presId="urn:microsoft.com/office/officeart/2005/8/layout/vList2"/>
    <dgm:cxn modelId="{AC74F20F-8FAA-8745-9AC4-492A66DB087E}" type="presParOf" srcId="{59E21A67-0575-0747-95E1-BE7175A416BC}" destId="{CA0A1CFF-FE27-1D45-91C0-ED72CFEFD199}" srcOrd="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</dgm:ptLst>
  <dgm:cxnLst>
    <dgm:cxn modelId="{E65BD148-879E-4A59-9C6A-85541CB959C7}" type="presOf" srcId="{1CC32BB6-894B-4772-8D67-ECD23224F9B3}" destId="{6F5337E4-87C3-44D5-B80E-F770B79EF5DD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CC32BB6-894B-4772-8D67-ECD23224F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E37D-0B08-40A4-AF08-97502A3685F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80918F3D-064B-4DC5-8278-C3F5948A9C16}" type="parTrans" cxnId="{B0952C1C-B9F6-4200-A522-78688C307C5F}">
      <dgm:prSet/>
      <dgm:spPr/>
      <dgm:t>
        <a:bodyPr/>
        <a:lstStyle/>
        <a:p>
          <a:endParaRPr lang="en-US"/>
        </a:p>
      </dgm:t>
    </dgm:pt>
    <dgm:pt modelId="{40D186BD-55AF-4D6D-A2F9-B957F0C610BD}" type="sibTrans" cxnId="{B0952C1C-B9F6-4200-A522-78688C307C5F}">
      <dgm:prSet/>
      <dgm:spPr/>
      <dgm:t>
        <a:bodyPr/>
        <a:lstStyle/>
        <a:p>
          <a:endParaRPr lang="en-US"/>
        </a:p>
      </dgm:t>
    </dgm:pt>
    <dgm:pt modelId="{C584D846-98D7-45B2-B8EA-3E6BF5C7A5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Discussion</a:t>
          </a:r>
        </a:p>
      </dgm:t>
    </dgm:pt>
    <dgm:pt modelId="{B00D21F8-83EB-4FB2-A7E9-B22047C455FE}" type="parTrans" cxnId="{6A6FC527-C28A-436F-953C-32B4540EEBA3}">
      <dgm:prSet/>
      <dgm:spPr/>
      <dgm:t>
        <a:bodyPr/>
        <a:lstStyle/>
        <a:p>
          <a:endParaRPr lang="en-US"/>
        </a:p>
      </dgm:t>
    </dgm:pt>
    <dgm:pt modelId="{F059FABC-3583-4A94-B41B-0298049465CF}" type="sibTrans" cxnId="{6A6FC527-C28A-436F-953C-32B4540EEBA3}">
      <dgm:prSet/>
      <dgm:spPr/>
      <dgm:t>
        <a:bodyPr/>
        <a:lstStyle/>
        <a:p>
          <a:endParaRPr lang="en-US"/>
        </a:p>
      </dgm:t>
    </dgm:pt>
    <dgm:pt modelId="{C2858F39-1412-B742-ADD8-53851068AA1C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538E2C91-69EC-D643-B6F7-2FA099DF6282}" type="parTrans" cxnId="{D94D88ED-F913-2541-B818-28F71A0FE764}">
      <dgm:prSet/>
      <dgm:spPr/>
      <dgm:t>
        <a:bodyPr/>
        <a:lstStyle/>
        <a:p>
          <a:endParaRPr lang="en-US"/>
        </a:p>
      </dgm:t>
    </dgm:pt>
    <dgm:pt modelId="{CA1AB2CF-3007-C141-B8AD-AEB8A9BE0ED4}" type="sibTrans" cxnId="{D94D88ED-F913-2541-B818-28F71A0FE764}">
      <dgm:prSet/>
      <dgm:spPr/>
      <dgm:t>
        <a:bodyPr/>
        <a:lstStyle/>
        <a:p>
          <a:endParaRPr lang="en-US"/>
        </a:p>
      </dgm:t>
    </dgm:pt>
    <dgm:pt modelId="{DFC42905-D401-684A-BA69-A6131637D3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126CA996-5EF1-1C43-A9D0-6E40E1610E0A}" type="parTrans" cxnId="{908787B5-DB08-2C4A-A6CA-FB0C980A957C}">
      <dgm:prSet/>
      <dgm:spPr/>
      <dgm:t>
        <a:bodyPr/>
        <a:lstStyle/>
        <a:p>
          <a:endParaRPr lang="en-US"/>
        </a:p>
      </dgm:t>
    </dgm:pt>
    <dgm:pt modelId="{43DA5928-429E-5A43-B139-77E3D223713B}" type="sibTrans" cxnId="{908787B5-DB08-2C4A-A6CA-FB0C980A957C}">
      <dgm:prSet/>
      <dgm:spPr/>
      <dgm:t>
        <a:bodyPr/>
        <a:lstStyle/>
        <a:p>
          <a:endParaRPr lang="en-US"/>
        </a:p>
      </dgm:t>
    </dgm:pt>
    <dgm:pt modelId="{6F5337E4-87C3-44D5-B80E-F770B79EF5DD}" type="pres">
      <dgm:prSet presAssocID="{1CC32BB6-894B-4772-8D67-ECD23224F9B3}" presName="Name0" presStyleCnt="0">
        <dgm:presLayoutVars>
          <dgm:dir/>
          <dgm:resizeHandles val="exact"/>
        </dgm:presLayoutVars>
      </dgm:prSet>
      <dgm:spPr/>
    </dgm:pt>
    <dgm:pt modelId="{091A603F-B211-4B87-84DB-A911881BDDB1}" type="pres">
      <dgm:prSet presAssocID="{876CE37D-0B08-40A4-AF08-97502A3685F0}" presName="parTxOnly" presStyleLbl="node1" presStyleIdx="0" presStyleCnt="4" custLinFactNeighborX="-134" custLinFactNeighborY="66943">
        <dgm:presLayoutVars>
          <dgm:bulletEnabled val="1"/>
        </dgm:presLayoutVars>
      </dgm:prSet>
      <dgm:spPr/>
    </dgm:pt>
    <dgm:pt modelId="{244CB325-142D-46A8-B33A-9C83DF5A29C8}" type="pres">
      <dgm:prSet presAssocID="{40D186BD-55AF-4D6D-A2F9-B957F0C610BD}" presName="parSpace" presStyleCnt="0"/>
      <dgm:spPr/>
    </dgm:pt>
    <dgm:pt modelId="{9EB74B8E-69E8-C944-BE23-55730CAB2BDF}" type="pres">
      <dgm:prSet presAssocID="{C2858F39-1412-B742-ADD8-53851068AA1C}" presName="parTxOnly" presStyleLbl="node1" presStyleIdx="1" presStyleCnt="4">
        <dgm:presLayoutVars>
          <dgm:bulletEnabled val="1"/>
        </dgm:presLayoutVars>
      </dgm:prSet>
      <dgm:spPr/>
    </dgm:pt>
    <dgm:pt modelId="{B4072872-8AD3-2F49-8199-65F3DF0F9C14}" type="pres">
      <dgm:prSet presAssocID="{CA1AB2CF-3007-C141-B8AD-AEB8A9BE0ED4}" presName="parSpace" presStyleCnt="0"/>
      <dgm:spPr/>
    </dgm:pt>
    <dgm:pt modelId="{3671F167-2E4F-CA4B-88E1-42F91755266C}" type="pres">
      <dgm:prSet presAssocID="{DFC42905-D401-684A-BA69-A6131637D392}" presName="parTxOnly" presStyleLbl="node1" presStyleIdx="2" presStyleCnt="4">
        <dgm:presLayoutVars>
          <dgm:bulletEnabled val="1"/>
        </dgm:presLayoutVars>
      </dgm:prSet>
      <dgm:spPr/>
    </dgm:pt>
    <dgm:pt modelId="{10915831-7D04-8248-A698-E99FF491DD1D}" type="pres">
      <dgm:prSet presAssocID="{43DA5928-429E-5A43-B139-77E3D223713B}" presName="parSpace" presStyleCnt="0"/>
      <dgm:spPr/>
    </dgm:pt>
    <dgm:pt modelId="{CEFBEEEE-D688-470A-A8D8-5A57D0F52747}" type="pres">
      <dgm:prSet presAssocID="{C584D846-98D7-45B2-B8EA-3E6BF5C7A50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0952C1C-B9F6-4200-A522-78688C307C5F}" srcId="{1CC32BB6-894B-4772-8D67-ECD23224F9B3}" destId="{876CE37D-0B08-40A4-AF08-97502A3685F0}" srcOrd="0" destOrd="0" parTransId="{80918F3D-064B-4DC5-8278-C3F5948A9C16}" sibTransId="{40D186BD-55AF-4D6D-A2F9-B957F0C610BD}"/>
    <dgm:cxn modelId="{6A6FC527-C28A-436F-953C-32B4540EEBA3}" srcId="{1CC32BB6-894B-4772-8D67-ECD23224F9B3}" destId="{C584D846-98D7-45B2-B8EA-3E6BF5C7A50F}" srcOrd="3" destOrd="0" parTransId="{B00D21F8-83EB-4FB2-A7E9-B22047C455FE}" sibTransId="{F059FABC-3583-4A94-B41B-0298049465CF}"/>
    <dgm:cxn modelId="{E65BD148-879E-4A59-9C6A-85541CB959C7}" type="presOf" srcId="{1CC32BB6-894B-4772-8D67-ECD23224F9B3}" destId="{6F5337E4-87C3-44D5-B80E-F770B79EF5DD}" srcOrd="0" destOrd="0" presId="urn:microsoft.com/office/officeart/2005/8/layout/hChevron3"/>
    <dgm:cxn modelId="{0C137B8A-AC8B-0744-B03B-E2050CA33CCD}" type="presOf" srcId="{DFC42905-D401-684A-BA69-A6131637D392}" destId="{3671F167-2E4F-CA4B-88E1-42F91755266C}" srcOrd="0" destOrd="0" presId="urn:microsoft.com/office/officeart/2005/8/layout/hChevron3"/>
    <dgm:cxn modelId="{908787B5-DB08-2C4A-A6CA-FB0C980A957C}" srcId="{1CC32BB6-894B-4772-8D67-ECD23224F9B3}" destId="{DFC42905-D401-684A-BA69-A6131637D392}" srcOrd="2" destOrd="0" parTransId="{126CA996-5EF1-1C43-A9D0-6E40E1610E0A}" sibTransId="{43DA5928-429E-5A43-B139-77E3D223713B}"/>
    <dgm:cxn modelId="{648825B6-B3AB-7843-91C0-CA10B9C59184}" type="presOf" srcId="{C2858F39-1412-B742-ADD8-53851068AA1C}" destId="{9EB74B8E-69E8-C944-BE23-55730CAB2BDF}" srcOrd="0" destOrd="0" presId="urn:microsoft.com/office/officeart/2005/8/layout/hChevron3"/>
    <dgm:cxn modelId="{D94D88ED-F913-2541-B818-28F71A0FE764}" srcId="{1CC32BB6-894B-4772-8D67-ECD23224F9B3}" destId="{C2858F39-1412-B742-ADD8-53851068AA1C}" srcOrd="1" destOrd="0" parTransId="{538E2C91-69EC-D643-B6F7-2FA099DF6282}" sibTransId="{CA1AB2CF-3007-C141-B8AD-AEB8A9BE0ED4}"/>
    <dgm:cxn modelId="{CAF4F6EE-9930-4ABB-A9DC-112C254C833F}" type="presOf" srcId="{C584D846-98D7-45B2-B8EA-3E6BF5C7A50F}" destId="{CEFBEEEE-D688-470A-A8D8-5A57D0F52747}" srcOrd="0" destOrd="0" presId="urn:microsoft.com/office/officeart/2005/8/layout/hChevron3"/>
    <dgm:cxn modelId="{438B54FF-D133-4E0D-997C-21911FF844E4}" type="presOf" srcId="{876CE37D-0B08-40A4-AF08-97502A3685F0}" destId="{091A603F-B211-4B87-84DB-A911881BDDB1}" srcOrd="0" destOrd="0" presId="urn:microsoft.com/office/officeart/2005/8/layout/hChevron3"/>
    <dgm:cxn modelId="{22D78D07-5865-4946-A191-6274BC1D3941}" type="presParOf" srcId="{6F5337E4-87C3-44D5-B80E-F770B79EF5DD}" destId="{091A603F-B211-4B87-84DB-A911881BDDB1}" srcOrd="0" destOrd="0" presId="urn:microsoft.com/office/officeart/2005/8/layout/hChevron3"/>
    <dgm:cxn modelId="{D7FCBCC5-04EC-4BA8-95D8-FDFB960B6CAA}" type="presParOf" srcId="{6F5337E4-87C3-44D5-B80E-F770B79EF5DD}" destId="{244CB325-142D-46A8-B33A-9C83DF5A29C8}" srcOrd="1" destOrd="0" presId="urn:microsoft.com/office/officeart/2005/8/layout/hChevron3"/>
    <dgm:cxn modelId="{C6BE20BD-D1FE-C04B-9D64-58DE693B9411}" type="presParOf" srcId="{6F5337E4-87C3-44D5-B80E-F770B79EF5DD}" destId="{9EB74B8E-69E8-C944-BE23-55730CAB2BDF}" srcOrd="2" destOrd="0" presId="urn:microsoft.com/office/officeart/2005/8/layout/hChevron3"/>
    <dgm:cxn modelId="{0B2C91F9-DDAF-DC41-AA59-4BD5CDC3BE25}" type="presParOf" srcId="{6F5337E4-87C3-44D5-B80E-F770B79EF5DD}" destId="{B4072872-8AD3-2F49-8199-65F3DF0F9C14}" srcOrd="3" destOrd="0" presId="urn:microsoft.com/office/officeart/2005/8/layout/hChevron3"/>
    <dgm:cxn modelId="{9568E0F7-E57B-6F40-A3F9-65B4FA26BB4E}" type="presParOf" srcId="{6F5337E4-87C3-44D5-B80E-F770B79EF5DD}" destId="{3671F167-2E4F-CA4B-88E1-42F91755266C}" srcOrd="4" destOrd="0" presId="urn:microsoft.com/office/officeart/2005/8/layout/hChevron3"/>
    <dgm:cxn modelId="{E0C2F5D9-02E8-C347-842B-3FF567F703D9}" type="presParOf" srcId="{6F5337E4-87C3-44D5-B80E-F770B79EF5DD}" destId="{10915831-7D04-8248-A698-E99FF491DD1D}" srcOrd="5" destOrd="0" presId="urn:microsoft.com/office/officeart/2005/8/layout/hChevron3"/>
    <dgm:cxn modelId="{1E175B34-B57B-4DC6-B743-0932B11A9F23}" type="presParOf" srcId="{6F5337E4-87C3-44D5-B80E-F770B79EF5DD}" destId="{CEFBEEEE-D688-470A-A8D8-5A57D0F5274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CFB20-5CB3-A346-B967-80F9C1AAC10A}">
      <dsp:nvSpPr>
        <dsp:cNvPr id="0" name=""/>
        <dsp:cNvSpPr/>
      </dsp:nvSpPr>
      <dsp:spPr>
        <a:xfrm>
          <a:off x="0" y="1424580"/>
          <a:ext cx="1420099" cy="931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n-lt"/>
              <a:cs typeface="Times New Roman" panose="02020603050405020304" pitchFamily="18" charset="0"/>
            </a:rPr>
            <a:t>Define outcomes</a:t>
          </a:r>
        </a:p>
      </dsp:txBody>
      <dsp:txXfrm>
        <a:off x="27296" y="1451876"/>
        <a:ext cx="1365507" cy="877348"/>
      </dsp:txXfrm>
    </dsp:sp>
    <dsp:sp modelId="{A74BE6C6-3ADA-6C4C-A75E-24A36AA1FEC5}">
      <dsp:nvSpPr>
        <dsp:cNvPr id="0" name=""/>
        <dsp:cNvSpPr/>
      </dsp:nvSpPr>
      <dsp:spPr>
        <a:xfrm rot="20311796">
          <a:off x="1510948" y="1213661"/>
          <a:ext cx="313908" cy="3521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+mn-lt"/>
            <a:cs typeface="Times New Roman" panose="02020603050405020304" pitchFamily="18" charset="0"/>
          </a:endParaRPr>
        </a:p>
      </dsp:txBody>
      <dsp:txXfrm>
        <a:off x="1514215" y="1301332"/>
        <a:ext cx="219736" cy="211310"/>
      </dsp:txXfrm>
    </dsp:sp>
    <dsp:sp modelId="{075C0227-069B-CC4F-9734-65950EA7C489}">
      <dsp:nvSpPr>
        <dsp:cNvPr id="0" name=""/>
        <dsp:cNvSpPr/>
      </dsp:nvSpPr>
      <dsp:spPr>
        <a:xfrm>
          <a:off x="1971280" y="649261"/>
          <a:ext cx="1420099" cy="931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n-lt"/>
              <a:cs typeface="Times New Roman" panose="02020603050405020304" pitchFamily="18" charset="0"/>
            </a:rPr>
            <a:t>Select Cases</a:t>
          </a:r>
        </a:p>
      </dsp:txBody>
      <dsp:txXfrm>
        <a:off x="1998576" y="676557"/>
        <a:ext cx="1365507" cy="877348"/>
      </dsp:txXfrm>
    </dsp:sp>
    <dsp:sp modelId="{F9C6CFC8-7A81-9C4D-8C5F-FDCF8348AFDB}">
      <dsp:nvSpPr>
        <dsp:cNvPr id="0" name=""/>
        <dsp:cNvSpPr/>
      </dsp:nvSpPr>
      <dsp:spPr>
        <a:xfrm rot="2335535">
          <a:off x="1591124" y="2187708"/>
          <a:ext cx="326389" cy="3521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+mn-lt"/>
            <a:cs typeface="Times New Roman" panose="02020603050405020304" pitchFamily="18" charset="0"/>
          </a:endParaRPr>
        </a:p>
      </dsp:txBody>
      <dsp:txXfrm rot="10800000">
        <a:off x="1601995" y="2227384"/>
        <a:ext cx="228472" cy="211310"/>
      </dsp:txXfrm>
    </dsp:sp>
    <dsp:sp modelId="{D41713A3-E275-184D-A868-B761314922C6}">
      <dsp:nvSpPr>
        <dsp:cNvPr id="0" name=""/>
        <dsp:cNvSpPr/>
      </dsp:nvSpPr>
      <dsp:spPr>
        <a:xfrm>
          <a:off x="1958550" y="2197009"/>
          <a:ext cx="1420099" cy="931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n-lt"/>
              <a:cs typeface="Times New Roman" panose="02020603050405020304" pitchFamily="18" charset="0"/>
            </a:rPr>
            <a:t>Select conditions</a:t>
          </a:r>
        </a:p>
      </dsp:txBody>
      <dsp:txXfrm>
        <a:off x="1985846" y="2224305"/>
        <a:ext cx="1365507" cy="877348"/>
      </dsp:txXfrm>
    </dsp:sp>
    <dsp:sp modelId="{09B6E7A5-B994-F743-8DDE-F6B1E941E955}">
      <dsp:nvSpPr>
        <dsp:cNvPr id="0" name=""/>
        <dsp:cNvSpPr/>
      </dsp:nvSpPr>
      <dsp:spPr>
        <a:xfrm>
          <a:off x="3774697" y="1784608"/>
          <a:ext cx="852315" cy="3521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+mn-lt"/>
            <a:cs typeface="Times New Roman" panose="02020603050405020304" pitchFamily="18" charset="0"/>
          </a:endParaRPr>
        </a:p>
      </dsp:txBody>
      <dsp:txXfrm>
        <a:off x="3774697" y="1855045"/>
        <a:ext cx="746660" cy="211310"/>
      </dsp:txXfrm>
    </dsp:sp>
    <dsp:sp modelId="{3E2FF644-3641-8045-8701-906C775465A4}">
      <dsp:nvSpPr>
        <dsp:cNvPr id="0" name=""/>
        <dsp:cNvSpPr/>
      </dsp:nvSpPr>
      <dsp:spPr>
        <a:xfrm>
          <a:off x="4944944" y="1502071"/>
          <a:ext cx="1420099" cy="931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n-lt"/>
              <a:cs typeface="Times New Roman" panose="02020603050405020304" pitchFamily="18" charset="0"/>
            </a:rPr>
            <a:t>Data Matrix</a:t>
          </a:r>
        </a:p>
      </dsp:txBody>
      <dsp:txXfrm>
        <a:off x="4972240" y="1529367"/>
        <a:ext cx="1365507" cy="877348"/>
      </dsp:txXfrm>
    </dsp:sp>
    <dsp:sp modelId="{A0546E8F-20EF-EE4A-85C7-E493060252AB}">
      <dsp:nvSpPr>
        <dsp:cNvPr id="0" name=""/>
        <dsp:cNvSpPr/>
      </dsp:nvSpPr>
      <dsp:spPr>
        <a:xfrm rot="21581167">
          <a:off x="6615609" y="1785231"/>
          <a:ext cx="531215" cy="3521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+mn-lt"/>
            <a:cs typeface="Times New Roman" panose="02020603050405020304" pitchFamily="18" charset="0"/>
          </a:endParaRPr>
        </a:p>
      </dsp:txBody>
      <dsp:txXfrm>
        <a:off x="6615610" y="1855957"/>
        <a:ext cx="425560" cy="211310"/>
      </dsp:txXfrm>
    </dsp:sp>
    <dsp:sp modelId="{42B2A3FE-7A4E-C34F-A0BE-D6F6C7A5B5A5}">
      <dsp:nvSpPr>
        <dsp:cNvPr id="0" name=""/>
        <dsp:cNvSpPr/>
      </dsp:nvSpPr>
      <dsp:spPr>
        <a:xfrm>
          <a:off x="7367322" y="1488800"/>
          <a:ext cx="1420099" cy="931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n-lt"/>
              <a:cs typeface="Times New Roman" panose="02020603050405020304" pitchFamily="18" charset="0"/>
            </a:rPr>
            <a:t>Necessity of individual conditions</a:t>
          </a:r>
        </a:p>
      </dsp:txBody>
      <dsp:txXfrm>
        <a:off x="7394618" y="1516096"/>
        <a:ext cx="1365507" cy="877348"/>
      </dsp:txXfrm>
    </dsp:sp>
    <dsp:sp modelId="{554031CD-D4BC-FC40-A18C-88F40CBD9068}">
      <dsp:nvSpPr>
        <dsp:cNvPr id="0" name=""/>
        <dsp:cNvSpPr/>
      </dsp:nvSpPr>
      <dsp:spPr>
        <a:xfrm rot="21516290">
          <a:off x="9072476" y="1747078"/>
          <a:ext cx="604684" cy="3521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+mn-lt"/>
            <a:cs typeface="Times New Roman" panose="02020603050405020304" pitchFamily="18" charset="0"/>
          </a:endParaRPr>
        </a:p>
      </dsp:txBody>
      <dsp:txXfrm>
        <a:off x="9072492" y="1818801"/>
        <a:ext cx="499029" cy="211310"/>
      </dsp:txXfrm>
    </dsp:sp>
    <dsp:sp modelId="{2B0798BC-F9E2-C342-8A5D-0192A56E8D86}">
      <dsp:nvSpPr>
        <dsp:cNvPr id="0" name=""/>
        <dsp:cNvSpPr/>
      </dsp:nvSpPr>
      <dsp:spPr>
        <a:xfrm>
          <a:off x="9927998" y="1426434"/>
          <a:ext cx="1420099" cy="931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n-lt"/>
              <a:cs typeface="Times New Roman" panose="02020603050405020304" pitchFamily="18" charset="0"/>
            </a:rPr>
            <a:t>Identification of Pathways</a:t>
          </a:r>
        </a:p>
      </dsp:txBody>
      <dsp:txXfrm>
        <a:off x="9955294" y="1453730"/>
        <a:ext cx="1365507" cy="87734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C4686-76FC-D445-A72B-C80CB503914A}">
      <dsp:nvSpPr>
        <dsp:cNvPr id="0" name=""/>
        <dsp:cNvSpPr/>
      </dsp:nvSpPr>
      <dsp:spPr>
        <a:xfrm>
          <a:off x="0" y="116570"/>
          <a:ext cx="5177018" cy="2352796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Comparative</a:t>
          </a:r>
        </a:p>
      </dsp:txBody>
      <dsp:txXfrm>
        <a:off x="114854" y="231424"/>
        <a:ext cx="4947310" cy="2123088"/>
      </dsp:txXfrm>
    </dsp:sp>
    <dsp:sp modelId="{CA0A1CFF-FE27-1D45-91C0-ED72CFEFD199}">
      <dsp:nvSpPr>
        <dsp:cNvPr id="0" name=""/>
        <dsp:cNvSpPr/>
      </dsp:nvSpPr>
      <dsp:spPr>
        <a:xfrm>
          <a:off x="0" y="2656566"/>
          <a:ext cx="5177018" cy="2352796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Outcome -</a:t>
          </a:r>
        </a:p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focused</a:t>
          </a:r>
          <a:endParaRPr lang="en-US" sz="5700" kern="1200" dirty="0"/>
        </a:p>
      </dsp:txBody>
      <dsp:txXfrm>
        <a:off x="114854" y="2771420"/>
        <a:ext cx="4947310" cy="21230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A603F-B211-4B87-84DB-A911881BDDB1}">
      <dsp:nvSpPr>
        <dsp:cNvPr id="0" name=""/>
        <dsp:cNvSpPr/>
      </dsp:nvSpPr>
      <dsp:spPr>
        <a:xfrm>
          <a:off x="2482" y="0"/>
          <a:ext cx="3407013" cy="35136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Introduction</a:t>
          </a:r>
        </a:p>
      </dsp:txBody>
      <dsp:txXfrm>
        <a:off x="2482" y="0"/>
        <a:ext cx="3319171" cy="351368"/>
      </dsp:txXfrm>
    </dsp:sp>
    <dsp:sp modelId="{9EB74B8E-69E8-C944-BE23-55730CAB2BDF}">
      <dsp:nvSpPr>
        <dsp:cNvPr id="0" name=""/>
        <dsp:cNvSpPr/>
      </dsp:nvSpPr>
      <dsp:spPr>
        <a:xfrm>
          <a:off x="2729006" y="0"/>
          <a:ext cx="3407013" cy="3513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</a:t>
          </a:r>
        </a:p>
      </dsp:txBody>
      <dsp:txXfrm>
        <a:off x="2904690" y="0"/>
        <a:ext cx="3055645" cy="351368"/>
      </dsp:txXfrm>
    </dsp:sp>
    <dsp:sp modelId="{3671F167-2E4F-CA4B-88E1-42F91755266C}">
      <dsp:nvSpPr>
        <dsp:cNvPr id="0" name=""/>
        <dsp:cNvSpPr/>
      </dsp:nvSpPr>
      <dsp:spPr>
        <a:xfrm>
          <a:off x="5454617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</a:t>
          </a:r>
        </a:p>
      </dsp:txBody>
      <dsp:txXfrm>
        <a:off x="5630301" y="0"/>
        <a:ext cx="3055645" cy="351368"/>
      </dsp:txXfrm>
    </dsp:sp>
    <dsp:sp modelId="{CEFBEEEE-D688-470A-A8D8-5A57D0F52747}">
      <dsp:nvSpPr>
        <dsp:cNvPr id="0" name=""/>
        <dsp:cNvSpPr/>
      </dsp:nvSpPr>
      <dsp:spPr>
        <a:xfrm>
          <a:off x="8180228" y="0"/>
          <a:ext cx="3407013" cy="35136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Discussion</a:t>
          </a:r>
        </a:p>
      </dsp:txBody>
      <dsp:txXfrm>
        <a:off x="8355912" y="0"/>
        <a:ext cx="3055645" cy="351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653EB-3456-A247-AA79-64E26695560E}" type="datetimeFigureOut">
              <a:rPr lang="en-US" smtClean="0"/>
              <a:t>2/22/22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D1943-7757-5645-9F4A-F339A7F9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07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 fontAlgn="base">
              <a:buFontTx/>
              <a:buChar char="-"/>
            </a:pPr>
            <a:endParaRPr lang="en-US" dirty="0"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3431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23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D1943-7757-5645-9F4A-F339A7F98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15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89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19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97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06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74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30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D1943-7757-5645-9F4A-F339A7F980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05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07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35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D1943-7757-5645-9F4A-F339A7F980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46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D1943-7757-5645-9F4A-F339A7F980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99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2" name="Google Shape;32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338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23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81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30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1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58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23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EEB2-6F0C-8741-A445-C2029BF049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77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EA5D7-28E3-ED4B-834F-C62C4AD88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22C08-EF06-1D46-9C04-FB28A2DC0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9E862-67B9-C948-8D49-A17932183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2304-2C4F-4340-BC65-1CF4E11E7F3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78F75-9F0A-3749-9E7A-0DE8173A6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6160-5F66-0F47-80E4-384CC9E0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7907-7D7E-194A-AC54-B0535DEF2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33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7C99-C9F5-AA41-9F3D-A12387E63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ECF42B-6532-5F46-A456-C0236A0CA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73993-A62E-9A47-98A8-E5F0680E9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2304-2C4F-4340-BC65-1CF4E11E7F3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20A31-E4A9-114D-8BF4-6AB361480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86E0C-73DB-6540-AE76-65525B1B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7907-7D7E-194A-AC54-B0535DEF2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8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C7D1C-B606-D04E-9CA7-FF6EFFEF1D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E1724B-0057-6640-9EFA-24BD630CB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E9316-ED7A-BF42-98CE-E2DE1752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2304-2C4F-4340-BC65-1CF4E11E7F3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2F93E-D02D-9D44-B0F2-09112A5B5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91ED1-89C7-3649-8606-2A58955F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7907-7D7E-194A-AC54-B0535DEF2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67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072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265035" y="479389"/>
            <a:ext cx="10277149" cy="65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2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274238" y="1211580"/>
            <a:ext cx="10267951" cy="501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5186" algn="l">
              <a:spcBef>
                <a:spcPts val="360"/>
              </a:spcBef>
              <a:spcAft>
                <a:spcPts val="0"/>
              </a:spcAft>
              <a:buSzPts val="1836"/>
              <a:buChar char="›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43162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7410-2043-3947-ACB1-764850C3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8280C-77B1-374D-9387-E50908320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AAB11-F56A-774C-A49D-88CBD4647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2304-2C4F-4340-BC65-1CF4E11E7F3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574D2-BC2A-E34B-8B03-7F91F1243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88D18-2D0C-D64C-A256-FC9F84BD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7907-7D7E-194A-AC54-B0535DEF2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08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3CE60-7C06-4945-8C83-61AA20C2C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5540C-D1D7-3E4E-9A2E-038E6E21E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C9C5D-4191-B648-B1FA-C047325EB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2304-2C4F-4340-BC65-1CF4E11E7F3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B69C1-29DF-2041-A1AD-44651D21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01E2C-1CF7-B64D-B44D-296BFB02F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7907-7D7E-194A-AC54-B0535DEF2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7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F7EBC-3357-0245-AEFD-969E6FEF4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1A38D-85A8-F142-AD42-24BFCB192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FE55A-3D2D-174F-87DB-3B7EE1309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A3116-97AC-9444-B160-13032EBB7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2304-2C4F-4340-BC65-1CF4E11E7F3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B7FBB-63F9-C64B-A724-125A30D5A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6F95B-8914-9940-9F7C-DBAC1DF09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7907-7D7E-194A-AC54-B0535DEF2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4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96A5E-A591-4B4E-ADD1-86C2E1796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E883A-E372-7E48-B5E3-91C633F00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20C06-FEA1-9B4F-A245-D1891495A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402D7-63A7-564C-8AAB-EE42B2570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254DF-8369-EB46-A5C7-23918760BD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984672-D711-974E-AEBA-74A44B8CA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2304-2C4F-4340-BC65-1CF4E11E7F3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17EA40-045B-0148-91B3-440561F7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9AAA22-2819-DA46-B9D0-16B5F017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7907-7D7E-194A-AC54-B0535DEF2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2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9F0B8-98E3-EB47-B0E4-1D33C90C3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8A65F-FE1A-654B-AC2C-51FEEBC68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2304-2C4F-4340-BC65-1CF4E11E7F3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3C32E-5E6B-9945-8009-3E0FC33B3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21381-2760-0F4F-B818-7E5D83732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7907-7D7E-194A-AC54-B0535DEF2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2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7B4DBE-7A2F-B44E-97EC-1A24003FF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2304-2C4F-4340-BC65-1CF4E11E7F3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D902A-D70B-9048-8E61-FD17E4992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1D3EA-F615-4445-85F5-E06C279F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7907-7D7E-194A-AC54-B0535DEF2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0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D34F-65E8-8149-B0F4-520FC58A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D5283-43FB-6646-AB0E-D25F67DF0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51C50-F032-7C4E-BBCE-44DECE4DD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CC615-140F-8B4C-9A20-B24C8D6B0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2304-2C4F-4340-BC65-1CF4E11E7F3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4D9AE-A0FC-C546-9D32-35D215CA9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89D76-BE73-0749-BD9C-82B1517C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7907-7D7E-194A-AC54-B0535DEF2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21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08221-8309-7847-A7B3-B6801029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18C1A-7E3E-2542-81A8-3065AD4295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86506-79BD-FB47-BA87-8ADEF8F6D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6086C-12CC-9543-BEEE-6064FFAAA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2304-2C4F-4340-BC65-1CF4E11E7F3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E774A-713E-C94F-A9AA-DD1CC24D1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B345F-1158-7040-A30B-61217F432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7907-7D7E-194A-AC54-B0535DEF2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3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B70C04-60CC-354B-BE18-E7591E5E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831E4-6B8D-2342-88BD-AF929CCC6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4F47B-F8CD-004C-ACC6-080E8A741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F2304-2C4F-4340-BC65-1CF4E11E7F3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4A4DE-AADE-6A4D-8E16-962ECD5C5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89842-5C25-E940-9D64-B0BEE8B5A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C7907-7D7E-194A-AC54-B0535DEF2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8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diagramColors" Target="../diagrams/colors11.xml"/><Relationship Id="rId5" Type="http://schemas.openxmlformats.org/officeDocument/2006/relationships/image" Target="../media/image28.png"/><Relationship Id="rId10" Type="http://schemas.openxmlformats.org/officeDocument/2006/relationships/diagramQuickStyle" Target="../diagrams/quickStyle11.xml"/><Relationship Id="rId4" Type="http://schemas.openxmlformats.org/officeDocument/2006/relationships/image" Target="../media/image27.png"/><Relationship Id="rId9" Type="http://schemas.openxmlformats.org/officeDocument/2006/relationships/diagramLayout" Target="../diagrams/layout1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diagramQuickStyle" Target="../diagrams/quickStyle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openxmlformats.org/officeDocument/2006/relationships/diagramLayout" Target="../diagrams/layout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3.xml"/><Relationship Id="rId11" Type="http://schemas.openxmlformats.org/officeDocument/2006/relationships/diagramData" Target="../diagrams/data14.xml"/><Relationship Id="rId5" Type="http://schemas.openxmlformats.org/officeDocument/2006/relationships/diagramQuickStyle" Target="../diagrams/quickStyle13.xml"/><Relationship Id="rId15" Type="http://schemas.microsoft.com/office/2007/relationships/diagramDrawing" Target="../diagrams/drawing14.xml"/><Relationship Id="rId10" Type="http://schemas.openxmlformats.org/officeDocument/2006/relationships/image" Target="../media/image34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33.png"/><Relationship Id="rId14" Type="http://schemas.openxmlformats.org/officeDocument/2006/relationships/diagramColors" Target="../diagrams/colors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10" Type="http://schemas.openxmlformats.org/officeDocument/2006/relationships/image" Target="../media/image34.png"/><Relationship Id="rId4" Type="http://schemas.openxmlformats.org/officeDocument/2006/relationships/diagramData" Target="../diagrams/data17.xml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tif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10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9.png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diagramColors" Target="../diagrams/colors4.xm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6" Type="http://schemas.openxmlformats.org/officeDocument/2006/relationships/diagramLayout" Target="../diagrams/layout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diagramData" Target="../diagrams/data4.xml"/><Relationship Id="rId10" Type="http://schemas.openxmlformats.org/officeDocument/2006/relationships/image" Target="../media/image20.svg"/><Relationship Id="rId19" Type="http://schemas.microsoft.com/office/2007/relationships/diagramDrawing" Target="../diagrams/drawing4.xml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/>
          <p:nvPr/>
        </p:nvSpPr>
        <p:spPr>
          <a:xfrm>
            <a:off x="0" y="3307915"/>
            <a:ext cx="2491409" cy="3550084"/>
          </a:xfrm>
          <a:custGeom>
            <a:avLst/>
            <a:gdLst/>
            <a:ahLst/>
            <a:cxnLst/>
            <a:rect l="l" t="t" r="r" b="b"/>
            <a:pathLst>
              <a:path w="3730752" h="4735782" extrusionOk="0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645286" y="0"/>
            <a:ext cx="4242816" cy="2454158"/>
          </a:xfrm>
          <a:custGeom>
            <a:avLst/>
            <a:gdLst/>
            <a:ahLst/>
            <a:cxnLst/>
            <a:rect l="l" t="t" r="r" b="b"/>
            <a:pathLst>
              <a:path w="4242816" h="2454158" extrusionOk="0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" descr="A close up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862" r="-1"/>
          <a:stretch/>
        </p:blipFill>
        <p:spPr>
          <a:xfrm>
            <a:off x="809878" y="4332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6" name="Google Shape;106;p1"/>
          <p:cNvPicPr preferRelativeResize="0"/>
          <p:nvPr/>
        </p:nvPicPr>
        <p:blipFill rotWithShape="1">
          <a:blip r:embed="rId4">
            <a:alphaModFix/>
          </a:blip>
          <a:srcRect l="19373" b="-1"/>
          <a:stretch/>
        </p:blipFill>
        <p:spPr>
          <a:xfrm>
            <a:off x="0" y="3545751"/>
            <a:ext cx="2268128" cy="3312246"/>
          </a:xfrm>
          <a:custGeom>
            <a:avLst/>
            <a:gdLst/>
            <a:ahLst/>
            <a:cxnLst/>
            <a:rect l="l" t="t" r="r" b="b"/>
            <a:pathLst>
              <a:path w="3564638" h="4569668" extrusionOk="0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8" name="Google Shape;108;p1"/>
          <p:cNvSpPr/>
          <p:nvPr/>
        </p:nvSpPr>
        <p:spPr>
          <a:xfrm>
            <a:off x="6123316" y="117429"/>
            <a:ext cx="1920240" cy="1920240"/>
          </a:xfrm>
          <a:prstGeom prst="ellipse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" descr="A picture containing sitting, glass, black, larg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3250" r="-5" b="-5"/>
          <a:stretch/>
        </p:blipFill>
        <p:spPr>
          <a:xfrm>
            <a:off x="6330403" y="294729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 extrusionOk="0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1" name="Google Shape;111;p1"/>
          <p:cNvSpPr/>
          <p:nvPr/>
        </p:nvSpPr>
        <p:spPr>
          <a:xfrm>
            <a:off x="8752568" y="-4332"/>
            <a:ext cx="3439432" cy="3550083"/>
          </a:xfrm>
          <a:custGeom>
            <a:avLst/>
            <a:gdLst/>
            <a:ahLst/>
            <a:cxnLst/>
            <a:rect l="l" t="t" r="r" b="b"/>
            <a:pathLst>
              <a:path w="3439432" h="3550083" extrusionOk="0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" descr="A picture containing blue, sitting, mountain, bla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1" r="2" b="3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 extrusionOk="0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3" name="Google Shape;113;p1"/>
          <p:cNvSpPr/>
          <p:nvPr/>
        </p:nvSpPr>
        <p:spPr>
          <a:xfrm>
            <a:off x="9199331" y="3907418"/>
            <a:ext cx="2992669" cy="2950582"/>
          </a:xfrm>
          <a:custGeom>
            <a:avLst/>
            <a:gdLst/>
            <a:ahLst/>
            <a:cxnLst/>
            <a:rect l="l" t="t" r="r" b="b"/>
            <a:pathLst>
              <a:path w="2992669" h="2950582" extrusionOk="0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" descr="An aerial view of a cit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58" r="-5" b="4625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 extrusionOk="0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720478-8E43-8F49-A371-2E722907EB87}"/>
              </a:ext>
            </a:extLst>
          </p:cNvPr>
          <p:cNvSpPr txBox="1"/>
          <p:nvPr/>
        </p:nvSpPr>
        <p:spPr>
          <a:xfrm>
            <a:off x="1308170" y="2642003"/>
            <a:ext cx="9015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Planned relocation as climate adaptation: </a:t>
            </a:r>
          </a:p>
          <a:p>
            <a:pPr algn="ctr"/>
            <a:r>
              <a:rPr lang="en-US" sz="3200" b="1" i="1" dirty="0"/>
              <a:t>A Qualitative Comparative Analysis of pathways to more positive livelihood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B385BE-66B6-3D49-A0E4-6F150266ACCD}"/>
              </a:ext>
            </a:extLst>
          </p:cNvPr>
          <p:cNvSpPr txBox="1"/>
          <p:nvPr/>
        </p:nvSpPr>
        <p:spPr>
          <a:xfrm>
            <a:off x="2432035" y="3984397"/>
            <a:ext cx="678683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buSzPts val="1800"/>
            </a:pPr>
            <a:endParaRPr lang="en-US" sz="2800" b="1" dirty="0">
              <a:ea typeface="Arial"/>
              <a:cs typeface="Arial"/>
              <a:sym typeface="Arial"/>
            </a:endParaRPr>
          </a:p>
          <a:p>
            <a:pPr lvl="0" algn="ctr">
              <a:spcAft>
                <a:spcPts val="600"/>
              </a:spcAft>
              <a:buSzPts val="1800"/>
            </a:pPr>
            <a:r>
              <a:rPr lang="en-US" sz="2800" dirty="0">
                <a:ea typeface="Arial"/>
                <a:cs typeface="Arial"/>
                <a:sym typeface="Arial"/>
              </a:rPr>
              <a:t>AAG 2022</a:t>
            </a:r>
          </a:p>
          <a:p>
            <a:pPr lvl="0" algn="ctr">
              <a:spcAft>
                <a:spcPts val="600"/>
              </a:spcAft>
              <a:buSzPts val="1800"/>
            </a:pPr>
            <a:r>
              <a:rPr lang="en-US" sz="2800" dirty="0">
                <a:ea typeface="Arial"/>
                <a:cs typeface="Arial"/>
                <a:sym typeface="Arial"/>
              </a:rPr>
              <a:t>Climate Mobility: Bridging Research to Policy</a:t>
            </a:r>
          </a:p>
          <a:p>
            <a:pPr algn="ctr">
              <a:spcAft>
                <a:spcPts val="600"/>
              </a:spcAft>
              <a:buSzPts val="1800"/>
            </a:pPr>
            <a:endParaRPr lang="en-US" sz="2400" dirty="0"/>
          </a:p>
          <a:p>
            <a:pPr algn="ctr">
              <a:spcAft>
                <a:spcPts val="600"/>
              </a:spcAft>
              <a:buSzPts val="1800"/>
            </a:pPr>
            <a:r>
              <a:rPr lang="en-US" sz="2400" dirty="0"/>
              <a:t>Erica R. Bower</a:t>
            </a:r>
          </a:p>
          <a:p>
            <a:pPr lvl="0" algn="ctr">
              <a:spcAft>
                <a:spcPts val="600"/>
              </a:spcAft>
              <a:buSzPts val="1800"/>
            </a:pPr>
            <a:r>
              <a:rPr lang="en-US" sz="2400" dirty="0">
                <a:ea typeface="Arial"/>
                <a:cs typeface="Arial"/>
                <a:sym typeface="Arial"/>
              </a:rPr>
              <a:t>February 25 2022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7267-DB4A-B948-BC03-F97491886F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98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C356-D869-3843-A268-E70236373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81" y="1100668"/>
            <a:ext cx="5257800" cy="556789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3600" dirty="0"/>
              <a:t>What </a:t>
            </a:r>
            <a:r>
              <a:rPr lang="en-US" sz="3600" u="sng" dirty="0"/>
              <a:t>planning decisions </a:t>
            </a:r>
            <a:r>
              <a:rPr lang="en-US" sz="3600" dirty="0"/>
              <a:t>leads to better </a:t>
            </a:r>
            <a:r>
              <a:rPr lang="en-US" sz="3600" u="sng" dirty="0"/>
              <a:t>livelihood outcomes</a:t>
            </a:r>
            <a:r>
              <a:rPr lang="en-US" sz="3600" dirty="0"/>
              <a:t>?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Five hypotheses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9C350-2ABF-614C-9C92-12D7D0CB2B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0928543-A9D4-EA4E-90F3-69FA0D2A6F82}"/>
              </a:ext>
            </a:extLst>
          </p:cNvPr>
          <p:cNvSpPr txBox="1">
            <a:spLocks/>
          </p:cNvSpPr>
          <p:nvPr/>
        </p:nvSpPr>
        <p:spPr>
          <a:xfrm>
            <a:off x="11176384" y="646040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10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922BEFF-3157-B947-9FB0-487438F54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904" y="924867"/>
            <a:ext cx="6502493" cy="1135356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1EA674-8F24-6440-B6D4-2E3EC3B79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671" y="5255707"/>
            <a:ext cx="6575390" cy="1148084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FEEEBF9-00A7-DD49-A4EC-45832A178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394" y="4168835"/>
            <a:ext cx="6569869" cy="1147120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B11B2851-4DAB-6F4E-BEC0-47543E74C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463" y="3080999"/>
            <a:ext cx="6502493" cy="1135356"/>
          </a:xfrm>
          <a:prstGeom prst="rect">
            <a:avLst/>
          </a:prstGeom>
        </p:spPr>
      </p:pic>
      <p:pic>
        <p:nvPicPr>
          <p:cNvPr id="16" name="Picture 1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5E32F6F-4ABA-6E4A-B0E8-98DEE8B9B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602" y="2002933"/>
            <a:ext cx="6502493" cy="1135356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7A13924-9E37-AF42-B8CE-EAFCBDA213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5626992"/>
              </p:ext>
            </p:extLst>
          </p:nvPr>
        </p:nvGraphicFramePr>
        <p:xfrm>
          <a:off x="300681" y="330719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60295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CACF1-AA9F-504B-BE31-3BCB08F59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81" y="841057"/>
            <a:ext cx="5683370" cy="763600"/>
          </a:xfrm>
        </p:spPr>
        <p:txBody>
          <a:bodyPr/>
          <a:lstStyle/>
          <a:p>
            <a:pPr marL="285750" indent="-285750"/>
            <a:r>
              <a:rPr lang="en-US" sz="3600" dirty="0"/>
              <a:t>	Fuzzy set Qualitative Comparative Analysis (</a:t>
            </a:r>
            <a:r>
              <a:rPr lang="en-US" sz="3600" dirty="0" err="1"/>
              <a:t>fsQCA</a:t>
            </a:r>
            <a:r>
              <a:rPr lang="en-US" sz="3600" dirty="0"/>
              <a:t>), Ragin (1987, 2000)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AB8AAFF-D73F-0540-98A1-768297BD1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507" y="599921"/>
            <a:ext cx="5526812" cy="6127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BC79C2-AB50-FD47-B542-1DFCD8A4C1E1}"/>
              </a:ext>
            </a:extLst>
          </p:cNvPr>
          <p:cNvSpPr/>
          <p:nvPr/>
        </p:nvSpPr>
        <p:spPr>
          <a:xfrm>
            <a:off x="451299" y="3133904"/>
            <a:ext cx="542487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Appropriate for this research question: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Medium N (10-50 cases)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Causal complexity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Equifinality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00D4526-FCA7-9E4D-9D74-CDD301D20B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176224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0369FFD-42DA-8F49-80D5-F2BF057BA29F}"/>
              </a:ext>
            </a:extLst>
          </p:cNvPr>
          <p:cNvSpPr txBox="1"/>
          <p:nvPr/>
        </p:nvSpPr>
        <p:spPr>
          <a:xfrm>
            <a:off x="9593842" y="2429976"/>
            <a:ext cx="1320800" cy="923330"/>
          </a:xfrm>
          <a:prstGeom prst="rect">
            <a:avLst/>
          </a:prstGeom>
          <a:solidFill>
            <a:srgbClr val="FDC7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Set of “Close” Relocations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902B2-427C-EE47-86FE-055AC7858746}"/>
              </a:ext>
            </a:extLst>
          </p:cNvPr>
          <p:cNvSpPr txBox="1"/>
          <p:nvPr/>
        </p:nvSpPr>
        <p:spPr>
          <a:xfrm>
            <a:off x="7296366" y="2370148"/>
            <a:ext cx="1320800" cy="1077218"/>
          </a:xfrm>
          <a:prstGeom prst="rect">
            <a:avLst/>
          </a:prstGeom>
          <a:solidFill>
            <a:srgbClr val="E9E5DF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Set of “Community Engaged” Relocations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C9B4A3-CF4B-2541-A641-35DCC0ED7F81}"/>
              </a:ext>
            </a:extLst>
          </p:cNvPr>
          <p:cNvSpPr txBox="1"/>
          <p:nvPr/>
        </p:nvSpPr>
        <p:spPr>
          <a:xfrm>
            <a:off x="8418716" y="4420732"/>
            <a:ext cx="1418394" cy="923330"/>
          </a:xfrm>
          <a:prstGeom prst="rect">
            <a:avLst/>
          </a:prstGeom>
          <a:solidFill>
            <a:srgbClr val="B1D1DA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Set of “Small” Relocations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51BD47-0945-1043-8DC2-9A46CE16FCE2}"/>
              </a:ext>
            </a:extLst>
          </p:cNvPr>
          <p:cNvSpPr txBox="1"/>
          <p:nvPr/>
        </p:nvSpPr>
        <p:spPr>
          <a:xfrm>
            <a:off x="7956766" y="841057"/>
            <a:ext cx="2728692" cy="923330"/>
          </a:xfrm>
          <a:prstGeom prst="rect">
            <a:avLst/>
          </a:prstGeom>
          <a:solidFill>
            <a:srgbClr val="33424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Set of small, close &amp; community engaged relocations</a:t>
            </a:r>
          </a:p>
        </p:txBody>
      </p:sp>
    </p:spTree>
    <p:extLst>
      <p:ext uri="{BB962C8B-B14F-4D97-AF65-F5344CB8AC3E}">
        <p14:creationId xmlns:p14="http://schemas.microsoft.com/office/powerpoint/2010/main" val="136258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1" animBg="1"/>
      <p:bldP spid="10" grpId="1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33E0DFF-9E60-034C-85F0-D1F468226714}"/>
              </a:ext>
            </a:extLst>
          </p:cNvPr>
          <p:cNvGraphicFramePr/>
          <p:nvPr/>
        </p:nvGraphicFramePr>
        <p:xfrm>
          <a:off x="619791" y="1854958"/>
          <a:ext cx="11360800" cy="4054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Up-Down Arrow 4">
            <a:extLst>
              <a:ext uri="{FF2B5EF4-FFF2-40B4-BE49-F238E27FC236}">
                <a16:creationId xmlns:a16="http://schemas.microsoft.com/office/drawing/2014/main" id="{5B5D88CC-A307-604A-8437-C66411A0DA2B}"/>
              </a:ext>
            </a:extLst>
          </p:cNvPr>
          <p:cNvSpPr/>
          <p:nvPr/>
        </p:nvSpPr>
        <p:spPr>
          <a:xfrm>
            <a:off x="3130066" y="3557391"/>
            <a:ext cx="201857" cy="42545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3DF6B3F-377D-844F-BEE5-547F4FC691A3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 b="24497"/>
          <a:stretch/>
        </p:blipFill>
        <p:spPr bwMode="auto">
          <a:xfrm>
            <a:off x="4115828" y="1437958"/>
            <a:ext cx="3381610" cy="17193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058CE57D-4955-254E-A3AE-F6CF6B8ED4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2" y="4527065"/>
            <a:ext cx="2522612" cy="16205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9ADA93-7D58-6547-B9C2-F4C9C8DD40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6E8F93A-84BE-CD47-9523-33B5E38BA72F}"/>
              </a:ext>
            </a:extLst>
          </p:cNvPr>
          <p:cNvSpPr txBox="1">
            <a:spLocks/>
          </p:cNvSpPr>
          <p:nvPr/>
        </p:nvSpPr>
        <p:spPr>
          <a:xfrm>
            <a:off x="11343208" y="648002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12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FB13A9D-C21D-0145-8FC6-C14AF3C873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1561" y="4511507"/>
            <a:ext cx="2390666" cy="2125036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F04F610-608C-954E-A68F-CAEA6847B3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5509309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BEC286C8-B280-B749-892F-2562EE33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07" y="740699"/>
            <a:ext cx="11680003" cy="763600"/>
          </a:xfrm>
        </p:spPr>
        <p:txBody>
          <a:bodyPr/>
          <a:lstStyle/>
          <a:p>
            <a:r>
              <a:rPr lang="en-US" sz="3200" dirty="0"/>
              <a:t>Fuzzy set qualitative comparative analysis (</a:t>
            </a:r>
            <a:r>
              <a:rPr lang="en-US" sz="3200" dirty="0" err="1"/>
              <a:t>fsQCA</a:t>
            </a:r>
            <a:r>
              <a:rPr lang="en-US" sz="3200" dirty="0"/>
              <a:t>), Ragin (1987, 2000)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348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053152-F0EE-CB4A-A385-FC17122A6C83}"/>
              </a:ext>
            </a:extLst>
          </p:cNvPr>
          <p:cNvSpPr txBox="1"/>
          <p:nvPr/>
        </p:nvSpPr>
        <p:spPr>
          <a:xfrm>
            <a:off x="4028739" y="6416748"/>
            <a:ext cx="3516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Leaving Place, Restoring Home (2021)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8FF09C-CF01-5144-B8E7-BE384D15F3C0}"/>
              </a:ext>
            </a:extLst>
          </p:cNvPr>
          <p:cNvSpPr txBox="1">
            <a:spLocks/>
          </p:cNvSpPr>
          <p:nvPr/>
        </p:nvSpPr>
        <p:spPr>
          <a:xfrm>
            <a:off x="9148119" y="641674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9E67F5-7F7D-0D42-AC59-FABCC0BD57E1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13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2AD3BAC3-15F9-F043-B287-DD9603D42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81" y="758112"/>
            <a:ext cx="11360800" cy="763600"/>
          </a:xfrm>
        </p:spPr>
        <p:txBody>
          <a:bodyPr/>
          <a:lstStyle/>
          <a:p>
            <a:r>
              <a:rPr lang="en-US" sz="4400" dirty="0">
                <a:solidFill>
                  <a:prstClr val="black"/>
                </a:solidFill>
              </a:rPr>
              <a:t>Global Database: 308 Cases </a:t>
            </a:r>
            <a:endParaRPr lang="en-US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E8E1A93-C80F-D440-9296-87F1748F4A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959069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oogle Shape;76;p16">
            <a:extLst>
              <a:ext uri="{FF2B5EF4-FFF2-40B4-BE49-F238E27FC236}">
                <a16:creationId xmlns:a16="http://schemas.microsoft.com/office/drawing/2014/main" id="{A3B7E35F-AD67-564E-AC7D-1AA82E7275B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" y="1521712"/>
            <a:ext cx="12192000" cy="4895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82155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7D777-6057-1C4D-88EF-819A002E5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81" y="596800"/>
            <a:ext cx="12694722" cy="763600"/>
          </a:xfrm>
        </p:spPr>
        <p:txBody>
          <a:bodyPr/>
          <a:lstStyle/>
          <a:p>
            <a:r>
              <a:rPr lang="en-US" sz="4000" dirty="0"/>
              <a:t>Case Selection: 14 flood-related completed relocations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11757-6025-3D4C-837C-8137A7BD3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B63C300-50DD-CF43-B70B-F1A5AB7460C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 b="24497"/>
          <a:stretch/>
        </p:blipFill>
        <p:spPr bwMode="auto">
          <a:xfrm>
            <a:off x="415600" y="1444465"/>
            <a:ext cx="11360800" cy="49076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EA673-A9B8-A343-BB85-D3DA982223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80A8683-6ACA-4C4F-8DEA-5D01DAF4EF1D}"/>
              </a:ext>
            </a:extLst>
          </p:cNvPr>
          <p:cNvSpPr txBox="1">
            <a:spLocks/>
          </p:cNvSpPr>
          <p:nvPr/>
        </p:nvSpPr>
        <p:spPr>
          <a:xfrm>
            <a:off x="11176384" y="646040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14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B50832C-2375-4C4B-9F99-92E2290DF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7009932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4F2AA22-6762-4B4F-AAF1-224E37D70864}"/>
              </a:ext>
            </a:extLst>
          </p:cNvPr>
          <p:cNvSpPr txBox="1"/>
          <p:nvPr/>
        </p:nvSpPr>
        <p:spPr>
          <a:xfrm>
            <a:off x="4869455" y="6415026"/>
            <a:ext cx="173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Google Maps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BEFE6-940F-2245-AEBB-6C46B1BC4B30}"/>
              </a:ext>
            </a:extLst>
          </p:cNvPr>
          <p:cNvSpPr txBox="1"/>
          <p:nvPr/>
        </p:nvSpPr>
        <p:spPr>
          <a:xfrm>
            <a:off x="2685398" y="1816129"/>
            <a:ext cx="19710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United States: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Allenville</a:t>
            </a:r>
            <a:r>
              <a:rPr lang="en-US" sz="16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Valmeyer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Soldier’s Grove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Pattonsburg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FDA3B3-2473-AC4E-8407-52427275E016}"/>
              </a:ext>
            </a:extLst>
          </p:cNvPr>
          <p:cNvSpPr/>
          <p:nvPr/>
        </p:nvSpPr>
        <p:spPr>
          <a:xfrm>
            <a:off x="10255405" y="3094130"/>
            <a:ext cx="183445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Fiji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Vunidogoloa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Denimanu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Vunisavisavi</a:t>
            </a:r>
            <a:r>
              <a:rPr lang="en-US" sz="16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B08A5-F001-2B45-A838-C0A0B4E682DB}"/>
              </a:ext>
            </a:extLst>
          </p:cNvPr>
          <p:cNvSpPr txBox="1"/>
          <p:nvPr/>
        </p:nvSpPr>
        <p:spPr>
          <a:xfrm>
            <a:off x="2821650" y="3440689"/>
            <a:ext cx="23381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Dominican Republic: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 </a:t>
            </a:r>
            <a:r>
              <a:rPr lang="en-US" sz="1600" dirty="0" err="1"/>
              <a:t>Barquita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A8850C-73D9-8541-8D7F-A73B819933FD}"/>
              </a:ext>
            </a:extLst>
          </p:cNvPr>
          <p:cNvSpPr txBox="1"/>
          <p:nvPr/>
        </p:nvSpPr>
        <p:spPr>
          <a:xfrm>
            <a:off x="933370" y="4025464"/>
            <a:ext cx="16858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Colombia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El </a:t>
            </a:r>
            <a:r>
              <a:rPr lang="en-US" sz="1600" dirty="0" err="1"/>
              <a:t>Choncho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D4F1B-F0AA-3644-A77C-7DCE933B753A}"/>
              </a:ext>
            </a:extLst>
          </p:cNvPr>
          <p:cNvSpPr txBox="1"/>
          <p:nvPr/>
        </p:nvSpPr>
        <p:spPr>
          <a:xfrm>
            <a:off x="6429244" y="2965070"/>
            <a:ext cx="2184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Maldives: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Kandholhudhoo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8595C4-5B08-D64B-A05D-071C2D5A76B6}"/>
              </a:ext>
            </a:extLst>
          </p:cNvPr>
          <p:cNvSpPr txBox="1"/>
          <p:nvPr/>
        </p:nvSpPr>
        <p:spPr>
          <a:xfrm>
            <a:off x="6648042" y="4112973"/>
            <a:ext cx="12737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Sri Lanka: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Matara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4B6FEB-535A-EF4D-B729-FCA7D52A2C08}"/>
              </a:ext>
            </a:extLst>
          </p:cNvPr>
          <p:cNvSpPr txBox="1"/>
          <p:nvPr/>
        </p:nvSpPr>
        <p:spPr>
          <a:xfrm>
            <a:off x="8229545" y="5472030"/>
            <a:ext cx="15716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Australia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Grantham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7733A6-2471-3342-A84E-CE43D4664D92}"/>
              </a:ext>
            </a:extLst>
          </p:cNvPr>
          <p:cNvSpPr/>
          <p:nvPr/>
        </p:nvSpPr>
        <p:spPr>
          <a:xfrm>
            <a:off x="8502359" y="3633775"/>
            <a:ext cx="196644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Solomon Islands: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Mondo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6FD475-6EB8-9E49-84E8-47D291D95E74}"/>
              </a:ext>
            </a:extLst>
          </p:cNvPr>
          <p:cNvSpPr txBox="1"/>
          <p:nvPr/>
        </p:nvSpPr>
        <p:spPr>
          <a:xfrm>
            <a:off x="9785806" y="4736592"/>
            <a:ext cx="11382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Vanuatu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Letau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719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4193A-5F40-EC40-B824-64A29C36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337" y="530671"/>
            <a:ext cx="10469614" cy="763600"/>
          </a:xfrm>
        </p:spPr>
        <p:txBody>
          <a:bodyPr/>
          <a:lstStyle/>
          <a:p>
            <a:r>
              <a:rPr lang="en-US" sz="4000" dirty="0"/>
              <a:t>14 cases coded in NVivo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5016C7-DB84-0549-AEDB-F0198FCE65F9}"/>
              </a:ext>
            </a:extLst>
          </p:cNvPr>
          <p:cNvGrpSpPr/>
          <p:nvPr/>
        </p:nvGrpSpPr>
        <p:grpSpPr>
          <a:xfrm>
            <a:off x="990435" y="1145894"/>
            <a:ext cx="8986942" cy="5646005"/>
            <a:chOff x="2272218" y="1360984"/>
            <a:chExt cx="7647563" cy="5321366"/>
          </a:xfrm>
        </p:grpSpPr>
        <p:pic>
          <p:nvPicPr>
            <p:cNvPr id="5" name="Picture 4" descr="Chart, treemap chart&#10;&#10;Description automatically generated">
              <a:extLst>
                <a:ext uri="{FF2B5EF4-FFF2-40B4-BE49-F238E27FC236}">
                  <a16:creationId xmlns:a16="http://schemas.microsoft.com/office/drawing/2014/main" id="{F1B0E19D-B837-A94B-AC7A-B246E7C3F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2218" y="1360984"/>
              <a:ext cx="7647563" cy="5321366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591E532-6F8D-B24B-94AD-794A42F5FBB5}"/>
                </a:ext>
              </a:extLst>
            </p:cNvPr>
            <p:cNvGrpSpPr/>
            <p:nvPr/>
          </p:nvGrpSpPr>
          <p:grpSpPr>
            <a:xfrm>
              <a:off x="4219304" y="1900701"/>
              <a:ext cx="2759886" cy="2535833"/>
              <a:chOff x="4219304" y="1900701"/>
              <a:chExt cx="2759886" cy="2535833"/>
            </a:xfrm>
          </p:grpSpPr>
          <p:sp>
            <p:nvSpPr>
              <p:cNvPr id="6" name="5-Point Star 5">
                <a:extLst>
                  <a:ext uri="{FF2B5EF4-FFF2-40B4-BE49-F238E27FC236}">
                    <a16:creationId xmlns:a16="http://schemas.microsoft.com/office/drawing/2014/main" id="{C34DC35D-FC04-774D-B11A-6256F1798C79}"/>
                  </a:ext>
                </a:extLst>
              </p:cNvPr>
              <p:cNvSpPr/>
              <p:nvPr/>
            </p:nvSpPr>
            <p:spPr>
              <a:xfrm>
                <a:off x="4219304" y="4021667"/>
                <a:ext cx="406400" cy="414867"/>
              </a:xfrm>
              <a:prstGeom prst="star5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5-Point Star 6">
                <a:extLst>
                  <a:ext uri="{FF2B5EF4-FFF2-40B4-BE49-F238E27FC236}">
                    <a16:creationId xmlns:a16="http://schemas.microsoft.com/office/drawing/2014/main" id="{A852E116-DA7C-D14A-AA5A-23655245FF27}"/>
                  </a:ext>
                </a:extLst>
              </p:cNvPr>
              <p:cNvSpPr/>
              <p:nvPr/>
            </p:nvSpPr>
            <p:spPr>
              <a:xfrm>
                <a:off x="6445277" y="1917150"/>
                <a:ext cx="406400" cy="414867"/>
              </a:xfrm>
              <a:prstGeom prst="star5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5-Point Star 7">
                <a:extLst>
                  <a:ext uri="{FF2B5EF4-FFF2-40B4-BE49-F238E27FC236}">
                    <a16:creationId xmlns:a16="http://schemas.microsoft.com/office/drawing/2014/main" id="{0BF4BB20-1C94-DA4B-B3FF-8E6765F5F596}"/>
                  </a:ext>
                </a:extLst>
              </p:cNvPr>
              <p:cNvSpPr/>
              <p:nvPr/>
            </p:nvSpPr>
            <p:spPr>
              <a:xfrm>
                <a:off x="6415215" y="2934862"/>
                <a:ext cx="406400" cy="414867"/>
              </a:xfrm>
              <a:prstGeom prst="star5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5-Point Star 8">
                <a:extLst>
                  <a:ext uri="{FF2B5EF4-FFF2-40B4-BE49-F238E27FC236}">
                    <a16:creationId xmlns:a16="http://schemas.microsoft.com/office/drawing/2014/main" id="{5ED127EA-859B-4844-9934-4A6142C1032C}"/>
                  </a:ext>
                </a:extLst>
              </p:cNvPr>
              <p:cNvSpPr/>
              <p:nvPr/>
            </p:nvSpPr>
            <p:spPr>
              <a:xfrm>
                <a:off x="4445000" y="1900701"/>
                <a:ext cx="406400" cy="414867"/>
              </a:xfrm>
              <a:prstGeom prst="star5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5-Point Star 9">
                <a:extLst>
                  <a:ext uri="{FF2B5EF4-FFF2-40B4-BE49-F238E27FC236}">
                    <a16:creationId xmlns:a16="http://schemas.microsoft.com/office/drawing/2014/main" id="{E4715424-3278-B44A-9F25-5F1FAD1AF6CF}"/>
                  </a:ext>
                </a:extLst>
              </p:cNvPr>
              <p:cNvSpPr/>
              <p:nvPr/>
            </p:nvSpPr>
            <p:spPr>
              <a:xfrm>
                <a:off x="6572790" y="3730246"/>
                <a:ext cx="406400" cy="414867"/>
              </a:xfrm>
              <a:prstGeom prst="star5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1FA8EF-8D8A-1740-9000-F5246C91B9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BC63D377-5370-FB4D-ABEA-637A3250E088}"/>
              </a:ext>
            </a:extLst>
          </p:cNvPr>
          <p:cNvSpPr txBox="1">
            <a:spLocks/>
          </p:cNvSpPr>
          <p:nvPr/>
        </p:nvSpPr>
        <p:spPr>
          <a:xfrm>
            <a:off x="11176384" y="646040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15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E4F536A-D447-AE43-BCC7-9244285785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5461588"/>
              </p:ext>
            </p:extLst>
          </p:nvPr>
        </p:nvGraphicFramePr>
        <p:xfrm>
          <a:off x="300681" y="88650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8B6110BE-3C2B-CE47-915C-9514D8EDC6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5327" y="1636362"/>
            <a:ext cx="3149531" cy="2023335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C387B54-F658-AE48-92F5-B0959A97E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6107" y="1440625"/>
            <a:ext cx="3858094" cy="342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9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B6826-D161-3045-9C26-45ECDD008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cases: Data Matrix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909E9-A992-B144-B1F6-B0C55512BB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A0F001-9A94-C34C-9E56-9039F7B72EB0}"/>
              </a:ext>
            </a:extLst>
          </p:cNvPr>
          <p:cNvSpPr txBox="1">
            <a:spLocks/>
          </p:cNvSpPr>
          <p:nvPr/>
        </p:nvSpPr>
        <p:spPr>
          <a:xfrm>
            <a:off x="11176384" y="646040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16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C5E5928-FF90-EE42-9D09-A07839D68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7542319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65A880F-F698-D24A-B03E-1EAB22ED1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834737"/>
              </p:ext>
            </p:extLst>
          </p:nvPr>
        </p:nvGraphicFramePr>
        <p:xfrm>
          <a:off x="422987" y="1409525"/>
          <a:ext cx="11119197" cy="5279370"/>
        </p:xfrm>
        <a:graphic>
          <a:graphicData uri="http://schemas.openxmlformats.org/drawingml/2006/table">
            <a:tbl>
              <a:tblPr/>
              <a:tblGrid>
                <a:gridCol w="1037680">
                  <a:extLst>
                    <a:ext uri="{9D8B030D-6E8A-4147-A177-3AD203B41FA5}">
                      <a16:colId xmlns:a16="http://schemas.microsoft.com/office/drawing/2014/main" val="945530107"/>
                    </a:ext>
                  </a:extLst>
                </a:gridCol>
                <a:gridCol w="627295">
                  <a:extLst>
                    <a:ext uri="{9D8B030D-6E8A-4147-A177-3AD203B41FA5}">
                      <a16:colId xmlns:a16="http://schemas.microsoft.com/office/drawing/2014/main" val="1182771727"/>
                    </a:ext>
                  </a:extLst>
                </a:gridCol>
                <a:gridCol w="650958">
                  <a:extLst>
                    <a:ext uri="{9D8B030D-6E8A-4147-A177-3AD203B41FA5}">
                      <a16:colId xmlns:a16="http://schemas.microsoft.com/office/drawing/2014/main" val="2480194083"/>
                    </a:ext>
                  </a:extLst>
                </a:gridCol>
                <a:gridCol w="649186">
                  <a:extLst>
                    <a:ext uri="{9D8B030D-6E8A-4147-A177-3AD203B41FA5}">
                      <a16:colId xmlns:a16="http://schemas.microsoft.com/office/drawing/2014/main" val="1663024918"/>
                    </a:ext>
                  </a:extLst>
                </a:gridCol>
                <a:gridCol w="741280">
                  <a:extLst>
                    <a:ext uri="{9D8B030D-6E8A-4147-A177-3AD203B41FA5}">
                      <a16:colId xmlns:a16="http://schemas.microsoft.com/office/drawing/2014/main" val="1311452171"/>
                    </a:ext>
                  </a:extLst>
                </a:gridCol>
                <a:gridCol w="953281">
                  <a:extLst>
                    <a:ext uri="{9D8B030D-6E8A-4147-A177-3AD203B41FA5}">
                      <a16:colId xmlns:a16="http://schemas.microsoft.com/office/drawing/2014/main" val="645859303"/>
                    </a:ext>
                  </a:extLst>
                </a:gridCol>
                <a:gridCol w="574406">
                  <a:extLst>
                    <a:ext uri="{9D8B030D-6E8A-4147-A177-3AD203B41FA5}">
                      <a16:colId xmlns:a16="http://schemas.microsoft.com/office/drawing/2014/main" val="722608798"/>
                    </a:ext>
                  </a:extLst>
                </a:gridCol>
                <a:gridCol w="696152">
                  <a:extLst>
                    <a:ext uri="{9D8B030D-6E8A-4147-A177-3AD203B41FA5}">
                      <a16:colId xmlns:a16="http://schemas.microsoft.com/office/drawing/2014/main" val="518567217"/>
                    </a:ext>
                  </a:extLst>
                </a:gridCol>
                <a:gridCol w="741280">
                  <a:extLst>
                    <a:ext uri="{9D8B030D-6E8A-4147-A177-3AD203B41FA5}">
                      <a16:colId xmlns:a16="http://schemas.microsoft.com/office/drawing/2014/main" val="1940005636"/>
                    </a:ext>
                  </a:extLst>
                </a:gridCol>
                <a:gridCol w="741280">
                  <a:extLst>
                    <a:ext uri="{9D8B030D-6E8A-4147-A177-3AD203B41FA5}">
                      <a16:colId xmlns:a16="http://schemas.microsoft.com/office/drawing/2014/main" val="1970085102"/>
                    </a:ext>
                  </a:extLst>
                </a:gridCol>
                <a:gridCol w="741280">
                  <a:extLst>
                    <a:ext uri="{9D8B030D-6E8A-4147-A177-3AD203B41FA5}">
                      <a16:colId xmlns:a16="http://schemas.microsoft.com/office/drawing/2014/main" val="1333817115"/>
                    </a:ext>
                  </a:extLst>
                </a:gridCol>
                <a:gridCol w="741280">
                  <a:extLst>
                    <a:ext uri="{9D8B030D-6E8A-4147-A177-3AD203B41FA5}">
                      <a16:colId xmlns:a16="http://schemas.microsoft.com/office/drawing/2014/main" val="3137236366"/>
                    </a:ext>
                  </a:extLst>
                </a:gridCol>
                <a:gridCol w="741280">
                  <a:extLst>
                    <a:ext uri="{9D8B030D-6E8A-4147-A177-3AD203B41FA5}">
                      <a16:colId xmlns:a16="http://schemas.microsoft.com/office/drawing/2014/main" val="896819017"/>
                    </a:ext>
                  </a:extLst>
                </a:gridCol>
                <a:gridCol w="881669">
                  <a:extLst>
                    <a:ext uri="{9D8B030D-6E8A-4147-A177-3AD203B41FA5}">
                      <a16:colId xmlns:a16="http://schemas.microsoft.com/office/drawing/2014/main" val="1879683470"/>
                    </a:ext>
                  </a:extLst>
                </a:gridCol>
                <a:gridCol w="600890">
                  <a:extLst>
                    <a:ext uri="{9D8B030D-6E8A-4147-A177-3AD203B41FA5}">
                      <a16:colId xmlns:a16="http://schemas.microsoft.com/office/drawing/2014/main" val="2753354483"/>
                    </a:ext>
                  </a:extLst>
                </a:gridCol>
              </a:tblGrid>
              <a:tr h="172564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Causal Conditions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Outcome Conditions (SLF)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Average Outcomes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326757"/>
                  </a:ext>
                </a:extLst>
              </a:tr>
              <a:tr h="172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Case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Time_yrs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Prox_km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Scale_hh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CommEng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CohTransfer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Human 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Social 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Cultural 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Natural 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Financial 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Physical 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People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Non-People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Overall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40761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Vunidogoloa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, Fiji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0.73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7091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Allenville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, USA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35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0.73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913737"/>
                  </a:ext>
                </a:extLst>
              </a:tr>
              <a:tr h="3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Kananke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Watta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, Sri Lanka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1.5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1.5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691743"/>
                  </a:ext>
                </a:extLst>
              </a:tr>
              <a:tr h="172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Denimanu, Fiji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0.5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19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0.53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0.33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41013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Mondo Village, Solomon Islands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80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119630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Vunisavisavi, Fiji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677394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El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Choncho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, Columbia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0.37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100741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Valmeyer, USA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2.7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0.73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0.77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759811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Pattonsburg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, USA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50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0.53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0.57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034490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Soldier’s Grove, USA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0.73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957036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Grantham, Australia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0.05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115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0.9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508825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Lateu, Vanuatu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0.73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62676"/>
                  </a:ext>
                </a:extLst>
              </a:tr>
              <a:tr h="3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La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Barquita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, Dominican Republic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1500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0.53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046837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Kandholhudhoo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, Maldives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600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0.8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0.6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0.53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0.47</a:t>
                      </a:r>
                    </a:p>
                  </a:txBody>
                  <a:tcPr marL="8089" marR="8089" marT="80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977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756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B6826-D161-3045-9C26-45ECDD008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Sustainable livelihood outcomes: two cases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909E9-A992-B144-B1F6-B0C55512BB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A0F001-9A94-C34C-9E56-9039F7B72EB0}"/>
              </a:ext>
            </a:extLst>
          </p:cNvPr>
          <p:cNvSpPr txBox="1">
            <a:spLocks/>
          </p:cNvSpPr>
          <p:nvPr/>
        </p:nvSpPr>
        <p:spPr>
          <a:xfrm>
            <a:off x="11176384" y="646040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17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C5E5928-FF90-EE42-9D09-A07839D681B1}"/>
              </a:ext>
            </a:extLst>
          </p:cNvPr>
          <p:cNvGraphicFramePr/>
          <p:nvPr/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7919795D-8DE4-DB41-9630-10BF10704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58" y="1433825"/>
            <a:ext cx="6201542" cy="526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5B697B0-A3BE-9544-B47C-2E6B232CD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9" y="1409525"/>
            <a:ext cx="6184900" cy="525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752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01E0-34AA-FC49-B0BC-654793289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81" y="1001909"/>
            <a:ext cx="12338462" cy="763600"/>
          </a:xfrm>
        </p:spPr>
        <p:txBody>
          <a:bodyPr/>
          <a:lstStyle/>
          <a:p>
            <a:r>
              <a:rPr lang="en-US" sz="3200" dirty="0"/>
              <a:t>Results: Are any conditions </a:t>
            </a:r>
            <a:r>
              <a:rPr lang="en-US" sz="3200" b="1" dirty="0"/>
              <a:t>necessary</a:t>
            </a:r>
            <a:r>
              <a:rPr lang="en-US" sz="3200" dirty="0"/>
              <a:t> for positive livelihood outcomes?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DB7C881-C513-D44F-BA7F-E8195248C9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6315333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843972C-DDCE-154A-900F-E205F33F6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910867"/>
              </p:ext>
            </p:extLst>
          </p:nvPr>
        </p:nvGraphicFramePr>
        <p:xfrm>
          <a:off x="581891" y="2544149"/>
          <a:ext cx="9488384" cy="2255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58244">
                  <a:extLst>
                    <a:ext uri="{9D8B030D-6E8A-4147-A177-3AD203B41FA5}">
                      <a16:colId xmlns:a16="http://schemas.microsoft.com/office/drawing/2014/main" val="856493008"/>
                    </a:ext>
                  </a:extLst>
                </a:gridCol>
                <a:gridCol w="5130140">
                  <a:extLst>
                    <a:ext uri="{9D8B030D-6E8A-4147-A177-3AD203B41FA5}">
                      <a16:colId xmlns:a16="http://schemas.microsoft.com/office/drawing/2014/main" val="25513270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2286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286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j-lt"/>
                        </a:rPr>
                        <a:t>Consistency         Coverage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0998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2286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Community engagement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286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+mj-lt"/>
                        </a:rPr>
                        <a:t>0.792363                  0.737778</a:t>
                      </a:r>
                      <a:endParaRPr lang="en-US" sz="28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83527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2286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Cohesive Transfer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286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+mj-lt"/>
                        </a:rPr>
                        <a:t>0.744630                  0.800000</a:t>
                      </a:r>
                      <a:endParaRPr lang="en-US" sz="28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24484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2286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Scale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286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+mj-lt"/>
                        </a:rPr>
                        <a:t>0.493361                  0.800034</a:t>
                      </a:r>
                      <a:endParaRPr lang="en-US" sz="28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2417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2286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Proximity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286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+mj-lt"/>
                        </a:rPr>
                        <a:t>0.442138                  0.751557</a:t>
                      </a:r>
                      <a:endParaRPr lang="en-US" sz="28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2764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2286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Time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286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+mj-lt"/>
                        </a:rPr>
                        <a:t>0.648236                  0.827071</a:t>
                      </a:r>
                      <a:endParaRPr lang="en-US" sz="28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757254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E2253E6-05A9-314C-8D9E-F69BBC5D3940}"/>
              </a:ext>
            </a:extLst>
          </p:cNvPr>
          <p:cNvSpPr txBox="1"/>
          <p:nvPr/>
        </p:nvSpPr>
        <p:spPr>
          <a:xfrm>
            <a:off x="581891" y="5260769"/>
            <a:ext cx="747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*** No conditions met the consistency threshold score 0.9</a:t>
            </a:r>
          </a:p>
        </p:txBody>
      </p:sp>
    </p:spTree>
    <p:extLst>
      <p:ext uri="{BB962C8B-B14F-4D97-AF65-F5344CB8AC3E}">
        <p14:creationId xmlns:p14="http://schemas.microsoft.com/office/powerpoint/2010/main" val="281116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595F-DFBD-084D-930D-B37307708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11" y="870011"/>
            <a:ext cx="11978289" cy="763600"/>
          </a:xfrm>
        </p:spPr>
        <p:txBody>
          <a:bodyPr/>
          <a:lstStyle/>
          <a:p>
            <a:r>
              <a:rPr lang="en-US" sz="3200" dirty="0"/>
              <a:t>Results: Which </a:t>
            </a:r>
            <a:r>
              <a:rPr lang="en-US" sz="3200" b="1" dirty="0"/>
              <a:t>pathways</a:t>
            </a:r>
            <a:r>
              <a:rPr lang="en-US" sz="3200" dirty="0"/>
              <a:t> are sufficient for positive livelihood outcomes?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6B294C1-100D-B14A-8248-370C0AFC72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AA36ADD7-5232-A14A-B758-03F10DDD178A}"/>
              </a:ext>
            </a:extLst>
          </p:cNvPr>
          <p:cNvSpPr txBox="1">
            <a:spLocks/>
          </p:cNvSpPr>
          <p:nvPr/>
        </p:nvSpPr>
        <p:spPr>
          <a:xfrm>
            <a:off x="11368145" y="6433274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19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777ECB72-98A6-C549-BEC4-BA740F9C73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4203139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50E5B350-DBB4-354C-BC92-13168BAE5C39}"/>
              </a:ext>
            </a:extLst>
          </p:cNvPr>
          <p:cNvGrpSpPr/>
          <p:nvPr/>
        </p:nvGrpSpPr>
        <p:grpSpPr>
          <a:xfrm>
            <a:off x="415600" y="1822314"/>
            <a:ext cx="11360800" cy="3722568"/>
            <a:chOff x="0" y="446605"/>
            <a:chExt cx="5833870" cy="10884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38A579A-0A4B-C24A-AD91-8308F7A2ED6E}"/>
                </a:ext>
              </a:extLst>
            </p:cNvPr>
            <p:cNvSpPr/>
            <p:nvPr/>
          </p:nvSpPr>
          <p:spPr>
            <a:xfrm>
              <a:off x="0" y="502705"/>
              <a:ext cx="942109" cy="1006399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Community Engagement</a:t>
              </a:r>
              <a:endParaRPr lang="en-US" sz="3200" dirty="0">
                <a:solidFill>
                  <a:schemeClr val="bg1"/>
                </a:solidFill>
                <a:effectLst/>
                <a:ea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0978F01-4454-9E49-9BC7-666C8D8C51D1}"/>
                </a:ext>
              </a:extLst>
            </p:cNvPr>
            <p:cNvSpPr/>
            <p:nvPr/>
          </p:nvSpPr>
          <p:spPr>
            <a:xfrm>
              <a:off x="1914785" y="502671"/>
              <a:ext cx="498232" cy="30480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Short time</a:t>
              </a:r>
              <a:endParaRPr lang="en-US" sz="3200" dirty="0">
                <a:solidFill>
                  <a:schemeClr val="bg1"/>
                </a:solidFill>
                <a:effectLst/>
                <a:ea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3DBCEC0-04C5-7148-8571-882D0068FE2C}"/>
                </a:ext>
              </a:extLst>
            </p:cNvPr>
            <p:cNvSpPr/>
            <p:nvPr/>
          </p:nvSpPr>
          <p:spPr>
            <a:xfrm>
              <a:off x="1232153" y="506888"/>
              <a:ext cx="498232" cy="295333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Large Scale</a:t>
              </a:r>
              <a:endParaRPr lang="en-US" sz="3200" dirty="0">
                <a:solidFill>
                  <a:schemeClr val="bg1"/>
                </a:solidFill>
                <a:effectLst/>
                <a:ea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A77FF6-9D00-144C-8D43-63A64FB28360}"/>
                </a:ext>
              </a:extLst>
            </p:cNvPr>
            <p:cNvSpPr/>
            <p:nvPr/>
          </p:nvSpPr>
          <p:spPr>
            <a:xfrm>
              <a:off x="2597580" y="1204304"/>
              <a:ext cx="542341" cy="30480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Cohesive Transfer</a:t>
              </a:r>
              <a:endParaRPr lang="en-US" sz="3200" dirty="0">
                <a:solidFill>
                  <a:schemeClr val="bg1"/>
                </a:solidFill>
                <a:effectLst/>
                <a:ea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167A351-882C-1441-8EB8-AA10B8577E8C}"/>
                </a:ext>
              </a:extLst>
            </p:cNvPr>
            <p:cNvSpPr/>
            <p:nvPr/>
          </p:nvSpPr>
          <p:spPr>
            <a:xfrm>
              <a:off x="1953643" y="1204304"/>
              <a:ext cx="476765" cy="30480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Long time</a:t>
              </a:r>
              <a:endParaRPr lang="en-US" sz="3200" dirty="0">
                <a:solidFill>
                  <a:schemeClr val="bg1"/>
                </a:solidFill>
                <a:effectLst/>
                <a:ea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FB747FA-3C58-7443-8144-ABDF0C4822A8}"/>
                </a:ext>
              </a:extLst>
            </p:cNvPr>
            <p:cNvSpPr/>
            <p:nvPr/>
          </p:nvSpPr>
          <p:spPr>
            <a:xfrm>
              <a:off x="3395935" y="446605"/>
              <a:ext cx="2437935" cy="395070"/>
            </a:xfrm>
            <a:prstGeom prst="rect">
              <a:avLst/>
            </a:prstGeom>
            <a:solidFill>
              <a:srgbClr val="70AD47">
                <a:lumMod val="75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Cases: </a:t>
              </a:r>
              <a:r>
                <a:rPr lang="en-US" dirty="0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Grantham, Australia; Mondo Village Solomon Islands; Valmeyer USA </a:t>
              </a:r>
              <a:endParaRPr lang="en-US" sz="3200" dirty="0">
                <a:solidFill>
                  <a:schemeClr val="bg1"/>
                </a:solidFill>
                <a:effectLst/>
                <a:ea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B433C6-D985-2B44-8DE7-4ECCA8F718FB}"/>
                </a:ext>
              </a:extLst>
            </p:cNvPr>
            <p:cNvSpPr/>
            <p:nvPr/>
          </p:nvSpPr>
          <p:spPr>
            <a:xfrm>
              <a:off x="3404005" y="1171173"/>
              <a:ext cx="2429865" cy="363856"/>
            </a:xfrm>
            <a:prstGeom prst="rect">
              <a:avLst/>
            </a:prstGeom>
            <a:solidFill>
              <a:srgbClr val="70AD47">
                <a:lumMod val="75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Cases: </a:t>
              </a:r>
              <a:r>
                <a:rPr lang="en-US" dirty="0" err="1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Lateu</a:t>
              </a:r>
              <a:r>
                <a:rPr lang="en-US" dirty="0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 Vanuatu; Soldier’s Grove USA; </a:t>
              </a:r>
              <a:r>
                <a:rPr lang="en-US" dirty="0" err="1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Vunidogoloa</a:t>
              </a:r>
              <a:r>
                <a:rPr lang="en-US" dirty="0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 Fiji; </a:t>
              </a:r>
              <a:r>
                <a:rPr lang="en-US" dirty="0" err="1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Allenville</a:t>
              </a:r>
              <a:r>
                <a:rPr lang="en-US" dirty="0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 USA</a:t>
              </a:r>
              <a:endParaRPr lang="en-US" sz="3200" dirty="0">
                <a:solidFill>
                  <a:schemeClr val="bg1"/>
                </a:solidFill>
                <a:effectLst/>
                <a:ea typeface="Arial" panose="020B060402020202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B6C9C8A-3E5B-FD45-A8B4-2897378325E8}"/>
              </a:ext>
            </a:extLst>
          </p:cNvPr>
          <p:cNvSpPr/>
          <p:nvPr/>
        </p:nvSpPr>
        <p:spPr>
          <a:xfrm>
            <a:off x="434239" y="583369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ea typeface="Times New Roman" panose="02020603050405020304" pitchFamily="18" charset="0"/>
              </a:rPr>
              <a:t>Solution coverage: 0.687</a:t>
            </a:r>
          </a:p>
          <a:p>
            <a:r>
              <a:rPr lang="en-US" sz="2000" dirty="0">
                <a:ea typeface="Times New Roman" panose="02020603050405020304" pitchFamily="18" charset="0"/>
              </a:rPr>
              <a:t>Solution consistency: 0.964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D9A4C7-4A1F-0D4C-9CD6-26795623B15F}"/>
              </a:ext>
            </a:extLst>
          </p:cNvPr>
          <p:cNvSpPr/>
          <p:nvPr/>
        </p:nvSpPr>
        <p:spPr>
          <a:xfrm>
            <a:off x="2815078" y="4401497"/>
            <a:ext cx="1088592" cy="104246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Small Scale</a:t>
            </a:r>
            <a:endParaRPr lang="en-US" sz="3200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BBAE38-D21B-D240-8AEB-8FF267CE959C}"/>
              </a:ext>
            </a:extLst>
          </p:cNvPr>
          <p:cNvSpPr txBox="1"/>
          <p:nvPr/>
        </p:nvSpPr>
        <p:spPr>
          <a:xfrm>
            <a:off x="2335447" y="23215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BB6EC9-D9CD-7243-AD58-AEA49B09D158}"/>
              </a:ext>
            </a:extLst>
          </p:cNvPr>
          <p:cNvSpPr txBox="1"/>
          <p:nvPr/>
        </p:nvSpPr>
        <p:spPr>
          <a:xfrm>
            <a:off x="2347980" y="4737996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50F7FE-599F-5840-A35E-71EA757C3BE9}"/>
              </a:ext>
            </a:extLst>
          </p:cNvPr>
          <p:cNvSpPr txBox="1"/>
          <p:nvPr/>
        </p:nvSpPr>
        <p:spPr>
          <a:xfrm>
            <a:off x="3814836" y="233496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7FCA55-F396-5546-9581-E8F97FEBDC6F}"/>
              </a:ext>
            </a:extLst>
          </p:cNvPr>
          <p:cNvSpPr txBox="1"/>
          <p:nvPr/>
        </p:nvSpPr>
        <p:spPr>
          <a:xfrm>
            <a:off x="3896972" y="47380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F3FD60-A8D2-7240-B8D6-B0937BC9BC8D}"/>
              </a:ext>
            </a:extLst>
          </p:cNvPr>
          <p:cNvSpPr txBox="1"/>
          <p:nvPr/>
        </p:nvSpPr>
        <p:spPr>
          <a:xfrm>
            <a:off x="5174010" y="47380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24E98E-2F26-D248-88E9-C3A3105D99B1}"/>
              </a:ext>
            </a:extLst>
          </p:cNvPr>
          <p:cNvSpPr txBox="1"/>
          <p:nvPr/>
        </p:nvSpPr>
        <p:spPr>
          <a:xfrm>
            <a:off x="3793129" y="5925339"/>
            <a:ext cx="8332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*** The importance of community engagement holds during robustness tests!</a:t>
            </a:r>
          </a:p>
        </p:txBody>
      </p:sp>
    </p:spTree>
    <p:extLst>
      <p:ext uri="{BB962C8B-B14F-4D97-AF65-F5344CB8AC3E}">
        <p14:creationId xmlns:p14="http://schemas.microsoft.com/office/powerpoint/2010/main" val="365324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27C02-BAC0-1E4A-9957-0B90D4DAA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7EA75-64DE-5E4A-9BD4-463B2FD62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994506C-A30C-9549-8D63-64A4BC14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99" y="430008"/>
            <a:ext cx="9364787" cy="605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BCD1C08-1937-CE4B-8527-DA2DAE1B5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434839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1BA9BFF-00AA-3347-BFB5-DE0A1960A5C9}"/>
              </a:ext>
            </a:extLst>
          </p:cNvPr>
          <p:cNvSpPr txBox="1"/>
          <p:nvPr/>
        </p:nvSpPr>
        <p:spPr>
          <a:xfrm>
            <a:off x="5294787" y="6559853"/>
            <a:ext cx="1602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(IPCC SROCC, 2019)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BECD9-2800-A04B-A405-DFCF6AB7E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020" y="6377290"/>
            <a:ext cx="2743200" cy="365125"/>
          </a:xfrm>
        </p:spPr>
        <p:txBody>
          <a:bodyPr/>
          <a:lstStyle/>
          <a:p>
            <a:fld id="{BE9E67F5-7F7D-0D42-AC59-FABCC0BD57E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638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A747E-5005-DF43-BF68-FC1284731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827592"/>
            <a:ext cx="11360800" cy="763600"/>
          </a:xfrm>
        </p:spPr>
        <p:txBody>
          <a:bodyPr/>
          <a:lstStyle/>
          <a:p>
            <a:r>
              <a:rPr lang="en-US" dirty="0"/>
              <a:t>Discussion: community engagement matters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C6B8397-C323-7B42-B027-F5EF26EF21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6645390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91D3244-E136-1241-8A37-4F7E4C1FED58}"/>
              </a:ext>
            </a:extLst>
          </p:cNvPr>
          <p:cNvSpPr/>
          <p:nvPr/>
        </p:nvSpPr>
        <p:spPr>
          <a:xfrm>
            <a:off x="725984" y="1965940"/>
            <a:ext cx="53700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combination with other conditions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Multiple stages: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Initiation, site selection, site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Need for further research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WHO is community? Whose voices are upheld / ignored?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What is ‘meaningful’ engagement – spectrum?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80E3DB-A0D8-764D-B774-8525EFF84B0F}"/>
              </a:ext>
            </a:extLst>
          </p:cNvPr>
          <p:cNvSpPr txBox="1"/>
          <p:nvPr/>
        </p:nvSpPr>
        <p:spPr>
          <a:xfrm>
            <a:off x="7695028" y="6030408"/>
            <a:ext cx="2321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Simmons 2020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C03D806-2739-D545-8DE5-9621CAFC9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17" y="1877975"/>
            <a:ext cx="5370016" cy="39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079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9E792-1ACC-F146-96C4-5CDC45C9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822173"/>
            <a:ext cx="11360800" cy="763600"/>
          </a:xfrm>
        </p:spPr>
        <p:txBody>
          <a:bodyPr/>
          <a:lstStyle/>
          <a:p>
            <a:r>
              <a:rPr lang="en-US" b="1" dirty="0"/>
              <a:t>Takeaway points</a:t>
            </a: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6C96C7A-7DB8-1F48-8FA5-F575C45317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9391503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75AD9B7-C085-F64B-8D8C-33ECC351AF67}"/>
              </a:ext>
            </a:extLst>
          </p:cNvPr>
          <p:cNvSpPr/>
          <p:nvPr/>
        </p:nvSpPr>
        <p:spPr>
          <a:xfrm>
            <a:off x="530519" y="2124839"/>
            <a:ext cx="11360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Pathways</a:t>
            </a:r>
            <a:r>
              <a:rPr lang="en-US" sz="2800" dirty="0"/>
              <a:t> that policy makers and practitioners can reference when planning relocations to enhance potential for better </a:t>
            </a:r>
            <a:r>
              <a:rPr lang="en-US" sz="2800" b="1" dirty="0"/>
              <a:t>livelihood outcomes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Meaningful community engagement </a:t>
            </a:r>
            <a:r>
              <a:rPr lang="en-US" sz="2800" dirty="0"/>
              <a:t>at initiation, site selection and site development stages really matters !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2800" dirty="0"/>
              <a:t>Value of </a:t>
            </a:r>
            <a:r>
              <a:rPr lang="en-US" sz="2800" b="1" dirty="0"/>
              <a:t>comparative case study analyses </a:t>
            </a:r>
            <a:r>
              <a:rPr lang="en-US" sz="2800" dirty="0"/>
              <a:t>(e.g. </a:t>
            </a:r>
            <a:r>
              <a:rPr lang="en-US" sz="2800" dirty="0" err="1"/>
              <a:t>fsQCA</a:t>
            </a:r>
            <a:r>
              <a:rPr lang="en-US" sz="2800" dirty="0"/>
              <a:t>) to inform climate migration decision- and policy-making</a:t>
            </a:r>
          </a:p>
        </p:txBody>
      </p:sp>
    </p:spTree>
    <p:extLst>
      <p:ext uri="{BB962C8B-B14F-4D97-AF65-F5344CB8AC3E}">
        <p14:creationId xmlns:p14="http://schemas.microsoft.com/office/powerpoint/2010/main" val="481758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1"/>
          <p:cNvSpPr/>
          <p:nvPr/>
        </p:nvSpPr>
        <p:spPr>
          <a:xfrm>
            <a:off x="0" y="2122218"/>
            <a:ext cx="3730752" cy="4735782"/>
          </a:xfrm>
          <a:custGeom>
            <a:avLst/>
            <a:gdLst/>
            <a:ahLst/>
            <a:cxnLst/>
            <a:rect l="l" t="t" r="r" b="b"/>
            <a:pathLst>
              <a:path w="3730752" h="4735782" extrusionOk="0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1"/>
          <p:cNvSpPr/>
          <p:nvPr/>
        </p:nvSpPr>
        <p:spPr>
          <a:xfrm>
            <a:off x="1081982" y="-4332"/>
            <a:ext cx="4242816" cy="2454158"/>
          </a:xfrm>
          <a:custGeom>
            <a:avLst/>
            <a:gdLst/>
            <a:ahLst/>
            <a:cxnLst/>
            <a:rect l="l" t="t" r="r" b="b"/>
            <a:pathLst>
              <a:path w="4242816" h="2454158" extrusionOk="0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11" descr="A close up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862" r="-1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27" name="Google Shape;327;p11"/>
          <p:cNvPicPr preferRelativeResize="0"/>
          <p:nvPr/>
        </p:nvPicPr>
        <p:blipFill rotWithShape="1">
          <a:blip r:embed="rId4">
            <a:alphaModFix/>
          </a:blip>
          <a:srcRect l="19373" b="-1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 extrusionOk="0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28" name="Google Shape;328;p11"/>
          <p:cNvSpPr/>
          <p:nvPr/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11" descr="A picture containing sitting, glass, black, larg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3250" r="-5" b="-5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 extrusionOk="0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31" name="Google Shape;331;p11" descr="A picture containing mountain, outdoor, man, hil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7739" r="20759" b="-3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32" name="Google Shape;332;p11"/>
          <p:cNvSpPr/>
          <p:nvPr/>
        </p:nvSpPr>
        <p:spPr>
          <a:xfrm>
            <a:off x="8752568" y="-4332"/>
            <a:ext cx="3439432" cy="3550083"/>
          </a:xfrm>
          <a:custGeom>
            <a:avLst/>
            <a:gdLst/>
            <a:ahLst/>
            <a:cxnLst/>
            <a:rect l="l" t="t" r="r" b="b"/>
            <a:pathLst>
              <a:path w="3439432" h="3550083" extrusionOk="0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11" descr="A picture containing blue, sitting, mountain, black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1" r="2" b="3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 extrusionOk="0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34" name="Google Shape;334;p11"/>
          <p:cNvSpPr/>
          <p:nvPr/>
        </p:nvSpPr>
        <p:spPr>
          <a:xfrm>
            <a:off x="9199331" y="3907418"/>
            <a:ext cx="2992669" cy="2950582"/>
          </a:xfrm>
          <a:custGeom>
            <a:avLst/>
            <a:gdLst/>
            <a:ahLst/>
            <a:cxnLst/>
            <a:rect l="l" t="t" r="r" b="b"/>
            <a:pathLst>
              <a:path w="2992669" h="2950582" extrusionOk="0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11" descr="An aerial view of a city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58" r="-5" b="4625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 extrusionOk="0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36" name="Google Shape;336;p11"/>
          <p:cNvSpPr txBox="1">
            <a:spLocks noGrp="1"/>
          </p:cNvSpPr>
          <p:nvPr>
            <p:ph type="title"/>
          </p:nvPr>
        </p:nvSpPr>
        <p:spPr>
          <a:xfrm>
            <a:off x="3894659" y="4619106"/>
            <a:ext cx="5171554" cy="114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6000" dirty="0"/>
              <a:t>Thanks!</a:t>
            </a:r>
            <a:br>
              <a:rPr lang="en-US" sz="6000" dirty="0"/>
            </a:br>
            <a:endParaRPr sz="2000" dirty="0"/>
          </a:p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000" dirty="0"/>
          </a:p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570CA-C09E-874E-8F63-878F93956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22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54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8E9E-D8AB-104A-BD7B-BAAD1A2C9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7948"/>
            <a:ext cx="10515600" cy="1325563"/>
          </a:xfrm>
        </p:spPr>
        <p:txBody>
          <a:bodyPr/>
          <a:lstStyle/>
          <a:p>
            <a:r>
              <a:rPr lang="en-US" dirty="0"/>
              <a:t>Landscape of climate adaptation strategies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D07F5-E4E4-254F-86F3-12DB5F016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81" y="1928030"/>
            <a:ext cx="7396039" cy="4316506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A109D267-2DB7-FD46-8153-6C0066A535A0}"/>
              </a:ext>
            </a:extLst>
          </p:cNvPr>
          <p:cNvSpPr/>
          <p:nvPr/>
        </p:nvSpPr>
        <p:spPr>
          <a:xfrm>
            <a:off x="3756006" y="4472798"/>
            <a:ext cx="4587196" cy="1771738"/>
          </a:xfrm>
          <a:prstGeom prst="donut">
            <a:avLst>
              <a:gd name="adj" fmla="val 130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68C11C-80B5-B547-983D-57039FAC2C5F}"/>
              </a:ext>
            </a:extLst>
          </p:cNvPr>
          <p:cNvSpPr txBox="1"/>
          <p:nvPr/>
        </p:nvSpPr>
        <p:spPr>
          <a:xfrm>
            <a:off x="8045735" y="2533806"/>
            <a:ext cx="39580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Planned relocation is unique: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Movement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Community scale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Shared destination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Transformational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EBC0D-6020-884F-BDAF-E75503C036BD}"/>
              </a:ext>
            </a:extLst>
          </p:cNvPr>
          <p:cNvSpPr txBox="1"/>
          <p:nvPr/>
        </p:nvSpPr>
        <p:spPr>
          <a:xfrm>
            <a:off x="5581366" y="6406949"/>
            <a:ext cx="1001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(Siders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5F5C4-1E6E-6540-82D5-48C0B370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0542" y="6383607"/>
            <a:ext cx="2743200" cy="365125"/>
          </a:xfrm>
        </p:spPr>
        <p:txBody>
          <a:bodyPr/>
          <a:lstStyle/>
          <a:p>
            <a:fld id="{BE9E67F5-7F7D-0D42-AC59-FABCC0BD57E1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A1656A0-0877-3F4A-A007-748DC213ED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800071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7305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60AE0-AD14-2E4A-B9FD-716B45FEE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8040"/>
            <a:ext cx="10515600" cy="1325563"/>
          </a:xfrm>
        </p:spPr>
        <p:txBody>
          <a:bodyPr/>
          <a:lstStyle/>
          <a:p>
            <a:r>
              <a:rPr lang="en-US" dirty="0"/>
              <a:t>Landscape of ways that humans move</a:t>
            </a: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93A0D006-9D24-AD4F-81F7-FE15AF25CA3E}"/>
              </a:ext>
            </a:extLst>
          </p:cNvPr>
          <p:cNvSpPr/>
          <p:nvPr/>
        </p:nvSpPr>
        <p:spPr>
          <a:xfrm>
            <a:off x="4561007" y="2083603"/>
            <a:ext cx="3266892" cy="3506422"/>
          </a:xfrm>
          <a:prstGeom prst="donut">
            <a:avLst>
              <a:gd name="adj" fmla="val 130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8" name="Picture 2" descr="Population Displacement Icons - Download Free Vector Icons | Noun Project">
            <a:extLst>
              <a:ext uri="{FF2B5EF4-FFF2-40B4-BE49-F238E27FC236}">
                <a16:creationId xmlns:a16="http://schemas.microsoft.com/office/drawing/2014/main" id="{AF0FCED1-EE2C-C04E-8EB6-27B7B7EBF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8" y="2978411"/>
            <a:ext cx="1301161" cy="12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igration Icons - Download Free Vector Icons | Noun Project">
            <a:extLst>
              <a:ext uri="{FF2B5EF4-FFF2-40B4-BE49-F238E27FC236}">
                <a16:creationId xmlns:a16="http://schemas.microsoft.com/office/drawing/2014/main" id="{BAC664F9-771D-D44E-A37B-E0F42DD0D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742" y="2854107"/>
            <a:ext cx="1301161" cy="12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location Icons - Download Free Vector Icons | Noun Project">
            <a:extLst>
              <a:ext uri="{FF2B5EF4-FFF2-40B4-BE49-F238E27FC236}">
                <a16:creationId xmlns:a16="http://schemas.microsoft.com/office/drawing/2014/main" id="{9E374235-78E2-394E-A59A-29FD0A15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60" y="2557925"/>
            <a:ext cx="1636609" cy="152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ED842E-94AE-BD4C-98AF-F82E39B565A4}"/>
              </a:ext>
            </a:extLst>
          </p:cNvPr>
          <p:cNvSpPr txBox="1"/>
          <p:nvPr/>
        </p:nvSpPr>
        <p:spPr>
          <a:xfrm>
            <a:off x="418142" y="4362585"/>
            <a:ext cx="1749297" cy="446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Displacement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221156-EB72-834B-A87B-8E05531407E7}"/>
              </a:ext>
            </a:extLst>
          </p:cNvPr>
          <p:cNvSpPr txBox="1"/>
          <p:nvPr/>
        </p:nvSpPr>
        <p:spPr>
          <a:xfrm>
            <a:off x="2776390" y="4346478"/>
            <a:ext cx="1301106" cy="446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Migration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36AC6B-93D3-E541-8879-8D7126ACE63C}"/>
              </a:ext>
            </a:extLst>
          </p:cNvPr>
          <p:cNvSpPr txBox="1"/>
          <p:nvPr/>
        </p:nvSpPr>
        <p:spPr>
          <a:xfrm>
            <a:off x="4903858" y="4362585"/>
            <a:ext cx="2341421" cy="446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Planned relocation</a:t>
            </a:r>
          </a:p>
        </p:txBody>
      </p:sp>
      <p:pic>
        <p:nvPicPr>
          <p:cNvPr id="14" name="Graphic 13" descr="Group with solid fill">
            <a:extLst>
              <a:ext uri="{FF2B5EF4-FFF2-40B4-BE49-F238E27FC236}">
                <a16:creationId xmlns:a16="http://schemas.microsoft.com/office/drawing/2014/main" id="{37AE7642-99FC-A94C-A8AD-F256C8114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3858" y="3444043"/>
            <a:ext cx="503871" cy="4708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F112E9-49AC-4C40-8F98-18A14B2BA166}"/>
              </a:ext>
            </a:extLst>
          </p:cNvPr>
          <p:cNvSpPr txBox="1"/>
          <p:nvPr/>
        </p:nvSpPr>
        <p:spPr>
          <a:xfrm>
            <a:off x="8214732" y="2978411"/>
            <a:ext cx="38107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Planned relocation is unique: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Permanent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Community scale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Supporting actor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4A62F1-44CA-AF41-9FA2-89A1EA7A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119" y="6303434"/>
            <a:ext cx="2743200" cy="365125"/>
          </a:xfrm>
        </p:spPr>
        <p:txBody>
          <a:bodyPr/>
          <a:lstStyle/>
          <a:p>
            <a:fld id="{BE9E67F5-7F7D-0D42-AC59-FABCC0BD57E1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6AEB8926-635C-F243-AA85-9643780610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1617898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088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3FC32F-4A26-2A43-BBAB-D69B8976E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02" y="771394"/>
            <a:ext cx="12336905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planned relocation?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41FCF93-444C-E141-AC5B-678284973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1877938"/>
            <a:ext cx="184731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Graphic 6" descr="Lightning">
            <a:extLst>
              <a:ext uri="{FF2B5EF4-FFF2-40B4-BE49-F238E27FC236}">
                <a16:creationId xmlns:a16="http://schemas.microsoft.com/office/drawing/2014/main" id="{C1092390-B6C7-DA4C-8EA6-31CDC09DD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0311" y="4759310"/>
            <a:ext cx="1118147" cy="1118147"/>
          </a:xfrm>
          <a:prstGeom prst="rect">
            <a:avLst/>
          </a:prstGeom>
        </p:spPr>
      </p:pic>
      <p:pic>
        <p:nvPicPr>
          <p:cNvPr id="9" name="Graphic 8" descr="Walk">
            <a:extLst>
              <a:ext uri="{FF2B5EF4-FFF2-40B4-BE49-F238E27FC236}">
                <a16:creationId xmlns:a16="http://schemas.microsoft.com/office/drawing/2014/main" id="{0AFF8B07-8F6F-DD4B-A4D2-34FBB76C9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01410" y="4648251"/>
            <a:ext cx="1118146" cy="1118146"/>
          </a:xfrm>
          <a:prstGeom prst="rect">
            <a:avLst/>
          </a:prstGeom>
        </p:spPr>
      </p:pic>
      <p:pic>
        <p:nvPicPr>
          <p:cNvPr id="12" name="Graphic 11" descr="Group of people">
            <a:extLst>
              <a:ext uri="{FF2B5EF4-FFF2-40B4-BE49-F238E27FC236}">
                <a16:creationId xmlns:a16="http://schemas.microsoft.com/office/drawing/2014/main" id="{B455C5C7-67E5-8745-AAEA-9F2024AF0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5532" y="4784810"/>
            <a:ext cx="1118146" cy="1118146"/>
          </a:xfrm>
          <a:prstGeom prst="rect">
            <a:avLst/>
          </a:prstGeom>
        </p:spPr>
      </p:pic>
      <p:pic>
        <p:nvPicPr>
          <p:cNvPr id="14" name="Graphic 13" descr="Checklist">
            <a:extLst>
              <a:ext uri="{FF2B5EF4-FFF2-40B4-BE49-F238E27FC236}">
                <a16:creationId xmlns:a16="http://schemas.microsoft.com/office/drawing/2014/main" id="{E4353E29-A687-5D4C-8F15-448A88EAE4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8872" y="4760647"/>
            <a:ext cx="1118146" cy="1118146"/>
          </a:xfrm>
          <a:prstGeom prst="rect">
            <a:avLst/>
          </a:prstGeom>
        </p:spPr>
      </p:pic>
      <p:pic>
        <p:nvPicPr>
          <p:cNvPr id="16" name="Graphic 15" descr="Clock">
            <a:extLst>
              <a:ext uri="{FF2B5EF4-FFF2-40B4-BE49-F238E27FC236}">
                <a16:creationId xmlns:a16="http://schemas.microsoft.com/office/drawing/2014/main" id="{01148C9A-694F-3F41-B55B-0ADF45AB13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78670" y="4759311"/>
            <a:ext cx="1118146" cy="1118146"/>
          </a:xfrm>
          <a:prstGeom prst="rect">
            <a:avLst/>
          </a:prstGeom>
        </p:spPr>
      </p:pic>
      <p:pic>
        <p:nvPicPr>
          <p:cNvPr id="20" name="Graphic 19" descr="Route (Two Pins With A Path)">
            <a:extLst>
              <a:ext uri="{FF2B5EF4-FFF2-40B4-BE49-F238E27FC236}">
                <a16:creationId xmlns:a16="http://schemas.microsoft.com/office/drawing/2014/main" id="{A7C508DB-2F59-8A4C-984E-E8F35B74EA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99390" y="4759311"/>
            <a:ext cx="1118146" cy="1118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D92FFE-1090-564C-A2BD-5C67A3A8E2BD}"/>
              </a:ext>
            </a:extLst>
          </p:cNvPr>
          <p:cNvSpPr/>
          <p:nvPr/>
        </p:nvSpPr>
        <p:spPr>
          <a:xfrm>
            <a:off x="830502" y="2602362"/>
            <a:ext cx="10856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“The </a:t>
            </a:r>
            <a:r>
              <a:rPr lang="en-US" sz="2400" i="1" u="sng" dirty="0"/>
              <a:t>planned</a:t>
            </a:r>
            <a:r>
              <a:rPr lang="en-US" sz="2400" i="1" dirty="0"/>
              <a:t>, </a:t>
            </a:r>
            <a:r>
              <a:rPr lang="en-US" sz="2400" i="1" u="sng" dirty="0"/>
              <a:t>permanent</a:t>
            </a:r>
            <a:r>
              <a:rPr lang="en-US" sz="2400" i="1" dirty="0"/>
              <a:t> movement of a </a:t>
            </a:r>
            <a:r>
              <a:rPr lang="en-US" sz="2400" i="1" u="sng" dirty="0"/>
              <a:t>group</a:t>
            </a:r>
            <a:r>
              <a:rPr lang="en-US" sz="2400" i="1" dirty="0"/>
              <a:t> of </a:t>
            </a:r>
            <a:r>
              <a:rPr lang="en-US" sz="2400" i="1" u="sng" dirty="0"/>
              <a:t>people</a:t>
            </a:r>
            <a:r>
              <a:rPr lang="en-US" sz="2400" i="1" dirty="0"/>
              <a:t> from identifiable </a:t>
            </a:r>
            <a:r>
              <a:rPr lang="en-US" sz="2400" i="1" u="sng" dirty="0"/>
              <a:t>origin(s) to identifiable destination(s)</a:t>
            </a:r>
            <a:r>
              <a:rPr lang="en-US" sz="2400" i="1" dirty="0"/>
              <a:t>, predominantly in association with one or more [natural] </a:t>
            </a:r>
            <a:r>
              <a:rPr lang="en-US" sz="2400" i="1" u="sng" dirty="0"/>
              <a:t>hazard</a:t>
            </a:r>
            <a:r>
              <a:rPr lang="en-US" sz="2400" i="1" dirty="0"/>
              <a:t>(s)” (Bower &amp; Weerasinghe 2021)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FA4D3-8150-5643-8309-0C48EDBA13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FAF45DAF-A130-1449-A7E1-9D4429B7F35A}"/>
              </a:ext>
            </a:extLst>
          </p:cNvPr>
          <p:cNvSpPr txBox="1">
            <a:spLocks/>
          </p:cNvSpPr>
          <p:nvPr/>
        </p:nvSpPr>
        <p:spPr>
          <a:xfrm>
            <a:off x="9148119" y="63034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indent="0" algn="r" defTabSz="914400" rtl="0" eaLnBrk="1" latinLnBrk="0" hangingPunct="1">
              <a:buClr>
                <a:schemeClr val="lt1"/>
              </a:buClr>
              <a:buSzPts val="1200"/>
              <a:buFont typeface="Calibri"/>
              <a:buNone/>
              <a:defRPr sz="12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defTabSz="914400" rtl="0" eaLnBrk="1" latinLnBrk="0" hangingPunct="1">
              <a:buClr>
                <a:schemeClr val="lt1"/>
              </a:buClr>
              <a:buSzPts val="1200"/>
              <a:buFont typeface="Calibri"/>
              <a:buNone/>
              <a:defRPr sz="12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defTabSz="914400" rtl="0" eaLnBrk="1" latinLnBrk="0" hangingPunct="1">
              <a:buClr>
                <a:schemeClr val="lt1"/>
              </a:buClr>
              <a:buSzPts val="1200"/>
              <a:buFont typeface="Calibri"/>
              <a:buNone/>
              <a:defRPr sz="12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defTabSz="914400" rtl="0" eaLnBrk="1" latinLnBrk="0" hangingPunct="1">
              <a:buClr>
                <a:schemeClr val="lt1"/>
              </a:buClr>
              <a:buSzPts val="1200"/>
              <a:buFont typeface="Calibri"/>
              <a:buNone/>
              <a:defRPr sz="12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defTabSz="914400" rtl="0" eaLnBrk="1" latinLnBrk="0" hangingPunct="1">
              <a:buClr>
                <a:schemeClr val="lt1"/>
              </a:buClr>
              <a:buSzPts val="1200"/>
              <a:buFont typeface="Calibri"/>
              <a:buNone/>
              <a:defRPr sz="12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defTabSz="914400" rtl="0" eaLnBrk="1" latinLnBrk="0" hangingPunct="1">
              <a:buClr>
                <a:schemeClr val="lt1"/>
              </a:buClr>
              <a:buSzPts val="1200"/>
              <a:buFont typeface="Calibri"/>
              <a:buNone/>
              <a:defRPr sz="12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defTabSz="914400" rtl="0" eaLnBrk="1" latinLnBrk="0" hangingPunct="1">
              <a:buClr>
                <a:schemeClr val="lt1"/>
              </a:buClr>
              <a:buSzPts val="1200"/>
              <a:buFont typeface="Calibri"/>
              <a:buNone/>
              <a:defRPr sz="12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defTabSz="914400" rtl="0" eaLnBrk="1" latinLnBrk="0" hangingPunct="1">
              <a:buClr>
                <a:schemeClr val="lt1"/>
              </a:buClr>
              <a:buSzPts val="1200"/>
              <a:buFont typeface="Calibri"/>
              <a:buNone/>
              <a:defRPr sz="12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defTabSz="914400" rtl="0" eaLnBrk="1" latinLnBrk="0" hangingPunct="1">
              <a:buClr>
                <a:schemeClr val="lt1"/>
              </a:buClr>
              <a:buSzPts val="1200"/>
              <a:buFont typeface="Calibri"/>
              <a:buNone/>
              <a:defRPr sz="12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BE9E67F5-7F7D-0D42-AC59-FABCC0BD57E1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5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64D0F2E6-D1C4-D74A-AA17-F431AE3BA6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2534564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19703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D8D9-6A8D-0446-B932-5917518F5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505233"/>
            <a:ext cx="10874188" cy="1325563"/>
          </a:xfrm>
        </p:spPr>
        <p:txBody>
          <a:bodyPr/>
          <a:lstStyle/>
          <a:p>
            <a:r>
              <a:rPr lang="en-US" dirty="0"/>
              <a:t>Gaps in existing empirical evidence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016163B2-142A-C241-9611-A34E0EB688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6095879"/>
              </p:ext>
            </p:extLst>
          </p:nvPr>
        </p:nvGraphicFramePr>
        <p:xfrm>
          <a:off x="6815788" y="1542625"/>
          <a:ext cx="5177018" cy="5125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ight Arrow 15">
            <a:extLst>
              <a:ext uri="{FF2B5EF4-FFF2-40B4-BE49-F238E27FC236}">
                <a16:creationId xmlns:a16="http://schemas.microsoft.com/office/drawing/2014/main" id="{11E913B4-9718-5243-ABA8-30522A0E2F01}"/>
              </a:ext>
            </a:extLst>
          </p:cNvPr>
          <p:cNvSpPr/>
          <p:nvPr/>
        </p:nvSpPr>
        <p:spPr>
          <a:xfrm>
            <a:off x="5668617" y="3713264"/>
            <a:ext cx="854765" cy="1152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5FBCFE-7B7F-774B-9EC0-77B73A8B4B37}"/>
              </a:ext>
            </a:extLst>
          </p:cNvPr>
          <p:cNvSpPr/>
          <p:nvPr/>
        </p:nvSpPr>
        <p:spPr>
          <a:xfrm>
            <a:off x="425331" y="1701456"/>
            <a:ext cx="4950880" cy="216358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Single case study design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4FE1BAF-6FF1-D948-9284-0F1E74DBC36F}"/>
              </a:ext>
            </a:extLst>
          </p:cNvPr>
          <p:cNvSpPr/>
          <p:nvPr/>
        </p:nvSpPr>
        <p:spPr>
          <a:xfrm>
            <a:off x="425331" y="4073236"/>
            <a:ext cx="4950880" cy="255217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Limited evaluation of outcomes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C95E0-28E3-E04E-88C3-EE27F4F6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4300" y="6352767"/>
            <a:ext cx="2743200" cy="365125"/>
          </a:xfrm>
        </p:spPr>
        <p:txBody>
          <a:bodyPr/>
          <a:lstStyle/>
          <a:p>
            <a:fld id="{BE9E67F5-7F7D-0D42-AC59-FABCC0BD57E1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C088B7E-4C0F-BA4C-B21E-881E791629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5312443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535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5C84-635E-0C4D-900D-7B6C7907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5" y="666794"/>
            <a:ext cx="10515600" cy="1325563"/>
          </a:xfrm>
        </p:spPr>
        <p:txBody>
          <a:bodyPr/>
          <a:lstStyle/>
          <a:p>
            <a:r>
              <a:rPr lang="en-US" dirty="0"/>
              <a:t>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71446-B804-1A40-A0CB-C76960C5B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681" y="2481157"/>
            <a:ext cx="6366337" cy="311005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What </a:t>
            </a:r>
            <a:r>
              <a:rPr lang="en-US" sz="3200" b="1" dirty="0"/>
              <a:t>planning decisions</a:t>
            </a:r>
            <a:r>
              <a:rPr lang="en-US" sz="3200" dirty="0"/>
              <a:t>, alone or in combination, are associated with improved </a:t>
            </a:r>
            <a:r>
              <a:rPr lang="en-US" sz="3200" b="1" dirty="0"/>
              <a:t>livelihood outcomes </a:t>
            </a:r>
            <a:r>
              <a:rPr lang="en-US" sz="3200" dirty="0"/>
              <a:t>across planned relocation cases?</a:t>
            </a:r>
            <a:r>
              <a:rPr lang="en-US" sz="3200" dirty="0">
                <a:effectLst/>
              </a:rPr>
              <a:t> </a:t>
            </a:r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0CC13-20AE-EA42-83F2-EF2F7FAC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458" y="6303434"/>
            <a:ext cx="2743200" cy="365125"/>
          </a:xfrm>
        </p:spPr>
        <p:txBody>
          <a:bodyPr/>
          <a:lstStyle/>
          <a:p>
            <a:fld id="{BE9E67F5-7F7D-0D42-AC59-FABCC0BD57E1}" type="slidenum">
              <a:rPr lang="en-US" smtClean="0"/>
              <a:t>7</a:t>
            </a:fld>
            <a:endParaRPr lang="en-US" dirty="0"/>
          </a:p>
        </p:txBody>
      </p:sp>
      <p:pic>
        <p:nvPicPr>
          <p:cNvPr id="5122" name="Picture 2" descr="The Vunidogoloa Climate Change Relocation Project opened in 2014.  Image courtesy of the Fiji Government Online Portal.">
            <a:extLst>
              <a:ext uri="{FF2B5EF4-FFF2-40B4-BE49-F238E27FC236}">
                <a16:creationId xmlns:a16="http://schemas.microsoft.com/office/drawing/2014/main" id="{712A6A0D-441A-7049-987A-512AC2E22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404" y="2481157"/>
            <a:ext cx="5209339" cy="31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810E66-3F8B-0946-8C00-DF59144DAC4D}"/>
              </a:ext>
            </a:extLst>
          </p:cNvPr>
          <p:cNvSpPr txBox="1"/>
          <p:nvPr/>
        </p:nvSpPr>
        <p:spPr>
          <a:xfrm>
            <a:off x="8819200" y="5617601"/>
            <a:ext cx="1189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(Fiji Government)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69A894A-2E51-8D43-9E24-7C378A2AA9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3479684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515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D3CED-8F21-C640-9D5E-4656FB168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09" y="550523"/>
            <a:ext cx="11941791" cy="1325563"/>
          </a:xfrm>
        </p:spPr>
        <p:txBody>
          <a:bodyPr/>
          <a:lstStyle/>
          <a:p>
            <a:r>
              <a:rPr lang="en-US" dirty="0"/>
              <a:t>Planned Relocation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BD8CF-CA96-7146-B03C-151C32DBF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841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/>
              <a:t>Many approaches to measure relocation outcomes for people </a:t>
            </a:r>
          </a:p>
          <a:p>
            <a:pPr lvl="1"/>
            <a:r>
              <a:rPr lang="en-US" i="1" dirty="0"/>
              <a:t>Sustainable livelihoods </a:t>
            </a:r>
            <a:r>
              <a:rPr lang="en-US" sz="1400" dirty="0"/>
              <a:t>(Piggott-McKellar et al. 2019)</a:t>
            </a:r>
          </a:p>
          <a:p>
            <a:pPr lvl="1"/>
            <a:r>
              <a:rPr lang="en-US" i="1" dirty="0"/>
              <a:t>Livability </a:t>
            </a:r>
            <a:r>
              <a:rPr lang="en-US" sz="1400" dirty="0"/>
              <a:t>(Palagi &amp; </a:t>
            </a:r>
            <a:r>
              <a:rPr lang="en-US" sz="1400" dirty="0" err="1"/>
              <a:t>Javernick</a:t>
            </a:r>
            <a:r>
              <a:rPr lang="en-US" sz="1400" dirty="0"/>
              <a:t>-Will 2020)</a:t>
            </a:r>
            <a:r>
              <a:rPr lang="en-US" sz="1400" i="1" dirty="0"/>
              <a:t>, </a:t>
            </a:r>
            <a:endParaRPr lang="en-US" i="1" dirty="0"/>
          </a:p>
          <a:p>
            <a:pPr lvl="1"/>
            <a:r>
              <a:rPr lang="en-US" i="1" dirty="0"/>
              <a:t>Human security </a:t>
            </a:r>
            <a:r>
              <a:rPr lang="en-US" sz="1400" dirty="0"/>
              <a:t>(Ferris &amp; Weerasinghe 2020)</a:t>
            </a:r>
            <a:r>
              <a:rPr lang="en-US" sz="1400" i="1" dirty="0"/>
              <a:t>, </a:t>
            </a:r>
            <a:endParaRPr lang="en-US" i="1" dirty="0"/>
          </a:p>
          <a:p>
            <a:pPr lvl="1"/>
            <a:r>
              <a:rPr lang="en-US" i="1" dirty="0"/>
              <a:t>Impoverishment risks </a:t>
            </a:r>
            <a:r>
              <a:rPr lang="en-US" sz="1400" dirty="0"/>
              <a:t>(Edwards 2013)</a:t>
            </a:r>
            <a:endParaRPr lang="en-US" i="1" dirty="0"/>
          </a:p>
          <a:p>
            <a:pPr lvl="1"/>
            <a:r>
              <a:rPr lang="en-US" i="1" dirty="0"/>
              <a:t>Durable solutions </a:t>
            </a:r>
            <a:r>
              <a:rPr lang="en-US" sz="1400" dirty="0"/>
              <a:t>(Lee et al. 2014)</a:t>
            </a:r>
            <a:endParaRPr lang="en-US" sz="1400" i="1" dirty="0"/>
          </a:p>
          <a:p>
            <a:pPr lvl="1"/>
            <a:r>
              <a:rPr lang="en-US" i="1" dirty="0"/>
              <a:t>Societal transformation </a:t>
            </a:r>
            <a:r>
              <a:rPr lang="en-US" sz="1400" dirty="0"/>
              <a:t>(Siders et al 2021)</a:t>
            </a:r>
            <a:endParaRPr lang="en-US" sz="1400" i="1" dirty="0"/>
          </a:p>
          <a:p>
            <a:pPr lvl="1"/>
            <a:r>
              <a:rPr lang="en-US" i="1" dirty="0"/>
              <a:t>Wellbeing </a:t>
            </a:r>
            <a:r>
              <a:rPr lang="en-US" sz="1400" dirty="0"/>
              <a:t>(Huang &amp; Noy 2020)</a:t>
            </a:r>
          </a:p>
          <a:p>
            <a:pPr lvl="1"/>
            <a:endParaRPr lang="en-US" sz="1400" i="1" dirty="0"/>
          </a:p>
          <a:p>
            <a:r>
              <a:rPr lang="en-US" dirty="0"/>
              <a:t>Reasons for a livelihoods framing:</a:t>
            </a:r>
          </a:p>
          <a:p>
            <a:pPr lvl="1"/>
            <a:r>
              <a:rPr lang="en-US" dirty="0"/>
              <a:t>Analysis of </a:t>
            </a:r>
            <a:r>
              <a:rPr lang="en-US" i="1" dirty="0"/>
              <a:t>change </a:t>
            </a:r>
            <a:r>
              <a:rPr lang="en-US" dirty="0"/>
              <a:t>in potential access to assets</a:t>
            </a:r>
          </a:p>
          <a:p>
            <a:pPr lvl="1"/>
            <a:r>
              <a:rPr lang="en-US" dirty="0"/>
              <a:t>Comprehensive and multi-dimensional</a:t>
            </a:r>
          </a:p>
          <a:p>
            <a:pPr lvl="1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FBAC1-D5B3-2F4A-A35A-A441735DE444}"/>
              </a:ext>
            </a:extLst>
          </p:cNvPr>
          <p:cNvSpPr/>
          <p:nvPr/>
        </p:nvSpPr>
        <p:spPr>
          <a:xfrm>
            <a:off x="1238434" y="1960362"/>
            <a:ext cx="5539685" cy="377329"/>
          </a:xfrm>
          <a:prstGeom prst="rect">
            <a:avLst/>
          </a:prstGeom>
          <a:solidFill>
            <a:schemeClr val="accent4">
              <a:alpha val="37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2B103-A50E-164A-8799-B26A8E8EA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119" y="6303434"/>
            <a:ext cx="2743200" cy="365125"/>
          </a:xfrm>
        </p:spPr>
        <p:txBody>
          <a:bodyPr/>
          <a:lstStyle/>
          <a:p>
            <a:fld id="{BE9E67F5-7F7D-0D42-AC59-FABCC0BD57E1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21073D5-F69D-6A46-AA73-7376FA28A9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3398788"/>
              </p:ext>
            </p:extLst>
          </p:nvPr>
        </p:nvGraphicFramePr>
        <p:xfrm>
          <a:off x="300681" y="189441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0F4D79D-888C-DE4F-B759-8EDF44DE66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5514391"/>
              </p:ext>
            </p:extLst>
          </p:nvPr>
        </p:nvGraphicFramePr>
        <p:xfrm>
          <a:off x="300681" y="330719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48763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C4995-DED8-FF42-8A8A-8D0CE159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90" y="443525"/>
            <a:ext cx="11847809" cy="1325563"/>
          </a:xfrm>
        </p:spPr>
        <p:txBody>
          <a:bodyPr/>
          <a:lstStyle/>
          <a:p>
            <a:r>
              <a:rPr lang="en-US" dirty="0"/>
              <a:t>Outcomes: sustainable livelihoods framework (SLF)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86ACF8-04A8-7045-BA61-52940D4F82E8}"/>
              </a:ext>
            </a:extLst>
          </p:cNvPr>
          <p:cNvSpPr/>
          <p:nvPr/>
        </p:nvSpPr>
        <p:spPr>
          <a:xfrm>
            <a:off x="1755521" y="6550006"/>
            <a:ext cx="8942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Asset categories of the Sustainable Livelihoods Framework (SLF), adapted from </a:t>
            </a:r>
            <a:r>
              <a:rPr lang="en-US" sz="1200" dirty="0" err="1"/>
              <a:t>Scoones</a:t>
            </a:r>
            <a:r>
              <a:rPr lang="en-US" sz="1200" dirty="0"/>
              <a:t> (1998) and Piggott-McKellar et al (2019)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0" name="Regular Pentagon 9">
            <a:extLst>
              <a:ext uri="{FF2B5EF4-FFF2-40B4-BE49-F238E27FC236}">
                <a16:creationId xmlns:a16="http://schemas.microsoft.com/office/drawing/2014/main" id="{FCD5850C-A1DF-3840-AAFE-82DAE2163005}"/>
              </a:ext>
            </a:extLst>
          </p:cNvPr>
          <p:cNvSpPr/>
          <p:nvPr/>
        </p:nvSpPr>
        <p:spPr>
          <a:xfrm>
            <a:off x="4425284" y="2774308"/>
            <a:ext cx="2613937" cy="2240442"/>
          </a:xfrm>
          <a:prstGeom prst="pentagon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8878BE-920A-0640-87F9-509F722553E7}"/>
              </a:ext>
            </a:extLst>
          </p:cNvPr>
          <p:cNvSpPr txBox="1"/>
          <p:nvPr/>
        </p:nvSpPr>
        <p:spPr>
          <a:xfrm>
            <a:off x="1943376" y="3170639"/>
            <a:ext cx="2134932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Social assets</a:t>
            </a:r>
          </a:p>
          <a:p>
            <a:r>
              <a:rPr lang="en-US" sz="1600" dirty="0"/>
              <a:t>Relationships (family, friend), social networks, community unity and cohesion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533F5-BC90-2E45-9126-93F7991BA94B}"/>
              </a:ext>
            </a:extLst>
          </p:cNvPr>
          <p:cNvSpPr txBox="1"/>
          <p:nvPr/>
        </p:nvSpPr>
        <p:spPr>
          <a:xfrm>
            <a:off x="7398943" y="3272930"/>
            <a:ext cx="2386728" cy="132343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Natural assets </a:t>
            </a:r>
          </a:p>
          <a:p>
            <a:r>
              <a:rPr lang="en-US" sz="1400" dirty="0"/>
              <a:t>Land size and quality, access to resources (oceans, forests, rivers), crop quality, food security, hazard exposure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8A43D-8E54-8C41-AEA1-3154BDF0C272}"/>
              </a:ext>
            </a:extLst>
          </p:cNvPr>
          <p:cNvSpPr txBox="1"/>
          <p:nvPr/>
        </p:nvSpPr>
        <p:spPr>
          <a:xfrm>
            <a:off x="2404944" y="5088662"/>
            <a:ext cx="2252516" cy="14465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Physical assets</a:t>
            </a:r>
          </a:p>
          <a:p>
            <a:r>
              <a:rPr lang="en-US" sz="1600" dirty="0"/>
              <a:t>Housing, infrastructure (buildings, roads), transportation, access to amenities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FC1265-1809-3841-A684-646144EB22EB}"/>
              </a:ext>
            </a:extLst>
          </p:cNvPr>
          <p:cNvSpPr txBox="1"/>
          <p:nvPr/>
        </p:nvSpPr>
        <p:spPr>
          <a:xfrm>
            <a:off x="6749142" y="5029988"/>
            <a:ext cx="2613937" cy="1446550"/>
          </a:xfrm>
          <a:prstGeom prst="rect">
            <a:avLst/>
          </a:prstGeom>
          <a:solidFill>
            <a:srgbClr val="7030A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Financial assets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Opportunities for income (e.g. tourism), access to markets, expenses, compensation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A08E1F-E94B-C74E-A5E0-63B88DA4FB7F}"/>
              </a:ext>
            </a:extLst>
          </p:cNvPr>
          <p:cNvSpPr txBox="1"/>
          <p:nvPr/>
        </p:nvSpPr>
        <p:spPr>
          <a:xfrm>
            <a:off x="2479776" y="1447929"/>
            <a:ext cx="2148727" cy="120032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Human assets</a:t>
            </a:r>
          </a:p>
          <a:p>
            <a:r>
              <a:rPr lang="en-US" sz="1600" dirty="0"/>
              <a:t>Access to services for education, skill building, healthcare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D81CA5-5528-804D-B492-4056B375DDC8}"/>
              </a:ext>
            </a:extLst>
          </p:cNvPr>
          <p:cNvSpPr txBox="1"/>
          <p:nvPr/>
        </p:nvSpPr>
        <p:spPr>
          <a:xfrm>
            <a:off x="7075062" y="1463831"/>
            <a:ext cx="2337108" cy="1200329"/>
          </a:xfrm>
          <a:prstGeom prst="rect">
            <a:avLst/>
          </a:prstGeom>
          <a:solidFill>
            <a:srgbClr val="C00000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Cultural assets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Connection to land, religion, language, rituals, traditional practices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F3D41DD-18EB-6744-AC33-6E4AA6779845}"/>
              </a:ext>
            </a:extLst>
          </p:cNvPr>
          <p:cNvSpPr/>
          <p:nvPr/>
        </p:nvSpPr>
        <p:spPr>
          <a:xfrm>
            <a:off x="4251795" y="2759006"/>
            <a:ext cx="2960914" cy="2351285"/>
          </a:xfrm>
          <a:prstGeom prst="hexagon">
            <a:avLst/>
          </a:prstGeom>
          <a:solidFill>
            <a:schemeClr val="accent1">
              <a:alpha val="66000"/>
            </a:schemeClr>
          </a:solidFill>
          <a:ln>
            <a:solidFill>
              <a:schemeClr val="accent1">
                <a:shade val="50000"/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5B478-E224-4C49-8B9C-5518A6F52355}"/>
              </a:ext>
            </a:extLst>
          </p:cNvPr>
          <p:cNvSpPr txBox="1"/>
          <p:nvPr/>
        </p:nvSpPr>
        <p:spPr>
          <a:xfrm>
            <a:off x="4777419" y="1439200"/>
            <a:ext cx="2148727" cy="120032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Human assets</a:t>
            </a:r>
          </a:p>
          <a:p>
            <a:r>
              <a:rPr lang="en-US" sz="1600" dirty="0"/>
              <a:t>Access to services for education, skill building, healthcare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AF3DC-DA7A-0C4C-BEC3-5F48D926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1059" y="6367443"/>
            <a:ext cx="2743200" cy="365125"/>
          </a:xfrm>
        </p:spPr>
        <p:txBody>
          <a:bodyPr/>
          <a:lstStyle/>
          <a:p>
            <a:fld id="{BE9E67F5-7F7D-0D42-AC59-FABCC0BD57E1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2C288A81-67A4-324A-9982-DE4DE303E7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5514391"/>
              </p:ext>
            </p:extLst>
          </p:nvPr>
        </p:nvGraphicFramePr>
        <p:xfrm>
          <a:off x="300681" y="330719"/>
          <a:ext cx="11590638" cy="3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950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20005</TotalTime>
  <Words>1205</Words>
  <Application>Microsoft Macintosh PowerPoint</Application>
  <PresentationFormat>Widescreen</PresentationFormat>
  <Paragraphs>516</Paragraphs>
  <Slides>22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Landscape of climate adaptation strategies</vt:lpstr>
      <vt:lpstr>Landscape of ways that humans move</vt:lpstr>
      <vt:lpstr>What is planned relocation?</vt:lpstr>
      <vt:lpstr>Gaps in existing empirical evidence</vt:lpstr>
      <vt:lpstr>Research question</vt:lpstr>
      <vt:lpstr>Planned Relocation Outcomes</vt:lpstr>
      <vt:lpstr>Outcomes: sustainable livelihoods framework (SLF)</vt:lpstr>
      <vt:lpstr>What planning decisions leads to better livelihood outcomes?  Five hypotheses</vt:lpstr>
      <vt:lpstr> Fuzzy set Qualitative Comparative Analysis (fsQCA), Ragin (1987, 2000) </vt:lpstr>
      <vt:lpstr>Fuzzy set qualitative comparative analysis (fsQCA), Ragin (1987, 2000) </vt:lpstr>
      <vt:lpstr>Global Database: 308 Cases </vt:lpstr>
      <vt:lpstr>Case Selection: 14 flood-related completed relocations</vt:lpstr>
      <vt:lpstr>14 cases coded in NVivo</vt:lpstr>
      <vt:lpstr>Summary of cases: Data Matrix</vt:lpstr>
      <vt:lpstr>Sustainable livelihood outcomes: two cases</vt:lpstr>
      <vt:lpstr>Results: Are any conditions necessary for positive livelihood outcomes?</vt:lpstr>
      <vt:lpstr>Results: Which pathways are sufficient for positive livelihood outcomes? </vt:lpstr>
      <vt:lpstr>Discussion: community engagement matters</vt:lpstr>
      <vt:lpstr>Takeaway points</vt:lpstr>
      <vt:lpstr>Thanks!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Rose Bower</dc:creator>
  <cp:lastModifiedBy>Erica Rose Bower</cp:lastModifiedBy>
  <cp:revision>9</cp:revision>
  <dcterms:created xsi:type="dcterms:W3CDTF">2022-02-10T17:50:48Z</dcterms:created>
  <dcterms:modified xsi:type="dcterms:W3CDTF">2022-02-25T18:20:29Z</dcterms:modified>
</cp:coreProperties>
</file>