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411" r:id="rId2"/>
    <p:sldId id="449" r:id="rId3"/>
    <p:sldId id="453" r:id="rId4"/>
    <p:sldId id="400" r:id="rId5"/>
    <p:sldId id="464" r:id="rId6"/>
    <p:sldId id="461" r:id="rId7"/>
    <p:sldId id="472" r:id="rId8"/>
    <p:sldId id="414" r:id="rId9"/>
    <p:sldId id="473" r:id="rId10"/>
    <p:sldId id="460" r:id="rId11"/>
    <p:sldId id="474" r:id="rId12"/>
    <p:sldId id="819" r:id="rId13"/>
    <p:sldId id="462" r:id="rId14"/>
    <p:sldId id="821" r:id="rId15"/>
    <p:sldId id="822" r:id="rId16"/>
    <p:sldId id="468" r:id="rId17"/>
    <p:sldId id="470" r:id="rId18"/>
    <p:sldId id="471" r:id="rId19"/>
    <p:sldId id="467" r:id="rId20"/>
    <p:sldId id="820" r:id="rId21"/>
    <p:sldId id="823" r:id="rId22"/>
    <p:sldId id="463" r:id="rId23"/>
    <p:sldId id="469" r:id="rId24"/>
    <p:sldId id="465" r:id="rId25"/>
    <p:sldId id="438" r:id="rId26"/>
    <p:sldId id="435" r:id="rId27"/>
  </p:sldIdLst>
  <p:sldSz cx="9144000" cy="6858000" type="screen4x3"/>
  <p:notesSz cx="6858000" cy="9144000"/>
  <p:defaultTextStyle>
    <a:defPPr>
      <a:defRPr lang="en-GB"/>
    </a:defPPr>
    <a:lvl1pPr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1pPr>
    <a:lvl2pPr marL="742950" indent="-28575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9423"/>
  </p:normalViewPr>
  <p:slideViewPr>
    <p:cSldViewPr>
      <p:cViewPr varScale="1">
        <p:scale>
          <a:sx n="113" d="100"/>
          <a:sy n="113" d="100"/>
        </p:scale>
        <p:origin x="400" y="16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360" cap="sq">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7" name="Text Box 9"/>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8" name="Text Box 10"/>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9" name="Rectangle 11"/>
          <p:cNvSpPr>
            <a:spLocks noGrp="1" noRot="1" noChangeAspect="1" noChangeArrowheads="1"/>
          </p:cNvSpPr>
          <p:nvPr>
            <p:ph type="sldImg"/>
          </p:nvPr>
        </p:nvSpPr>
        <p:spPr bwMode="auto">
          <a:xfrm>
            <a:off x="1143000" y="685800"/>
            <a:ext cx="4559300" cy="3416300"/>
          </a:xfrm>
          <a:prstGeom prst="rect">
            <a:avLst/>
          </a:prstGeom>
          <a:noFill/>
          <a:ln w="9360" cap="sq">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060" name="Rectangle 12"/>
          <p:cNvSpPr>
            <a:spLocks noGrp="1" noChangeArrowheads="1"/>
          </p:cNvSpPr>
          <p:nvPr>
            <p:ph type="body"/>
          </p:nvPr>
        </p:nvSpPr>
        <p:spPr bwMode="auto">
          <a:xfrm>
            <a:off x="914400" y="4343400"/>
            <a:ext cx="5016500" cy="4102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endParaRPr lang="en-US"/>
          </a:p>
        </p:txBody>
      </p:sp>
      <p:sp>
        <p:nvSpPr>
          <p:cNvPr id="2061" name="Text Box 13"/>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62" name="Rectangle 14"/>
          <p:cNvSpPr>
            <a:spLocks noGrp="1" noChangeArrowheads="1"/>
          </p:cNvSpPr>
          <p:nvPr>
            <p:ph type="sldNum"/>
          </p:nvPr>
        </p:nvSpPr>
        <p:spPr bwMode="auto">
          <a:xfrm>
            <a:off x="3886200" y="8686800"/>
            <a:ext cx="2959100" cy="444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ACE6FD0A-4180-404F-9CEE-E3B7845B447D}" type="slidenum">
              <a:rPr lang="en-US"/>
              <a:pPr/>
              <a:t>‹#›</a:t>
            </a:fld>
            <a:endParaRPr lang="en-US"/>
          </a:p>
        </p:txBody>
      </p:sp>
    </p:spTree>
    <p:extLst>
      <p:ext uri="{BB962C8B-B14F-4D97-AF65-F5344CB8AC3E}">
        <p14:creationId xmlns:p14="http://schemas.microsoft.com/office/powerpoint/2010/main" val="414230419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56125" cy="3416300"/>
          </a:xfrm>
        </p:spPr>
      </p:sp>
      <p:sp>
        <p:nvSpPr>
          <p:cNvPr id="3" name="Notes Placeholder 2"/>
          <p:cNvSpPr>
            <a:spLocks noGrp="1"/>
          </p:cNvSpPr>
          <p:nvPr>
            <p:ph type="body" idx="1"/>
          </p:nvPr>
        </p:nvSpPr>
        <p:spPr/>
        <p:txBody>
          <a:bodyPr/>
          <a:lstStyle/>
          <a:p>
            <a:r>
              <a:rPr lang="en-US" dirty="0"/>
              <a:t>Vary by case</a:t>
            </a:r>
          </a:p>
        </p:txBody>
      </p:sp>
      <p:sp>
        <p:nvSpPr>
          <p:cNvPr id="4" name="Slide Number Placeholder 3"/>
          <p:cNvSpPr>
            <a:spLocks noGrp="1"/>
          </p:cNvSpPr>
          <p:nvPr>
            <p:ph type="sldNum"/>
          </p:nvPr>
        </p:nvSpPr>
        <p:spPr/>
        <p:txBody>
          <a:bodyPr/>
          <a:lstStyle/>
          <a:p>
            <a:fld id="{ACE6FD0A-4180-404F-9CEE-E3B7845B447D}" type="slidenum">
              <a:rPr lang="en-US" smtClean="0"/>
              <a:pPr/>
              <a:t>3</a:t>
            </a:fld>
            <a:endParaRPr lang="en-US"/>
          </a:p>
        </p:txBody>
      </p:sp>
    </p:spTree>
    <p:extLst>
      <p:ext uri="{BB962C8B-B14F-4D97-AF65-F5344CB8AC3E}">
        <p14:creationId xmlns:p14="http://schemas.microsoft.com/office/powerpoint/2010/main" val="3101024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ACAAF5E3-1AB9-4248-BF6E-31C53362ECE5}"/>
              </a:ext>
            </a:extLst>
          </p:cNvPr>
          <p:cNvSpPr>
            <a:spLocks noGrp="1" noRot="1" noChangeAspect="1" noChangeArrowheads="1" noTextEdit="1"/>
          </p:cNvSpPr>
          <p:nvPr>
            <p:ph type="sldImg"/>
          </p:nvPr>
        </p:nvSpPr>
        <p:spPr>
          <a:xfrm>
            <a:off x="1120775" y="696913"/>
            <a:ext cx="4624388" cy="3468687"/>
          </a:xfrm>
          <a:ln/>
        </p:spPr>
      </p:sp>
      <p:sp>
        <p:nvSpPr>
          <p:cNvPr id="33794" name="Notes Placeholder 2">
            <a:extLst>
              <a:ext uri="{FF2B5EF4-FFF2-40B4-BE49-F238E27FC236}">
                <a16:creationId xmlns:a16="http://schemas.microsoft.com/office/drawing/2014/main" id="{D5C4E46D-3EC5-C84F-8B1F-AE7C7135A44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9FA181BC-18CD-4E4E-98D5-A1EC0952E53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4F3DD88B-FDD5-7E45-AF57-3A2AC34D282E}" type="slidenum">
              <a:rPr lang="en-US" altLang="en-US" smtClean="0">
                <a:latin typeface="Arial" panose="020B0604020202020204" pitchFamily="34" charset="0"/>
              </a:rPr>
              <a:pPr>
                <a:spcBef>
                  <a:spcPct val="0"/>
                </a:spcBef>
              </a:pPr>
              <a:t>4</a:t>
            </a:fld>
            <a:endParaRPr lang="en-US" altLang="en-US">
              <a:latin typeface="Arial" panose="020B0604020202020204" pitchFamily="34" charset="0"/>
            </a:endParaRPr>
          </a:p>
        </p:txBody>
      </p:sp>
    </p:spTree>
    <p:extLst>
      <p:ext uri="{BB962C8B-B14F-4D97-AF65-F5344CB8AC3E}">
        <p14:creationId xmlns:p14="http://schemas.microsoft.com/office/powerpoint/2010/main" val="2716697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ACAAF5E3-1AB9-4248-BF6E-31C53362ECE5}"/>
              </a:ext>
            </a:extLst>
          </p:cNvPr>
          <p:cNvSpPr>
            <a:spLocks noGrp="1" noRot="1" noChangeAspect="1" noChangeArrowheads="1" noTextEdit="1"/>
          </p:cNvSpPr>
          <p:nvPr>
            <p:ph type="sldImg"/>
          </p:nvPr>
        </p:nvSpPr>
        <p:spPr>
          <a:xfrm>
            <a:off x="1120775" y="696913"/>
            <a:ext cx="4624388" cy="3468687"/>
          </a:xfrm>
          <a:ln/>
        </p:spPr>
      </p:sp>
      <p:sp>
        <p:nvSpPr>
          <p:cNvPr id="33794" name="Notes Placeholder 2">
            <a:extLst>
              <a:ext uri="{FF2B5EF4-FFF2-40B4-BE49-F238E27FC236}">
                <a16:creationId xmlns:a16="http://schemas.microsoft.com/office/drawing/2014/main" id="{D5C4E46D-3EC5-C84F-8B1F-AE7C7135A44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“Software matters because of the ways it changes the nature of everyday practices” (19), it creates “code/space” where socio-spatial relations are dependent on the operation of software. Zook calls for more research to begin describing how digital communication technologies work at the level of the everyday performance of space </a:t>
            </a:r>
          </a:p>
        </p:txBody>
      </p:sp>
      <p:sp>
        <p:nvSpPr>
          <p:cNvPr id="33795" name="Slide Number Placeholder 3">
            <a:extLst>
              <a:ext uri="{FF2B5EF4-FFF2-40B4-BE49-F238E27FC236}">
                <a16:creationId xmlns:a16="http://schemas.microsoft.com/office/drawing/2014/main" id="{9FA181BC-18CD-4E4E-98D5-A1EC0952E53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4F3DD88B-FDD5-7E45-AF57-3A2AC34D282E}"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Tree>
    <p:extLst>
      <p:ext uri="{BB962C8B-B14F-4D97-AF65-F5344CB8AC3E}">
        <p14:creationId xmlns:p14="http://schemas.microsoft.com/office/powerpoint/2010/main" val="402575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56125" cy="3416300"/>
          </a:xfrm>
        </p:spPr>
      </p:sp>
      <p:sp>
        <p:nvSpPr>
          <p:cNvPr id="3" name="Notes Placeholder 2"/>
          <p:cNvSpPr>
            <a:spLocks noGrp="1"/>
          </p:cNvSpPr>
          <p:nvPr>
            <p:ph type="body" idx="1"/>
          </p:nvPr>
        </p:nvSpPr>
        <p:spPr/>
        <p:txBody>
          <a:bodyPr/>
          <a:lstStyle/>
          <a:p>
            <a:r>
              <a:rPr lang="en-US" sz="1200" kern="1200" dirty="0">
                <a:solidFill>
                  <a:srgbClr val="000000"/>
                </a:solidFill>
                <a:effectLst/>
                <a:latin typeface="Times New Roman" charset="0"/>
                <a:ea typeface="ＭＳ Ｐゴシック" charset="0"/>
                <a:cs typeface="+mn-cs"/>
              </a:rPr>
              <a:t>The states of Punjab and Himachal Pradesh have India’s largest shares of scheduled caste within their populations with 31 and 25 percent respectively. Both states are experiencing trends of urbanization through migration from rural areas, with rapid urbanization in Punjab (about 40 percent) and slower urbanization spread across small towns in Himachal Pradesh (about 10 percent). </a:t>
            </a:r>
            <a:endParaRPr lang="en-US" dirty="0"/>
          </a:p>
        </p:txBody>
      </p:sp>
      <p:sp>
        <p:nvSpPr>
          <p:cNvPr id="4" name="Slide Number Placeholder 3"/>
          <p:cNvSpPr>
            <a:spLocks noGrp="1"/>
          </p:cNvSpPr>
          <p:nvPr>
            <p:ph type="sldNum"/>
          </p:nvPr>
        </p:nvSpPr>
        <p:spPr/>
        <p:txBody>
          <a:bodyPr/>
          <a:lstStyle/>
          <a:p>
            <a:fld id="{ACE6FD0A-4180-404F-9CEE-E3B7845B447D}" type="slidenum">
              <a:rPr lang="en-US" smtClean="0"/>
              <a:pPr/>
              <a:t>6</a:t>
            </a:fld>
            <a:endParaRPr lang="en-US"/>
          </a:p>
        </p:txBody>
      </p:sp>
    </p:spTree>
    <p:extLst>
      <p:ext uri="{BB962C8B-B14F-4D97-AF65-F5344CB8AC3E}">
        <p14:creationId xmlns:p14="http://schemas.microsoft.com/office/powerpoint/2010/main" val="1262988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56125" cy="3416300"/>
          </a:xfrm>
        </p:spPr>
      </p:sp>
      <p:sp>
        <p:nvSpPr>
          <p:cNvPr id="3" name="Notes Placeholder 2"/>
          <p:cNvSpPr>
            <a:spLocks noGrp="1"/>
          </p:cNvSpPr>
          <p:nvPr>
            <p:ph type="body" idx="1"/>
          </p:nvPr>
        </p:nvSpPr>
        <p:spPr/>
        <p:txBody>
          <a:bodyPr/>
          <a:lstStyle/>
          <a:p>
            <a:r>
              <a:rPr lang="en-US" sz="1200" kern="1200" dirty="0">
                <a:solidFill>
                  <a:srgbClr val="000000"/>
                </a:solidFill>
                <a:effectLst/>
                <a:latin typeface="Times New Roman" charset="0"/>
                <a:ea typeface="ＭＳ Ｐゴシック" charset="0"/>
                <a:cs typeface="+mn-cs"/>
              </a:rPr>
              <a:t>The states of Punjab and Himachal Pradesh have India’s largest shares of scheduled caste within their populations with 31 and 25 percent respectively. Both states are experiencing trends of urbanization through migration from rural areas, with rapid urbanization in Punjab (about 40 percent) and slower urbanization spread across small towns in Himachal Pradesh (about 10 percent). </a:t>
            </a:r>
            <a:endParaRPr lang="en-US" dirty="0"/>
          </a:p>
        </p:txBody>
      </p:sp>
      <p:sp>
        <p:nvSpPr>
          <p:cNvPr id="4" name="Slide Number Placeholder 3"/>
          <p:cNvSpPr>
            <a:spLocks noGrp="1"/>
          </p:cNvSpPr>
          <p:nvPr>
            <p:ph type="sldNum"/>
          </p:nvPr>
        </p:nvSpPr>
        <p:spPr/>
        <p:txBody>
          <a:bodyPr/>
          <a:lstStyle/>
          <a:p>
            <a:fld id="{ACE6FD0A-4180-404F-9CEE-E3B7845B447D}" type="slidenum">
              <a:rPr lang="en-US" smtClean="0"/>
              <a:pPr/>
              <a:t>7</a:t>
            </a:fld>
            <a:endParaRPr lang="en-US"/>
          </a:p>
        </p:txBody>
      </p:sp>
    </p:spTree>
    <p:extLst>
      <p:ext uri="{BB962C8B-B14F-4D97-AF65-F5344CB8AC3E}">
        <p14:creationId xmlns:p14="http://schemas.microsoft.com/office/powerpoint/2010/main" val="2053405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4"/>
          <p:cNvSpPr>
            <a:spLocks noGrp="1" noChangeArrowheads="1"/>
          </p:cNvSpPr>
          <p:nvPr>
            <p:ph type="sldNum"/>
          </p:nvPr>
        </p:nvSpPr>
        <p:spPr>
          <a:ln/>
        </p:spPr>
        <p:txBody>
          <a:bodyPr/>
          <a:lstStyle/>
          <a:p>
            <a:fld id="{81B18541-ED33-E441-8B7D-ABA3AA2792C7}" type="slidenum">
              <a:rPr lang="en-US"/>
              <a:pPr/>
              <a:t>8</a:t>
            </a:fld>
            <a:endParaRPr lang="en-US"/>
          </a:p>
        </p:txBody>
      </p:sp>
      <p:sp>
        <p:nvSpPr>
          <p:cNvPr id="82945"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2946" name="Text Box 2"/>
          <p:cNvSpPr txBox="1">
            <a:spLocks noGrp="1" noChangeArrowheads="1"/>
          </p:cNvSpPr>
          <p:nvPr>
            <p:ph type="body" idx="1"/>
          </p:nvPr>
        </p:nvSpPr>
        <p:spPr bwMode="auto">
          <a:xfrm>
            <a:off x="914400" y="4343400"/>
            <a:ext cx="5021263" cy="42005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20 percent of Indians are SC, mostly rural, but approximately one in every three Dalits living in urban areas was settled in a slum. </a:t>
            </a:r>
          </a:p>
        </p:txBody>
      </p:sp>
    </p:spTree>
    <p:extLst>
      <p:ext uri="{BB962C8B-B14F-4D97-AF65-F5344CB8AC3E}">
        <p14:creationId xmlns:p14="http://schemas.microsoft.com/office/powerpoint/2010/main" val="1809752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56125" cy="3416300"/>
          </a:xfrm>
        </p:spPr>
      </p:sp>
      <p:sp>
        <p:nvSpPr>
          <p:cNvPr id="3" name="Notes Placeholder 2"/>
          <p:cNvSpPr>
            <a:spLocks noGrp="1"/>
          </p:cNvSpPr>
          <p:nvPr>
            <p:ph type="body" idx="1"/>
          </p:nvPr>
        </p:nvSpPr>
        <p:spPr/>
        <p:txBody>
          <a:bodyPr/>
          <a:lstStyle/>
          <a:p>
            <a:r>
              <a:rPr lang="en-US" sz="1200" kern="1200" dirty="0">
                <a:solidFill>
                  <a:srgbClr val="000000"/>
                </a:solidFill>
                <a:effectLst/>
                <a:latin typeface="Times New Roman" charset="0"/>
                <a:ea typeface="ＭＳ Ｐゴシック" charset="0"/>
                <a:cs typeface="+mn-cs"/>
              </a:rPr>
              <a:t>The states of Punjab and Himachal Pradesh have India’s largest shares of scheduled caste within their populations with 31 and 25 percent respectively. Both states are experiencing trends of urbanization through migration from rural areas, with rapid urbanization in Punjab (about 40 percent) and slower urbanization spread across small towns in Himachal Pradesh (about 10 percent). </a:t>
            </a:r>
            <a:endParaRPr lang="en-US" dirty="0"/>
          </a:p>
        </p:txBody>
      </p:sp>
      <p:sp>
        <p:nvSpPr>
          <p:cNvPr id="4" name="Slide Number Placeholder 3"/>
          <p:cNvSpPr>
            <a:spLocks noGrp="1"/>
          </p:cNvSpPr>
          <p:nvPr>
            <p:ph type="sldNum"/>
          </p:nvPr>
        </p:nvSpPr>
        <p:spPr/>
        <p:txBody>
          <a:bodyPr/>
          <a:lstStyle/>
          <a:p>
            <a:fld id="{ACE6FD0A-4180-404F-9CEE-E3B7845B447D}" type="slidenum">
              <a:rPr lang="en-US" smtClean="0"/>
              <a:pPr/>
              <a:t>10</a:t>
            </a:fld>
            <a:endParaRPr lang="en-US"/>
          </a:p>
        </p:txBody>
      </p:sp>
    </p:spTree>
    <p:extLst>
      <p:ext uri="{BB962C8B-B14F-4D97-AF65-F5344CB8AC3E}">
        <p14:creationId xmlns:p14="http://schemas.microsoft.com/office/powerpoint/2010/main" val="59224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56125" cy="3416300"/>
          </a:xfrm>
        </p:spPr>
      </p:sp>
      <p:sp>
        <p:nvSpPr>
          <p:cNvPr id="3" name="Notes Placeholder 2"/>
          <p:cNvSpPr>
            <a:spLocks noGrp="1"/>
          </p:cNvSpPr>
          <p:nvPr>
            <p:ph type="body" idx="1"/>
          </p:nvPr>
        </p:nvSpPr>
        <p:spPr/>
        <p:txBody>
          <a:bodyPr/>
          <a:lstStyle/>
          <a:p>
            <a:r>
              <a:rPr lang="en-US" sz="1200" kern="1200" dirty="0">
                <a:solidFill>
                  <a:srgbClr val="000000"/>
                </a:solidFill>
                <a:effectLst/>
                <a:latin typeface="Times New Roman" charset="0"/>
                <a:ea typeface="ＭＳ Ｐゴシック" charset="0"/>
                <a:cs typeface="+mn-cs"/>
              </a:rPr>
              <a:t>The states of Punjab and Himachal Pradesh have India’s largest shares of scheduled caste within their populations with 31 and 25 percent respectively. Both states are experiencing trends of urbanization through migration from rural areas, with rapid urbanization in Punjab (about 40 percent) and slower urbanization spread across small towns in Himachal Pradesh (about 10 percent). </a:t>
            </a:r>
            <a:endParaRPr lang="en-US" dirty="0"/>
          </a:p>
        </p:txBody>
      </p:sp>
      <p:sp>
        <p:nvSpPr>
          <p:cNvPr id="4" name="Slide Number Placeholder 3"/>
          <p:cNvSpPr>
            <a:spLocks noGrp="1"/>
          </p:cNvSpPr>
          <p:nvPr>
            <p:ph type="sldNum"/>
          </p:nvPr>
        </p:nvSpPr>
        <p:spPr/>
        <p:txBody>
          <a:bodyPr/>
          <a:lstStyle/>
          <a:p>
            <a:fld id="{ACE6FD0A-4180-404F-9CEE-E3B7845B447D}" type="slidenum">
              <a:rPr lang="en-US" smtClean="0"/>
              <a:pPr/>
              <a:t>13</a:t>
            </a:fld>
            <a:endParaRPr lang="en-US"/>
          </a:p>
        </p:txBody>
      </p:sp>
    </p:spTree>
    <p:extLst>
      <p:ext uri="{BB962C8B-B14F-4D97-AF65-F5344CB8AC3E}">
        <p14:creationId xmlns:p14="http://schemas.microsoft.com/office/powerpoint/2010/main" val="3579121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56125" cy="3416300"/>
          </a:xfrm>
        </p:spPr>
      </p:sp>
      <p:sp>
        <p:nvSpPr>
          <p:cNvPr id="3" name="Notes Placeholder 2"/>
          <p:cNvSpPr>
            <a:spLocks noGrp="1"/>
          </p:cNvSpPr>
          <p:nvPr>
            <p:ph type="body" idx="1"/>
          </p:nvPr>
        </p:nvSpPr>
        <p:spPr/>
        <p:txBody>
          <a:bodyPr/>
          <a:lstStyle/>
          <a:p>
            <a:r>
              <a:rPr lang="en-US" dirty="0" err="1"/>
              <a:t>ORange</a:t>
            </a:r>
            <a:r>
              <a:rPr lang="en-US" dirty="0"/>
              <a:t> 40 -50 % SC</a:t>
            </a:r>
          </a:p>
          <a:p>
            <a:r>
              <a:rPr lang="en-US" dirty="0"/>
              <a:t>Yellow 20 – 30 % SC</a:t>
            </a:r>
          </a:p>
          <a:p>
            <a:endParaRPr lang="en-US" dirty="0"/>
          </a:p>
          <a:p>
            <a:endParaRPr lang="en-US" dirty="0"/>
          </a:p>
        </p:txBody>
      </p:sp>
      <p:sp>
        <p:nvSpPr>
          <p:cNvPr id="4" name="Slide Number Placeholder 3"/>
          <p:cNvSpPr>
            <a:spLocks noGrp="1"/>
          </p:cNvSpPr>
          <p:nvPr>
            <p:ph type="sldNum"/>
          </p:nvPr>
        </p:nvSpPr>
        <p:spPr/>
        <p:txBody>
          <a:bodyPr/>
          <a:lstStyle/>
          <a:p>
            <a:fld id="{ACE6FD0A-4180-404F-9CEE-E3B7845B447D}" type="slidenum">
              <a:rPr lang="en-US" smtClean="0"/>
              <a:pPr/>
              <a:t>15</a:t>
            </a:fld>
            <a:endParaRPr lang="en-US"/>
          </a:p>
        </p:txBody>
      </p:sp>
    </p:spTree>
    <p:extLst>
      <p:ext uri="{BB962C8B-B14F-4D97-AF65-F5344CB8AC3E}">
        <p14:creationId xmlns:p14="http://schemas.microsoft.com/office/powerpoint/2010/main" val="12273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idx="10"/>
          </p:nvPr>
        </p:nvSpPr>
        <p:spPr/>
        <p:txBody>
          <a:bodyPr/>
          <a:lstStyle>
            <a:lvl1pPr>
              <a:defRPr/>
            </a:lvl1pPr>
          </a:lstStyle>
          <a:p>
            <a:fld id="{C38614BF-FA61-5745-A0CC-1C97C3D2503D}" type="slidenum">
              <a:rPr lang="en-US"/>
              <a:pPr/>
              <a:t>‹#›</a:t>
            </a:fld>
            <a:endParaRPr lang="en-US"/>
          </a:p>
        </p:txBody>
      </p:sp>
    </p:spTree>
    <p:extLst>
      <p:ext uri="{BB962C8B-B14F-4D97-AF65-F5344CB8AC3E}">
        <p14:creationId xmlns:p14="http://schemas.microsoft.com/office/powerpoint/2010/main" val="396652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90B61DBC-AA44-4941-9E07-7393AFE10349}" type="slidenum">
              <a:rPr lang="en-US"/>
              <a:pPr/>
              <a:t>‹#›</a:t>
            </a:fld>
            <a:endParaRPr lang="en-US"/>
          </a:p>
        </p:txBody>
      </p:sp>
    </p:spTree>
    <p:extLst>
      <p:ext uri="{BB962C8B-B14F-4D97-AF65-F5344CB8AC3E}">
        <p14:creationId xmlns:p14="http://schemas.microsoft.com/office/powerpoint/2010/main" val="1610762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463550"/>
            <a:ext cx="1939925" cy="5619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63550"/>
            <a:ext cx="5667375" cy="5619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F1944B72-A579-2148-8936-46A097CDEE86}" type="slidenum">
              <a:rPr lang="en-US"/>
              <a:pPr/>
              <a:t>‹#›</a:t>
            </a:fld>
            <a:endParaRPr lang="en-US"/>
          </a:p>
        </p:txBody>
      </p:sp>
    </p:spTree>
    <p:extLst>
      <p:ext uri="{BB962C8B-B14F-4D97-AF65-F5344CB8AC3E}">
        <p14:creationId xmlns:p14="http://schemas.microsoft.com/office/powerpoint/2010/main" val="1234581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59700" cy="1433513"/>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03650" cy="410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1850" y="1981200"/>
            <a:ext cx="3803650" cy="4102100"/>
          </a:xfrm>
        </p:spPr>
        <p:txBody>
          <a:bodyPr/>
          <a:lstStyle/>
          <a:p>
            <a:endParaRPr lang="en-US"/>
          </a:p>
        </p:txBody>
      </p:sp>
      <p:sp>
        <p:nvSpPr>
          <p:cNvPr id="5" name="Slide Number Placeholder 4"/>
          <p:cNvSpPr>
            <a:spLocks noGrp="1"/>
          </p:cNvSpPr>
          <p:nvPr>
            <p:ph type="sldNum" idx="10"/>
          </p:nvPr>
        </p:nvSpPr>
        <p:spPr>
          <a:xfrm>
            <a:off x="6553200" y="6248400"/>
            <a:ext cx="1892300" cy="458788"/>
          </a:xfrm>
        </p:spPr>
        <p:txBody>
          <a:bodyPr/>
          <a:lstStyle>
            <a:lvl1pPr>
              <a:defRPr/>
            </a:lvl1pPr>
          </a:lstStyle>
          <a:p>
            <a:fld id="{E0336245-81FC-7A45-A11A-FC585E4B4899}" type="slidenum">
              <a:rPr lang="en-US"/>
              <a:pPr/>
              <a:t>‹#›</a:t>
            </a:fld>
            <a:endParaRPr lang="en-US"/>
          </a:p>
        </p:txBody>
      </p:sp>
    </p:spTree>
    <p:extLst>
      <p:ext uri="{BB962C8B-B14F-4D97-AF65-F5344CB8AC3E}">
        <p14:creationId xmlns:p14="http://schemas.microsoft.com/office/powerpoint/2010/main" val="3378962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59700" cy="1433513"/>
          </a:xfrm>
        </p:spPr>
        <p:txBody>
          <a:bodyPr/>
          <a:lstStyle/>
          <a:p>
            <a:r>
              <a:rPr lang="en-US"/>
              <a:t>Click to edit Master title style</a:t>
            </a:r>
          </a:p>
        </p:txBody>
      </p:sp>
      <p:sp>
        <p:nvSpPr>
          <p:cNvPr id="3" name="Content Placeholder 2"/>
          <p:cNvSpPr>
            <a:spLocks noGrp="1"/>
          </p:cNvSpPr>
          <p:nvPr>
            <p:ph sz="half" idx="1"/>
          </p:nvPr>
        </p:nvSpPr>
        <p:spPr>
          <a:xfrm>
            <a:off x="685800" y="1981200"/>
            <a:ext cx="7759700"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08450"/>
            <a:ext cx="7759700"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idx="10"/>
          </p:nvPr>
        </p:nvSpPr>
        <p:spPr>
          <a:xfrm>
            <a:off x="6553200" y="6248400"/>
            <a:ext cx="1892300" cy="458788"/>
          </a:xfrm>
        </p:spPr>
        <p:txBody>
          <a:bodyPr/>
          <a:lstStyle>
            <a:lvl1pPr>
              <a:defRPr/>
            </a:lvl1pPr>
          </a:lstStyle>
          <a:p>
            <a:fld id="{14851D16-4E79-804D-9BC0-2319EF51F0EC}" type="slidenum">
              <a:rPr lang="en-US"/>
              <a:pPr/>
              <a:t>‹#›</a:t>
            </a:fld>
            <a:endParaRPr lang="en-US"/>
          </a:p>
        </p:txBody>
      </p:sp>
    </p:spTree>
    <p:extLst>
      <p:ext uri="{BB962C8B-B14F-4D97-AF65-F5344CB8AC3E}">
        <p14:creationId xmlns:p14="http://schemas.microsoft.com/office/powerpoint/2010/main" val="325145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59700" cy="1433513"/>
          </a:xfrm>
        </p:spPr>
        <p:txBody>
          <a:bodyPr/>
          <a:lstStyle/>
          <a:p>
            <a:r>
              <a:rPr lang="en-US"/>
              <a:t>Click to edit Master title style</a:t>
            </a:r>
          </a:p>
        </p:txBody>
      </p:sp>
      <p:sp>
        <p:nvSpPr>
          <p:cNvPr id="3" name="Content Placeholder 2"/>
          <p:cNvSpPr>
            <a:spLocks noGrp="1"/>
          </p:cNvSpPr>
          <p:nvPr>
            <p:ph sz="half" idx="1"/>
          </p:nvPr>
        </p:nvSpPr>
        <p:spPr>
          <a:xfrm>
            <a:off x="685800" y="1981200"/>
            <a:ext cx="3803650" cy="410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1850" y="1981200"/>
            <a:ext cx="3803650" cy="410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idx="10"/>
          </p:nvPr>
        </p:nvSpPr>
        <p:spPr>
          <a:xfrm>
            <a:off x="6553200" y="6248400"/>
            <a:ext cx="1892300" cy="458788"/>
          </a:xfrm>
        </p:spPr>
        <p:txBody>
          <a:bodyPr/>
          <a:lstStyle>
            <a:lvl1pPr>
              <a:defRPr/>
            </a:lvl1pPr>
          </a:lstStyle>
          <a:p>
            <a:fld id="{FBF6B781-E159-E44B-A337-D8409F30E4A4}" type="slidenum">
              <a:rPr lang="en-US"/>
              <a:pPr/>
              <a:t>‹#›</a:t>
            </a:fld>
            <a:endParaRPr lang="en-US"/>
          </a:p>
        </p:txBody>
      </p:sp>
    </p:spTree>
    <p:extLst>
      <p:ext uri="{BB962C8B-B14F-4D97-AF65-F5344CB8AC3E}">
        <p14:creationId xmlns:p14="http://schemas.microsoft.com/office/powerpoint/2010/main" val="3224494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59700" cy="1433513"/>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03650" cy="410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0" y="1981200"/>
            <a:ext cx="3803650" cy="410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idx="10"/>
          </p:nvPr>
        </p:nvSpPr>
        <p:spPr>
          <a:xfrm>
            <a:off x="6553200" y="6248400"/>
            <a:ext cx="1892300" cy="458788"/>
          </a:xfrm>
        </p:spPr>
        <p:txBody>
          <a:bodyPr/>
          <a:lstStyle>
            <a:lvl1pPr>
              <a:defRPr/>
            </a:lvl1pPr>
          </a:lstStyle>
          <a:p>
            <a:fld id="{78B0D4A8-8271-1443-8CD3-241B3A4CDAC5}" type="slidenum">
              <a:rPr lang="en-US"/>
              <a:pPr/>
              <a:t>‹#›</a:t>
            </a:fld>
            <a:endParaRPr lang="en-US"/>
          </a:p>
        </p:txBody>
      </p:sp>
    </p:spTree>
    <p:extLst>
      <p:ext uri="{BB962C8B-B14F-4D97-AF65-F5344CB8AC3E}">
        <p14:creationId xmlns:p14="http://schemas.microsoft.com/office/powerpoint/2010/main" val="964141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59700" cy="1433513"/>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03650" cy="410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1850" y="1981200"/>
            <a:ext cx="3803650"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1850" y="4108450"/>
            <a:ext cx="3803650"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idx="10"/>
          </p:nvPr>
        </p:nvSpPr>
        <p:spPr>
          <a:xfrm>
            <a:off x="6553200" y="6248400"/>
            <a:ext cx="1892300" cy="458788"/>
          </a:xfrm>
        </p:spPr>
        <p:txBody>
          <a:bodyPr/>
          <a:lstStyle>
            <a:lvl1pPr>
              <a:defRPr/>
            </a:lvl1pPr>
          </a:lstStyle>
          <a:p>
            <a:fld id="{F2E74483-A2A6-1A4E-8C82-0A494FD840A8}" type="slidenum">
              <a:rPr lang="en-US"/>
              <a:pPr/>
              <a:t>‹#›</a:t>
            </a:fld>
            <a:endParaRPr lang="en-US"/>
          </a:p>
        </p:txBody>
      </p:sp>
    </p:spTree>
    <p:extLst>
      <p:ext uri="{BB962C8B-B14F-4D97-AF65-F5344CB8AC3E}">
        <p14:creationId xmlns:p14="http://schemas.microsoft.com/office/powerpoint/2010/main" val="2387298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71E28652-7955-AF4D-8304-95F02510A200}" type="slidenum">
              <a:rPr lang="en-US"/>
              <a:pPr/>
              <a:t>‹#›</a:t>
            </a:fld>
            <a:endParaRPr lang="en-US"/>
          </a:p>
        </p:txBody>
      </p:sp>
    </p:spTree>
    <p:extLst>
      <p:ext uri="{BB962C8B-B14F-4D97-AF65-F5344CB8AC3E}">
        <p14:creationId xmlns:p14="http://schemas.microsoft.com/office/powerpoint/2010/main" val="3979562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2F79628D-665A-A843-8500-D9116E42BD5E}" type="slidenum">
              <a:rPr lang="en-US"/>
              <a:pPr/>
              <a:t>‹#›</a:t>
            </a:fld>
            <a:endParaRPr lang="en-US"/>
          </a:p>
        </p:txBody>
      </p:sp>
    </p:spTree>
    <p:extLst>
      <p:ext uri="{BB962C8B-B14F-4D97-AF65-F5344CB8AC3E}">
        <p14:creationId xmlns:p14="http://schemas.microsoft.com/office/powerpoint/2010/main" val="183626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3650"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0" y="1981200"/>
            <a:ext cx="3803650"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idx="10"/>
          </p:nvPr>
        </p:nvSpPr>
        <p:spPr/>
        <p:txBody>
          <a:bodyPr/>
          <a:lstStyle>
            <a:lvl1pPr>
              <a:defRPr/>
            </a:lvl1pPr>
          </a:lstStyle>
          <a:p>
            <a:fld id="{E8C0DA90-7888-9143-8B6C-D57D2AD0C1C7}" type="slidenum">
              <a:rPr lang="en-US"/>
              <a:pPr/>
              <a:t>‹#›</a:t>
            </a:fld>
            <a:endParaRPr lang="en-US"/>
          </a:p>
        </p:txBody>
      </p:sp>
    </p:spTree>
    <p:extLst>
      <p:ext uri="{BB962C8B-B14F-4D97-AF65-F5344CB8AC3E}">
        <p14:creationId xmlns:p14="http://schemas.microsoft.com/office/powerpoint/2010/main" val="369179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idx="10"/>
          </p:nvPr>
        </p:nvSpPr>
        <p:spPr/>
        <p:txBody>
          <a:bodyPr/>
          <a:lstStyle>
            <a:lvl1pPr>
              <a:defRPr/>
            </a:lvl1pPr>
          </a:lstStyle>
          <a:p>
            <a:fld id="{C478BDDC-DCCF-904C-A219-57758C16C37C}" type="slidenum">
              <a:rPr lang="en-US"/>
              <a:pPr/>
              <a:t>‹#›</a:t>
            </a:fld>
            <a:endParaRPr lang="en-US"/>
          </a:p>
        </p:txBody>
      </p:sp>
    </p:spTree>
    <p:extLst>
      <p:ext uri="{BB962C8B-B14F-4D97-AF65-F5344CB8AC3E}">
        <p14:creationId xmlns:p14="http://schemas.microsoft.com/office/powerpoint/2010/main" val="1261365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idx="10"/>
          </p:nvPr>
        </p:nvSpPr>
        <p:spPr/>
        <p:txBody>
          <a:bodyPr/>
          <a:lstStyle>
            <a:lvl1pPr>
              <a:defRPr/>
            </a:lvl1pPr>
          </a:lstStyle>
          <a:p>
            <a:fld id="{DAB28340-7A69-364A-9603-AF780BC22111}" type="slidenum">
              <a:rPr lang="en-US"/>
              <a:pPr/>
              <a:t>‹#›</a:t>
            </a:fld>
            <a:endParaRPr lang="en-US"/>
          </a:p>
        </p:txBody>
      </p:sp>
    </p:spTree>
    <p:extLst>
      <p:ext uri="{BB962C8B-B14F-4D97-AF65-F5344CB8AC3E}">
        <p14:creationId xmlns:p14="http://schemas.microsoft.com/office/powerpoint/2010/main" val="177156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244199AF-A83F-E94C-9168-0BC7BD4F2A61}" type="slidenum">
              <a:rPr lang="en-US"/>
              <a:pPr/>
              <a:t>‹#›</a:t>
            </a:fld>
            <a:endParaRPr lang="en-US"/>
          </a:p>
        </p:txBody>
      </p:sp>
    </p:spTree>
    <p:extLst>
      <p:ext uri="{BB962C8B-B14F-4D97-AF65-F5344CB8AC3E}">
        <p14:creationId xmlns:p14="http://schemas.microsoft.com/office/powerpoint/2010/main" val="1232197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F3B2F512-07AC-0947-9841-B12AF537E55F}" type="slidenum">
              <a:rPr lang="en-US"/>
              <a:pPr/>
              <a:t>‹#›</a:t>
            </a:fld>
            <a:endParaRPr lang="en-US"/>
          </a:p>
        </p:txBody>
      </p:sp>
    </p:spTree>
    <p:extLst>
      <p:ext uri="{BB962C8B-B14F-4D97-AF65-F5344CB8AC3E}">
        <p14:creationId xmlns:p14="http://schemas.microsoft.com/office/powerpoint/2010/main" val="2807317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0A7C345C-37C5-BA48-A7E8-0F74233503C3}" type="slidenum">
              <a:rPr lang="en-US"/>
              <a:pPr/>
              <a:t>‹#›</a:t>
            </a:fld>
            <a:endParaRPr lang="en-US"/>
          </a:p>
        </p:txBody>
      </p:sp>
    </p:spTree>
    <p:extLst>
      <p:ext uri="{BB962C8B-B14F-4D97-AF65-F5344CB8AC3E}">
        <p14:creationId xmlns:p14="http://schemas.microsoft.com/office/powerpoint/2010/main" val="1947112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26" name="Rectangle 2"/>
          <p:cNvSpPr>
            <a:spLocks noGrp="1" noChangeArrowheads="1"/>
          </p:cNvSpPr>
          <p:nvPr>
            <p:ph type="title"/>
          </p:nvPr>
        </p:nvSpPr>
        <p:spPr bwMode="auto">
          <a:xfrm>
            <a:off x="685800" y="463550"/>
            <a:ext cx="7759700" cy="1433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3"/>
          <p:cNvSpPr>
            <a:spLocks noGrp="1" noChangeArrowheads="1"/>
          </p:cNvSpPr>
          <p:nvPr>
            <p:ph type="body" idx="1"/>
          </p:nvPr>
        </p:nvSpPr>
        <p:spPr bwMode="auto">
          <a:xfrm>
            <a:off x="685800" y="1981200"/>
            <a:ext cx="7759700" cy="4102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4"/>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9" name="Text Box 5"/>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0" name="Rectangle 6"/>
          <p:cNvSpPr>
            <a:spLocks noGrp="1" noChangeArrowheads="1"/>
          </p:cNvSpPr>
          <p:nvPr>
            <p:ph type="sldNum"/>
          </p:nvPr>
        </p:nvSpPr>
        <p:spPr bwMode="auto">
          <a:xfrm>
            <a:off x="6553200" y="6248400"/>
            <a:ext cx="1892300" cy="458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fld id="{B47FD9E6-87B2-B44A-B304-4062B39FA7D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doi.org/10.1080/03098260500499709" TargetMode="External"/><Relationship Id="rId3" Type="http://schemas.openxmlformats.org/officeDocument/2006/relationships/hyperlink" Target="https://doi.org/10.1080/09584935.2013.870978" TargetMode="External"/><Relationship Id="rId7" Type="http://schemas.openxmlformats.org/officeDocument/2006/relationships/hyperlink" Target="http://www.shimlamc.org/file.axd?file=2013%2F7%2FDPR+Krishna+Nagar+Slum+under+RAY+Part-1.pdf" TargetMode="External"/><Relationship Id="rId2" Type="http://schemas.openxmlformats.org/officeDocument/2006/relationships/hyperlink" Target="https://www.epw.in/node/129820/pdf" TargetMode="External"/><Relationship Id="rId1" Type="http://schemas.openxmlformats.org/officeDocument/2006/relationships/slideLayout" Target="../slideLayouts/slideLayout7.xml"/><Relationship Id="rId6" Type="http://schemas.openxmlformats.org/officeDocument/2006/relationships/hyperlink" Target="https://doi.org/10.1111/j.1468-2427.2006.00696.x" TargetMode="External"/><Relationship Id="rId5" Type="http://schemas.openxmlformats.org/officeDocument/2006/relationships/hyperlink" Target="http://urn.kb.se/resolve?urn=urn:nbn:se:kth:diva-133678" TargetMode="External"/><Relationship Id="rId4" Type="http://schemas.openxmlformats.org/officeDocument/2006/relationships/hyperlink" Target="https://doi.org/10.1080/19463138.2015.1074580" TargetMode="External"/><Relationship Id="rId9" Type="http://schemas.openxmlformats.org/officeDocument/2006/relationships/hyperlink" Target="https://journals.openedition.org/samaj/3677"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mailto:jessica.barnes@nau.edu" TargetMode="External"/><Relationship Id="rId4" Type="http://schemas.openxmlformats.org/officeDocument/2006/relationships/hyperlink" Target="mailto:asawhney@mdc.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533468-EF94-BA4D-AAAC-E700704D9429}"/>
              </a:ext>
            </a:extLst>
          </p:cNvPr>
          <p:cNvSpPr>
            <a:spLocks noGrp="1"/>
          </p:cNvSpPr>
          <p:nvPr>
            <p:ph idx="1"/>
          </p:nvPr>
        </p:nvSpPr>
        <p:spPr>
          <a:xfrm>
            <a:off x="0" y="4960481"/>
            <a:ext cx="9144000" cy="1892300"/>
          </a:xfrm>
        </p:spPr>
        <p:txBody>
          <a:bodyPr/>
          <a:lstStyle/>
          <a:p>
            <a:r>
              <a:rPr lang="en-US" sz="2400" i="1" dirty="0"/>
              <a:t>Jessica R. Barnes, Senior Lecturer, Department of Geography, Planning, and Recreation at Northern Arizona University</a:t>
            </a:r>
          </a:p>
          <a:p>
            <a:r>
              <a:rPr lang="en-US" sz="2400" i="1" dirty="0"/>
              <a:t> &amp; Amar Sawhney, Professor of Architecture, Building Construction and Interior Design at Miami-Dade College</a:t>
            </a:r>
          </a:p>
          <a:p>
            <a:r>
              <a:rPr lang="en-US" i="1" dirty="0"/>
              <a:t> </a:t>
            </a:r>
          </a:p>
        </p:txBody>
      </p:sp>
      <p:sp>
        <p:nvSpPr>
          <p:cNvPr id="4" name="TextBox 3">
            <a:extLst>
              <a:ext uri="{FF2B5EF4-FFF2-40B4-BE49-F238E27FC236}">
                <a16:creationId xmlns:a16="http://schemas.microsoft.com/office/drawing/2014/main" id="{519EBA47-60BF-3442-B67A-EEB4542850F7}"/>
              </a:ext>
            </a:extLst>
          </p:cNvPr>
          <p:cNvSpPr txBox="1"/>
          <p:nvPr/>
        </p:nvSpPr>
        <p:spPr>
          <a:xfrm>
            <a:off x="0" y="216436"/>
            <a:ext cx="9144000" cy="1292662"/>
          </a:xfrm>
          <a:prstGeom prst="rect">
            <a:avLst/>
          </a:prstGeom>
          <a:noFill/>
        </p:spPr>
        <p:txBody>
          <a:bodyPr wrap="square" rtlCol="0">
            <a:spAutoFit/>
          </a:bodyPr>
          <a:lstStyle/>
          <a:p>
            <a:r>
              <a:rPr lang="en-US" sz="2600" b="1" dirty="0">
                <a:solidFill>
                  <a:schemeClr val="tx1"/>
                </a:solidFill>
              </a:rPr>
              <a:t>Planning for social sustainability in Indian cities: Lessons in identifying and designing spaces of co-presence and community</a:t>
            </a:r>
          </a:p>
        </p:txBody>
      </p:sp>
      <p:pic>
        <p:nvPicPr>
          <p:cNvPr id="5" name="Picture 4">
            <a:extLst>
              <a:ext uri="{FF2B5EF4-FFF2-40B4-BE49-F238E27FC236}">
                <a16:creationId xmlns:a16="http://schemas.microsoft.com/office/drawing/2014/main" id="{03994772-3AAA-F848-B3D7-302ED323FAEF}"/>
              </a:ext>
            </a:extLst>
          </p:cNvPr>
          <p:cNvPicPr>
            <a:picLocks noChangeAspect="1"/>
          </p:cNvPicPr>
          <p:nvPr/>
        </p:nvPicPr>
        <p:blipFill>
          <a:blip r:embed="rId2"/>
          <a:stretch>
            <a:fillRect/>
          </a:stretch>
        </p:blipFill>
        <p:spPr>
          <a:xfrm>
            <a:off x="6172200" y="1371600"/>
            <a:ext cx="2898602" cy="3443320"/>
          </a:xfrm>
          <a:prstGeom prst="rect">
            <a:avLst/>
          </a:prstGeom>
        </p:spPr>
      </p:pic>
    </p:spTree>
    <p:extLst>
      <p:ext uri="{BB962C8B-B14F-4D97-AF65-F5344CB8AC3E}">
        <p14:creationId xmlns:p14="http://schemas.microsoft.com/office/powerpoint/2010/main" val="1607056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8080A3-A96E-F740-8E36-E748185E17A8}"/>
              </a:ext>
            </a:extLst>
          </p:cNvPr>
          <p:cNvSpPr>
            <a:spLocks noGrp="1"/>
          </p:cNvSpPr>
          <p:nvPr>
            <p:ph idx="1"/>
          </p:nvPr>
        </p:nvSpPr>
        <p:spPr>
          <a:xfrm>
            <a:off x="76200" y="228600"/>
            <a:ext cx="4724400" cy="5715000"/>
          </a:xfrm>
        </p:spPr>
        <p:txBody>
          <a:bodyPr/>
          <a:lstStyle/>
          <a:p>
            <a:r>
              <a:rPr lang="en-US" sz="2800" b="1" dirty="0"/>
              <a:t>We will examine public spaces in two cities in northern India: </a:t>
            </a:r>
          </a:p>
          <a:p>
            <a:pPr marL="457200" indent="-457200">
              <a:buFont typeface="Arial" panose="020B0604020202020204" pitchFamily="34" charset="0"/>
              <a:buChar char="•"/>
            </a:pPr>
            <a:r>
              <a:rPr lang="en-US" sz="2800" dirty="0"/>
              <a:t>Chandigarh, the capital city of both Punjab and Haryana states with about 1 million people </a:t>
            </a:r>
          </a:p>
          <a:p>
            <a:pPr marL="457200" indent="-457200">
              <a:buFont typeface="Arial" panose="020B0604020202020204" pitchFamily="34" charset="0"/>
              <a:buChar char="•"/>
            </a:pPr>
            <a:r>
              <a:rPr lang="en-US" sz="2800" dirty="0"/>
              <a:t>Shimla, the capital of Himachal Pradesh with about 200,000 people </a:t>
            </a:r>
          </a:p>
        </p:txBody>
      </p:sp>
      <p:pic>
        <p:nvPicPr>
          <p:cNvPr id="6" name="Picture 5">
            <a:extLst>
              <a:ext uri="{FF2B5EF4-FFF2-40B4-BE49-F238E27FC236}">
                <a16:creationId xmlns:a16="http://schemas.microsoft.com/office/drawing/2014/main" id="{AC9B7D94-B314-424E-AEE9-D4FE27973B34}"/>
              </a:ext>
            </a:extLst>
          </p:cNvPr>
          <p:cNvPicPr>
            <a:picLocks noChangeAspect="1"/>
          </p:cNvPicPr>
          <p:nvPr/>
        </p:nvPicPr>
        <p:blipFill>
          <a:blip r:embed="rId3"/>
          <a:stretch>
            <a:fillRect/>
          </a:stretch>
        </p:blipFill>
        <p:spPr>
          <a:xfrm>
            <a:off x="4701796" y="243068"/>
            <a:ext cx="4442204" cy="3604468"/>
          </a:xfrm>
          <a:prstGeom prst="rect">
            <a:avLst/>
          </a:prstGeom>
        </p:spPr>
      </p:pic>
    </p:spTree>
    <p:extLst>
      <p:ext uri="{BB962C8B-B14F-4D97-AF65-F5344CB8AC3E}">
        <p14:creationId xmlns:p14="http://schemas.microsoft.com/office/powerpoint/2010/main" val="3244990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B966-EFD9-8945-A5E4-2BD2B87943D1}"/>
              </a:ext>
            </a:extLst>
          </p:cNvPr>
          <p:cNvSpPr>
            <a:spLocks noGrp="1"/>
          </p:cNvSpPr>
          <p:nvPr>
            <p:ph type="title"/>
          </p:nvPr>
        </p:nvSpPr>
        <p:spPr>
          <a:xfrm>
            <a:off x="0" y="0"/>
            <a:ext cx="9137650" cy="1085407"/>
          </a:xfrm>
        </p:spPr>
        <p:txBody>
          <a:bodyPr/>
          <a:lstStyle/>
          <a:p>
            <a:r>
              <a:rPr lang="en-US" b="1" dirty="0"/>
              <a:t>First modern planned city in India</a:t>
            </a:r>
            <a:br>
              <a:rPr lang="en-US" b="1" dirty="0"/>
            </a:br>
            <a:r>
              <a:rPr lang="en-US" sz="2200" dirty="0"/>
              <a:t>Modernist architect &amp; planner Le Corbusier</a:t>
            </a:r>
          </a:p>
        </p:txBody>
      </p:sp>
      <p:sp>
        <p:nvSpPr>
          <p:cNvPr id="3" name="Content Placeholder 2">
            <a:extLst>
              <a:ext uri="{FF2B5EF4-FFF2-40B4-BE49-F238E27FC236}">
                <a16:creationId xmlns:a16="http://schemas.microsoft.com/office/drawing/2014/main" id="{0774C215-E884-CE49-8467-4C1E048EF70C}"/>
              </a:ext>
            </a:extLst>
          </p:cNvPr>
          <p:cNvSpPr>
            <a:spLocks noGrp="1"/>
          </p:cNvSpPr>
          <p:nvPr>
            <p:ph idx="1"/>
          </p:nvPr>
        </p:nvSpPr>
        <p:spPr/>
        <p:txBody>
          <a:bodyPr/>
          <a:lstStyle/>
          <a:p>
            <a:endParaRPr lang="en-US"/>
          </a:p>
        </p:txBody>
      </p:sp>
      <p:pic>
        <p:nvPicPr>
          <p:cNvPr id="4098" name="Picture 2" descr="Le Corbusier's Chandigarh plan from 1951. Note the sector interiors have not yet been designed. Courtesy of Liverpool University special collections and archives.">
            <a:extLst>
              <a:ext uri="{FF2B5EF4-FFF2-40B4-BE49-F238E27FC236}">
                <a16:creationId xmlns:a16="http://schemas.microsoft.com/office/drawing/2014/main" id="{6E168C22-428E-F646-82A8-BF6668FB5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085407"/>
            <a:ext cx="9144000" cy="574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040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EC761B-B24A-C040-A760-AFED7E9574DC}"/>
              </a:ext>
            </a:extLst>
          </p:cNvPr>
          <p:cNvPicPr>
            <a:picLocks noChangeAspect="1"/>
          </p:cNvPicPr>
          <p:nvPr/>
        </p:nvPicPr>
        <p:blipFill>
          <a:blip r:embed="rId2"/>
          <a:stretch>
            <a:fillRect/>
          </a:stretch>
        </p:blipFill>
        <p:spPr>
          <a:xfrm>
            <a:off x="152400" y="33867"/>
            <a:ext cx="5502729" cy="3081528"/>
          </a:xfrm>
          <a:prstGeom prst="rect">
            <a:avLst/>
          </a:prstGeom>
        </p:spPr>
      </p:pic>
      <p:sp>
        <p:nvSpPr>
          <p:cNvPr id="7" name="TextBox 6">
            <a:extLst>
              <a:ext uri="{FF2B5EF4-FFF2-40B4-BE49-F238E27FC236}">
                <a16:creationId xmlns:a16="http://schemas.microsoft.com/office/drawing/2014/main" id="{86530A41-2AFC-4A48-8E8B-D5AB3AD619EB}"/>
              </a:ext>
            </a:extLst>
          </p:cNvPr>
          <p:cNvSpPr txBox="1"/>
          <p:nvPr/>
        </p:nvSpPr>
        <p:spPr>
          <a:xfrm>
            <a:off x="5666419" y="0"/>
            <a:ext cx="3477582" cy="6740307"/>
          </a:xfrm>
          <a:prstGeom prst="rect">
            <a:avLst/>
          </a:prstGeom>
          <a:noFill/>
        </p:spPr>
        <p:txBody>
          <a:bodyPr wrap="square" rtlCol="0">
            <a:spAutoFit/>
          </a:bodyPr>
          <a:lstStyle/>
          <a:p>
            <a:pPr>
              <a:tabLst>
                <a:tab pos="330200" algn="l"/>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a:solidFill>
                  <a:schemeClr val="tx1"/>
                </a:solidFill>
              </a:rPr>
              <a:t>Low-cost housing through innovative design solutions – budget and climate </a:t>
            </a:r>
          </a:p>
          <a:p>
            <a:pPr marL="730250" lvl="1" indent="-330200">
              <a:buFont typeface="Arial" charset="0"/>
              <a:buChar char="•"/>
              <a:tabLst>
                <a:tab pos="330200" algn="l"/>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a:solidFill>
                  <a:schemeClr val="tx1"/>
                </a:solidFill>
              </a:rPr>
              <a:t>Low density, low rise city</a:t>
            </a:r>
          </a:p>
          <a:p>
            <a:pPr marL="730250" lvl="1" indent="-330200">
              <a:buFont typeface="Arial" charset="0"/>
              <a:buChar char="•"/>
              <a:tabLst>
                <a:tab pos="330200" algn="l"/>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a:solidFill>
                  <a:schemeClr val="tx1"/>
                </a:solidFill>
              </a:rPr>
              <a:t>Lots of green space</a:t>
            </a:r>
          </a:p>
          <a:p>
            <a:pPr marL="730250" lvl="1" indent="-330200">
              <a:buFont typeface="Arial" charset="0"/>
              <a:buChar char="•"/>
              <a:tabLst>
                <a:tab pos="330200" algn="l"/>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a:solidFill>
                  <a:schemeClr val="tx1"/>
                </a:solidFill>
              </a:rPr>
              <a:t>Government housing </a:t>
            </a:r>
          </a:p>
          <a:p>
            <a:pPr marL="730250" lvl="1" indent="-330200">
              <a:buFont typeface="Arial" charset="0"/>
              <a:buChar char="•"/>
              <a:tabLst>
                <a:tab pos="330200" algn="l"/>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a:solidFill>
                  <a:schemeClr val="tx1"/>
                </a:solidFill>
              </a:rPr>
              <a:t>Lower cost for construction, but also operation and maintenance</a:t>
            </a:r>
          </a:p>
          <a:p>
            <a:pPr marL="730250" lvl="1" indent="-330200">
              <a:buFont typeface="Arial" charset="0"/>
              <a:buChar char="•"/>
              <a:tabLst>
                <a:tab pos="330200" algn="l"/>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a:solidFill>
                  <a:schemeClr val="tx1"/>
                </a:solidFill>
              </a:rPr>
              <a:t>Hierarchy of housing types based on income</a:t>
            </a:r>
          </a:p>
          <a:p>
            <a:endParaRPr lang="en-US" dirty="0"/>
          </a:p>
        </p:txBody>
      </p:sp>
      <p:pic>
        <p:nvPicPr>
          <p:cNvPr id="8" name="Picture 7">
            <a:extLst>
              <a:ext uri="{FF2B5EF4-FFF2-40B4-BE49-F238E27FC236}">
                <a16:creationId xmlns:a16="http://schemas.microsoft.com/office/drawing/2014/main" id="{EFA79569-03E5-0C4E-8B79-0329E52ACB79}"/>
              </a:ext>
            </a:extLst>
          </p:cNvPr>
          <p:cNvPicPr>
            <a:picLocks noChangeAspect="1"/>
          </p:cNvPicPr>
          <p:nvPr/>
        </p:nvPicPr>
        <p:blipFill>
          <a:blip r:embed="rId3"/>
          <a:stretch>
            <a:fillRect/>
          </a:stretch>
        </p:blipFill>
        <p:spPr>
          <a:xfrm>
            <a:off x="0" y="3115395"/>
            <a:ext cx="3571278" cy="2105706"/>
          </a:xfrm>
          <a:prstGeom prst="rect">
            <a:avLst/>
          </a:prstGeom>
        </p:spPr>
      </p:pic>
      <p:pic>
        <p:nvPicPr>
          <p:cNvPr id="9" name="Picture 8">
            <a:extLst>
              <a:ext uri="{FF2B5EF4-FFF2-40B4-BE49-F238E27FC236}">
                <a16:creationId xmlns:a16="http://schemas.microsoft.com/office/drawing/2014/main" id="{C9C0D3C1-157E-2541-A0D5-32F3677BB0BD}"/>
              </a:ext>
            </a:extLst>
          </p:cNvPr>
          <p:cNvPicPr>
            <a:picLocks noChangeAspect="1"/>
          </p:cNvPicPr>
          <p:nvPr/>
        </p:nvPicPr>
        <p:blipFill>
          <a:blip r:embed="rId4"/>
          <a:stretch>
            <a:fillRect/>
          </a:stretch>
        </p:blipFill>
        <p:spPr>
          <a:xfrm>
            <a:off x="2514600" y="4559300"/>
            <a:ext cx="3543300" cy="2298700"/>
          </a:xfrm>
          <a:prstGeom prst="rect">
            <a:avLst/>
          </a:prstGeom>
        </p:spPr>
      </p:pic>
    </p:spTree>
    <p:extLst>
      <p:ext uri="{BB962C8B-B14F-4D97-AF65-F5344CB8AC3E}">
        <p14:creationId xmlns:p14="http://schemas.microsoft.com/office/powerpoint/2010/main" val="1033585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184D87-E1B5-8D4B-BAAD-3E2B816244CB}"/>
              </a:ext>
            </a:extLst>
          </p:cNvPr>
          <p:cNvPicPr>
            <a:picLocks noChangeAspect="1"/>
          </p:cNvPicPr>
          <p:nvPr/>
        </p:nvPicPr>
        <p:blipFill>
          <a:blip r:embed="rId3"/>
          <a:stretch>
            <a:fillRect/>
          </a:stretch>
        </p:blipFill>
        <p:spPr>
          <a:xfrm>
            <a:off x="-429" y="0"/>
            <a:ext cx="9144429" cy="6848676"/>
          </a:xfrm>
          <a:prstGeom prst="rect">
            <a:avLst/>
          </a:prstGeom>
        </p:spPr>
      </p:pic>
      <p:sp>
        <p:nvSpPr>
          <p:cNvPr id="3" name="Content Placeholder 2">
            <a:extLst>
              <a:ext uri="{FF2B5EF4-FFF2-40B4-BE49-F238E27FC236}">
                <a16:creationId xmlns:a16="http://schemas.microsoft.com/office/drawing/2014/main" id="{228080A3-A96E-F740-8E36-E748185E17A8}"/>
              </a:ext>
            </a:extLst>
          </p:cNvPr>
          <p:cNvSpPr>
            <a:spLocks noGrp="1"/>
          </p:cNvSpPr>
          <p:nvPr>
            <p:ph idx="1"/>
          </p:nvPr>
        </p:nvSpPr>
        <p:spPr>
          <a:xfrm>
            <a:off x="3886200" y="76200"/>
            <a:ext cx="5181600" cy="2743200"/>
          </a:xfrm>
          <a:solidFill>
            <a:schemeClr val="bg1">
              <a:alpha val="52000"/>
            </a:schemeClr>
          </a:solidFill>
        </p:spPr>
        <p:txBody>
          <a:bodyPr/>
          <a:lstStyle/>
          <a:p>
            <a:r>
              <a:rPr lang="en-US" sz="2400" dirty="0"/>
              <a:t>	In the Chandigarh, Capital Complex, we will examine the “Open Hand Monument,” designed by Le Corbusier as a symbolic structure meant to signify unity in one of the many green spaces of the city. </a:t>
            </a:r>
          </a:p>
        </p:txBody>
      </p:sp>
    </p:spTree>
    <p:extLst>
      <p:ext uri="{BB962C8B-B14F-4D97-AF65-F5344CB8AC3E}">
        <p14:creationId xmlns:p14="http://schemas.microsoft.com/office/powerpoint/2010/main" val="302797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5BEF-1311-344E-9197-39021D7A36B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267BCD7-27BF-114A-A681-D1F2570F050E}"/>
              </a:ext>
            </a:extLst>
          </p:cNvPr>
          <p:cNvPicPr>
            <a:picLocks noGrp="1" noChangeAspect="1"/>
          </p:cNvPicPr>
          <p:nvPr>
            <p:ph idx="1"/>
          </p:nvPr>
        </p:nvPicPr>
        <p:blipFill>
          <a:blip r:embed="rId2"/>
          <a:stretch>
            <a:fillRect/>
          </a:stretch>
        </p:blipFill>
        <p:spPr>
          <a:xfrm>
            <a:off x="1479550" y="152400"/>
            <a:ext cx="6172200" cy="6601059"/>
          </a:xfrm>
        </p:spPr>
      </p:pic>
    </p:spTree>
    <p:extLst>
      <p:ext uri="{BB962C8B-B14F-4D97-AF65-F5344CB8AC3E}">
        <p14:creationId xmlns:p14="http://schemas.microsoft.com/office/powerpoint/2010/main" val="3937964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187B5AE-25BE-9A4E-9595-52D34FECE96B}"/>
              </a:ext>
            </a:extLst>
          </p:cNvPr>
          <p:cNvGrpSpPr/>
          <p:nvPr/>
        </p:nvGrpSpPr>
        <p:grpSpPr>
          <a:xfrm>
            <a:off x="29853" y="152400"/>
            <a:ext cx="7621897" cy="6601059"/>
            <a:chOff x="29853" y="152400"/>
            <a:chExt cx="7621897" cy="6601059"/>
          </a:xfrm>
        </p:grpSpPr>
        <p:pic>
          <p:nvPicPr>
            <p:cNvPr id="7" name="Content Placeholder 5">
              <a:extLst>
                <a:ext uri="{FF2B5EF4-FFF2-40B4-BE49-F238E27FC236}">
                  <a16:creationId xmlns:a16="http://schemas.microsoft.com/office/drawing/2014/main" id="{A45FB58C-583A-D840-852A-CB53E163CDBD}"/>
                </a:ext>
              </a:extLst>
            </p:cNvPr>
            <p:cNvPicPr>
              <a:picLocks noChangeAspect="1"/>
            </p:cNvPicPr>
            <p:nvPr/>
          </p:nvPicPr>
          <p:blipFill>
            <a:blip r:embed="rId3">
              <a:alphaModFix/>
            </a:blip>
            <a:stretch>
              <a:fillRect/>
            </a:stretch>
          </p:blipFill>
          <p:spPr bwMode="auto">
            <a:xfrm>
              <a:off x="1479550" y="152400"/>
              <a:ext cx="6172200" cy="660105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8" name="Freeform 7">
              <a:extLst>
                <a:ext uri="{FF2B5EF4-FFF2-40B4-BE49-F238E27FC236}">
                  <a16:creationId xmlns:a16="http://schemas.microsoft.com/office/drawing/2014/main" id="{BC22420A-DEFF-124B-8E57-63BEACBFF048}"/>
                </a:ext>
              </a:extLst>
            </p:cNvPr>
            <p:cNvSpPr/>
            <p:nvPr/>
          </p:nvSpPr>
          <p:spPr bwMode="auto">
            <a:xfrm>
              <a:off x="2291644" y="1207911"/>
              <a:ext cx="1411112" cy="835378"/>
            </a:xfrm>
            <a:custGeom>
              <a:avLst/>
              <a:gdLst>
                <a:gd name="connsiteX0" fmla="*/ 1411112 w 1411112"/>
                <a:gd name="connsiteY0" fmla="*/ 0 h 835378"/>
                <a:gd name="connsiteX1" fmla="*/ 1411112 w 1411112"/>
                <a:gd name="connsiteY1" fmla="*/ 11289 h 835378"/>
                <a:gd name="connsiteX2" fmla="*/ 1354667 w 1411112"/>
                <a:gd name="connsiteY2" fmla="*/ 90311 h 835378"/>
                <a:gd name="connsiteX3" fmla="*/ 1332089 w 1411112"/>
                <a:gd name="connsiteY3" fmla="*/ 158045 h 835378"/>
                <a:gd name="connsiteX4" fmla="*/ 1298223 w 1411112"/>
                <a:gd name="connsiteY4" fmla="*/ 180622 h 835378"/>
                <a:gd name="connsiteX5" fmla="*/ 1106312 w 1411112"/>
                <a:gd name="connsiteY5" fmla="*/ 158045 h 835378"/>
                <a:gd name="connsiteX6" fmla="*/ 869245 w 1411112"/>
                <a:gd name="connsiteY6" fmla="*/ 643467 h 835378"/>
                <a:gd name="connsiteX7" fmla="*/ 688623 w 1411112"/>
                <a:gd name="connsiteY7" fmla="*/ 598311 h 835378"/>
                <a:gd name="connsiteX8" fmla="*/ 587023 w 1411112"/>
                <a:gd name="connsiteY8" fmla="*/ 270933 h 835378"/>
                <a:gd name="connsiteX9" fmla="*/ 304800 w 1411112"/>
                <a:gd name="connsiteY9" fmla="*/ 316089 h 835378"/>
                <a:gd name="connsiteX10" fmla="*/ 101600 w 1411112"/>
                <a:gd name="connsiteY10" fmla="*/ 248356 h 835378"/>
                <a:gd name="connsiteX11" fmla="*/ 0 w 1411112"/>
                <a:gd name="connsiteY11" fmla="*/ 395111 h 835378"/>
                <a:gd name="connsiteX12" fmla="*/ 191912 w 1411112"/>
                <a:gd name="connsiteY12" fmla="*/ 609600 h 835378"/>
                <a:gd name="connsiteX13" fmla="*/ 327378 w 1411112"/>
                <a:gd name="connsiteY13" fmla="*/ 699911 h 835378"/>
                <a:gd name="connsiteX14" fmla="*/ 462845 w 1411112"/>
                <a:gd name="connsiteY14" fmla="*/ 722489 h 835378"/>
                <a:gd name="connsiteX15" fmla="*/ 462845 w 1411112"/>
                <a:gd name="connsiteY15" fmla="*/ 835378 h 835378"/>
                <a:gd name="connsiteX16" fmla="*/ 666045 w 1411112"/>
                <a:gd name="connsiteY16" fmla="*/ 835378 h 835378"/>
                <a:gd name="connsiteX17" fmla="*/ 666045 w 1411112"/>
                <a:gd name="connsiteY17" fmla="*/ 835378 h 835378"/>
                <a:gd name="connsiteX18" fmla="*/ 824089 w 1411112"/>
                <a:gd name="connsiteY18" fmla="*/ 801511 h 835378"/>
                <a:gd name="connsiteX19" fmla="*/ 1038578 w 1411112"/>
                <a:gd name="connsiteY19" fmla="*/ 812800 h 835378"/>
                <a:gd name="connsiteX20" fmla="*/ 1241778 w 1411112"/>
                <a:gd name="connsiteY20" fmla="*/ 598311 h 835378"/>
                <a:gd name="connsiteX21" fmla="*/ 1399823 w 1411112"/>
                <a:gd name="connsiteY21" fmla="*/ 462845 h 835378"/>
                <a:gd name="connsiteX22" fmla="*/ 1343378 w 1411112"/>
                <a:gd name="connsiteY22" fmla="*/ 225778 h 835378"/>
                <a:gd name="connsiteX23" fmla="*/ 1411112 w 1411112"/>
                <a:gd name="connsiteY23" fmla="*/ 0 h 83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11112" h="835378">
                  <a:moveTo>
                    <a:pt x="1411112" y="0"/>
                  </a:moveTo>
                  <a:lnTo>
                    <a:pt x="1411112" y="11289"/>
                  </a:lnTo>
                  <a:cubicBezTo>
                    <a:pt x="1392297" y="37630"/>
                    <a:pt x="1370014" y="61810"/>
                    <a:pt x="1354667" y="90311"/>
                  </a:cubicBezTo>
                  <a:cubicBezTo>
                    <a:pt x="1343384" y="111266"/>
                    <a:pt x="1351891" y="144844"/>
                    <a:pt x="1332089" y="158045"/>
                  </a:cubicBezTo>
                  <a:lnTo>
                    <a:pt x="1298223" y="180622"/>
                  </a:lnTo>
                  <a:lnTo>
                    <a:pt x="1106312" y="158045"/>
                  </a:lnTo>
                  <a:lnTo>
                    <a:pt x="869245" y="643467"/>
                  </a:lnTo>
                  <a:lnTo>
                    <a:pt x="688623" y="598311"/>
                  </a:lnTo>
                  <a:lnTo>
                    <a:pt x="587023" y="270933"/>
                  </a:lnTo>
                  <a:lnTo>
                    <a:pt x="304800" y="316089"/>
                  </a:lnTo>
                  <a:lnTo>
                    <a:pt x="101600" y="248356"/>
                  </a:lnTo>
                  <a:lnTo>
                    <a:pt x="0" y="395111"/>
                  </a:lnTo>
                  <a:lnTo>
                    <a:pt x="191912" y="609600"/>
                  </a:lnTo>
                  <a:lnTo>
                    <a:pt x="327378" y="699911"/>
                  </a:lnTo>
                  <a:lnTo>
                    <a:pt x="462845" y="722489"/>
                  </a:lnTo>
                  <a:lnTo>
                    <a:pt x="462845" y="835378"/>
                  </a:lnTo>
                  <a:lnTo>
                    <a:pt x="666045" y="835378"/>
                  </a:lnTo>
                  <a:lnTo>
                    <a:pt x="666045" y="835378"/>
                  </a:lnTo>
                  <a:lnTo>
                    <a:pt x="824089" y="801511"/>
                  </a:lnTo>
                  <a:lnTo>
                    <a:pt x="1038578" y="812800"/>
                  </a:lnTo>
                  <a:lnTo>
                    <a:pt x="1241778" y="598311"/>
                  </a:lnTo>
                  <a:lnTo>
                    <a:pt x="1399823" y="462845"/>
                  </a:lnTo>
                  <a:lnTo>
                    <a:pt x="1343378" y="225778"/>
                  </a:lnTo>
                  <a:lnTo>
                    <a:pt x="1411112" y="0"/>
                  </a:lnTo>
                  <a:close/>
                </a:path>
              </a:pathLst>
            </a:custGeom>
            <a:solidFill>
              <a:srgbClr val="FFC000">
                <a:alpha val="50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9" name="Freeform 8">
              <a:extLst>
                <a:ext uri="{FF2B5EF4-FFF2-40B4-BE49-F238E27FC236}">
                  <a16:creationId xmlns:a16="http://schemas.microsoft.com/office/drawing/2014/main" id="{CCD9B07B-5015-234B-AB14-B0F6B7DBFE20}"/>
                </a:ext>
              </a:extLst>
            </p:cNvPr>
            <p:cNvSpPr/>
            <p:nvPr/>
          </p:nvSpPr>
          <p:spPr bwMode="auto">
            <a:xfrm>
              <a:off x="1591733" y="1603022"/>
              <a:ext cx="1659467" cy="2731911"/>
            </a:xfrm>
            <a:custGeom>
              <a:avLst/>
              <a:gdLst>
                <a:gd name="connsiteX0" fmla="*/ 688623 w 1659467"/>
                <a:gd name="connsiteY0" fmla="*/ 0 h 2731911"/>
                <a:gd name="connsiteX1" fmla="*/ 282223 w 1659467"/>
                <a:gd name="connsiteY1" fmla="*/ 135467 h 2731911"/>
                <a:gd name="connsiteX2" fmla="*/ 146756 w 1659467"/>
                <a:gd name="connsiteY2" fmla="*/ 316089 h 2731911"/>
                <a:gd name="connsiteX3" fmla="*/ 0 w 1659467"/>
                <a:gd name="connsiteY3" fmla="*/ 428978 h 2731911"/>
                <a:gd name="connsiteX4" fmla="*/ 124178 w 1659467"/>
                <a:gd name="connsiteY4" fmla="*/ 790222 h 2731911"/>
                <a:gd name="connsiteX5" fmla="*/ 79023 w 1659467"/>
                <a:gd name="connsiteY5" fmla="*/ 982134 h 2731911"/>
                <a:gd name="connsiteX6" fmla="*/ 158045 w 1659467"/>
                <a:gd name="connsiteY6" fmla="*/ 1128889 h 2731911"/>
                <a:gd name="connsiteX7" fmla="*/ 349956 w 1659467"/>
                <a:gd name="connsiteY7" fmla="*/ 1072445 h 2731911"/>
                <a:gd name="connsiteX8" fmla="*/ 564445 w 1659467"/>
                <a:gd name="connsiteY8" fmla="*/ 1456267 h 2731911"/>
                <a:gd name="connsiteX9" fmla="*/ 756356 w 1659467"/>
                <a:gd name="connsiteY9" fmla="*/ 1682045 h 2731911"/>
                <a:gd name="connsiteX10" fmla="*/ 1016000 w 1659467"/>
                <a:gd name="connsiteY10" fmla="*/ 1817511 h 2731911"/>
                <a:gd name="connsiteX11" fmla="*/ 1004711 w 1659467"/>
                <a:gd name="connsiteY11" fmla="*/ 2178756 h 2731911"/>
                <a:gd name="connsiteX12" fmla="*/ 970845 w 1659467"/>
                <a:gd name="connsiteY12" fmla="*/ 2370667 h 2731911"/>
                <a:gd name="connsiteX13" fmla="*/ 948267 w 1659467"/>
                <a:gd name="connsiteY13" fmla="*/ 2607734 h 2731911"/>
                <a:gd name="connsiteX14" fmla="*/ 1185334 w 1659467"/>
                <a:gd name="connsiteY14" fmla="*/ 2731911 h 2731911"/>
                <a:gd name="connsiteX15" fmla="*/ 1659467 w 1659467"/>
                <a:gd name="connsiteY15" fmla="*/ 2404534 h 2731911"/>
                <a:gd name="connsiteX16" fmla="*/ 1490134 w 1659467"/>
                <a:gd name="connsiteY16" fmla="*/ 2111022 h 2731911"/>
                <a:gd name="connsiteX17" fmla="*/ 1286934 w 1659467"/>
                <a:gd name="connsiteY17" fmla="*/ 1817511 h 2731911"/>
                <a:gd name="connsiteX18" fmla="*/ 1106311 w 1659467"/>
                <a:gd name="connsiteY18" fmla="*/ 1569156 h 2731911"/>
                <a:gd name="connsiteX19" fmla="*/ 993423 w 1659467"/>
                <a:gd name="connsiteY19" fmla="*/ 1354667 h 2731911"/>
                <a:gd name="connsiteX20" fmla="*/ 801511 w 1659467"/>
                <a:gd name="connsiteY20" fmla="*/ 1027289 h 2731911"/>
                <a:gd name="connsiteX21" fmla="*/ 643467 w 1659467"/>
                <a:gd name="connsiteY21" fmla="*/ 767645 h 2731911"/>
                <a:gd name="connsiteX22" fmla="*/ 643467 w 1659467"/>
                <a:gd name="connsiteY22" fmla="*/ 643467 h 2731911"/>
                <a:gd name="connsiteX23" fmla="*/ 778934 w 1659467"/>
                <a:gd name="connsiteY23" fmla="*/ 609600 h 2731911"/>
                <a:gd name="connsiteX24" fmla="*/ 778934 w 1659467"/>
                <a:gd name="connsiteY24" fmla="*/ 474134 h 2731911"/>
                <a:gd name="connsiteX25" fmla="*/ 1027289 w 1659467"/>
                <a:gd name="connsiteY25" fmla="*/ 316089 h 2731911"/>
                <a:gd name="connsiteX26" fmla="*/ 688623 w 1659467"/>
                <a:gd name="connsiteY26" fmla="*/ 0 h 273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9467" h="2731911">
                  <a:moveTo>
                    <a:pt x="688623" y="0"/>
                  </a:moveTo>
                  <a:lnTo>
                    <a:pt x="282223" y="135467"/>
                  </a:lnTo>
                  <a:lnTo>
                    <a:pt x="146756" y="316089"/>
                  </a:lnTo>
                  <a:lnTo>
                    <a:pt x="0" y="428978"/>
                  </a:lnTo>
                  <a:lnTo>
                    <a:pt x="124178" y="790222"/>
                  </a:lnTo>
                  <a:lnTo>
                    <a:pt x="79023" y="982134"/>
                  </a:lnTo>
                  <a:lnTo>
                    <a:pt x="158045" y="1128889"/>
                  </a:lnTo>
                  <a:lnTo>
                    <a:pt x="349956" y="1072445"/>
                  </a:lnTo>
                  <a:lnTo>
                    <a:pt x="564445" y="1456267"/>
                  </a:lnTo>
                  <a:lnTo>
                    <a:pt x="756356" y="1682045"/>
                  </a:lnTo>
                  <a:lnTo>
                    <a:pt x="1016000" y="1817511"/>
                  </a:lnTo>
                  <a:lnTo>
                    <a:pt x="1004711" y="2178756"/>
                  </a:lnTo>
                  <a:lnTo>
                    <a:pt x="970845" y="2370667"/>
                  </a:lnTo>
                  <a:lnTo>
                    <a:pt x="948267" y="2607734"/>
                  </a:lnTo>
                  <a:lnTo>
                    <a:pt x="1185334" y="2731911"/>
                  </a:lnTo>
                  <a:lnTo>
                    <a:pt x="1659467" y="2404534"/>
                  </a:lnTo>
                  <a:lnTo>
                    <a:pt x="1490134" y="2111022"/>
                  </a:lnTo>
                  <a:lnTo>
                    <a:pt x="1286934" y="1817511"/>
                  </a:lnTo>
                  <a:lnTo>
                    <a:pt x="1106311" y="1569156"/>
                  </a:lnTo>
                  <a:lnTo>
                    <a:pt x="993423" y="1354667"/>
                  </a:lnTo>
                  <a:lnTo>
                    <a:pt x="801511" y="1027289"/>
                  </a:lnTo>
                  <a:lnTo>
                    <a:pt x="643467" y="767645"/>
                  </a:lnTo>
                  <a:lnTo>
                    <a:pt x="643467" y="643467"/>
                  </a:lnTo>
                  <a:lnTo>
                    <a:pt x="778934" y="609600"/>
                  </a:lnTo>
                  <a:lnTo>
                    <a:pt x="778934" y="474134"/>
                  </a:lnTo>
                  <a:lnTo>
                    <a:pt x="1027289" y="316089"/>
                  </a:lnTo>
                  <a:lnTo>
                    <a:pt x="688623" y="0"/>
                  </a:lnTo>
                  <a:close/>
                </a:path>
              </a:pathLst>
            </a:custGeom>
            <a:solidFill>
              <a:srgbClr val="FFFF00">
                <a:alpha val="50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0" name="Freeform 9">
              <a:extLst>
                <a:ext uri="{FF2B5EF4-FFF2-40B4-BE49-F238E27FC236}">
                  <a16:creationId xmlns:a16="http://schemas.microsoft.com/office/drawing/2014/main" id="{02656353-5C8D-354A-945F-1B6DD6730D17}"/>
                </a:ext>
              </a:extLst>
            </p:cNvPr>
            <p:cNvSpPr/>
            <p:nvPr/>
          </p:nvSpPr>
          <p:spPr bwMode="auto">
            <a:xfrm>
              <a:off x="4018844" y="3815644"/>
              <a:ext cx="3345389" cy="2201334"/>
            </a:xfrm>
            <a:custGeom>
              <a:avLst/>
              <a:gdLst>
                <a:gd name="connsiteX0" fmla="*/ 1264356 w 3345389"/>
                <a:gd name="connsiteY0" fmla="*/ 880534 h 2201334"/>
                <a:gd name="connsiteX1" fmla="*/ 1253067 w 3345389"/>
                <a:gd name="connsiteY1" fmla="*/ 903112 h 2201334"/>
                <a:gd name="connsiteX2" fmla="*/ 1151467 w 3345389"/>
                <a:gd name="connsiteY2" fmla="*/ 925689 h 2201334"/>
                <a:gd name="connsiteX3" fmla="*/ 1027289 w 3345389"/>
                <a:gd name="connsiteY3" fmla="*/ 959556 h 2201334"/>
                <a:gd name="connsiteX4" fmla="*/ 959556 w 3345389"/>
                <a:gd name="connsiteY4" fmla="*/ 993423 h 2201334"/>
                <a:gd name="connsiteX5" fmla="*/ 914400 w 3345389"/>
                <a:gd name="connsiteY5" fmla="*/ 1016000 h 2201334"/>
                <a:gd name="connsiteX6" fmla="*/ 846667 w 3345389"/>
                <a:gd name="connsiteY6" fmla="*/ 1038578 h 2201334"/>
                <a:gd name="connsiteX7" fmla="*/ 711200 w 3345389"/>
                <a:gd name="connsiteY7" fmla="*/ 1027289 h 2201334"/>
                <a:gd name="connsiteX8" fmla="*/ 677334 w 3345389"/>
                <a:gd name="connsiteY8" fmla="*/ 1016000 h 2201334"/>
                <a:gd name="connsiteX9" fmla="*/ 474134 w 3345389"/>
                <a:gd name="connsiteY9" fmla="*/ 1027289 h 2201334"/>
                <a:gd name="connsiteX10" fmla="*/ 440267 w 3345389"/>
                <a:gd name="connsiteY10" fmla="*/ 1038578 h 2201334"/>
                <a:gd name="connsiteX11" fmla="*/ 372534 w 3345389"/>
                <a:gd name="connsiteY11" fmla="*/ 1049867 h 2201334"/>
                <a:gd name="connsiteX12" fmla="*/ 327378 w 3345389"/>
                <a:gd name="connsiteY12" fmla="*/ 1061156 h 2201334"/>
                <a:gd name="connsiteX13" fmla="*/ 248356 w 3345389"/>
                <a:gd name="connsiteY13" fmla="*/ 1128889 h 2201334"/>
                <a:gd name="connsiteX14" fmla="*/ 180623 w 3345389"/>
                <a:gd name="connsiteY14" fmla="*/ 1174045 h 2201334"/>
                <a:gd name="connsiteX15" fmla="*/ 124178 w 3345389"/>
                <a:gd name="connsiteY15" fmla="*/ 1230489 h 2201334"/>
                <a:gd name="connsiteX16" fmla="*/ 67734 w 3345389"/>
                <a:gd name="connsiteY16" fmla="*/ 1286934 h 2201334"/>
                <a:gd name="connsiteX17" fmla="*/ 56445 w 3345389"/>
                <a:gd name="connsiteY17" fmla="*/ 1320800 h 2201334"/>
                <a:gd name="connsiteX18" fmla="*/ 11289 w 3345389"/>
                <a:gd name="connsiteY18" fmla="*/ 1388534 h 2201334"/>
                <a:gd name="connsiteX19" fmla="*/ 0 w 3345389"/>
                <a:gd name="connsiteY19" fmla="*/ 1422400 h 2201334"/>
                <a:gd name="connsiteX20" fmla="*/ 22578 w 3345389"/>
                <a:gd name="connsiteY20" fmla="*/ 1490134 h 2201334"/>
                <a:gd name="connsiteX21" fmla="*/ 33867 w 3345389"/>
                <a:gd name="connsiteY21" fmla="*/ 1524000 h 2201334"/>
                <a:gd name="connsiteX22" fmla="*/ 67734 w 3345389"/>
                <a:gd name="connsiteY22" fmla="*/ 1557867 h 2201334"/>
                <a:gd name="connsiteX23" fmla="*/ 90312 w 3345389"/>
                <a:gd name="connsiteY23" fmla="*/ 1603023 h 2201334"/>
                <a:gd name="connsiteX24" fmla="*/ 146756 w 3345389"/>
                <a:gd name="connsiteY24" fmla="*/ 1682045 h 2201334"/>
                <a:gd name="connsiteX25" fmla="*/ 237067 w 3345389"/>
                <a:gd name="connsiteY25" fmla="*/ 1738489 h 2201334"/>
                <a:gd name="connsiteX26" fmla="*/ 327378 w 3345389"/>
                <a:gd name="connsiteY26" fmla="*/ 1806223 h 2201334"/>
                <a:gd name="connsiteX27" fmla="*/ 395112 w 3345389"/>
                <a:gd name="connsiteY27" fmla="*/ 1851378 h 2201334"/>
                <a:gd name="connsiteX28" fmla="*/ 462845 w 3345389"/>
                <a:gd name="connsiteY28" fmla="*/ 1919112 h 2201334"/>
                <a:gd name="connsiteX29" fmla="*/ 496712 w 3345389"/>
                <a:gd name="connsiteY29" fmla="*/ 1986845 h 2201334"/>
                <a:gd name="connsiteX30" fmla="*/ 598312 w 3345389"/>
                <a:gd name="connsiteY30" fmla="*/ 2043289 h 2201334"/>
                <a:gd name="connsiteX31" fmla="*/ 620889 w 3345389"/>
                <a:gd name="connsiteY31" fmla="*/ 2009423 h 2201334"/>
                <a:gd name="connsiteX32" fmla="*/ 598312 w 3345389"/>
                <a:gd name="connsiteY32" fmla="*/ 1941689 h 2201334"/>
                <a:gd name="connsiteX33" fmla="*/ 609600 w 3345389"/>
                <a:gd name="connsiteY33" fmla="*/ 1896534 h 2201334"/>
                <a:gd name="connsiteX34" fmla="*/ 711200 w 3345389"/>
                <a:gd name="connsiteY34" fmla="*/ 1896534 h 2201334"/>
                <a:gd name="connsiteX35" fmla="*/ 778934 w 3345389"/>
                <a:gd name="connsiteY35" fmla="*/ 1941689 h 2201334"/>
                <a:gd name="connsiteX36" fmla="*/ 812800 w 3345389"/>
                <a:gd name="connsiteY36" fmla="*/ 1964267 h 2201334"/>
                <a:gd name="connsiteX37" fmla="*/ 846667 w 3345389"/>
                <a:gd name="connsiteY37" fmla="*/ 1975556 h 2201334"/>
                <a:gd name="connsiteX38" fmla="*/ 880534 w 3345389"/>
                <a:gd name="connsiteY38" fmla="*/ 2009423 h 2201334"/>
                <a:gd name="connsiteX39" fmla="*/ 914400 w 3345389"/>
                <a:gd name="connsiteY39" fmla="*/ 2020712 h 2201334"/>
                <a:gd name="connsiteX40" fmla="*/ 936978 w 3345389"/>
                <a:gd name="connsiteY40" fmla="*/ 2054578 h 2201334"/>
                <a:gd name="connsiteX41" fmla="*/ 1004712 w 3345389"/>
                <a:gd name="connsiteY41" fmla="*/ 2088445 h 2201334"/>
                <a:gd name="connsiteX42" fmla="*/ 1061156 w 3345389"/>
                <a:gd name="connsiteY42" fmla="*/ 2122312 h 2201334"/>
                <a:gd name="connsiteX43" fmla="*/ 1140178 w 3345389"/>
                <a:gd name="connsiteY43" fmla="*/ 2144889 h 2201334"/>
                <a:gd name="connsiteX44" fmla="*/ 1264356 w 3345389"/>
                <a:gd name="connsiteY44" fmla="*/ 2190045 h 2201334"/>
                <a:gd name="connsiteX45" fmla="*/ 1309512 w 3345389"/>
                <a:gd name="connsiteY45" fmla="*/ 2201334 h 2201334"/>
                <a:gd name="connsiteX46" fmla="*/ 1603023 w 3345389"/>
                <a:gd name="connsiteY46" fmla="*/ 2190045 h 2201334"/>
                <a:gd name="connsiteX47" fmla="*/ 1648178 w 3345389"/>
                <a:gd name="connsiteY47" fmla="*/ 2178756 h 2201334"/>
                <a:gd name="connsiteX48" fmla="*/ 1794934 w 3345389"/>
                <a:gd name="connsiteY48" fmla="*/ 2167467 h 2201334"/>
                <a:gd name="connsiteX49" fmla="*/ 1840089 w 3345389"/>
                <a:gd name="connsiteY49" fmla="*/ 2144889 h 2201334"/>
                <a:gd name="connsiteX50" fmla="*/ 1885245 w 3345389"/>
                <a:gd name="connsiteY50" fmla="*/ 2077156 h 2201334"/>
                <a:gd name="connsiteX51" fmla="*/ 1873956 w 3345389"/>
                <a:gd name="connsiteY51" fmla="*/ 2020712 h 2201334"/>
                <a:gd name="connsiteX52" fmla="*/ 1840089 w 3345389"/>
                <a:gd name="connsiteY52" fmla="*/ 1986845 h 2201334"/>
                <a:gd name="connsiteX53" fmla="*/ 1772356 w 3345389"/>
                <a:gd name="connsiteY53" fmla="*/ 1941689 h 2201334"/>
                <a:gd name="connsiteX54" fmla="*/ 1738489 w 3345389"/>
                <a:gd name="connsiteY54" fmla="*/ 1919112 h 2201334"/>
                <a:gd name="connsiteX55" fmla="*/ 1670756 w 3345389"/>
                <a:gd name="connsiteY55" fmla="*/ 1862667 h 2201334"/>
                <a:gd name="connsiteX56" fmla="*/ 1648178 w 3345389"/>
                <a:gd name="connsiteY56" fmla="*/ 1828800 h 2201334"/>
                <a:gd name="connsiteX57" fmla="*/ 1625600 w 3345389"/>
                <a:gd name="connsiteY57" fmla="*/ 1761067 h 2201334"/>
                <a:gd name="connsiteX58" fmla="*/ 1614312 w 3345389"/>
                <a:gd name="connsiteY58" fmla="*/ 1727200 h 2201334"/>
                <a:gd name="connsiteX59" fmla="*/ 1591734 w 3345389"/>
                <a:gd name="connsiteY59" fmla="*/ 1693334 h 2201334"/>
                <a:gd name="connsiteX60" fmla="*/ 1569156 w 3345389"/>
                <a:gd name="connsiteY60" fmla="*/ 1614312 h 2201334"/>
                <a:gd name="connsiteX61" fmla="*/ 1557867 w 3345389"/>
                <a:gd name="connsiteY61" fmla="*/ 1557867 h 2201334"/>
                <a:gd name="connsiteX62" fmla="*/ 1535289 w 3345389"/>
                <a:gd name="connsiteY62" fmla="*/ 1490134 h 2201334"/>
                <a:gd name="connsiteX63" fmla="*/ 1524000 w 3345389"/>
                <a:gd name="connsiteY63" fmla="*/ 1444978 h 2201334"/>
                <a:gd name="connsiteX64" fmla="*/ 1501423 w 3345389"/>
                <a:gd name="connsiteY64" fmla="*/ 1377245 h 2201334"/>
                <a:gd name="connsiteX65" fmla="*/ 1490134 w 3345389"/>
                <a:gd name="connsiteY65" fmla="*/ 1140178 h 2201334"/>
                <a:gd name="connsiteX66" fmla="*/ 1524000 w 3345389"/>
                <a:gd name="connsiteY66" fmla="*/ 970845 h 2201334"/>
                <a:gd name="connsiteX67" fmla="*/ 1546578 w 3345389"/>
                <a:gd name="connsiteY67" fmla="*/ 936978 h 2201334"/>
                <a:gd name="connsiteX68" fmla="*/ 1557867 w 3345389"/>
                <a:gd name="connsiteY68" fmla="*/ 903112 h 2201334"/>
                <a:gd name="connsiteX69" fmla="*/ 1682045 w 3345389"/>
                <a:gd name="connsiteY69" fmla="*/ 733778 h 2201334"/>
                <a:gd name="connsiteX70" fmla="*/ 1715912 w 3345389"/>
                <a:gd name="connsiteY70" fmla="*/ 699912 h 2201334"/>
                <a:gd name="connsiteX71" fmla="*/ 1828800 w 3345389"/>
                <a:gd name="connsiteY71" fmla="*/ 564445 h 2201334"/>
                <a:gd name="connsiteX72" fmla="*/ 1930400 w 3345389"/>
                <a:gd name="connsiteY72" fmla="*/ 519289 h 2201334"/>
                <a:gd name="connsiteX73" fmla="*/ 1964267 w 3345389"/>
                <a:gd name="connsiteY73" fmla="*/ 508000 h 2201334"/>
                <a:gd name="connsiteX74" fmla="*/ 2077156 w 3345389"/>
                <a:gd name="connsiteY74" fmla="*/ 519289 h 2201334"/>
                <a:gd name="connsiteX75" fmla="*/ 2111023 w 3345389"/>
                <a:gd name="connsiteY75" fmla="*/ 632178 h 2201334"/>
                <a:gd name="connsiteX76" fmla="*/ 2122312 w 3345389"/>
                <a:gd name="connsiteY76" fmla="*/ 688623 h 2201334"/>
                <a:gd name="connsiteX77" fmla="*/ 2088445 w 3345389"/>
                <a:gd name="connsiteY77" fmla="*/ 846667 h 2201334"/>
                <a:gd name="connsiteX78" fmla="*/ 2065867 w 3345389"/>
                <a:gd name="connsiteY78" fmla="*/ 880534 h 2201334"/>
                <a:gd name="connsiteX79" fmla="*/ 2032000 w 3345389"/>
                <a:gd name="connsiteY79" fmla="*/ 982134 h 2201334"/>
                <a:gd name="connsiteX80" fmla="*/ 2020712 w 3345389"/>
                <a:gd name="connsiteY80" fmla="*/ 1016000 h 2201334"/>
                <a:gd name="connsiteX81" fmla="*/ 2054578 w 3345389"/>
                <a:gd name="connsiteY81" fmla="*/ 1095023 h 2201334"/>
                <a:gd name="connsiteX82" fmla="*/ 2099734 w 3345389"/>
                <a:gd name="connsiteY82" fmla="*/ 1106312 h 2201334"/>
                <a:gd name="connsiteX83" fmla="*/ 2178756 w 3345389"/>
                <a:gd name="connsiteY83" fmla="*/ 1128889 h 2201334"/>
                <a:gd name="connsiteX84" fmla="*/ 2257778 w 3345389"/>
                <a:gd name="connsiteY84" fmla="*/ 1140178 h 2201334"/>
                <a:gd name="connsiteX85" fmla="*/ 2404534 w 3345389"/>
                <a:gd name="connsiteY85" fmla="*/ 1128889 h 2201334"/>
                <a:gd name="connsiteX86" fmla="*/ 2460978 w 3345389"/>
                <a:gd name="connsiteY86" fmla="*/ 1072445 h 2201334"/>
                <a:gd name="connsiteX87" fmla="*/ 2494845 w 3345389"/>
                <a:gd name="connsiteY87" fmla="*/ 1038578 h 2201334"/>
                <a:gd name="connsiteX88" fmla="*/ 2517423 w 3345389"/>
                <a:gd name="connsiteY88" fmla="*/ 1004712 h 2201334"/>
                <a:gd name="connsiteX89" fmla="*/ 2573867 w 3345389"/>
                <a:gd name="connsiteY89" fmla="*/ 936978 h 2201334"/>
                <a:gd name="connsiteX90" fmla="*/ 2686756 w 3345389"/>
                <a:gd name="connsiteY90" fmla="*/ 778934 h 2201334"/>
                <a:gd name="connsiteX91" fmla="*/ 2709334 w 3345389"/>
                <a:gd name="connsiteY91" fmla="*/ 745067 h 2201334"/>
                <a:gd name="connsiteX92" fmla="*/ 2867378 w 3345389"/>
                <a:gd name="connsiteY92" fmla="*/ 632178 h 2201334"/>
                <a:gd name="connsiteX93" fmla="*/ 2935112 w 3345389"/>
                <a:gd name="connsiteY93" fmla="*/ 598312 h 2201334"/>
                <a:gd name="connsiteX94" fmla="*/ 2957689 w 3345389"/>
                <a:gd name="connsiteY94" fmla="*/ 564445 h 2201334"/>
                <a:gd name="connsiteX95" fmla="*/ 3036712 w 3345389"/>
                <a:gd name="connsiteY95" fmla="*/ 519289 h 2201334"/>
                <a:gd name="connsiteX96" fmla="*/ 3115734 w 3345389"/>
                <a:gd name="connsiteY96" fmla="*/ 428978 h 2201334"/>
                <a:gd name="connsiteX97" fmla="*/ 3160889 w 3345389"/>
                <a:gd name="connsiteY97" fmla="*/ 395112 h 2201334"/>
                <a:gd name="connsiteX98" fmla="*/ 3228623 w 3345389"/>
                <a:gd name="connsiteY98" fmla="*/ 349956 h 2201334"/>
                <a:gd name="connsiteX99" fmla="*/ 3330223 w 3345389"/>
                <a:gd name="connsiteY99" fmla="*/ 191912 h 2201334"/>
                <a:gd name="connsiteX100" fmla="*/ 3341512 w 3345389"/>
                <a:gd name="connsiteY100" fmla="*/ 158045 h 2201334"/>
                <a:gd name="connsiteX101" fmla="*/ 3251200 w 3345389"/>
                <a:gd name="connsiteY101" fmla="*/ 180623 h 2201334"/>
                <a:gd name="connsiteX102" fmla="*/ 3217334 w 3345389"/>
                <a:gd name="connsiteY102" fmla="*/ 203200 h 2201334"/>
                <a:gd name="connsiteX103" fmla="*/ 3149600 w 3345389"/>
                <a:gd name="connsiteY103" fmla="*/ 225778 h 2201334"/>
                <a:gd name="connsiteX104" fmla="*/ 3081867 w 3345389"/>
                <a:gd name="connsiteY104" fmla="*/ 259645 h 2201334"/>
                <a:gd name="connsiteX105" fmla="*/ 3048000 w 3345389"/>
                <a:gd name="connsiteY105" fmla="*/ 282223 h 2201334"/>
                <a:gd name="connsiteX106" fmla="*/ 2980267 w 3345389"/>
                <a:gd name="connsiteY106" fmla="*/ 304800 h 2201334"/>
                <a:gd name="connsiteX107" fmla="*/ 2912534 w 3345389"/>
                <a:gd name="connsiteY107" fmla="*/ 327378 h 2201334"/>
                <a:gd name="connsiteX108" fmla="*/ 2810934 w 3345389"/>
                <a:gd name="connsiteY108" fmla="*/ 361245 h 2201334"/>
                <a:gd name="connsiteX109" fmla="*/ 2777067 w 3345389"/>
                <a:gd name="connsiteY109" fmla="*/ 372534 h 2201334"/>
                <a:gd name="connsiteX110" fmla="*/ 2585156 w 3345389"/>
                <a:gd name="connsiteY110" fmla="*/ 361245 h 2201334"/>
                <a:gd name="connsiteX111" fmla="*/ 2540000 w 3345389"/>
                <a:gd name="connsiteY111" fmla="*/ 349956 h 2201334"/>
                <a:gd name="connsiteX112" fmla="*/ 2415823 w 3345389"/>
                <a:gd name="connsiteY112" fmla="*/ 316089 h 2201334"/>
                <a:gd name="connsiteX113" fmla="*/ 2381956 w 3345389"/>
                <a:gd name="connsiteY113" fmla="*/ 304800 h 2201334"/>
                <a:gd name="connsiteX114" fmla="*/ 2348089 w 3345389"/>
                <a:gd name="connsiteY114" fmla="*/ 282223 h 2201334"/>
                <a:gd name="connsiteX115" fmla="*/ 2314223 w 3345389"/>
                <a:gd name="connsiteY115" fmla="*/ 270934 h 2201334"/>
                <a:gd name="connsiteX116" fmla="*/ 2246489 w 3345389"/>
                <a:gd name="connsiteY116" fmla="*/ 225778 h 2201334"/>
                <a:gd name="connsiteX117" fmla="*/ 2212623 w 3345389"/>
                <a:gd name="connsiteY117" fmla="*/ 203200 h 2201334"/>
                <a:gd name="connsiteX118" fmla="*/ 2178756 w 3345389"/>
                <a:gd name="connsiteY118" fmla="*/ 169334 h 2201334"/>
                <a:gd name="connsiteX119" fmla="*/ 2111023 w 3345389"/>
                <a:gd name="connsiteY119" fmla="*/ 135467 h 2201334"/>
                <a:gd name="connsiteX120" fmla="*/ 2043289 w 3345389"/>
                <a:gd name="connsiteY120" fmla="*/ 90312 h 2201334"/>
                <a:gd name="connsiteX121" fmla="*/ 1975556 w 3345389"/>
                <a:gd name="connsiteY121" fmla="*/ 45156 h 2201334"/>
                <a:gd name="connsiteX122" fmla="*/ 1941689 w 3345389"/>
                <a:gd name="connsiteY122" fmla="*/ 33867 h 2201334"/>
                <a:gd name="connsiteX123" fmla="*/ 1873956 w 3345389"/>
                <a:gd name="connsiteY123" fmla="*/ 0 h 2201334"/>
                <a:gd name="connsiteX124" fmla="*/ 1806223 w 3345389"/>
                <a:gd name="connsiteY124" fmla="*/ 11289 h 2201334"/>
                <a:gd name="connsiteX125" fmla="*/ 1772356 w 3345389"/>
                <a:gd name="connsiteY125" fmla="*/ 33867 h 2201334"/>
                <a:gd name="connsiteX126" fmla="*/ 1704623 w 3345389"/>
                <a:gd name="connsiteY126" fmla="*/ 90312 h 2201334"/>
                <a:gd name="connsiteX127" fmla="*/ 1670756 w 3345389"/>
                <a:gd name="connsiteY127" fmla="*/ 101600 h 2201334"/>
                <a:gd name="connsiteX128" fmla="*/ 1636889 w 3345389"/>
                <a:gd name="connsiteY128" fmla="*/ 135467 h 2201334"/>
                <a:gd name="connsiteX129" fmla="*/ 1569156 w 3345389"/>
                <a:gd name="connsiteY129" fmla="*/ 180623 h 2201334"/>
                <a:gd name="connsiteX130" fmla="*/ 1501423 w 3345389"/>
                <a:gd name="connsiteY130" fmla="*/ 237067 h 2201334"/>
                <a:gd name="connsiteX131" fmla="*/ 1456267 w 3345389"/>
                <a:gd name="connsiteY131" fmla="*/ 270934 h 2201334"/>
                <a:gd name="connsiteX132" fmla="*/ 1388534 w 3345389"/>
                <a:gd name="connsiteY132" fmla="*/ 316089 h 2201334"/>
                <a:gd name="connsiteX133" fmla="*/ 1332089 w 3345389"/>
                <a:gd name="connsiteY133" fmla="*/ 372534 h 2201334"/>
                <a:gd name="connsiteX134" fmla="*/ 1309512 w 3345389"/>
                <a:gd name="connsiteY134" fmla="*/ 406400 h 2201334"/>
                <a:gd name="connsiteX135" fmla="*/ 1241778 w 3345389"/>
                <a:gd name="connsiteY135" fmla="*/ 462845 h 2201334"/>
                <a:gd name="connsiteX136" fmla="*/ 1185334 w 3345389"/>
                <a:gd name="connsiteY136" fmla="*/ 519289 h 2201334"/>
                <a:gd name="connsiteX137" fmla="*/ 1151467 w 3345389"/>
                <a:gd name="connsiteY137" fmla="*/ 553156 h 2201334"/>
                <a:gd name="connsiteX138" fmla="*/ 1083734 w 3345389"/>
                <a:gd name="connsiteY138" fmla="*/ 587023 h 2201334"/>
                <a:gd name="connsiteX139" fmla="*/ 1004712 w 3345389"/>
                <a:gd name="connsiteY139" fmla="*/ 620889 h 2201334"/>
                <a:gd name="connsiteX140" fmla="*/ 1072445 w 3345389"/>
                <a:gd name="connsiteY140" fmla="*/ 643467 h 2201334"/>
                <a:gd name="connsiteX141" fmla="*/ 1128889 w 3345389"/>
                <a:gd name="connsiteY141" fmla="*/ 711200 h 2201334"/>
                <a:gd name="connsiteX142" fmla="*/ 1196623 w 3345389"/>
                <a:gd name="connsiteY142" fmla="*/ 767645 h 2201334"/>
                <a:gd name="connsiteX143" fmla="*/ 1264356 w 3345389"/>
                <a:gd name="connsiteY143" fmla="*/ 824089 h 2201334"/>
                <a:gd name="connsiteX144" fmla="*/ 1320800 w 3345389"/>
                <a:gd name="connsiteY144" fmla="*/ 914400 h 2201334"/>
                <a:gd name="connsiteX145" fmla="*/ 1128889 w 3345389"/>
                <a:gd name="connsiteY145" fmla="*/ 936978 h 2201334"/>
                <a:gd name="connsiteX146" fmla="*/ 1264356 w 3345389"/>
                <a:gd name="connsiteY146" fmla="*/ 880534 h 220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3345389" h="2201334">
                  <a:moveTo>
                    <a:pt x="1264356" y="880534"/>
                  </a:moveTo>
                  <a:lnTo>
                    <a:pt x="1253067" y="903112"/>
                  </a:lnTo>
                  <a:cubicBezTo>
                    <a:pt x="1219200" y="910638"/>
                    <a:pt x="1184988" y="916750"/>
                    <a:pt x="1151467" y="925689"/>
                  </a:cubicBezTo>
                  <a:cubicBezTo>
                    <a:pt x="979582" y="971525"/>
                    <a:pt x="1176366" y="929741"/>
                    <a:pt x="1027289" y="959556"/>
                  </a:cubicBezTo>
                  <a:cubicBezTo>
                    <a:pt x="962212" y="1002942"/>
                    <a:pt x="1024984" y="965383"/>
                    <a:pt x="959556" y="993423"/>
                  </a:cubicBezTo>
                  <a:cubicBezTo>
                    <a:pt x="944088" y="1000052"/>
                    <a:pt x="930025" y="1009750"/>
                    <a:pt x="914400" y="1016000"/>
                  </a:cubicBezTo>
                  <a:cubicBezTo>
                    <a:pt x="892303" y="1024839"/>
                    <a:pt x="846667" y="1038578"/>
                    <a:pt x="846667" y="1038578"/>
                  </a:cubicBezTo>
                  <a:cubicBezTo>
                    <a:pt x="801511" y="1034815"/>
                    <a:pt x="756115" y="1033278"/>
                    <a:pt x="711200" y="1027289"/>
                  </a:cubicBezTo>
                  <a:cubicBezTo>
                    <a:pt x="699405" y="1025716"/>
                    <a:pt x="689233" y="1016000"/>
                    <a:pt x="677334" y="1016000"/>
                  </a:cubicBezTo>
                  <a:cubicBezTo>
                    <a:pt x="609496" y="1016000"/>
                    <a:pt x="541867" y="1023526"/>
                    <a:pt x="474134" y="1027289"/>
                  </a:cubicBezTo>
                  <a:cubicBezTo>
                    <a:pt x="462845" y="1031052"/>
                    <a:pt x="451883" y="1035997"/>
                    <a:pt x="440267" y="1038578"/>
                  </a:cubicBezTo>
                  <a:cubicBezTo>
                    <a:pt x="417923" y="1043543"/>
                    <a:pt x="394979" y="1045378"/>
                    <a:pt x="372534" y="1049867"/>
                  </a:cubicBezTo>
                  <a:cubicBezTo>
                    <a:pt x="357320" y="1052910"/>
                    <a:pt x="342430" y="1057393"/>
                    <a:pt x="327378" y="1061156"/>
                  </a:cubicBezTo>
                  <a:cubicBezTo>
                    <a:pt x="288396" y="1100139"/>
                    <a:pt x="296634" y="1095094"/>
                    <a:pt x="248356" y="1128889"/>
                  </a:cubicBezTo>
                  <a:cubicBezTo>
                    <a:pt x="226126" y="1144450"/>
                    <a:pt x="180623" y="1174045"/>
                    <a:pt x="180623" y="1174045"/>
                  </a:cubicBezTo>
                  <a:cubicBezTo>
                    <a:pt x="120415" y="1264358"/>
                    <a:pt x="199438" y="1155230"/>
                    <a:pt x="124178" y="1230489"/>
                  </a:cubicBezTo>
                  <a:cubicBezTo>
                    <a:pt x="48912" y="1305754"/>
                    <a:pt x="158050" y="1226721"/>
                    <a:pt x="67734" y="1286934"/>
                  </a:cubicBezTo>
                  <a:cubicBezTo>
                    <a:pt x="63971" y="1298223"/>
                    <a:pt x="62224" y="1310398"/>
                    <a:pt x="56445" y="1320800"/>
                  </a:cubicBezTo>
                  <a:cubicBezTo>
                    <a:pt x="43267" y="1344521"/>
                    <a:pt x="19870" y="1362791"/>
                    <a:pt x="11289" y="1388534"/>
                  </a:cubicBezTo>
                  <a:lnTo>
                    <a:pt x="0" y="1422400"/>
                  </a:lnTo>
                  <a:lnTo>
                    <a:pt x="22578" y="1490134"/>
                  </a:lnTo>
                  <a:cubicBezTo>
                    <a:pt x="26341" y="1501423"/>
                    <a:pt x="25453" y="1515586"/>
                    <a:pt x="33867" y="1524000"/>
                  </a:cubicBezTo>
                  <a:cubicBezTo>
                    <a:pt x="45156" y="1535289"/>
                    <a:pt x="58454" y="1544876"/>
                    <a:pt x="67734" y="1557867"/>
                  </a:cubicBezTo>
                  <a:cubicBezTo>
                    <a:pt x="77515" y="1571561"/>
                    <a:pt x="81963" y="1588412"/>
                    <a:pt x="90312" y="1603023"/>
                  </a:cubicBezTo>
                  <a:cubicBezTo>
                    <a:pt x="98859" y="1617981"/>
                    <a:pt x="138679" y="1673968"/>
                    <a:pt x="146756" y="1682045"/>
                  </a:cubicBezTo>
                  <a:cubicBezTo>
                    <a:pt x="196064" y="1731353"/>
                    <a:pt x="183410" y="1702718"/>
                    <a:pt x="237067" y="1738489"/>
                  </a:cubicBezTo>
                  <a:cubicBezTo>
                    <a:pt x="268377" y="1759362"/>
                    <a:pt x="296068" y="1785350"/>
                    <a:pt x="327378" y="1806223"/>
                  </a:cubicBezTo>
                  <a:cubicBezTo>
                    <a:pt x="349956" y="1821275"/>
                    <a:pt x="375925" y="1832190"/>
                    <a:pt x="395112" y="1851378"/>
                  </a:cubicBezTo>
                  <a:lnTo>
                    <a:pt x="462845" y="1919112"/>
                  </a:lnTo>
                  <a:cubicBezTo>
                    <a:pt x="470898" y="1943269"/>
                    <a:pt x="476116" y="1968823"/>
                    <a:pt x="496712" y="1986845"/>
                  </a:cubicBezTo>
                  <a:cubicBezTo>
                    <a:pt x="544486" y="2028647"/>
                    <a:pt x="551797" y="2027784"/>
                    <a:pt x="598312" y="2043289"/>
                  </a:cubicBezTo>
                  <a:cubicBezTo>
                    <a:pt x="605838" y="2032000"/>
                    <a:pt x="620889" y="2022990"/>
                    <a:pt x="620889" y="2009423"/>
                  </a:cubicBezTo>
                  <a:cubicBezTo>
                    <a:pt x="620889" y="1985624"/>
                    <a:pt x="598312" y="1941689"/>
                    <a:pt x="598312" y="1941689"/>
                  </a:cubicBezTo>
                  <a:cubicBezTo>
                    <a:pt x="602075" y="1926637"/>
                    <a:pt x="599908" y="1908649"/>
                    <a:pt x="609600" y="1896534"/>
                  </a:cubicBezTo>
                  <a:cubicBezTo>
                    <a:pt x="629217" y="1872013"/>
                    <a:pt x="700907" y="1894819"/>
                    <a:pt x="711200" y="1896534"/>
                  </a:cubicBezTo>
                  <a:lnTo>
                    <a:pt x="778934" y="1941689"/>
                  </a:lnTo>
                  <a:cubicBezTo>
                    <a:pt x="790223" y="1949215"/>
                    <a:pt x="799929" y="1959977"/>
                    <a:pt x="812800" y="1964267"/>
                  </a:cubicBezTo>
                  <a:lnTo>
                    <a:pt x="846667" y="1975556"/>
                  </a:lnTo>
                  <a:cubicBezTo>
                    <a:pt x="857956" y="1986845"/>
                    <a:pt x="867250" y="2000567"/>
                    <a:pt x="880534" y="2009423"/>
                  </a:cubicBezTo>
                  <a:cubicBezTo>
                    <a:pt x="890435" y="2016024"/>
                    <a:pt x="905108" y="2013279"/>
                    <a:pt x="914400" y="2020712"/>
                  </a:cubicBezTo>
                  <a:cubicBezTo>
                    <a:pt x="924994" y="2029187"/>
                    <a:pt x="927384" y="2044984"/>
                    <a:pt x="936978" y="2054578"/>
                  </a:cubicBezTo>
                  <a:cubicBezTo>
                    <a:pt x="969332" y="2086932"/>
                    <a:pt x="967984" y="2070081"/>
                    <a:pt x="1004712" y="2088445"/>
                  </a:cubicBezTo>
                  <a:cubicBezTo>
                    <a:pt x="1024337" y="2098258"/>
                    <a:pt x="1041531" y="2112500"/>
                    <a:pt x="1061156" y="2122312"/>
                  </a:cubicBezTo>
                  <a:cubicBezTo>
                    <a:pt x="1080118" y="2131793"/>
                    <a:pt x="1122104" y="2139467"/>
                    <a:pt x="1140178" y="2144889"/>
                  </a:cubicBezTo>
                  <a:cubicBezTo>
                    <a:pt x="1324680" y="2200240"/>
                    <a:pt x="1102761" y="2136179"/>
                    <a:pt x="1264356" y="2190045"/>
                  </a:cubicBezTo>
                  <a:cubicBezTo>
                    <a:pt x="1279075" y="2194951"/>
                    <a:pt x="1294460" y="2197571"/>
                    <a:pt x="1309512" y="2201334"/>
                  </a:cubicBezTo>
                  <a:cubicBezTo>
                    <a:pt x="1407349" y="2197571"/>
                    <a:pt x="1505331" y="2196558"/>
                    <a:pt x="1603023" y="2190045"/>
                  </a:cubicBezTo>
                  <a:cubicBezTo>
                    <a:pt x="1618504" y="2189013"/>
                    <a:pt x="1632769" y="2180569"/>
                    <a:pt x="1648178" y="2178756"/>
                  </a:cubicBezTo>
                  <a:cubicBezTo>
                    <a:pt x="1696905" y="2173023"/>
                    <a:pt x="1746015" y="2171230"/>
                    <a:pt x="1794934" y="2167467"/>
                  </a:cubicBezTo>
                  <a:cubicBezTo>
                    <a:pt x="1809986" y="2159941"/>
                    <a:pt x="1828190" y="2156788"/>
                    <a:pt x="1840089" y="2144889"/>
                  </a:cubicBezTo>
                  <a:cubicBezTo>
                    <a:pt x="1859276" y="2125702"/>
                    <a:pt x="1885245" y="2077156"/>
                    <a:pt x="1885245" y="2077156"/>
                  </a:cubicBezTo>
                  <a:cubicBezTo>
                    <a:pt x="1881482" y="2058341"/>
                    <a:pt x="1882537" y="2037874"/>
                    <a:pt x="1873956" y="2020712"/>
                  </a:cubicBezTo>
                  <a:cubicBezTo>
                    <a:pt x="1866816" y="2006432"/>
                    <a:pt x="1852691" y="1996647"/>
                    <a:pt x="1840089" y="1986845"/>
                  </a:cubicBezTo>
                  <a:cubicBezTo>
                    <a:pt x="1818670" y="1970186"/>
                    <a:pt x="1794934" y="1956741"/>
                    <a:pt x="1772356" y="1941689"/>
                  </a:cubicBezTo>
                  <a:cubicBezTo>
                    <a:pt x="1761067" y="1934163"/>
                    <a:pt x="1748083" y="1928706"/>
                    <a:pt x="1738489" y="1919112"/>
                  </a:cubicBezTo>
                  <a:cubicBezTo>
                    <a:pt x="1695029" y="1875651"/>
                    <a:pt x="1717907" y="1894101"/>
                    <a:pt x="1670756" y="1862667"/>
                  </a:cubicBezTo>
                  <a:cubicBezTo>
                    <a:pt x="1663230" y="1851378"/>
                    <a:pt x="1653688" y="1841198"/>
                    <a:pt x="1648178" y="1828800"/>
                  </a:cubicBezTo>
                  <a:cubicBezTo>
                    <a:pt x="1638512" y="1807052"/>
                    <a:pt x="1633126" y="1783645"/>
                    <a:pt x="1625600" y="1761067"/>
                  </a:cubicBezTo>
                  <a:cubicBezTo>
                    <a:pt x="1621837" y="1749778"/>
                    <a:pt x="1620913" y="1737101"/>
                    <a:pt x="1614312" y="1727200"/>
                  </a:cubicBezTo>
                  <a:lnTo>
                    <a:pt x="1591734" y="1693334"/>
                  </a:lnTo>
                  <a:cubicBezTo>
                    <a:pt x="1579163" y="1655622"/>
                    <a:pt x="1578606" y="1656835"/>
                    <a:pt x="1569156" y="1614312"/>
                  </a:cubicBezTo>
                  <a:cubicBezTo>
                    <a:pt x="1564994" y="1595581"/>
                    <a:pt x="1562916" y="1576379"/>
                    <a:pt x="1557867" y="1557867"/>
                  </a:cubicBezTo>
                  <a:cubicBezTo>
                    <a:pt x="1551605" y="1534907"/>
                    <a:pt x="1541061" y="1513222"/>
                    <a:pt x="1535289" y="1490134"/>
                  </a:cubicBezTo>
                  <a:cubicBezTo>
                    <a:pt x="1531526" y="1475082"/>
                    <a:pt x="1528458" y="1459839"/>
                    <a:pt x="1524000" y="1444978"/>
                  </a:cubicBezTo>
                  <a:cubicBezTo>
                    <a:pt x="1517162" y="1422183"/>
                    <a:pt x="1501423" y="1377245"/>
                    <a:pt x="1501423" y="1377245"/>
                  </a:cubicBezTo>
                  <a:cubicBezTo>
                    <a:pt x="1497660" y="1298223"/>
                    <a:pt x="1490134" y="1219290"/>
                    <a:pt x="1490134" y="1140178"/>
                  </a:cubicBezTo>
                  <a:cubicBezTo>
                    <a:pt x="1490134" y="1107435"/>
                    <a:pt x="1500368" y="1006293"/>
                    <a:pt x="1524000" y="970845"/>
                  </a:cubicBezTo>
                  <a:cubicBezTo>
                    <a:pt x="1531526" y="959556"/>
                    <a:pt x="1540510" y="949113"/>
                    <a:pt x="1546578" y="936978"/>
                  </a:cubicBezTo>
                  <a:cubicBezTo>
                    <a:pt x="1551900" y="926335"/>
                    <a:pt x="1552088" y="913514"/>
                    <a:pt x="1557867" y="903112"/>
                  </a:cubicBezTo>
                  <a:cubicBezTo>
                    <a:pt x="1579351" y="864441"/>
                    <a:pt x="1661421" y="754402"/>
                    <a:pt x="1682045" y="733778"/>
                  </a:cubicBezTo>
                  <a:cubicBezTo>
                    <a:pt x="1693334" y="722489"/>
                    <a:pt x="1706111" y="712514"/>
                    <a:pt x="1715912" y="699912"/>
                  </a:cubicBezTo>
                  <a:cubicBezTo>
                    <a:pt x="1760767" y="642241"/>
                    <a:pt x="1763073" y="608263"/>
                    <a:pt x="1828800" y="564445"/>
                  </a:cubicBezTo>
                  <a:cubicBezTo>
                    <a:pt x="1882469" y="528666"/>
                    <a:pt x="1849796" y="546157"/>
                    <a:pt x="1930400" y="519289"/>
                  </a:cubicBezTo>
                  <a:lnTo>
                    <a:pt x="1964267" y="508000"/>
                  </a:lnTo>
                  <a:lnTo>
                    <a:pt x="2077156" y="519289"/>
                  </a:lnTo>
                  <a:cubicBezTo>
                    <a:pt x="2084340" y="523480"/>
                    <a:pt x="2107195" y="614954"/>
                    <a:pt x="2111023" y="632178"/>
                  </a:cubicBezTo>
                  <a:cubicBezTo>
                    <a:pt x="2115185" y="650909"/>
                    <a:pt x="2118549" y="669808"/>
                    <a:pt x="2122312" y="688623"/>
                  </a:cubicBezTo>
                  <a:cubicBezTo>
                    <a:pt x="2117535" y="726838"/>
                    <a:pt x="2113193" y="809545"/>
                    <a:pt x="2088445" y="846667"/>
                  </a:cubicBezTo>
                  <a:cubicBezTo>
                    <a:pt x="2080919" y="857956"/>
                    <a:pt x="2071377" y="868136"/>
                    <a:pt x="2065867" y="880534"/>
                  </a:cubicBezTo>
                  <a:lnTo>
                    <a:pt x="2032000" y="982134"/>
                  </a:lnTo>
                  <a:lnTo>
                    <a:pt x="2020712" y="1016000"/>
                  </a:lnTo>
                  <a:cubicBezTo>
                    <a:pt x="2026376" y="1038659"/>
                    <a:pt x="2031189" y="1079430"/>
                    <a:pt x="2054578" y="1095023"/>
                  </a:cubicBezTo>
                  <a:cubicBezTo>
                    <a:pt x="2067487" y="1103629"/>
                    <a:pt x="2084816" y="1102050"/>
                    <a:pt x="2099734" y="1106312"/>
                  </a:cubicBezTo>
                  <a:cubicBezTo>
                    <a:pt x="2142045" y="1118400"/>
                    <a:pt x="2130237" y="1120067"/>
                    <a:pt x="2178756" y="1128889"/>
                  </a:cubicBezTo>
                  <a:cubicBezTo>
                    <a:pt x="2204935" y="1133649"/>
                    <a:pt x="2231437" y="1136415"/>
                    <a:pt x="2257778" y="1140178"/>
                  </a:cubicBezTo>
                  <a:cubicBezTo>
                    <a:pt x="2306697" y="1136415"/>
                    <a:pt x="2356311" y="1137931"/>
                    <a:pt x="2404534" y="1128889"/>
                  </a:cubicBezTo>
                  <a:cubicBezTo>
                    <a:pt x="2437239" y="1122757"/>
                    <a:pt x="2443325" y="1093629"/>
                    <a:pt x="2460978" y="1072445"/>
                  </a:cubicBezTo>
                  <a:cubicBezTo>
                    <a:pt x="2471199" y="1060180"/>
                    <a:pt x="2484624" y="1050843"/>
                    <a:pt x="2494845" y="1038578"/>
                  </a:cubicBezTo>
                  <a:cubicBezTo>
                    <a:pt x="2503531" y="1028155"/>
                    <a:pt x="2508737" y="1015135"/>
                    <a:pt x="2517423" y="1004712"/>
                  </a:cubicBezTo>
                  <a:cubicBezTo>
                    <a:pt x="2636963" y="861264"/>
                    <a:pt x="2477777" y="1069103"/>
                    <a:pt x="2573867" y="936978"/>
                  </a:cubicBezTo>
                  <a:cubicBezTo>
                    <a:pt x="2685884" y="782954"/>
                    <a:pt x="2600533" y="908267"/>
                    <a:pt x="2686756" y="778934"/>
                  </a:cubicBezTo>
                  <a:cubicBezTo>
                    <a:pt x="2694282" y="767645"/>
                    <a:pt x="2698480" y="753208"/>
                    <a:pt x="2709334" y="745067"/>
                  </a:cubicBezTo>
                  <a:cubicBezTo>
                    <a:pt x="2821348" y="661057"/>
                    <a:pt x="2768339" y="698204"/>
                    <a:pt x="2867378" y="632178"/>
                  </a:cubicBezTo>
                  <a:cubicBezTo>
                    <a:pt x="2911145" y="603000"/>
                    <a:pt x="2888374" y="613890"/>
                    <a:pt x="2935112" y="598312"/>
                  </a:cubicBezTo>
                  <a:cubicBezTo>
                    <a:pt x="2942638" y="587023"/>
                    <a:pt x="2948095" y="574039"/>
                    <a:pt x="2957689" y="564445"/>
                  </a:cubicBezTo>
                  <a:cubicBezTo>
                    <a:pt x="2973645" y="548489"/>
                    <a:pt x="3019004" y="528143"/>
                    <a:pt x="3036712" y="519289"/>
                  </a:cubicBezTo>
                  <a:cubicBezTo>
                    <a:pt x="3063904" y="485299"/>
                    <a:pt x="3083340" y="456744"/>
                    <a:pt x="3115734" y="428978"/>
                  </a:cubicBezTo>
                  <a:cubicBezTo>
                    <a:pt x="3130019" y="416734"/>
                    <a:pt x="3145476" y="405901"/>
                    <a:pt x="3160889" y="395112"/>
                  </a:cubicBezTo>
                  <a:cubicBezTo>
                    <a:pt x="3183119" y="379551"/>
                    <a:pt x="3228623" y="349956"/>
                    <a:pt x="3228623" y="349956"/>
                  </a:cubicBezTo>
                  <a:cubicBezTo>
                    <a:pt x="3266372" y="299623"/>
                    <a:pt x="3305268" y="250139"/>
                    <a:pt x="3330223" y="191912"/>
                  </a:cubicBezTo>
                  <a:cubicBezTo>
                    <a:pt x="3334911" y="180975"/>
                    <a:pt x="3353292" y="159728"/>
                    <a:pt x="3341512" y="158045"/>
                  </a:cubicBezTo>
                  <a:cubicBezTo>
                    <a:pt x="3310793" y="153657"/>
                    <a:pt x="3251200" y="180623"/>
                    <a:pt x="3251200" y="180623"/>
                  </a:cubicBezTo>
                  <a:cubicBezTo>
                    <a:pt x="3239911" y="188149"/>
                    <a:pt x="3229732" y="197690"/>
                    <a:pt x="3217334" y="203200"/>
                  </a:cubicBezTo>
                  <a:cubicBezTo>
                    <a:pt x="3195586" y="212866"/>
                    <a:pt x="3149600" y="225778"/>
                    <a:pt x="3149600" y="225778"/>
                  </a:cubicBezTo>
                  <a:cubicBezTo>
                    <a:pt x="3052551" y="290479"/>
                    <a:pt x="3175338" y="212910"/>
                    <a:pt x="3081867" y="259645"/>
                  </a:cubicBezTo>
                  <a:cubicBezTo>
                    <a:pt x="3069732" y="265713"/>
                    <a:pt x="3060398" y="276713"/>
                    <a:pt x="3048000" y="282223"/>
                  </a:cubicBezTo>
                  <a:cubicBezTo>
                    <a:pt x="3026252" y="291889"/>
                    <a:pt x="3002845" y="297274"/>
                    <a:pt x="2980267" y="304800"/>
                  </a:cubicBezTo>
                  <a:lnTo>
                    <a:pt x="2912534" y="327378"/>
                  </a:lnTo>
                  <a:lnTo>
                    <a:pt x="2810934" y="361245"/>
                  </a:lnTo>
                  <a:lnTo>
                    <a:pt x="2777067" y="372534"/>
                  </a:lnTo>
                  <a:cubicBezTo>
                    <a:pt x="2713097" y="368771"/>
                    <a:pt x="2648948" y="367321"/>
                    <a:pt x="2585156" y="361245"/>
                  </a:cubicBezTo>
                  <a:cubicBezTo>
                    <a:pt x="2569711" y="359774"/>
                    <a:pt x="2555146" y="353322"/>
                    <a:pt x="2540000" y="349956"/>
                  </a:cubicBezTo>
                  <a:cubicBezTo>
                    <a:pt x="2444263" y="328681"/>
                    <a:pt x="2521550" y="351332"/>
                    <a:pt x="2415823" y="316089"/>
                  </a:cubicBezTo>
                  <a:cubicBezTo>
                    <a:pt x="2404534" y="312326"/>
                    <a:pt x="2391857" y="311401"/>
                    <a:pt x="2381956" y="304800"/>
                  </a:cubicBezTo>
                  <a:cubicBezTo>
                    <a:pt x="2370667" y="297274"/>
                    <a:pt x="2360224" y="288291"/>
                    <a:pt x="2348089" y="282223"/>
                  </a:cubicBezTo>
                  <a:cubicBezTo>
                    <a:pt x="2337446" y="276902"/>
                    <a:pt x="2324625" y="276713"/>
                    <a:pt x="2314223" y="270934"/>
                  </a:cubicBezTo>
                  <a:cubicBezTo>
                    <a:pt x="2290502" y="257756"/>
                    <a:pt x="2269067" y="240830"/>
                    <a:pt x="2246489" y="225778"/>
                  </a:cubicBezTo>
                  <a:cubicBezTo>
                    <a:pt x="2235200" y="218252"/>
                    <a:pt x="2222217" y="212793"/>
                    <a:pt x="2212623" y="203200"/>
                  </a:cubicBezTo>
                  <a:cubicBezTo>
                    <a:pt x="2201334" y="191911"/>
                    <a:pt x="2191021" y="179554"/>
                    <a:pt x="2178756" y="169334"/>
                  </a:cubicBezTo>
                  <a:cubicBezTo>
                    <a:pt x="2118616" y="119219"/>
                    <a:pt x="2172119" y="169409"/>
                    <a:pt x="2111023" y="135467"/>
                  </a:cubicBezTo>
                  <a:cubicBezTo>
                    <a:pt x="2087303" y="122289"/>
                    <a:pt x="2065867" y="105364"/>
                    <a:pt x="2043289" y="90312"/>
                  </a:cubicBezTo>
                  <a:lnTo>
                    <a:pt x="1975556" y="45156"/>
                  </a:lnTo>
                  <a:lnTo>
                    <a:pt x="1941689" y="33867"/>
                  </a:lnTo>
                  <a:cubicBezTo>
                    <a:pt x="1924566" y="22451"/>
                    <a:pt x="1897326" y="0"/>
                    <a:pt x="1873956" y="0"/>
                  </a:cubicBezTo>
                  <a:cubicBezTo>
                    <a:pt x="1851067" y="0"/>
                    <a:pt x="1828801" y="7526"/>
                    <a:pt x="1806223" y="11289"/>
                  </a:cubicBezTo>
                  <a:cubicBezTo>
                    <a:pt x="1794934" y="18815"/>
                    <a:pt x="1782779" y="25181"/>
                    <a:pt x="1772356" y="33867"/>
                  </a:cubicBezTo>
                  <a:cubicBezTo>
                    <a:pt x="1734910" y="65072"/>
                    <a:pt x="1746661" y="69293"/>
                    <a:pt x="1704623" y="90312"/>
                  </a:cubicBezTo>
                  <a:cubicBezTo>
                    <a:pt x="1693980" y="95634"/>
                    <a:pt x="1682045" y="97837"/>
                    <a:pt x="1670756" y="101600"/>
                  </a:cubicBezTo>
                  <a:cubicBezTo>
                    <a:pt x="1659467" y="112889"/>
                    <a:pt x="1649491" y="125665"/>
                    <a:pt x="1636889" y="135467"/>
                  </a:cubicBezTo>
                  <a:cubicBezTo>
                    <a:pt x="1615470" y="152126"/>
                    <a:pt x="1588344" y="161436"/>
                    <a:pt x="1569156" y="180623"/>
                  </a:cubicBezTo>
                  <a:cubicBezTo>
                    <a:pt x="1516449" y="233328"/>
                    <a:pt x="1556430" y="197776"/>
                    <a:pt x="1501423" y="237067"/>
                  </a:cubicBezTo>
                  <a:cubicBezTo>
                    <a:pt x="1486113" y="248003"/>
                    <a:pt x="1471681" y="260144"/>
                    <a:pt x="1456267" y="270934"/>
                  </a:cubicBezTo>
                  <a:cubicBezTo>
                    <a:pt x="1434037" y="286495"/>
                    <a:pt x="1388534" y="316089"/>
                    <a:pt x="1388534" y="316089"/>
                  </a:cubicBezTo>
                  <a:cubicBezTo>
                    <a:pt x="1328326" y="406401"/>
                    <a:pt x="1407349" y="297274"/>
                    <a:pt x="1332089" y="372534"/>
                  </a:cubicBezTo>
                  <a:cubicBezTo>
                    <a:pt x="1322496" y="382127"/>
                    <a:pt x="1318198" y="395977"/>
                    <a:pt x="1309512" y="406400"/>
                  </a:cubicBezTo>
                  <a:cubicBezTo>
                    <a:pt x="1282349" y="438995"/>
                    <a:pt x="1275078" y="440645"/>
                    <a:pt x="1241778" y="462845"/>
                  </a:cubicBezTo>
                  <a:cubicBezTo>
                    <a:pt x="1200385" y="524935"/>
                    <a:pt x="1241778" y="472252"/>
                    <a:pt x="1185334" y="519289"/>
                  </a:cubicBezTo>
                  <a:cubicBezTo>
                    <a:pt x="1173069" y="529510"/>
                    <a:pt x="1163732" y="542935"/>
                    <a:pt x="1151467" y="553156"/>
                  </a:cubicBezTo>
                  <a:cubicBezTo>
                    <a:pt x="1102941" y="593594"/>
                    <a:pt x="1134645" y="561568"/>
                    <a:pt x="1083734" y="587023"/>
                  </a:cubicBezTo>
                  <a:cubicBezTo>
                    <a:pt x="1005776" y="626001"/>
                    <a:pt x="1098687" y="597395"/>
                    <a:pt x="1004712" y="620889"/>
                  </a:cubicBezTo>
                  <a:cubicBezTo>
                    <a:pt x="1027290" y="628415"/>
                    <a:pt x="1055617" y="626639"/>
                    <a:pt x="1072445" y="643467"/>
                  </a:cubicBezTo>
                  <a:cubicBezTo>
                    <a:pt x="1171390" y="742412"/>
                    <a:pt x="1050305" y="616899"/>
                    <a:pt x="1128889" y="711200"/>
                  </a:cubicBezTo>
                  <a:cubicBezTo>
                    <a:pt x="1173865" y="765171"/>
                    <a:pt x="1148185" y="727279"/>
                    <a:pt x="1196623" y="767645"/>
                  </a:cubicBezTo>
                  <a:cubicBezTo>
                    <a:pt x="1283536" y="840073"/>
                    <a:pt x="1180277" y="768039"/>
                    <a:pt x="1264356" y="824089"/>
                  </a:cubicBezTo>
                  <a:cubicBezTo>
                    <a:pt x="1314179" y="898824"/>
                    <a:pt x="1297377" y="867552"/>
                    <a:pt x="1320800" y="914400"/>
                  </a:cubicBezTo>
                  <a:lnTo>
                    <a:pt x="1128889" y="936978"/>
                  </a:lnTo>
                  <a:lnTo>
                    <a:pt x="1264356" y="880534"/>
                  </a:lnTo>
                  <a:close/>
                </a:path>
              </a:pathLst>
            </a:custGeom>
            <a:solidFill>
              <a:srgbClr val="FFFF00">
                <a:alpha val="50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3" name="Rectangle 12">
              <a:extLst>
                <a:ext uri="{FF2B5EF4-FFF2-40B4-BE49-F238E27FC236}">
                  <a16:creationId xmlns:a16="http://schemas.microsoft.com/office/drawing/2014/main" id="{8D4DA697-1A74-884F-9F29-71D82A553984}"/>
                </a:ext>
              </a:extLst>
            </p:cNvPr>
            <p:cNvSpPr/>
            <p:nvPr/>
          </p:nvSpPr>
          <p:spPr bwMode="auto">
            <a:xfrm>
              <a:off x="381000" y="4495800"/>
              <a:ext cx="990600" cy="152400"/>
            </a:xfrm>
            <a:prstGeom prst="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5" name="Rectangle 14">
              <a:extLst>
                <a:ext uri="{FF2B5EF4-FFF2-40B4-BE49-F238E27FC236}">
                  <a16:creationId xmlns:a16="http://schemas.microsoft.com/office/drawing/2014/main" id="{BBDD966B-727D-8D4D-9615-0567054BCFFC}"/>
                </a:ext>
              </a:extLst>
            </p:cNvPr>
            <p:cNvSpPr/>
            <p:nvPr/>
          </p:nvSpPr>
          <p:spPr bwMode="auto">
            <a:xfrm>
              <a:off x="381000" y="5410200"/>
              <a:ext cx="990600" cy="152400"/>
            </a:xfrm>
            <a:prstGeom prst="rect">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6" name="Rectangle 15">
              <a:extLst>
                <a:ext uri="{FF2B5EF4-FFF2-40B4-BE49-F238E27FC236}">
                  <a16:creationId xmlns:a16="http://schemas.microsoft.com/office/drawing/2014/main" id="{B10205F2-6C45-DE4C-8B11-02955D907142}"/>
                </a:ext>
              </a:extLst>
            </p:cNvPr>
            <p:cNvSpPr/>
            <p:nvPr/>
          </p:nvSpPr>
          <p:spPr>
            <a:xfrm>
              <a:off x="131104" y="4747034"/>
              <a:ext cx="1406154" cy="338554"/>
            </a:xfrm>
            <a:prstGeom prst="rect">
              <a:avLst/>
            </a:prstGeom>
          </p:spPr>
          <p:txBody>
            <a:bodyPr wrap="none">
              <a:spAutoFit/>
            </a:bodyPr>
            <a:lstStyle/>
            <a:p>
              <a:r>
                <a:rPr lang="en-US" sz="1600" dirty="0">
                  <a:solidFill>
                    <a:schemeClr val="tx1"/>
                  </a:solidFill>
                </a:rPr>
                <a:t>40 - 50 % SC</a:t>
              </a:r>
            </a:p>
          </p:txBody>
        </p:sp>
        <p:sp>
          <p:nvSpPr>
            <p:cNvPr id="17" name="Rectangle 16">
              <a:extLst>
                <a:ext uri="{FF2B5EF4-FFF2-40B4-BE49-F238E27FC236}">
                  <a16:creationId xmlns:a16="http://schemas.microsoft.com/office/drawing/2014/main" id="{509415DA-B2BE-CC4F-9A62-01B902C3E258}"/>
                </a:ext>
              </a:extLst>
            </p:cNvPr>
            <p:cNvSpPr/>
            <p:nvPr/>
          </p:nvSpPr>
          <p:spPr>
            <a:xfrm>
              <a:off x="131104" y="5887212"/>
              <a:ext cx="1406154" cy="338554"/>
            </a:xfrm>
            <a:prstGeom prst="rect">
              <a:avLst/>
            </a:prstGeom>
          </p:spPr>
          <p:txBody>
            <a:bodyPr wrap="none">
              <a:spAutoFit/>
            </a:bodyPr>
            <a:lstStyle/>
            <a:p>
              <a:r>
                <a:rPr lang="en-US" sz="1600" dirty="0">
                  <a:solidFill>
                    <a:schemeClr val="tx1"/>
                  </a:solidFill>
                </a:rPr>
                <a:t>20 - 30 % SC</a:t>
              </a:r>
            </a:p>
          </p:txBody>
        </p:sp>
        <p:sp>
          <p:nvSpPr>
            <p:cNvPr id="18" name="TextBox 17">
              <a:extLst>
                <a:ext uri="{FF2B5EF4-FFF2-40B4-BE49-F238E27FC236}">
                  <a16:creationId xmlns:a16="http://schemas.microsoft.com/office/drawing/2014/main" id="{5475FEB3-A16F-0142-903F-FB29CBB99304}"/>
                </a:ext>
              </a:extLst>
            </p:cNvPr>
            <p:cNvSpPr txBox="1"/>
            <p:nvPr/>
          </p:nvSpPr>
          <p:spPr>
            <a:xfrm>
              <a:off x="29853" y="3552608"/>
              <a:ext cx="1449697" cy="830997"/>
            </a:xfrm>
            <a:prstGeom prst="rect">
              <a:avLst/>
            </a:prstGeom>
            <a:noFill/>
          </p:spPr>
          <p:txBody>
            <a:bodyPr wrap="square" rtlCol="0">
              <a:spAutoFit/>
            </a:bodyPr>
            <a:lstStyle/>
            <a:p>
              <a:r>
                <a:rPr lang="en-US" b="1" dirty="0">
                  <a:solidFill>
                    <a:schemeClr val="tx1"/>
                  </a:solidFill>
                </a:rPr>
                <a:t>2011 Census</a:t>
              </a:r>
            </a:p>
          </p:txBody>
        </p:sp>
      </p:grpSp>
    </p:spTree>
    <p:extLst>
      <p:ext uri="{BB962C8B-B14F-4D97-AF65-F5344CB8AC3E}">
        <p14:creationId xmlns:p14="http://schemas.microsoft.com/office/powerpoint/2010/main" val="4195448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2295-BBD1-6F44-964F-988EDD6248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C4826F-87EF-BB4A-8A2A-D7204B7B4405}"/>
              </a:ext>
            </a:extLst>
          </p:cNvPr>
          <p:cNvSpPr>
            <a:spLocks noGrp="1"/>
          </p:cNvSpPr>
          <p:nvPr>
            <p:ph idx="1"/>
          </p:nvPr>
        </p:nvSpPr>
        <p:spPr>
          <a:xfrm>
            <a:off x="15433" y="4458581"/>
            <a:ext cx="9128567" cy="2399419"/>
          </a:xfrm>
        </p:spPr>
        <p:txBody>
          <a:bodyPr/>
          <a:lstStyle/>
          <a:p>
            <a:r>
              <a:rPr lang="en-US" sz="2200" b="1" dirty="0"/>
              <a:t>Capital complex: </a:t>
            </a:r>
            <a:r>
              <a:rPr lang="en-US" sz="2200" dirty="0"/>
              <a:t>focal point if the city, both visually and symbolically </a:t>
            </a:r>
          </a:p>
          <a:p>
            <a:pPr>
              <a:buFont typeface="Arial" panose="020B0604020202020204" pitchFamily="34" charset="0"/>
              <a:buChar char="•"/>
            </a:pPr>
            <a:r>
              <a:rPr lang="en-US" sz="2200" dirty="0"/>
              <a:t>designed as a great pedestrian plaza </a:t>
            </a:r>
          </a:p>
          <a:p>
            <a:pPr>
              <a:buFont typeface="Arial" panose="020B0604020202020204" pitchFamily="34" charset="0"/>
              <a:buChar char="•"/>
            </a:pPr>
            <a:r>
              <a:rPr lang="en-US" sz="2200" dirty="0"/>
              <a:t>complex of Govt. buildings representing </a:t>
            </a:r>
          </a:p>
          <a:p>
            <a:pPr>
              <a:buFont typeface="Arial" panose="020B0604020202020204" pitchFamily="34" charset="0"/>
              <a:buChar char="•"/>
            </a:pPr>
            <a:r>
              <a:rPr lang="en-US" sz="2200" dirty="0"/>
              <a:t>Esplanade where a number of monuments symbolizing Le Corbusier’s theories of City planning have been placed</a:t>
            </a:r>
          </a:p>
        </p:txBody>
      </p:sp>
      <p:pic>
        <p:nvPicPr>
          <p:cNvPr id="5" name="Picture 4">
            <a:extLst>
              <a:ext uri="{FF2B5EF4-FFF2-40B4-BE49-F238E27FC236}">
                <a16:creationId xmlns:a16="http://schemas.microsoft.com/office/drawing/2014/main" id="{CD8CC9DE-61E5-AE4D-B0DE-94D6DA75B229}"/>
              </a:ext>
            </a:extLst>
          </p:cNvPr>
          <p:cNvPicPr>
            <a:picLocks noChangeAspect="1"/>
          </p:cNvPicPr>
          <p:nvPr/>
        </p:nvPicPr>
        <p:blipFill>
          <a:blip r:embed="rId2"/>
          <a:stretch>
            <a:fillRect/>
          </a:stretch>
        </p:blipFill>
        <p:spPr>
          <a:xfrm>
            <a:off x="8681" y="0"/>
            <a:ext cx="9135319" cy="4458581"/>
          </a:xfrm>
          <a:prstGeom prst="rect">
            <a:avLst/>
          </a:prstGeom>
        </p:spPr>
      </p:pic>
    </p:spTree>
    <p:extLst>
      <p:ext uri="{BB962C8B-B14F-4D97-AF65-F5344CB8AC3E}">
        <p14:creationId xmlns:p14="http://schemas.microsoft.com/office/powerpoint/2010/main" val="3668593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C4826F-87EF-BB4A-8A2A-D7204B7B4405}"/>
              </a:ext>
            </a:extLst>
          </p:cNvPr>
          <p:cNvSpPr>
            <a:spLocks noGrp="1"/>
          </p:cNvSpPr>
          <p:nvPr>
            <p:ph idx="1"/>
          </p:nvPr>
        </p:nvSpPr>
        <p:spPr>
          <a:xfrm>
            <a:off x="15433" y="3962400"/>
            <a:ext cx="9128567" cy="2399419"/>
          </a:xfrm>
        </p:spPr>
        <p:txBody>
          <a:bodyPr/>
          <a:lstStyle/>
          <a:p>
            <a:r>
              <a:rPr lang="en-US" sz="2400" b="1" dirty="0"/>
              <a:t>Open hand and contemplation hollow intended by Le Corbusier as a temple to democracy: </a:t>
            </a:r>
          </a:p>
          <a:p>
            <a:r>
              <a:rPr lang="en-US" sz="2400" dirty="0"/>
              <a:t>- a place to discuss public affairs</a:t>
            </a:r>
          </a:p>
          <a:p>
            <a:pPr>
              <a:buFontTx/>
              <a:buChar char="-"/>
            </a:pPr>
            <a:r>
              <a:rPr lang="en-US" sz="2400" dirty="0"/>
              <a:t>2 amphitheaters</a:t>
            </a:r>
          </a:p>
          <a:p>
            <a:pPr>
              <a:buFontTx/>
              <a:buChar char="-"/>
            </a:pPr>
            <a:r>
              <a:rPr lang="en-US" sz="2400" dirty="0"/>
              <a:t>Speakers’ platform with </a:t>
            </a:r>
            <a:r>
              <a:rPr lang="en-US" sz="2400"/>
              <a:t>acoustic shell</a:t>
            </a:r>
          </a:p>
          <a:p>
            <a:pPr>
              <a:buFontTx/>
              <a:buChar char="-"/>
            </a:pPr>
            <a:endParaRPr lang="en-US" sz="2400" dirty="0"/>
          </a:p>
        </p:txBody>
      </p:sp>
      <p:pic>
        <p:nvPicPr>
          <p:cNvPr id="4" name="Picture 3">
            <a:extLst>
              <a:ext uri="{FF2B5EF4-FFF2-40B4-BE49-F238E27FC236}">
                <a16:creationId xmlns:a16="http://schemas.microsoft.com/office/drawing/2014/main" id="{EE69D951-B48D-F34B-BE52-36BBE26F98F3}"/>
              </a:ext>
            </a:extLst>
          </p:cNvPr>
          <p:cNvPicPr>
            <a:picLocks noChangeAspect="1"/>
          </p:cNvPicPr>
          <p:nvPr/>
        </p:nvPicPr>
        <p:blipFill>
          <a:blip r:embed="rId2"/>
          <a:stretch>
            <a:fillRect/>
          </a:stretch>
        </p:blipFill>
        <p:spPr>
          <a:xfrm>
            <a:off x="2057400" y="463550"/>
            <a:ext cx="4267200" cy="3453765"/>
          </a:xfrm>
          <a:prstGeom prst="rect">
            <a:avLst/>
          </a:prstGeom>
        </p:spPr>
      </p:pic>
    </p:spTree>
    <p:extLst>
      <p:ext uri="{BB962C8B-B14F-4D97-AF65-F5344CB8AC3E}">
        <p14:creationId xmlns:p14="http://schemas.microsoft.com/office/powerpoint/2010/main" val="4126255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DEECF-4AD2-5F40-93C4-F4D0458CF6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7B6ACC-F234-4D48-AAA4-B6254BB945E9}"/>
              </a:ext>
            </a:extLst>
          </p:cNvPr>
          <p:cNvSpPr>
            <a:spLocks noGrp="1"/>
          </p:cNvSpPr>
          <p:nvPr>
            <p:ph idx="1"/>
          </p:nvPr>
        </p:nvSpPr>
        <p:spPr>
          <a:xfrm>
            <a:off x="107949" y="3303920"/>
            <a:ext cx="6978651" cy="3401680"/>
          </a:xfrm>
        </p:spPr>
        <p:txBody>
          <a:bodyPr/>
          <a:lstStyle/>
          <a:p>
            <a:r>
              <a:rPr lang="en-US" b="1" dirty="0"/>
              <a:t>Image analysis: </a:t>
            </a:r>
          </a:p>
          <a:p>
            <a:pPr marL="457200" indent="-457200">
              <a:buFontTx/>
              <a:buChar char="-"/>
            </a:pPr>
            <a:r>
              <a:rPr lang="en-US" dirty="0"/>
              <a:t>Lower use </a:t>
            </a:r>
          </a:p>
          <a:p>
            <a:pPr marL="457200" indent="-457200">
              <a:buFontTx/>
              <a:buChar char="-"/>
            </a:pPr>
            <a:r>
              <a:rPr lang="en-US" dirty="0"/>
              <a:t>Somewhat isolated</a:t>
            </a:r>
          </a:p>
          <a:p>
            <a:pPr marL="457200" indent="-457200">
              <a:buFontTx/>
              <a:buChar char="-"/>
            </a:pPr>
            <a:r>
              <a:rPr lang="en-US" dirty="0"/>
              <a:t>Lacks programing</a:t>
            </a:r>
          </a:p>
          <a:p>
            <a:pPr marL="457200" indent="-457200">
              <a:buFontTx/>
              <a:buChar char="-"/>
            </a:pPr>
            <a:r>
              <a:rPr lang="en-US" dirty="0"/>
              <a:t>Government area</a:t>
            </a:r>
          </a:p>
        </p:txBody>
      </p:sp>
      <p:pic>
        <p:nvPicPr>
          <p:cNvPr id="6" name="Picture 5">
            <a:extLst>
              <a:ext uri="{FF2B5EF4-FFF2-40B4-BE49-F238E27FC236}">
                <a16:creationId xmlns:a16="http://schemas.microsoft.com/office/drawing/2014/main" id="{9688A207-98A7-9546-882A-01B4100FB4CC}"/>
              </a:ext>
            </a:extLst>
          </p:cNvPr>
          <p:cNvPicPr>
            <a:picLocks noChangeAspect="1"/>
          </p:cNvPicPr>
          <p:nvPr/>
        </p:nvPicPr>
        <p:blipFill>
          <a:blip r:embed="rId2"/>
          <a:stretch>
            <a:fillRect/>
          </a:stretch>
        </p:blipFill>
        <p:spPr>
          <a:xfrm>
            <a:off x="139780" y="76200"/>
            <a:ext cx="4608251" cy="3227720"/>
          </a:xfrm>
          <a:prstGeom prst="rect">
            <a:avLst/>
          </a:prstGeom>
        </p:spPr>
      </p:pic>
      <p:pic>
        <p:nvPicPr>
          <p:cNvPr id="7" name="Picture 6">
            <a:extLst>
              <a:ext uri="{FF2B5EF4-FFF2-40B4-BE49-F238E27FC236}">
                <a16:creationId xmlns:a16="http://schemas.microsoft.com/office/drawing/2014/main" id="{DFA0572C-A55B-264E-BC7A-8B2A876494C7}"/>
              </a:ext>
            </a:extLst>
          </p:cNvPr>
          <p:cNvPicPr>
            <a:picLocks noChangeAspect="1"/>
          </p:cNvPicPr>
          <p:nvPr/>
        </p:nvPicPr>
        <p:blipFill>
          <a:blip r:embed="rId3"/>
          <a:stretch>
            <a:fillRect/>
          </a:stretch>
        </p:blipFill>
        <p:spPr>
          <a:xfrm>
            <a:off x="4721987" y="304800"/>
            <a:ext cx="4428049" cy="2743200"/>
          </a:xfrm>
          <a:prstGeom prst="rect">
            <a:avLst/>
          </a:prstGeom>
        </p:spPr>
      </p:pic>
    </p:spTree>
    <p:extLst>
      <p:ext uri="{BB962C8B-B14F-4D97-AF65-F5344CB8AC3E}">
        <p14:creationId xmlns:p14="http://schemas.microsoft.com/office/powerpoint/2010/main" val="557774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EE67B-B8E8-C44A-A051-CF68640091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3AE27F-DEEA-CC42-9428-403F3DBC1CB3}"/>
              </a:ext>
            </a:extLst>
          </p:cNvPr>
          <p:cNvSpPr>
            <a:spLocks noGrp="1"/>
          </p:cNvSpPr>
          <p:nvPr>
            <p:ph idx="1"/>
          </p:nvPr>
        </p:nvSpPr>
        <p:spPr>
          <a:xfrm>
            <a:off x="11575" y="4800600"/>
            <a:ext cx="9158468" cy="1726075"/>
          </a:xfrm>
        </p:spPr>
        <p:txBody>
          <a:bodyPr/>
          <a:lstStyle/>
          <a:p>
            <a:pPr marL="457200" indent="-457200">
              <a:buFont typeface="Arial" panose="020B0604020202020204" pitchFamily="34" charset="0"/>
              <a:buChar char="•"/>
            </a:pPr>
            <a:r>
              <a:rPr lang="en-US" sz="2600" dirty="0"/>
              <a:t>In Shimla, a government and tourism focused hill town with a treasure of Victorian and vernacular architecture</a:t>
            </a:r>
          </a:p>
          <a:p>
            <a:pPr marL="457200" indent="-457200">
              <a:buFont typeface="Arial" panose="020B0604020202020204" pitchFamily="34" charset="0"/>
              <a:buChar char="•"/>
            </a:pPr>
            <a:r>
              <a:rPr lang="en-US" sz="2600" dirty="0"/>
              <a:t>“The Ridge,” large open spaces that host cultural activities, markets, and festivals</a:t>
            </a:r>
          </a:p>
        </p:txBody>
      </p:sp>
      <p:pic>
        <p:nvPicPr>
          <p:cNvPr id="7" name="Picture 6">
            <a:extLst>
              <a:ext uri="{FF2B5EF4-FFF2-40B4-BE49-F238E27FC236}">
                <a16:creationId xmlns:a16="http://schemas.microsoft.com/office/drawing/2014/main" id="{CFB655AB-42DC-0949-951D-43BE2FB2B27F}"/>
              </a:ext>
            </a:extLst>
          </p:cNvPr>
          <p:cNvPicPr>
            <a:picLocks noChangeAspect="1"/>
          </p:cNvPicPr>
          <p:nvPr/>
        </p:nvPicPr>
        <p:blipFill>
          <a:blip r:embed="rId2"/>
          <a:stretch>
            <a:fillRect/>
          </a:stretch>
        </p:blipFill>
        <p:spPr>
          <a:xfrm>
            <a:off x="0" y="-26043"/>
            <a:ext cx="9144000" cy="4733669"/>
          </a:xfrm>
          <a:prstGeom prst="rect">
            <a:avLst/>
          </a:prstGeom>
        </p:spPr>
      </p:pic>
    </p:spTree>
    <p:extLst>
      <p:ext uri="{BB962C8B-B14F-4D97-AF65-F5344CB8AC3E}">
        <p14:creationId xmlns:p14="http://schemas.microsoft.com/office/powerpoint/2010/main" val="3862557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0DB2-1472-634F-8550-7D24E8F5F4B1}"/>
              </a:ext>
            </a:extLst>
          </p:cNvPr>
          <p:cNvSpPr>
            <a:spLocks noGrp="1"/>
          </p:cNvSpPr>
          <p:nvPr>
            <p:ph type="title"/>
          </p:nvPr>
        </p:nvSpPr>
        <p:spPr>
          <a:xfrm>
            <a:off x="25400" y="0"/>
            <a:ext cx="5003800" cy="980420"/>
          </a:xfrm>
        </p:spPr>
        <p:txBody>
          <a:bodyPr/>
          <a:lstStyle/>
          <a:p>
            <a:pPr algn="l"/>
            <a:r>
              <a:rPr lang="en-US" b="1" dirty="0"/>
              <a:t>Project goals: </a:t>
            </a:r>
          </a:p>
        </p:txBody>
      </p:sp>
      <p:sp>
        <p:nvSpPr>
          <p:cNvPr id="3" name="Content Placeholder 2">
            <a:extLst>
              <a:ext uri="{FF2B5EF4-FFF2-40B4-BE49-F238E27FC236}">
                <a16:creationId xmlns:a16="http://schemas.microsoft.com/office/drawing/2014/main" id="{924A8675-84F4-A543-8133-74615ED46EBC}"/>
              </a:ext>
            </a:extLst>
          </p:cNvPr>
          <p:cNvSpPr>
            <a:spLocks noGrp="1"/>
          </p:cNvSpPr>
          <p:nvPr>
            <p:ph idx="1"/>
          </p:nvPr>
        </p:nvSpPr>
        <p:spPr>
          <a:xfrm>
            <a:off x="152400" y="990600"/>
            <a:ext cx="6019800" cy="4267200"/>
          </a:xfrm>
        </p:spPr>
        <p:txBody>
          <a:bodyPr/>
          <a:lstStyle/>
          <a:p>
            <a:pPr marL="457200" indent="-457200">
              <a:buFont typeface="Arial" panose="020B0604020202020204" pitchFamily="34" charset="0"/>
              <a:buChar char="•"/>
            </a:pPr>
            <a:r>
              <a:rPr lang="en-US" sz="2800" dirty="0"/>
              <a:t>United Nations Sustainable Development Goal #11: Sustainable cities and communities</a:t>
            </a:r>
          </a:p>
          <a:p>
            <a:pPr marL="857250" lvl="1" indent="-457200">
              <a:buFont typeface="Arial" panose="020B0604020202020204" pitchFamily="34" charset="0"/>
              <a:buChar char="•"/>
            </a:pPr>
            <a:r>
              <a:rPr lang="en-US" sz="2400" dirty="0"/>
              <a:t>Applying theory to complex local contexts</a:t>
            </a:r>
          </a:p>
          <a:p>
            <a:pPr marL="857250" lvl="1" indent="-457200">
              <a:buFont typeface="Arial" panose="020B0604020202020204" pitchFamily="34" charset="0"/>
              <a:buChar char="•"/>
            </a:pPr>
            <a:r>
              <a:rPr lang="en-US" sz="2400" dirty="0"/>
              <a:t>International comparisons and best practices</a:t>
            </a:r>
          </a:p>
          <a:p>
            <a:pPr marL="857250" lvl="1" indent="-457200">
              <a:buFont typeface="Arial" panose="020B0604020202020204" pitchFamily="34" charset="0"/>
              <a:buChar char="•"/>
            </a:pPr>
            <a:r>
              <a:rPr lang="en-US" sz="2400" dirty="0"/>
              <a:t>Innovative analysis and solutions</a:t>
            </a:r>
          </a:p>
          <a:p>
            <a:endParaRPr lang="en-US" dirty="0"/>
          </a:p>
        </p:txBody>
      </p:sp>
      <p:pic>
        <p:nvPicPr>
          <p:cNvPr id="5" name="Picture 4">
            <a:extLst>
              <a:ext uri="{FF2B5EF4-FFF2-40B4-BE49-F238E27FC236}">
                <a16:creationId xmlns:a16="http://schemas.microsoft.com/office/drawing/2014/main" id="{04F6CB85-BFE8-9648-9E7A-536C6D8F83B2}"/>
              </a:ext>
            </a:extLst>
          </p:cNvPr>
          <p:cNvPicPr>
            <a:picLocks noChangeAspect="1"/>
          </p:cNvPicPr>
          <p:nvPr/>
        </p:nvPicPr>
        <p:blipFill>
          <a:blip r:embed="rId2"/>
          <a:stretch>
            <a:fillRect/>
          </a:stretch>
        </p:blipFill>
        <p:spPr>
          <a:xfrm>
            <a:off x="6299200" y="993422"/>
            <a:ext cx="2844800" cy="5461000"/>
          </a:xfrm>
          <a:prstGeom prst="rect">
            <a:avLst/>
          </a:prstGeom>
        </p:spPr>
      </p:pic>
      <p:sp>
        <p:nvSpPr>
          <p:cNvPr id="6" name="TextBox 5">
            <a:extLst>
              <a:ext uri="{FF2B5EF4-FFF2-40B4-BE49-F238E27FC236}">
                <a16:creationId xmlns:a16="http://schemas.microsoft.com/office/drawing/2014/main" id="{C344C532-2BEA-1741-B260-6E9CDDB81C60}"/>
              </a:ext>
            </a:extLst>
          </p:cNvPr>
          <p:cNvSpPr txBox="1"/>
          <p:nvPr/>
        </p:nvSpPr>
        <p:spPr>
          <a:xfrm>
            <a:off x="1306207" y="5970657"/>
            <a:ext cx="5244171" cy="707886"/>
          </a:xfrm>
          <a:prstGeom prst="rect">
            <a:avLst/>
          </a:prstGeom>
          <a:noFill/>
        </p:spPr>
        <p:txBody>
          <a:bodyPr wrap="square" rtlCol="0">
            <a:spAutoFit/>
          </a:bodyPr>
          <a:lstStyle/>
          <a:p>
            <a:r>
              <a:rPr lang="en-US" sz="1800" dirty="0">
                <a:solidFill>
                  <a:schemeClr val="tx1"/>
                </a:solidFill>
                <a:effectLst>
                  <a:outerShdw blurRad="50800" dist="38100" dir="2700000" algn="tl" rotWithShape="0">
                    <a:prstClr val="black">
                      <a:alpha val="40000"/>
                    </a:prstClr>
                  </a:outerShdw>
                </a:effectLst>
              </a:rPr>
              <a:t>Funded by </a:t>
            </a:r>
          </a:p>
          <a:p>
            <a:r>
              <a:rPr lang="en-US" sz="2200" dirty="0">
                <a:solidFill>
                  <a:schemeClr val="tx1"/>
                </a:solidFill>
                <a:effectLst>
                  <a:outerShdw blurRad="50800" dist="38100" dir="2700000" algn="tl" rotWithShape="0">
                    <a:prstClr val="black">
                      <a:alpha val="40000"/>
                    </a:prstClr>
                  </a:outerShdw>
                </a:effectLst>
              </a:rPr>
              <a:t>American Association of Indian Studies </a:t>
            </a:r>
          </a:p>
        </p:txBody>
      </p:sp>
      <p:pic>
        <p:nvPicPr>
          <p:cNvPr id="7" name="Picture 6">
            <a:extLst>
              <a:ext uri="{FF2B5EF4-FFF2-40B4-BE49-F238E27FC236}">
                <a16:creationId xmlns:a16="http://schemas.microsoft.com/office/drawing/2014/main" id="{AC239275-12F7-C74D-8040-E5D8E7CA58A9}"/>
              </a:ext>
            </a:extLst>
          </p:cNvPr>
          <p:cNvPicPr>
            <a:picLocks noChangeAspect="1"/>
          </p:cNvPicPr>
          <p:nvPr/>
        </p:nvPicPr>
        <p:blipFill>
          <a:blip r:embed="rId3"/>
          <a:stretch>
            <a:fillRect/>
          </a:stretch>
        </p:blipFill>
        <p:spPr>
          <a:xfrm>
            <a:off x="25400" y="5791200"/>
            <a:ext cx="1283629" cy="1066800"/>
          </a:xfrm>
          <a:prstGeom prst="rect">
            <a:avLst/>
          </a:prstGeom>
        </p:spPr>
      </p:pic>
    </p:spTree>
    <p:extLst>
      <p:ext uri="{BB962C8B-B14F-4D97-AF65-F5344CB8AC3E}">
        <p14:creationId xmlns:p14="http://schemas.microsoft.com/office/powerpoint/2010/main" val="1059378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71484-39E9-5A47-B456-00F87E9C8803}"/>
              </a:ext>
            </a:extLst>
          </p:cNvPr>
          <p:cNvSpPr>
            <a:spLocks noGrp="1"/>
          </p:cNvSpPr>
          <p:nvPr>
            <p:ph type="title"/>
          </p:nvPr>
        </p:nvSpPr>
        <p:spPr/>
        <p:txBody>
          <a:bodyPr/>
          <a:lstStyle/>
          <a:p>
            <a:endParaRPr lang="en-US"/>
          </a:p>
        </p:txBody>
      </p:sp>
      <p:pic>
        <p:nvPicPr>
          <p:cNvPr id="7" name="Content Placeholder 5">
            <a:extLst>
              <a:ext uri="{FF2B5EF4-FFF2-40B4-BE49-F238E27FC236}">
                <a16:creationId xmlns:a16="http://schemas.microsoft.com/office/drawing/2014/main" id="{4956B8C4-C2A8-E849-BCFC-C359790D7B9D}"/>
              </a:ext>
            </a:extLst>
          </p:cNvPr>
          <p:cNvPicPr>
            <a:picLocks noChangeAspect="1"/>
          </p:cNvPicPr>
          <p:nvPr/>
        </p:nvPicPr>
        <p:blipFill>
          <a:blip r:embed="rId2"/>
          <a:stretch>
            <a:fillRect/>
          </a:stretch>
        </p:blipFill>
        <p:spPr bwMode="auto">
          <a:xfrm>
            <a:off x="304800" y="228600"/>
            <a:ext cx="8779462" cy="6324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412452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71484-39E9-5A47-B456-00F87E9C8803}"/>
              </a:ext>
            </a:extLst>
          </p:cNvPr>
          <p:cNvSpPr>
            <a:spLocks noGrp="1"/>
          </p:cNvSpPr>
          <p:nvPr>
            <p:ph type="title"/>
          </p:nvPr>
        </p:nvSpPr>
        <p:spPr/>
        <p:txBody>
          <a:bodyPr/>
          <a:lstStyle/>
          <a:p>
            <a:endParaRPr lang="en-US"/>
          </a:p>
        </p:txBody>
      </p:sp>
      <p:grpSp>
        <p:nvGrpSpPr>
          <p:cNvPr id="15" name="Group 14">
            <a:extLst>
              <a:ext uri="{FF2B5EF4-FFF2-40B4-BE49-F238E27FC236}">
                <a16:creationId xmlns:a16="http://schemas.microsoft.com/office/drawing/2014/main" id="{A92719E3-9AFD-D348-AAD9-0FE6A36312C0}"/>
              </a:ext>
            </a:extLst>
          </p:cNvPr>
          <p:cNvGrpSpPr/>
          <p:nvPr/>
        </p:nvGrpSpPr>
        <p:grpSpPr>
          <a:xfrm>
            <a:off x="304800" y="228600"/>
            <a:ext cx="8779462" cy="6324600"/>
            <a:chOff x="304800" y="228600"/>
            <a:chExt cx="8779462" cy="6324600"/>
          </a:xfrm>
        </p:grpSpPr>
        <p:pic>
          <p:nvPicPr>
            <p:cNvPr id="7" name="Content Placeholder 5">
              <a:extLst>
                <a:ext uri="{FF2B5EF4-FFF2-40B4-BE49-F238E27FC236}">
                  <a16:creationId xmlns:a16="http://schemas.microsoft.com/office/drawing/2014/main" id="{4956B8C4-C2A8-E849-BCFC-C359790D7B9D}"/>
                </a:ext>
              </a:extLst>
            </p:cNvPr>
            <p:cNvPicPr>
              <a:picLocks noChangeAspect="1"/>
            </p:cNvPicPr>
            <p:nvPr/>
          </p:nvPicPr>
          <p:blipFill>
            <a:blip r:embed="rId2"/>
            <a:stretch>
              <a:fillRect/>
            </a:stretch>
          </p:blipFill>
          <p:spPr bwMode="auto">
            <a:xfrm>
              <a:off x="304800" y="228600"/>
              <a:ext cx="8779462" cy="6324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4" name="Freeform 3">
              <a:extLst>
                <a:ext uri="{FF2B5EF4-FFF2-40B4-BE49-F238E27FC236}">
                  <a16:creationId xmlns:a16="http://schemas.microsoft.com/office/drawing/2014/main" id="{748BB4CA-F5B7-1748-82C0-E7601FB14802}"/>
                </a:ext>
              </a:extLst>
            </p:cNvPr>
            <p:cNvSpPr/>
            <p:nvPr/>
          </p:nvSpPr>
          <p:spPr bwMode="auto">
            <a:xfrm>
              <a:off x="4572000" y="3420533"/>
              <a:ext cx="778933" cy="451556"/>
            </a:xfrm>
            <a:custGeom>
              <a:avLst/>
              <a:gdLst>
                <a:gd name="connsiteX0" fmla="*/ 383822 w 778933"/>
                <a:gd name="connsiteY0" fmla="*/ 0 h 451556"/>
                <a:gd name="connsiteX1" fmla="*/ 135467 w 778933"/>
                <a:gd name="connsiteY1" fmla="*/ 191911 h 451556"/>
                <a:gd name="connsiteX2" fmla="*/ 0 w 778933"/>
                <a:gd name="connsiteY2" fmla="*/ 180623 h 451556"/>
                <a:gd name="connsiteX3" fmla="*/ 33867 w 778933"/>
                <a:gd name="connsiteY3" fmla="*/ 451556 h 451556"/>
                <a:gd name="connsiteX4" fmla="*/ 146756 w 778933"/>
                <a:gd name="connsiteY4" fmla="*/ 372534 h 451556"/>
                <a:gd name="connsiteX5" fmla="*/ 338667 w 778933"/>
                <a:gd name="connsiteY5" fmla="*/ 417689 h 451556"/>
                <a:gd name="connsiteX6" fmla="*/ 440267 w 778933"/>
                <a:gd name="connsiteY6" fmla="*/ 349956 h 451556"/>
                <a:gd name="connsiteX7" fmla="*/ 609600 w 778933"/>
                <a:gd name="connsiteY7" fmla="*/ 372534 h 451556"/>
                <a:gd name="connsiteX8" fmla="*/ 598311 w 778933"/>
                <a:gd name="connsiteY8" fmla="*/ 191911 h 451556"/>
                <a:gd name="connsiteX9" fmla="*/ 745067 w 778933"/>
                <a:gd name="connsiteY9" fmla="*/ 158045 h 451556"/>
                <a:gd name="connsiteX10" fmla="*/ 778933 w 778933"/>
                <a:gd name="connsiteY10" fmla="*/ 56445 h 451556"/>
                <a:gd name="connsiteX11" fmla="*/ 778933 w 778933"/>
                <a:gd name="connsiteY11" fmla="*/ 56445 h 451556"/>
                <a:gd name="connsiteX12" fmla="*/ 383822 w 778933"/>
                <a:gd name="connsiteY12" fmla="*/ 0 h 45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933" h="451556">
                  <a:moveTo>
                    <a:pt x="383822" y="0"/>
                  </a:moveTo>
                  <a:lnTo>
                    <a:pt x="135467" y="191911"/>
                  </a:lnTo>
                  <a:lnTo>
                    <a:pt x="0" y="180623"/>
                  </a:lnTo>
                  <a:lnTo>
                    <a:pt x="33867" y="451556"/>
                  </a:lnTo>
                  <a:lnTo>
                    <a:pt x="146756" y="372534"/>
                  </a:lnTo>
                  <a:lnTo>
                    <a:pt x="338667" y="417689"/>
                  </a:lnTo>
                  <a:lnTo>
                    <a:pt x="440267" y="349956"/>
                  </a:lnTo>
                  <a:lnTo>
                    <a:pt x="609600" y="372534"/>
                  </a:lnTo>
                  <a:lnTo>
                    <a:pt x="598311" y="191911"/>
                  </a:lnTo>
                  <a:lnTo>
                    <a:pt x="745067" y="158045"/>
                  </a:lnTo>
                  <a:lnTo>
                    <a:pt x="778933" y="56445"/>
                  </a:lnTo>
                  <a:lnTo>
                    <a:pt x="778933" y="56445"/>
                  </a:lnTo>
                  <a:lnTo>
                    <a:pt x="383822" y="0"/>
                  </a:lnTo>
                  <a:close/>
                </a:path>
              </a:pathLst>
            </a:custGeom>
            <a:solidFill>
              <a:srgbClr val="FFC000">
                <a:alpha val="50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5" name="Freeform 4">
              <a:extLst>
                <a:ext uri="{FF2B5EF4-FFF2-40B4-BE49-F238E27FC236}">
                  <a16:creationId xmlns:a16="http://schemas.microsoft.com/office/drawing/2014/main" id="{918135DA-913A-E94C-8D59-9591190E83CE}"/>
                </a:ext>
              </a:extLst>
            </p:cNvPr>
            <p:cNvSpPr/>
            <p:nvPr/>
          </p:nvSpPr>
          <p:spPr bwMode="auto">
            <a:xfrm>
              <a:off x="2968978" y="2088444"/>
              <a:ext cx="1715911" cy="1433689"/>
            </a:xfrm>
            <a:custGeom>
              <a:avLst/>
              <a:gdLst>
                <a:gd name="connsiteX0" fmla="*/ 564444 w 1715911"/>
                <a:gd name="connsiteY0" fmla="*/ 338667 h 1433689"/>
                <a:gd name="connsiteX1" fmla="*/ 474133 w 1715911"/>
                <a:gd name="connsiteY1" fmla="*/ 745067 h 1433689"/>
                <a:gd name="connsiteX2" fmla="*/ 270933 w 1715911"/>
                <a:gd name="connsiteY2" fmla="*/ 925689 h 1433689"/>
                <a:gd name="connsiteX3" fmla="*/ 0 w 1715911"/>
                <a:gd name="connsiteY3" fmla="*/ 880534 h 1433689"/>
                <a:gd name="connsiteX4" fmla="*/ 67733 w 1715911"/>
                <a:gd name="connsiteY4" fmla="*/ 1016000 h 1433689"/>
                <a:gd name="connsiteX5" fmla="*/ 158044 w 1715911"/>
                <a:gd name="connsiteY5" fmla="*/ 1241778 h 1433689"/>
                <a:gd name="connsiteX6" fmla="*/ 293511 w 1715911"/>
                <a:gd name="connsiteY6" fmla="*/ 1140178 h 1433689"/>
                <a:gd name="connsiteX7" fmla="*/ 428978 w 1715911"/>
                <a:gd name="connsiteY7" fmla="*/ 1264356 h 1433689"/>
                <a:gd name="connsiteX8" fmla="*/ 428978 w 1715911"/>
                <a:gd name="connsiteY8" fmla="*/ 1264356 h 1433689"/>
                <a:gd name="connsiteX9" fmla="*/ 474133 w 1715911"/>
                <a:gd name="connsiteY9" fmla="*/ 1422400 h 1433689"/>
                <a:gd name="connsiteX10" fmla="*/ 745066 w 1715911"/>
                <a:gd name="connsiteY10" fmla="*/ 1433689 h 1433689"/>
                <a:gd name="connsiteX11" fmla="*/ 948266 w 1715911"/>
                <a:gd name="connsiteY11" fmla="*/ 1264356 h 1433689"/>
                <a:gd name="connsiteX12" fmla="*/ 1275644 w 1715911"/>
                <a:gd name="connsiteY12" fmla="*/ 1309512 h 1433689"/>
                <a:gd name="connsiteX13" fmla="*/ 1467555 w 1715911"/>
                <a:gd name="connsiteY13" fmla="*/ 1196623 h 1433689"/>
                <a:gd name="connsiteX14" fmla="*/ 1636889 w 1715911"/>
                <a:gd name="connsiteY14" fmla="*/ 1140178 h 1433689"/>
                <a:gd name="connsiteX15" fmla="*/ 1569155 w 1715911"/>
                <a:gd name="connsiteY15" fmla="*/ 790223 h 1433689"/>
                <a:gd name="connsiteX16" fmla="*/ 1444978 w 1715911"/>
                <a:gd name="connsiteY16" fmla="*/ 575734 h 1433689"/>
                <a:gd name="connsiteX17" fmla="*/ 1399822 w 1715911"/>
                <a:gd name="connsiteY17" fmla="*/ 451556 h 1433689"/>
                <a:gd name="connsiteX18" fmla="*/ 1399822 w 1715911"/>
                <a:gd name="connsiteY18" fmla="*/ 451556 h 1433689"/>
                <a:gd name="connsiteX19" fmla="*/ 1715911 w 1715911"/>
                <a:gd name="connsiteY19" fmla="*/ 158045 h 1433689"/>
                <a:gd name="connsiteX20" fmla="*/ 1433689 w 1715911"/>
                <a:gd name="connsiteY20" fmla="*/ 0 h 1433689"/>
                <a:gd name="connsiteX21" fmla="*/ 1185333 w 1715911"/>
                <a:gd name="connsiteY21" fmla="*/ 135467 h 1433689"/>
                <a:gd name="connsiteX22" fmla="*/ 936978 w 1715911"/>
                <a:gd name="connsiteY22" fmla="*/ 124178 h 1433689"/>
                <a:gd name="connsiteX23" fmla="*/ 677333 w 1715911"/>
                <a:gd name="connsiteY23" fmla="*/ 338667 h 1433689"/>
                <a:gd name="connsiteX24" fmla="*/ 564444 w 1715911"/>
                <a:gd name="connsiteY24" fmla="*/ 338667 h 143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5911" h="1433689">
                  <a:moveTo>
                    <a:pt x="564444" y="338667"/>
                  </a:moveTo>
                  <a:lnTo>
                    <a:pt x="474133" y="745067"/>
                  </a:lnTo>
                  <a:lnTo>
                    <a:pt x="270933" y="925689"/>
                  </a:lnTo>
                  <a:lnTo>
                    <a:pt x="0" y="880534"/>
                  </a:lnTo>
                  <a:lnTo>
                    <a:pt x="67733" y="1016000"/>
                  </a:lnTo>
                  <a:lnTo>
                    <a:pt x="158044" y="1241778"/>
                  </a:lnTo>
                  <a:lnTo>
                    <a:pt x="293511" y="1140178"/>
                  </a:lnTo>
                  <a:lnTo>
                    <a:pt x="428978" y="1264356"/>
                  </a:lnTo>
                  <a:lnTo>
                    <a:pt x="428978" y="1264356"/>
                  </a:lnTo>
                  <a:lnTo>
                    <a:pt x="474133" y="1422400"/>
                  </a:lnTo>
                  <a:lnTo>
                    <a:pt x="745066" y="1433689"/>
                  </a:lnTo>
                  <a:lnTo>
                    <a:pt x="948266" y="1264356"/>
                  </a:lnTo>
                  <a:lnTo>
                    <a:pt x="1275644" y="1309512"/>
                  </a:lnTo>
                  <a:lnTo>
                    <a:pt x="1467555" y="1196623"/>
                  </a:lnTo>
                  <a:lnTo>
                    <a:pt x="1636889" y="1140178"/>
                  </a:lnTo>
                  <a:lnTo>
                    <a:pt x="1569155" y="790223"/>
                  </a:lnTo>
                  <a:lnTo>
                    <a:pt x="1444978" y="575734"/>
                  </a:lnTo>
                  <a:lnTo>
                    <a:pt x="1399822" y="451556"/>
                  </a:lnTo>
                  <a:lnTo>
                    <a:pt x="1399822" y="451556"/>
                  </a:lnTo>
                  <a:lnTo>
                    <a:pt x="1715911" y="158045"/>
                  </a:lnTo>
                  <a:lnTo>
                    <a:pt x="1433689" y="0"/>
                  </a:lnTo>
                  <a:lnTo>
                    <a:pt x="1185333" y="135467"/>
                  </a:lnTo>
                  <a:lnTo>
                    <a:pt x="936978" y="124178"/>
                  </a:lnTo>
                  <a:lnTo>
                    <a:pt x="677333" y="338667"/>
                  </a:lnTo>
                  <a:lnTo>
                    <a:pt x="564444" y="338667"/>
                  </a:lnTo>
                  <a:close/>
                </a:path>
              </a:pathLst>
            </a:custGeom>
            <a:solidFill>
              <a:srgbClr val="FFFF00">
                <a:alpha val="50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6" name="Freeform 5">
              <a:extLst>
                <a:ext uri="{FF2B5EF4-FFF2-40B4-BE49-F238E27FC236}">
                  <a16:creationId xmlns:a16="http://schemas.microsoft.com/office/drawing/2014/main" id="{EFC58A4D-4EF1-A94B-86EB-D2412CADB26D}"/>
                </a:ext>
              </a:extLst>
            </p:cNvPr>
            <p:cNvSpPr/>
            <p:nvPr/>
          </p:nvSpPr>
          <p:spPr bwMode="auto">
            <a:xfrm>
              <a:off x="1377244" y="3194756"/>
              <a:ext cx="1478845" cy="1230488"/>
            </a:xfrm>
            <a:custGeom>
              <a:avLst/>
              <a:gdLst>
                <a:gd name="connsiteX0" fmla="*/ 259645 w 1478845"/>
                <a:gd name="connsiteY0" fmla="*/ 0 h 1230488"/>
                <a:gd name="connsiteX1" fmla="*/ 0 w 1478845"/>
                <a:gd name="connsiteY1" fmla="*/ 338666 h 1230488"/>
                <a:gd name="connsiteX2" fmla="*/ 135467 w 1478845"/>
                <a:gd name="connsiteY2" fmla="*/ 428977 h 1230488"/>
                <a:gd name="connsiteX3" fmla="*/ 79023 w 1478845"/>
                <a:gd name="connsiteY3" fmla="*/ 666044 h 1230488"/>
                <a:gd name="connsiteX4" fmla="*/ 146756 w 1478845"/>
                <a:gd name="connsiteY4" fmla="*/ 745066 h 1230488"/>
                <a:gd name="connsiteX5" fmla="*/ 79023 w 1478845"/>
                <a:gd name="connsiteY5" fmla="*/ 846666 h 1230488"/>
                <a:gd name="connsiteX6" fmla="*/ 169334 w 1478845"/>
                <a:gd name="connsiteY6" fmla="*/ 925688 h 1230488"/>
                <a:gd name="connsiteX7" fmla="*/ 169334 w 1478845"/>
                <a:gd name="connsiteY7" fmla="*/ 925688 h 1230488"/>
                <a:gd name="connsiteX8" fmla="*/ 293512 w 1478845"/>
                <a:gd name="connsiteY8" fmla="*/ 982133 h 1230488"/>
                <a:gd name="connsiteX9" fmla="*/ 440267 w 1478845"/>
                <a:gd name="connsiteY9" fmla="*/ 914400 h 1230488"/>
                <a:gd name="connsiteX10" fmla="*/ 553156 w 1478845"/>
                <a:gd name="connsiteY10" fmla="*/ 835377 h 1230488"/>
                <a:gd name="connsiteX11" fmla="*/ 756356 w 1478845"/>
                <a:gd name="connsiteY11" fmla="*/ 857955 h 1230488"/>
                <a:gd name="connsiteX12" fmla="*/ 632178 w 1478845"/>
                <a:gd name="connsiteY12" fmla="*/ 1083733 h 1230488"/>
                <a:gd name="connsiteX13" fmla="*/ 643467 w 1478845"/>
                <a:gd name="connsiteY13" fmla="*/ 1230488 h 1230488"/>
                <a:gd name="connsiteX14" fmla="*/ 767645 w 1478845"/>
                <a:gd name="connsiteY14" fmla="*/ 936977 h 1230488"/>
                <a:gd name="connsiteX15" fmla="*/ 925689 w 1478845"/>
                <a:gd name="connsiteY15" fmla="*/ 846666 h 1230488"/>
                <a:gd name="connsiteX16" fmla="*/ 1095023 w 1478845"/>
                <a:gd name="connsiteY16" fmla="*/ 620888 h 1230488"/>
                <a:gd name="connsiteX17" fmla="*/ 1320800 w 1478845"/>
                <a:gd name="connsiteY17" fmla="*/ 530577 h 1230488"/>
                <a:gd name="connsiteX18" fmla="*/ 1456267 w 1478845"/>
                <a:gd name="connsiteY18" fmla="*/ 361244 h 1230488"/>
                <a:gd name="connsiteX19" fmla="*/ 1478845 w 1478845"/>
                <a:gd name="connsiteY19" fmla="*/ 191911 h 1230488"/>
                <a:gd name="connsiteX20" fmla="*/ 1253067 w 1478845"/>
                <a:gd name="connsiteY20" fmla="*/ 225777 h 1230488"/>
                <a:gd name="connsiteX21" fmla="*/ 1151467 w 1478845"/>
                <a:gd name="connsiteY21" fmla="*/ 237066 h 1230488"/>
                <a:gd name="connsiteX22" fmla="*/ 936978 w 1478845"/>
                <a:gd name="connsiteY22" fmla="*/ 79022 h 1230488"/>
                <a:gd name="connsiteX23" fmla="*/ 790223 w 1478845"/>
                <a:gd name="connsiteY23" fmla="*/ 225777 h 1230488"/>
                <a:gd name="connsiteX24" fmla="*/ 903112 w 1478845"/>
                <a:gd name="connsiteY24" fmla="*/ 474133 h 1230488"/>
                <a:gd name="connsiteX25" fmla="*/ 903112 w 1478845"/>
                <a:gd name="connsiteY25" fmla="*/ 474133 h 1230488"/>
                <a:gd name="connsiteX26" fmla="*/ 733778 w 1478845"/>
                <a:gd name="connsiteY26" fmla="*/ 428977 h 1230488"/>
                <a:gd name="connsiteX27" fmla="*/ 688623 w 1478845"/>
                <a:gd name="connsiteY27" fmla="*/ 169333 h 1230488"/>
                <a:gd name="connsiteX28" fmla="*/ 688623 w 1478845"/>
                <a:gd name="connsiteY28" fmla="*/ 169333 h 1230488"/>
                <a:gd name="connsiteX29" fmla="*/ 598312 w 1478845"/>
                <a:gd name="connsiteY29" fmla="*/ 316088 h 1230488"/>
                <a:gd name="connsiteX30" fmla="*/ 496712 w 1478845"/>
                <a:gd name="connsiteY30" fmla="*/ 372533 h 1230488"/>
                <a:gd name="connsiteX31" fmla="*/ 406400 w 1478845"/>
                <a:gd name="connsiteY31" fmla="*/ 316088 h 1230488"/>
                <a:gd name="connsiteX32" fmla="*/ 406400 w 1478845"/>
                <a:gd name="connsiteY32" fmla="*/ 316088 h 1230488"/>
                <a:gd name="connsiteX33" fmla="*/ 383823 w 1478845"/>
                <a:gd name="connsiteY33" fmla="*/ 146755 h 1230488"/>
                <a:gd name="connsiteX34" fmla="*/ 259645 w 1478845"/>
                <a:gd name="connsiteY34" fmla="*/ 0 h 123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8845" h="1230488">
                  <a:moveTo>
                    <a:pt x="259645" y="0"/>
                  </a:moveTo>
                  <a:lnTo>
                    <a:pt x="0" y="338666"/>
                  </a:lnTo>
                  <a:lnTo>
                    <a:pt x="135467" y="428977"/>
                  </a:lnTo>
                  <a:lnTo>
                    <a:pt x="79023" y="666044"/>
                  </a:lnTo>
                  <a:lnTo>
                    <a:pt x="146756" y="745066"/>
                  </a:lnTo>
                  <a:lnTo>
                    <a:pt x="79023" y="846666"/>
                  </a:lnTo>
                  <a:lnTo>
                    <a:pt x="169334" y="925688"/>
                  </a:lnTo>
                  <a:lnTo>
                    <a:pt x="169334" y="925688"/>
                  </a:lnTo>
                  <a:lnTo>
                    <a:pt x="293512" y="982133"/>
                  </a:lnTo>
                  <a:lnTo>
                    <a:pt x="440267" y="914400"/>
                  </a:lnTo>
                  <a:lnTo>
                    <a:pt x="553156" y="835377"/>
                  </a:lnTo>
                  <a:lnTo>
                    <a:pt x="756356" y="857955"/>
                  </a:lnTo>
                  <a:lnTo>
                    <a:pt x="632178" y="1083733"/>
                  </a:lnTo>
                  <a:lnTo>
                    <a:pt x="643467" y="1230488"/>
                  </a:lnTo>
                  <a:lnTo>
                    <a:pt x="767645" y="936977"/>
                  </a:lnTo>
                  <a:lnTo>
                    <a:pt x="925689" y="846666"/>
                  </a:lnTo>
                  <a:lnTo>
                    <a:pt x="1095023" y="620888"/>
                  </a:lnTo>
                  <a:lnTo>
                    <a:pt x="1320800" y="530577"/>
                  </a:lnTo>
                  <a:lnTo>
                    <a:pt x="1456267" y="361244"/>
                  </a:lnTo>
                  <a:lnTo>
                    <a:pt x="1478845" y="191911"/>
                  </a:lnTo>
                  <a:lnTo>
                    <a:pt x="1253067" y="225777"/>
                  </a:lnTo>
                  <a:lnTo>
                    <a:pt x="1151467" y="237066"/>
                  </a:lnTo>
                  <a:lnTo>
                    <a:pt x="936978" y="79022"/>
                  </a:lnTo>
                  <a:lnTo>
                    <a:pt x="790223" y="225777"/>
                  </a:lnTo>
                  <a:lnTo>
                    <a:pt x="903112" y="474133"/>
                  </a:lnTo>
                  <a:lnTo>
                    <a:pt x="903112" y="474133"/>
                  </a:lnTo>
                  <a:lnTo>
                    <a:pt x="733778" y="428977"/>
                  </a:lnTo>
                  <a:lnTo>
                    <a:pt x="688623" y="169333"/>
                  </a:lnTo>
                  <a:lnTo>
                    <a:pt x="688623" y="169333"/>
                  </a:lnTo>
                  <a:lnTo>
                    <a:pt x="598312" y="316088"/>
                  </a:lnTo>
                  <a:lnTo>
                    <a:pt x="496712" y="372533"/>
                  </a:lnTo>
                  <a:lnTo>
                    <a:pt x="406400" y="316088"/>
                  </a:lnTo>
                  <a:lnTo>
                    <a:pt x="406400" y="316088"/>
                  </a:lnTo>
                  <a:lnTo>
                    <a:pt x="383823" y="146755"/>
                  </a:lnTo>
                  <a:lnTo>
                    <a:pt x="259645" y="0"/>
                  </a:lnTo>
                  <a:close/>
                </a:path>
              </a:pathLst>
            </a:custGeom>
            <a:solidFill>
              <a:srgbClr val="FFFF00">
                <a:alpha val="50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8" name="Freeform 7">
              <a:extLst>
                <a:ext uri="{FF2B5EF4-FFF2-40B4-BE49-F238E27FC236}">
                  <a16:creationId xmlns:a16="http://schemas.microsoft.com/office/drawing/2014/main" id="{4F0CFF7E-61E4-4F44-BEEB-96C0C02CED0E}"/>
                </a:ext>
              </a:extLst>
            </p:cNvPr>
            <p:cNvSpPr/>
            <p:nvPr/>
          </p:nvSpPr>
          <p:spPr bwMode="auto">
            <a:xfrm>
              <a:off x="2923822" y="3296356"/>
              <a:ext cx="1952978" cy="824088"/>
            </a:xfrm>
            <a:custGeom>
              <a:avLst/>
              <a:gdLst>
                <a:gd name="connsiteX0" fmla="*/ 462845 w 1952978"/>
                <a:gd name="connsiteY0" fmla="*/ 203200 h 824088"/>
                <a:gd name="connsiteX1" fmla="*/ 146756 w 1952978"/>
                <a:gd name="connsiteY1" fmla="*/ 225777 h 824088"/>
                <a:gd name="connsiteX2" fmla="*/ 112889 w 1952978"/>
                <a:gd name="connsiteY2" fmla="*/ 372533 h 824088"/>
                <a:gd name="connsiteX3" fmla="*/ 158045 w 1952978"/>
                <a:gd name="connsiteY3" fmla="*/ 496711 h 824088"/>
                <a:gd name="connsiteX4" fmla="*/ 0 w 1952978"/>
                <a:gd name="connsiteY4" fmla="*/ 440266 h 824088"/>
                <a:gd name="connsiteX5" fmla="*/ 67734 w 1952978"/>
                <a:gd name="connsiteY5" fmla="*/ 609600 h 824088"/>
                <a:gd name="connsiteX6" fmla="*/ 191911 w 1952978"/>
                <a:gd name="connsiteY6" fmla="*/ 541866 h 824088"/>
                <a:gd name="connsiteX7" fmla="*/ 180622 w 1952978"/>
                <a:gd name="connsiteY7" fmla="*/ 372533 h 824088"/>
                <a:gd name="connsiteX8" fmla="*/ 270934 w 1952978"/>
                <a:gd name="connsiteY8" fmla="*/ 248355 h 824088"/>
                <a:gd name="connsiteX9" fmla="*/ 485422 w 1952978"/>
                <a:gd name="connsiteY9" fmla="*/ 282222 h 824088"/>
                <a:gd name="connsiteX10" fmla="*/ 620889 w 1952978"/>
                <a:gd name="connsiteY10" fmla="*/ 316088 h 824088"/>
                <a:gd name="connsiteX11" fmla="*/ 643467 w 1952978"/>
                <a:gd name="connsiteY11" fmla="*/ 417688 h 824088"/>
                <a:gd name="connsiteX12" fmla="*/ 835378 w 1952978"/>
                <a:gd name="connsiteY12" fmla="*/ 338666 h 824088"/>
                <a:gd name="connsiteX13" fmla="*/ 1038578 w 1952978"/>
                <a:gd name="connsiteY13" fmla="*/ 474133 h 824088"/>
                <a:gd name="connsiteX14" fmla="*/ 1140178 w 1952978"/>
                <a:gd name="connsiteY14" fmla="*/ 609600 h 824088"/>
                <a:gd name="connsiteX15" fmla="*/ 1219200 w 1952978"/>
                <a:gd name="connsiteY15" fmla="*/ 666044 h 824088"/>
                <a:gd name="connsiteX16" fmla="*/ 1399822 w 1952978"/>
                <a:gd name="connsiteY16" fmla="*/ 824088 h 824088"/>
                <a:gd name="connsiteX17" fmla="*/ 1512711 w 1952978"/>
                <a:gd name="connsiteY17" fmla="*/ 722488 h 824088"/>
                <a:gd name="connsiteX18" fmla="*/ 1569156 w 1952978"/>
                <a:gd name="connsiteY18" fmla="*/ 632177 h 824088"/>
                <a:gd name="connsiteX19" fmla="*/ 1648178 w 1952978"/>
                <a:gd name="connsiteY19" fmla="*/ 575733 h 824088"/>
                <a:gd name="connsiteX20" fmla="*/ 1625600 w 1952978"/>
                <a:gd name="connsiteY20" fmla="*/ 316088 h 824088"/>
                <a:gd name="connsiteX21" fmla="*/ 1772356 w 1952978"/>
                <a:gd name="connsiteY21" fmla="*/ 282222 h 824088"/>
                <a:gd name="connsiteX22" fmla="*/ 1952978 w 1952978"/>
                <a:gd name="connsiteY22" fmla="*/ 124177 h 824088"/>
                <a:gd name="connsiteX23" fmla="*/ 1851378 w 1952978"/>
                <a:gd name="connsiteY23" fmla="*/ 0 h 824088"/>
                <a:gd name="connsiteX24" fmla="*/ 1670756 w 1952978"/>
                <a:gd name="connsiteY24" fmla="*/ 11288 h 824088"/>
                <a:gd name="connsiteX25" fmla="*/ 1670756 w 1952978"/>
                <a:gd name="connsiteY25" fmla="*/ 11288 h 824088"/>
                <a:gd name="connsiteX26" fmla="*/ 1343378 w 1952978"/>
                <a:gd name="connsiteY26" fmla="*/ 124177 h 824088"/>
                <a:gd name="connsiteX27" fmla="*/ 993422 w 1952978"/>
                <a:gd name="connsiteY27" fmla="*/ 79022 h 824088"/>
                <a:gd name="connsiteX28" fmla="*/ 801511 w 1952978"/>
                <a:gd name="connsiteY28" fmla="*/ 237066 h 824088"/>
                <a:gd name="connsiteX29" fmla="*/ 462845 w 1952978"/>
                <a:gd name="connsiteY29" fmla="*/ 203200 h 82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52978" h="824088">
                  <a:moveTo>
                    <a:pt x="462845" y="203200"/>
                  </a:moveTo>
                  <a:lnTo>
                    <a:pt x="146756" y="225777"/>
                  </a:lnTo>
                  <a:lnTo>
                    <a:pt x="112889" y="372533"/>
                  </a:lnTo>
                  <a:lnTo>
                    <a:pt x="158045" y="496711"/>
                  </a:lnTo>
                  <a:lnTo>
                    <a:pt x="0" y="440266"/>
                  </a:lnTo>
                  <a:lnTo>
                    <a:pt x="67734" y="609600"/>
                  </a:lnTo>
                  <a:lnTo>
                    <a:pt x="191911" y="541866"/>
                  </a:lnTo>
                  <a:lnTo>
                    <a:pt x="180622" y="372533"/>
                  </a:lnTo>
                  <a:lnTo>
                    <a:pt x="270934" y="248355"/>
                  </a:lnTo>
                  <a:lnTo>
                    <a:pt x="485422" y="282222"/>
                  </a:lnTo>
                  <a:lnTo>
                    <a:pt x="620889" y="316088"/>
                  </a:lnTo>
                  <a:lnTo>
                    <a:pt x="643467" y="417688"/>
                  </a:lnTo>
                  <a:lnTo>
                    <a:pt x="835378" y="338666"/>
                  </a:lnTo>
                  <a:lnTo>
                    <a:pt x="1038578" y="474133"/>
                  </a:lnTo>
                  <a:lnTo>
                    <a:pt x="1140178" y="609600"/>
                  </a:lnTo>
                  <a:lnTo>
                    <a:pt x="1219200" y="666044"/>
                  </a:lnTo>
                  <a:lnTo>
                    <a:pt x="1399822" y="824088"/>
                  </a:lnTo>
                  <a:lnTo>
                    <a:pt x="1512711" y="722488"/>
                  </a:lnTo>
                  <a:lnTo>
                    <a:pt x="1569156" y="632177"/>
                  </a:lnTo>
                  <a:lnTo>
                    <a:pt x="1648178" y="575733"/>
                  </a:lnTo>
                  <a:lnTo>
                    <a:pt x="1625600" y="316088"/>
                  </a:lnTo>
                  <a:lnTo>
                    <a:pt x="1772356" y="282222"/>
                  </a:lnTo>
                  <a:lnTo>
                    <a:pt x="1952978" y="124177"/>
                  </a:lnTo>
                  <a:lnTo>
                    <a:pt x="1851378" y="0"/>
                  </a:lnTo>
                  <a:lnTo>
                    <a:pt x="1670756" y="11288"/>
                  </a:lnTo>
                  <a:lnTo>
                    <a:pt x="1670756" y="11288"/>
                  </a:lnTo>
                  <a:lnTo>
                    <a:pt x="1343378" y="124177"/>
                  </a:lnTo>
                  <a:lnTo>
                    <a:pt x="993422" y="79022"/>
                  </a:lnTo>
                  <a:lnTo>
                    <a:pt x="801511" y="237066"/>
                  </a:lnTo>
                  <a:lnTo>
                    <a:pt x="462845" y="203200"/>
                  </a:lnTo>
                  <a:close/>
                </a:path>
              </a:pathLst>
            </a:custGeom>
            <a:solidFill>
              <a:srgbClr val="FFFF00">
                <a:alpha val="50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9" name="Freeform 8">
              <a:extLst>
                <a:ext uri="{FF2B5EF4-FFF2-40B4-BE49-F238E27FC236}">
                  <a16:creationId xmlns:a16="http://schemas.microsoft.com/office/drawing/2014/main" id="{ACCF99FB-D967-0A4B-8D2C-A00B07AF5040}"/>
                </a:ext>
              </a:extLst>
            </p:cNvPr>
            <p:cNvSpPr/>
            <p:nvPr/>
          </p:nvSpPr>
          <p:spPr bwMode="auto">
            <a:xfrm>
              <a:off x="4086578" y="4176889"/>
              <a:ext cx="1433689" cy="891822"/>
            </a:xfrm>
            <a:custGeom>
              <a:avLst/>
              <a:gdLst>
                <a:gd name="connsiteX0" fmla="*/ 891822 w 1433689"/>
                <a:gd name="connsiteY0" fmla="*/ 101600 h 891822"/>
                <a:gd name="connsiteX1" fmla="*/ 609600 w 1433689"/>
                <a:gd name="connsiteY1" fmla="*/ 158044 h 891822"/>
                <a:gd name="connsiteX2" fmla="*/ 485422 w 1433689"/>
                <a:gd name="connsiteY2" fmla="*/ 270933 h 891822"/>
                <a:gd name="connsiteX3" fmla="*/ 383822 w 1433689"/>
                <a:gd name="connsiteY3" fmla="*/ 158044 h 891822"/>
                <a:gd name="connsiteX4" fmla="*/ 124178 w 1433689"/>
                <a:gd name="connsiteY4" fmla="*/ 203200 h 891822"/>
                <a:gd name="connsiteX5" fmla="*/ 0 w 1433689"/>
                <a:gd name="connsiteY5" fmla="*/ 451555 h 891822"/>
                <a:gd name="connsiteX6" fmla="*/ 56444 w 1433689"/>
                <a:gd name="connsiteY6" fmla="*/ 564444 h 891822"/>
                <a:gd name="connsiteX7" fmla="*/ 0 w 1433689"/>
                <a:gd name="connsiteY7" fmla="*/ 643467 h 891822"/>
                <a:gd name="connsiteX8" fmla="*/ 0 w 1433689"/>
                <a:gd name="connsiteY8" fmla="*/ 643467 h 891822"/>
                <a:gd name="connsiteX9" fmla="*/ 0 w 1433689"/>
                <a:gd name="connsiteY9" fmla="*/ 643467 h 891822"/>
                <a:gd name="connsiteX10" fmla="*/ 191911 w 1433689"/>
                <a:gd name="connsiteY10" fmla="*/ 722489 h 891822"/>
                <a:gd name="connsiteX11" fmla="*/ 191911 w 1433689"/>
                <a:gd name="connsiteY11" fmla="*/ 722489 h 891822"/>
                <a:gd name="connsiteX12" fmla="*/ 282222 w 1433689"/>
                <a:gd name="connsiteY12" fmla="*/ 880533 h 891822"/>
                <a:gd name="connsiteX13" fmla="*/ 451555 w 1433689"/>
                <a:gd name="connsiteY13" fmla="*/ 891822 h 891822"/>
                <a:gd name="connsiteX14" fmla="*/ 530578 w 1433689"/>
                <a:gd name="connsiteY14" fmla="*/ 677333 h 891822"/>
                <a:gd name="connsiteX15" fmla="*/ 756355 w 1433689"/>
                <a:gd name="connsiteY15" fmla="*/ 587022 h 891822"/>
                <a:gd name="connsiteX16" fmla="*/ 914400 w 1433689"/>
                <a:gd name="connsiteY16" fmla="*/ 406400 h 891822"/>
                <a:gd name="connsiteX17" fmla="*/ 1072444 w 1433689"/>
                <a:gd name="connsiteY17" fmla="*/ 417689 h 891822"/>
                <a:gd name="connsiteX18" fmla="*/ 1162755 w 1433689"/>
                <a:gd name="connsiteY18" fmla="*/ 485422 h 891822"/>
                <a:gd name="connsiteX19" fmla="*/ 1072444 w 1433689"/>
                <a:gd name="connsiteY19" fmla="*/ 722489 h 891822"/>
                <a:gd name="connsiteX20" fmla="*/ 1128889 w 1433689"/>
                <a:gd name="connsiteY20" fmla="*/ 824089 h 891822"/>
                <a:gd name="connsiteX21" fmla="*/ 1241778 w 1433689"/>
                <a:gd name="connsiteY21" fmla="*/ 722489 h 891822"/>
                <a:gd name="connsiteX22" fmla="*/ 1343378 w 1433689"/>
                <a:gd name="connsiteY22" fmla="*/ 451555 h 891822"/>
                <a:gd name="connsiteX23" fmla="*/ 1433689 w 1433689"/>
                <a:gd name="connsiteY23" fmla="*/ 270933 h 891822"/>
                <a:gd name="connsiteX24" fmla="*/ 1365955 w 1433689"/>
                <a:gd name="connsiteY24" fmla="*/ 124178 h 891822"/>
                <a:gd name="connsiteX25" fmla="*/ 1298222 w 1433689"/>
                <a:gd name="connsiteY25" fmla="*/ 0 h 891822"/>
                <a:gd name="connsiteX26" fmla="*/ 1140178 w 1433689"/>
                <a:gd name="connsiteY26" fmla="*/ 112889 h 891822"/>
                <a:gd name="connsiteX27" fmla="*/ 948266 w 1433689"/>
                <a:gd name="connsiteY27" fmla="*/ 191911 h 891822"/>
                <a:gd name="connsiteX28" fmla="*/ 891822 w 1433689"/>
                <a:gd name="connsiteY28" fmla="*/ 101600 h 89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89" h="891822">
                  <a:moveTo>
                    <a:pt x="891822" y="101600"/>
                  </a:moveTo>
                  <a:lnTo>
                    <a:pt x="609600" y="158044"/>
                  </a:lnTo>
                  <a:lnTo>
                    <a:pt x="485422" y="270933"/>
                  </a:lnTo>
                  <a:lnTo>
                    <a:pt x="383822" y="158044"/>
                  </a:lnTo>
                  <a:lnTo>
                    <a:pt x="124178" y="203200"/>
                  </a:lnTo>
                  <a:lnTo>
                    <a:pt x="0" y="451555"/>
                  </a:lnTo>
                  <a:lnTo>
                    <a:pt x="56444" y="564444"/>
                  </a:lnTo>
                  <a:lnTo>
                    <a:pt x="0" y="643467"/>
                  </a:lnTo>
                  <a:lnTo>
                    <a:pt x="0" y="643467"/>
                  </a:lnTo>
                  <a:lnTo>
                    <a:pt x="0" y="643467"/>
                  </a:lnTo>
                  <a:lnTo>
                    <a:pt x="191911" y="722489"/>
                  </a:lnTo>
                  <a:lnTo>
                    <a:pt x="191911" y="722489"/>
                  </a:lnTo>
                  <a:lnTo>
                    <a:pt x="282222" y="880533"/>
                  </a:lnTo>
                  <a:lnTo>
                    <a:pt x="451555" y="891822"/>
                  </a:lnTo>
                  <a:lnTo>
                    <a:pt x="530578" y="677333"/>
                  </a:lnTo>
                  <a:lnTo>
                    <a:pt x="756355" y="587022"/>
                  </a:lnTo>
                  <a:lnTo>
                    <a:pt x="914400" y="406400"/>
                  </a:lnTo>
                  <a:lnTo>
                    <a:pt x="1072444" y="417689"/>
                  </a:lnTo>
                  <a:lnTo>
                    <a:pt x="1162755" y="485422"/>
                  </a:lnTo>
                  <a:lnTo>
                    <a:pt x="1072444" y="722489"/>
                  </a:lnTo>
                  <a:lnTo>
                    <a:pt x="1128889" y="824089"/>
                  </a:lnTo>
                  <a:lnTo>
                    <a:pt x="1241778" y="722489"/>
                  </a:lnTo>
                  <a:lnTo>
                    <a:pt x="1343378" y="451555"/>
                  </a:lnTo>
                  <a:lnTo>
                    <a:pt x="1433689" y="270933"/>
                  </a:lnTo>
                  <a:lnTo>
                    <a:pt x="1365955" y="124178"/>
                  </a:lnTo>
                  <a:lnTo>
                    <a:pt x="1298222" y="0"/>
                  </a:lnTo>
                  <a:lnTo>
                    <a:pt x="1140178" y="112889"/>
                  </a:lnTo>
                  <a:lnTo>
                    <a:pt x="948266" y="191911"/>
                  </a:lnTo>
                  <a:lnTo>
                    <a:pt x="891822" y="101600"/>
                  </a:lnTo>
                  <a:close/>
                </a:path>
              </a:pathLst>
            </a:custGeom>
            <a:solidFill>
              <a:srgbClr val="FFFF00">
                <a:alpha val="50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0" name="Rectangle 9">
              <a:extLst>
                <a:ext uri="{FF2B5EF4-FFF2-40B4-BE49-F238E27FC236}">
                  <a16:creationId xmlns:a16="http://schemas.microsoft.com/office/drawing/2014/main" id="{D18509B6-224C-A846-AE50-01740E76A486}"/>
                </a:ext>
              </a:extLst>
            </p:cNvPr>
            <p:cNvSpPr/>
            <p:nvPr/>
          </p:nvSpPr>
          <p:spPr bwMode="auto">
            <a:xfrm>
              <a:off x="3276600" y="5486400"/>
              <a:ext cx="990600" cy="152400"/>
            </a:xfrm>
            <a:prstGeom prst="rect">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1" name="Rectangle 10">
              <a:extLst>
                <a:ext uri="{FF2B5EF4-FFF2-40B4-BE49-F238E27FC236}">
                  <a16:creationId xmlns:a16="http://schemas.microsoft.com/office/drawing/2014/main" id="{EBC035F8-31AC-2741-BCEE-B6E219BEE4F4}"/>
                </a:ext>
              </a:extLst>
            </p:cNvPr>
            <p:cNvSpPr/>
            <p:nvPr/>
          </p:nvSpPr>
          <p:spPr bwMode="auto">
            <a:xfrm>
              <a:off x="3276600" y="5982581"/>
              <a:ext cx="990600" cy="152400"/>
            </a:xfrm>
            <a:prstGeom prst="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2" name="TextBox 11">
              <a:extLst>
                <a:ext uri="{FF2B5EF4-FFF2-40B4-BE49-F238E27FC236}">
                  <a16:creationId xmlns:a16="http://schemas.microsoft.com/office/drawing/2014/main" id="{9E321002-8B30-C54E-8823-CAD40B30A868}"/>
                </a:ext>
              </a:extLst>
            </p:cNvPr>
            <p:cNvSpPr txBox="1"/>
            <p:nvPr/>
          </p:nvSpPr>
          <p:spPr>
            <a:xfrm>
              <a:off x="3245741" y="6107668"/>
              <a:ext cx="1250059" cy="369332"/>
            </a:xfrm>
            <a:prstGeom prst="rect">
              <a:avLst/>
            </a:prstGeom>
            <a:noFill/>
          </p:spPr>
          <p:txBody>
            <a:bodyPr wrap="square" rtlCol="0">
              <a:spAutoFit/>
            </a:bodyPr>
            <a:lstStyle/>
            <a:p>
              <a:r>
                <a:rPr lang="en-US" sz="1800" dirty="0">
                  <a:solidFill>
                    <a:schemeClr val="tx1"/>
                  </a:solidFill>
                </a:rPr>
                <a:t>50% SC</a:t>
              </a:r>
            </a:p>
          </p:txBody>
        </p:sp>
        <p:sp>
          <p:nvSpPr>
            <p:cNvPr id="13" name="TextBox 12">
              <a:extLst>
                <a:ext uri="{FF2B5EF4-FFF2-40B4-BE49-F238E27FC236}">
                  <a16:creationId xmlns:a16="http://schemas.microsoft.com/office/drawing/2014/main" id="{9F66C967-14BD-6B41-96FB-2EF84EA0A9A0}"/>
                </a:ext>
              </a:extLst>
            </p:cNvPr>
            <p:cNvSpPr txBox="1"/>
            <p:nvPr/>
          </p:nvSpPr>
          <p:spPr>
            <a:xfrm>
              <a:off x="3201903" y="5608296"/>
              <a:ext cx="1598697" cy="369332"/>
            </a:xfrm>
            <a:prstGeom prst="rect">
              <a:avLst/>
            </a:prstGeom>
            <a:noFill/>
          </p:spPr>
          <p:txBody>
            <a:bodyPr wrap="square" rtlCol="0">
              <a:spAutoFit/>
            </a:bodyPr>
            <a:lstStyle/>
            <a:p>
              <a:r>
                <a:rPr lang="en-US" sz="1800" dirty="0">
                  <a:solidFill>
                    <a:schemeClr val="tx1"/>
                  </a:solidFill>
                </a:rPr>
                <a:t>20 – 26 % SC</a:t>
              </a:r>
            </a:p>
          </p:txBody>
        </p:sp>
        <p:sp>
          <p:nvSpPr>
            <p:cNvPr id="14" name="TextBox 13">
              <a:extLst>
                <a:ext uri="{FF2B5EF4-FFF2-40B4-BE49-F238E27FC236}">
                  <a16:creationId xmlns:a16="http://schemas.microsoft.com/office/drawing/2014/main" id="{4DEBC786-4330-B54C-BE05-E3F5CB01C07A}"/>
                </a:ext>
              </a:extLst>
            </p:cNvPr>
            <p:cNvSpPr txBox="1"/>
            <p:nvPr/>
          </p:nvSpPr>
          <p:spPr>
            <a:xfrm>
              <a:off x="3193436" y="5117068"/>
              <a:ext cx="1598697" cy="369332"/>
            </a:xfrm>
            <a:prstGeom prst="rect">
              <a:avLst/>
            </a:prstGeom>
            <a:noFill/>
          </p:spPr>
          <p:txBody>
            <a:bodyPr wrap="square" rtlCol="0">
              <a:spAutoFit/>
            </a:bodyPr>
            <a:lstStyle/>
            <a:p>
              <a:r>
                <a:rPr lang="en-US" sz="1800" dirty="0">
                  <a:solidFill>
                    <a:schemeClr val="tx1"/>
                  </a:solidFill>
                </a:rPr>
                <a:t>2011 Census</a:t>
              </a:r>
            </a:p>
          </p:txBody>
        </p:sp>
      </p:grpSp>
    </p:spTree>
    <p:extLst>
      <p:ext uri="{BB962C8B-B14F-4D97-AF65-F5344CB8AC3E}">
        <p14:creationId xmlns:p14="http://schemas.microsoft.com/office/powerpoint/2010/main" val="2440706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EE67B-B8E8-C44A-A051-CF68640091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3AE27F-DEEA-CC42-9428-403F3DBC1CB3}"/>
              </a:ext>
            </a:extLst>
          </p:cNvPr>
          <p:cNvSpPr>
            <a:spLocks noGrp="1"/>
          </p:cNvSpPr>
          <p:nvPr>
            <p:ph idx="1"/>
          </p:nvPr>
        </p:nvSpPr>
        <p:spPr>
          <a:xfrm>
            <a:off x="965" y="4572000"/>
            <a:ext cx="9143036" cy="2199216"/>
          </a:xfrm>
        </p:spPr>
        <p:txBody>
          <a:bodyPr/>
          <a:lstStyle/>
          <a:p>
            <a:pPr marL="457200" indent="-457200">
              <a:buFontTx/>
              <a:buChar char="-"/>
            </a:pPr>
            <a:r>
              <a:rPr lang="en-US" sz="2400" dirty="0"/>
              <a:t>Pedestrian, wide-open street</a:t>
            </a:r>
          </a:p>
          <a:p>
            <a:pPr marL="457200" indent="-457200">
              <a:buFontTx/>
              <a:buChar char="-"/>
            </a:pPr>
            <a:r>
              <a:rPr lang="en-US" sz="2400" dirty="0"/>
              <a:t>social and cultural hub of city</a:t>
            </a:r>
          </a:p>
          <a:p>
            <a:pPr marL="457200" indent="-457200">
              <a:buFontTx/>
              <a:buChar char="-"/>
            </a:pPr>
            <a:r>
              <a:rPr lang="en-US" sz="2400" dirty="0"/>
              <a:t>Shopping, cafés, bars, restaurants, library</a:t>
            </a:r>
          </a:p>
          <a:p>
            <a:pPr marL="457200" indent="-457200">
              <a:buFontTx/>
              <a:buChar char="-"/>
            </a:pPr>
            <a:r>
              <a:rPr lang="en-US" sz="2400" dirty="0"/>
              <a:t>Site for various government functions, fairs and festivals</a:t>
            </a:r>
          </a:p>
          <a:p>
            <a:pPr marL="457200" indent="-457200">
              <a:buFontTx/>
              <a:buChar char="-"/>
            </a:pPr>
            <a:r>
              <a:rPr lang="en-US" sz="2400" dirty="0"/>
              <a:t>No entrance fee</a:t>
            </a:r>
          </a:p>
          <a:p>
            <a:pPr marL="457200" indent="-457200">
              <a:buFontTx/>
              <a:buChar char="-"/>
            </a:pPr>
            <a:endParaRPr lang="en-US" sz="2400" dirty="0"/>
          </a:p>
        </p:txBody>
      </p:sp>
      <p:pic>
        <p:nvPicPr>
          <p:cNvPr id="7" name="Picture 6">
            <a:extLst>
              <a:ext uri="{FF2B5EF4-FFF2-40B4-BE49-F238E27FC236}">
                <a16:creationId xmlns:a16="http://schemas.microsoft.com/office/drawing/2014/main" id="{92273873-8AF1-9342-AE8B-EA670AE700C9}"/>
              </a:ext>
            </a:extLst>
          </p:cNvPr>
          <p:cNvPicPr>
            <a:picLocks noChangeAspect="1"/>
          </p:cNvPicPr>
          <p:nvPr/>
        </p:nvPicPr>
        <p:blipFill>
          <a:blip r:embed="rId2"/>
          <a:stretch>
            <a:fillRect/>
          </a:stretch>
        </p:blipFill>
        <p:spPr>
          <a:xfrm>
            <a:off x="965" y="0"/>
            <a:ext cx="9144000" cy="4656855"/>
          </a:xfrm>
          <a:prstGeom prst="rect">
            <a:avLst/>
          </a:prstGeom>
        </p:spPr>
      </p:pic>
    </p:spTree>
    <p:extLst>
      <p:ext uri="{BB962C8B-B14F-4D97-AF65-F5344CB8AC3E}">
        <p14:creationId xmlns:p14="http://schemas.microsoft.com/office/powerpoint/2010/main" val="364772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DEECF-4AD2-5F40-93C4-F4D0458CF6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7B6ACC-F234-4D48-AAA4-B6254BB945E9}"/>
              </a:ext>
            </a:extLst>
          </p:cNvPr>
          <p:cNvSpPr>
            <a:spLocks noGrp="1"/>
          </p:cNvSpPr>
          <p:nvPr>
            <p:ph idx="1"/>
          </p:nvPr>
        </p:nvSpPr>
        <p:spPr>
          <a:xfrm>
            <a:off x="107950" y="2819400"/>
            <a:ext cx="4311650" cy="3886200"/>
          </a:xfrm>
        </p:spPr>
        <p:txBody>
          <a:bodyPr/>
          <a:lstStyle/>
          <a:p>
            <a:r>
              <a:rPr lang="en-US" b="1" dirty="0"/>
              <a:t>Image analysis: </a:t>
            </a:r>
          </a:p>
          <a:p>
            <a:pPr marL="457200" indent="-457200">
              <a:buFontTx/>
              <a:buChar char="-"/>
            </a:pPr>
            <a:r>
              <a:rPr lang="en-US" dirty="0"/>
              <a:t>higher use </a:t>
            </a:r>
          </a:p>
          <a:p>
            <a:pPr marL="457200" indent="-457200">
              <a:buFontTx/>
              <a:buChar char="-"/>
            </a:pPr>
            <a:r>
              <a:rPr lang="en-US" dirty="0"/>
              <a:t>mixed use </a:t>
            </a:r>
          </a:p>
          <a:p>
            <a:pPr marL="457200" indent="-457200">
              <a:buFontTx/>
              <a:buChar char="-"/>
            </a:pPr>
            <a:r>
              <a:rPr lang="en-US" dirty="0"/>
              <a:t>programing such as festivals</a:t>
            </a:r>
          </a:p>
          <a:p>
            <a:pPr marL="457200" indent="-457200">
              <a:buFontTx/>
              <a:buChar char="-"/>
            </a:pPr>
            <a:r>
              <a:rPr lang="en-US" dirty="0"/>
              <a:t>Proximity to residential</a:t>
            </a:r>
          </a:p>
        </p:txBody>
      </p:sp>
      <p:pic>
        <p:nvPicPr>
          <p:cNvPr id="4" name="Picture 3">
            <a:extLst>
              <a:ext uri="{FF2B5EF4-FFF2-40B4-BE49-F238E27FC236}">
                <a16:creationId xmlns:a16="http://schemas.microsoft.com/office/drawing/2014/main" id="{18F54F43-9027-4547-8359-274B0175523E}"/>
              </a:ext>
            </a:extLst>
          </p:cNvPr>
          <p:cNvPicPr>
            <a:picLocks noChangeAspect="1"/>
          </p:cNvPicPr>
          <p:nvPr/>
        </p:nvPicPr>
        <p:blipFill>
          <a:blip r:embed="rId2"/>
          <a:stretch>
            <a:fillRect/>
          </a:stretch>
        </p:blipFill>
        <p:spPr>
          <a:xfrm>
            <a:off x="0" y="-33759"/>
            <a:ext cx="4936816" cy="2776959"/>
          </a:xfrm>
          <a:prstGeom prst="rect">
            <a:avLst/>
          </a:prstGeom>
        </p:spPr>
      </p:pic>
      <p:pic>
        <p:nvPicPr>
          <p:cNvPr id="5" name="Picture 4">
            <a:extLst>
              <a:ext uri="{FF2B5EF4-FFF2-40B4-BE49-F238E27FC236}">
                <a16:creationId xmlns:a16="http://schemas.microsoft.com/office/drawing/2014/main" id="{E70EB98E-DC86-E849-A6F6-6E2FC763090B}"/>
              </a:ext>
            </a:extLst>
          </p:cNvPr>
          <p:cNvPicPr>
            <a:picLocks noChangeAspect="1"/>
          </p:cNvPicPr>
          <p:nvPr/>
        </p:nvPicPr>
        <p:blipFill>
          <a:blip r:embed="rId3"/>
          <a:stretch>
            <a:fillRect/>
          </a:stretch>
        </p:blipFill>
        <p:spPr>
          <a:xfrm>
            <a:off x="4618781" y="2390514"/>
            <a:ext cx="4565033" cy="3423775"/>
          </a:xfrm>
          <a:prstGeom prst="rect">
            <a:avLst/>
          </a:prstGeom>
        </p:spPr>
      </p:pic>
    </p:spTree>
    <p:extLst>
      <p:ext uri="{BB962C8B-B14F-4D97-AF65-F5344CB8AC3E}">
        <p14:creationId xmlns:p14="http://schemas.microsoft.com/office/powerpoint/2010/main" val="660331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53E003-35B3-6643-9332-855846C532AE}"/>
              </a:ext>
            </a:extLst>
          </p:cNvPr>
          <p:cNvSpPr>
            <a:spLocks noGrp="1"/>
          </p:cNvSpPr>
          <p:nvPr>
            <p:ph idx="1"/>
          </p:nvPr>
        </p:nvSpPr>
        <p:spPr>
          <a:xfrm>
            <a:off x="228600" y="152400"/>
            <a:ext cx="8839200" cy="6553200"/>
          </a:xfrm>
        </p:spPr>
        <p:txBody>
          <a:bodyPr/>
          <a:lstStyle/>
          <a:p>
            <a:r>
              <a:rPr lang="en-US" b="1" dirty="0"/>
              <a:t>Preliminary analysis: </a:t>
            </a:r>
            <a:br>
              <a:rPr lang="en-US" dirty="0"/>
            </a:br>
            <a:r>
              <a:rPr lang="en-US" dirty="0"/>
              <a:t>- proximity to residential, mixed use, programming, shows higher utilization, but: </a:t>
            </a:r>
          </a:p>
          <a:p>
            <a:pPr marL="457200" indent="-457200">
              <a:buFontTx/>
              <a:buChar char="-"/>
            </a:pPr>
            <a:r>
              <a:rPr lang="en-US" sz="2400" dirty="0"/>
              <a:t>Who are the people utilizing these sites? </a:t>
            </a:r>
          </a:p>
          <a:p>
            <a:pPr marL="457200" indent="-457200">
              <a:buFontTx/>
              <a:buChar char="-"/>
            </a:pPr>
            <a:r>
              <a:rPr lang="en-US" sz="2400" dirty="0"/>
              <a:t>Is there co-presence between people of different castes and religions? </a:t>
            </a:r>
          </a:p>
          <a:p>
            <a:pPr marL="457200" indent="-457200">
              <a:buFontTx/>
              <a:buChar char="-"/>
            </a:pPr>
            <a:r>
              <a:rPr lang="en-US" sz="2400" dirty="0"/>
              <a:t>Does sharing space improve relations between these groups? </a:t>
            </a:r>
          </a:p>
          <a:p>
            <a:pPr marL="457200" indent="-457200">
              <a:buFontTx/>
              <a:buChar char="-"/>
            </a:pPr>
            <a:r>
              <a:rPr lang="en-US" sz="2400" dirty="0"/>
              <a:t>How has Co-VID 19 impacted the use of public space? </a:t>
            </a:r>
          </a:p>
          <a:p>
            <a:pPr marL="0" indent="0"/>
            <a:endParaRPr lang="en-US" dirty="0"/>
          </a:p>
          <a:p>
            <a:pPr marL="0" indent="0"/>
            <a:r>
              <a:rPr lang="en-US" sz="2800" dirty="0"/>
              <a:t>Traveling to India in fall of 2022 for field research including multi-media walkthroughs, interviews with local stakeholders, city officials, NGOs. </a:t>
            </a:r>
          </a:p>
        </p:txBody>
      </p:sp>
    </p:spTree>
    <p:extLst>
      <p:ext uri="{BB962C8B-B14F-4D97-AF65-F5344CB8AC3E}">
        <p14:creationId xmlns:p14="http://schemas.microsoft.com/office/powerpoint/2010/main" val="3332884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B9BA2E-55F4-414B-8843-1A457DFD6A61}"/>
              </a:ext>
            </a:extLst>
          </p:cNvPr>
          <p:cNvSpPr txBox="1"/>
          <p:nvPr/>
        </p:nvSpPr>
        <p:spPr>
          <a:xfrm>
            <a:off x="0" y="0"/>
            <a:ext cx="9144000" cy="769441"/>
          </a:xfrm>
          <a:prstGeom prst="rect">
            <a:avLst/>
          </a:prstGeom>
          <a:noFill/>
        </p:spPr>
        <p:txBody>
          <a:bodyPr wrap="square" rtlCol="0">
            <a:spAutoFit/>
          </a:bodyPr>
          <a:lstStyle/>
          <a:p>
            <a:r>
              <a:rPr lang="en-US" sz="4400" b="1" dirty="0">
                <a:solidFill>
                  <a:schemeClr val="tx1"/>
                </a:solidFill>
              </a:rPr>
              <a:t>Works cited: </a:t>
            </a:r>
          </a:p>
        </p:txBody>
      </p:sp>
      <p:sp>
        <p:nvSpPr>
          <p:cNvPr id="3" name="TextBox 2">
            <a:extLst>
              <a:ext uri="{FF2B5EF4-FFF2-40B4-BE49-F238E27FC236}">
                <a16:creationId xmlns:a16="http://schemas.microsoft.com/office/drawing/2014/main" id="{71C9B0D6-C31F-AB49-8865-22625F37FE08}"/>
              </a:ext>
            </a:extLst>
          </p:cNvPr>
          <p:cNvSpPr txBox="1"/>
          <p:nvPr/>
        </p:nvSpPr>
        <p:spPr>
          <a:xfrm>
            <a:off x="76200" y="685800"/>
            <a:ext cx="9144000" cy="6047809"/>
          </a:xfrm>
          <a:prstGeom prst="rect">
            <a:avLst/>
          </a:prstGeom>
          <a:noFill/>
        </p:spPr>
        <p:txBody>
          <a:bodyPr wrap="square" rtlCol="0">
            <a:spAutoFit/>
          </a:bodyPr>
          <a:lstStyle/>
          <a:p>
            <a:r>
              <a:rPr lang="en-US" sz="900" dirty="0">
                <a:solidFill>
                  <a:schemeClr val="tx1"/>
                </a:solidFill>
              </a:rPr>
              <a:t>Ami, D. &amp; Kaur, N. (2014). Erasing the ‘Ugly’ from ‘City Beautiful’: Demolitions of slums in Chandigarh. </a:t>
            </a:r>
            <a:r>
              <a:rPr lang="en-US" sz="900" i="1" dirty="0">
                <a:solidFill>
                  <a:schemeClr val="tx1"/>
                </a:solidFill>
              </a:rPr>
              <a:t>Economic &amp; Political Weekly</a:t>
            </a:r>
            <a:r>
              <a:rPr lang="en-US" sz="900" dirty="0">
                <a:solidFill>
                  <a:schemeClr val="tx1"/>
                </a:solidFill>
              </a:rPr>
              <a:t>. ISSN (Online) - 2349-8846 &lt; </a:t>
            </a:r>
            <a:r>
              <a:rPr lang="en-US" sz="900" u="sng" dirty="0">
                <a:solidFill>
                  <a:schemeClr val="tx1"/>
                </a:solidFill>
                <a:hlinkClick r:id="rId2">
                  <a:extLst>
                    <a:ext uri="{A12FA001-AC4F-418D-AE19-62706E023703}">
                      <ahyp:hlinkClr xmlns:ahyp="http://schemas.microsoft.com/office/drawing/2018/hyperlinkcolor" val="tx"/>
                    </a:ext>
                  </a:extLst>
                </a:hlinkClick>
              </a:rPr>
              <a:t>https://www.epw.in/node/129820/pdf</a:t>
            </a:r>
            <a:r>
              <a:rPr lang="en-US" sz="900" dirty="0">
                <a:solidFill>
                  <a:schemeClr val="tx1"/>
                </a:solidFill>
              </a:rPr>
              <a:t>&gt;. </a:t>
            </a:r>
          </a:p>
          <a:p>
            <a:r>
              <a:rPr lang="en-US" sz="900" dirty="0">
                <a:solidFill>
                  <a:schemeClr val="tx1"/>
                </a:solidFill>
              </a:rPr>
              <a:t> </a:t>
            </a:r>
          </a:p>
          <a:p>
            <a:r>
              <a:rPr lang="en-US" sz="900" dirty="0">
                <a:solidFill>
                  <a:schemeClr val="tx1"/>
                </a:solidFill>
              </a:rPr>
              <a:t>Francisco </a:t>
            </a:r>
            <a:r>
              <a:rPr lang="en-US" sz="900" dirty="0" err="1">
                <a:solidFill>
                  <a:schemeClr val="tx1"/>
                </a:solidFill>
              </a:rPr>
              <a:t>Cháirez</a:t>
            </a:r>
            <a:r>
              <a:rPr lang="en-US" sz="900" dirty="0">
                <a:solidFill>
                  <a:schemeClr val="tx1"/>
                </a:solidFill>
              </a:rPr>
              <a:t>-Garza, J. (2014) Touching space: Ambedkar on the spatial features of untouchability, </a:t>
            </a:r>
            <a:r>
              <a:rPr lang="en-US" sz="900" i="1" dirty="0">
                <a:solidFill>
                  <a:schemeClr val="tx1"/>
                </a:solidFill>
              </a:rPr>
              <a:t>Contemporary South Asia</a:t>
            </a:r>
            <a:r>
              <a:rPr lang="en-US" sz="900" dirty="0">
                <a:solidFill>
                  <a:schemeClr val="tx1"/>
                </a:solidFill>
              </a:rPr>
              <a:t>, 22:1, 37-50, DOI: </a:t>
            </a:r>
            <a:r>
              <a:rPr lang="en-US" sz="900" u="sng" dirty="0">
                <a:solidFill>
                  <a:schemeClr val="tx1"/>
                </a:solidFill>
                <a:hlinkClick r:id="rId3">
                  <a:extLst>
                    <a:ext uri="{A12FA001-AC4F-418D-AE19-62706E023703}">
                      <ahyp:hlinkClr xmlns:ahyp="http://schemas.microsoft.com/office/drawing/2018/hyperlinkcolor" val="tx"/>
                    </a:ext>
                  </a:extLst>
                </a:hlinkClick>
              </a:rPr>
              <a:t>10.1080/09584935.2013.870978</a:t>
            </a:r>
            <a:r>
              <a:rPr lang="en-US" sz="900" dirty="0">
                <a:solidFill>
                  <a:schemeClr val="tx1"/>
                </a:solidFill>
              </a:rPr>
              <a:t> </a:t>
            </a:r>
          </a:p>
          <a:p>
            <a:r>
              <a:rPr lang="en-US" sz="900" dirty="0">
                <a:solidFill>
                  <a:schemeClr val="tx1"/>
                </a:solidFill>
              </a:rPr>
              <a:t> </a:t>
            </a:r>
          </a:p>
          <a:p>
            <a:r>
              <a:rPr lang="en-US" sz="900" dirty="0">
                <a:solidFill>
                  <a:schemeClr val="tx1"/>
                </a:solidFill>
              </a:rPr>
              <a:t>Chatterjee, I. (2009). Violent morphologies: Landscape, border and scale in Ahmedabad conflict, </a:t>
            </a:r>
            <a:r>
              <a:rPr lang="en-US" sz="900" i="1" dirty="0" err="1">
                <a:solidFill>
                  <a:schemeClr val="tx1"/>
                </a:solidFill>
              </a:rPr>
              <a:t>Geoforum</a:t>
            </a:r>
            <a:r>
              <a:rPr lang="en-US" sz="900" dirty="0">
                <a:solidFill>
                  <a:schemeClr val="tx1"/>
                </a:solidFill>
              </a:rPr>
              <a:t>, Volume 40, Issue 6, 2009,Pages 1003-1013. </a:t>
            </a:r>
          </a:p>
          <a:p>
            <a:r>
              <a:rPr lang="en-US" sz="900" dirty="0">
                <a:solidFill>
                  <a:schemeClr val="tx1"/>
                </a:solidFill>
              </a:rPr>
              <a:t> </a:t>
            </a:r>
          </a:p>
          <a:p>
            <a:r>
              <a:rPr lang="en-US" sz="900" dirty="0">
                <a:solidFill>
                  <a:schemeClr val="tx1"/>
                </a:solidFill>
              </a:rPr>
              <a:t>Field, E., Levinson, M., </a:t>
            </a:r>
            <a:r>
              <a:rPr lang="en-US" sz="900" dirty="0" err="1">
                <a:solidFill>
                  <a:schemeClr val="tx1"/>
                </a:solidFill>
              </a:rPr>
              <a:t>Pande</a:t>
            </a:r>
            <a:r>
              <a:rPr lang="en-US" sz="900" dirty="0">
                <a:solidFill>
                  <a:schemeClr val="tx1"/>
                </a:solidFill>
              </a:rPr>
              <a:t>, R. and </a:t>
            </a:r>
            <a:r>
              <a:rPr lang="en-US" sz="900" dirty="0" err="1">
                <a:solidFill>
                  <a:schemeClr val="tx1"/>
                </a:solidFill>
              </a:rPr>
              <a:t>Visaria</a:t>
            </a:r>
            <a:r>
              <a:rPr lang="en-US" sz="900" dirty="0">
                <a:solidFill>
                  <a:schemeClr val="tx1"/>
                </a:solidFill>
              </a:rPr>
              <a:t>, S. (2008). "Segregation, Rent Control, and Riots: The Economics of Religious Conflict in an Indian City." </a:t>
            </a:r>
            <a:r>
              <a:rPr lang="en-US" sz="900" i="1" dirty="0">
                <a:solidFill>
                  <a:schemeClr val="tx1"/>
                </a:solidFill>
              </a:rPr>
              <a:t>American Economic Review</a:t>
            </a:r>
            <a:r>
              <a:rPr lang="en-US" sz="900" dirty="0">
                <a:solidFill>
                  <a:schemeClr val="tx1"/>
                </a:solidFill>
              </a:rPr>
              <a:t>, 98 (2): 505-10. </a:t>
            </a:r>
          </a:p>
          <a:p>
            <a:r>
              <a:rPr lang="en-US" sz="900" dirty="0">
                <a:solidFill>
                  <a:schemeClr val="tx1"/>
                </a:solidFill>
              </a:rPr>
              <a:t> </a:t>
            </a:r>
          </a:p>
          <a:p>
            <a:r>
              <a:rPr lang="en-US" sz="900" dirty="0" err="1">
                <a:solidFill>
                  <a:schemeClr val="tx1"/>
                </a:solidFill>
              </a:rPr>
              <a:t>Ganguly</a:t>
            </a:r>
            <a:r>
              <a:rPr lang="en-US" sz="900" dirty="0">
                <a:solidFill>
                  <a:schemeClr val="tx1"/>
                </a:solidFill>
              </a:rPr>
              <a:t>, S. (2018). Socio-spatial Stigma and Segregation: A </a:t>
            </a:r>
            <a:r>
              <a:rPr lang="en-US" sz="900" dirty="0" err="1">
                <a:solidFill>
                  <a:schemeClr val="tx1"/>
                </a:solidFill>
              </a:rPr>
              <a:t>Balmiki</a:t>
            </a:r>
            <a:r>
              <a:rPr lang="en-US" sz="900" dirty="0">
                <a:solidFill>
                  <a:schemeClr val="tx1"/>
                </a:solidFill>
              </a:rPr>
              <a:t> Colony in Central Delhi. </a:t>
            </a:r>
            <a:r>
              <a:rPr lang="en-US" sz="900" i="1" dirty="0">
                <a:solidFill>
                  <a:schemeClr val="tx1"/>
                </a:solidFill>
              </a:rPr>
              <a:t>Economic &amp; Political Weekly</a:t>
            </a:r>
            <a:r>
              <a:rPr lang="en-US" sz="900" dirty="0">
                <a:solidFill>
                  <a:schemeClr val="tx1"/>
                </a:solidFill>
              </a:rPr>
              <a:t>, 53(50); 50 – 57. </a:t>
            </a:r>
          </a:p>
          <a:p>
            <a:r>
              <a:rPr lang="en-US" sz="900" dirty="0">
                <a:solidFill>
                  <a:schemeClr val="tx1"/>
                </a:solidFill>
              </a:rPr>
              <a:t> </a:t>
            </a:r>
          </a:p>
          <a:p>
            <a:r>
              <a:rPr lang="en-US" sz="900" dirty="0">
                <a:solidFill>
                  <a:schemeClr val="tx1"/>
                </a:solidFill>
              </a:rPr>
              <a:t>Gupta, J.K. &amp; Rai, N. (2019). Chandigarh Experiment with low-cost housing. </a:t>
            </a:r>
            <a:r>
              <a:rPr lang="en-US" sz="900" i="1" dirty="0">
                <a:solidFill>
                  <a:schemeClr val="tx1"/>
                </a:solidFill>
              </a:rPr>
              <a:t>Journal of the Indian Institute of Architects</a:t>
            </a:r>
            <a:r>
              <a:rPr lang="en-US" sz="900" dirty="0">
                <a:solidFill>
                  <a:schemeClr val="tx1"/>
                </a:solidFill>
              </a:rPr>
              <a:t>. April: 9 – 13. </a:t>
            </a:r>
          </a:p>
          <a:p>
            <a:r>
              <a:rPr lang="en-US" sz="900" dirty="0">
                <a:solidFill>
                  <a:schemeClr val="tx1"/>
                </a:solidFill>
              </a:rPr>
              <a:t> </a:t>
            </a:r>
          </a:p>
          <a:p>
            <a:r>
              <a:rPr lang="en-US" sz="900" dirty="0" err="1">
                <a:solidFill>
                  <a:schemeClr val="tx1"/>
                </a:solidFill>
              </a:rPr>
              <a:t>Hemani</a:t>
            </a:r>
            <a:r>
              <a:rPr lang="en-US" sz="900" dirty="0">
                <a:solidFill>
                  <a:schemeClr val="tx1"/>
                </a:solidFill>
              </a:rPr>
              <a:t>, S. &amp; Das, A. K. (2016) </a:t>
            </a:r>
            <a:r>
              <a:rPr lang="en-US" sz="900" dirty="0" err="1">
                <a:solidFill>
                  <a:schemeClr val="tx1"/>
                </a:solidFill>
              </a:rPr>
              <a:t>Humanising</a:t>
            </a:r>
            <a:r>
              <a:rPr lang="en-US" sz="900" dirty="0">
                <a:solidFill>
                  <a:schemeClr val="tx1"/>
                </a:solidFill>
              </a:rPr>
              <a:t> urban development in India: call for a more comprehensive approach to social sustainability in the urban policy and design context, </a:t>
            </a:r>
            <a:r>
              <a:rPr lang="en-US" sz="900" i="1" dirty="0">
                <a:solidFill>
                  <a:schemeClr val="tx1"/>
                </a:solidFill>
              </a:rPr>
              <a:t>International Journal of Urban Sustainable Development</a:t>
            </a:r>
            <a:r>
              <a:rPr lang="en-US" sz="900" dirty="0">
                <a:solidFill>
                  <a:schemeClr val="tx1"/>
                </a:solidFill>
              </a:rPr>
              <a:t>, 8:2, 144-173, DOI: </a:t>
            </a:r>
            <a:r>
              <a:rPr lang="en-US" sz="900" u="sng" dirty="0">
                <a:solidFill>
                  <a:schemeClr val="tx1"/>
                </a:solidFill>
                <a:hlinkClick r:id="rId4">
                  <a:extLst>
                    <a:ext uri="{A12FA001-AC4F-418D-AE19-62706E023703}">
                      <ahyp:hlinkClr xmlns:ahyp="http://schemas.microsoft.com/office/drawing/2018/hyperlinkcolor" val="tx"/>
                    </a:ext>
                  </a:extLst>
                </a:hlinkClick>
              </a:rPr>
              <a:t>10.1080/19463138.2015.1074580</a:t>
            </a:r>
            <a:r>
              <a:rPr lang="en-US" sz="900" dirty="0">
                <a:solidFill>
                  <a:schemeClr val="tx1"/>
                </a:solidFill>
              </a:rPr>
              <a:t> </a:t>
            </a:r>
          </a:p>
          <a:p>
            <a:r>
              <a:rPr lang="en-US" sz="900" dirty="0">
                <a:solidFill>
                  <a:schemeClr val="tx1"/>
                </a:solidFill>
              </a:rPr>
              <a:t> </a:t>
            </a:r>
          </a:p>
          <a:p>
            <a:r>
              <a:rPr lang="en-US" sz="900" dirty="0" err="1">
                <a:solidFill>
                  <a:schemeClr val="tx1"/>
                </a:solidFill>
              </a:rPr>
              <a:t>Legeby</a:t>
            </a:r>
            <a:r>
              <a:rPr lang="en-US" sz="900" dirty="0">
                <a:solidFill>
                  <a:schemeClr val="tx1"/>
                </a:solidFill>
              </a:rPr>
              <a:t>, A. (2013). Patterns of co-presence : Spatial configuration and social segregation (PhD dissertation). Stockholm. Retrieved from </a:t>
            </a:r>
            <a:r>
              <a:rPr lang="en-US" sz="900" u="sng" dirty="0">
                <a:solidFill>
                  <a:schemeClr val="tx1"/>
                </a:solidFill>
                <a:hlinkClick r:id="rId5">
                  <a:extLst>
                    <a:ext uri="{A12FA001-AC4F-418D-AE19-62706E023703}">
                      <ahyp:hlinkClr xmlns:ahyp="http://schemas.microsoft.com/office/drawing/2018/hyperlinkcolor" val="tx"/>
                    </a:ext>
                  </a:extLst>
                </a:hlinkClick>
              </a:rPr>
              <a:t>http://urn.kb.se/resolve?urn=urn:nbn:se:kth:diva-133678</a:t>
            </a:r>
            <a:endParaRPr lang="en-US" sz="900" dirty="0">
              <a:solidFill>
                <a:schemeClr val="tx1"/>
              </a:solidFill>
            </a:endParaRPr>
          </a:p>
          <a:p>
            <a:r>
              <a:rPr lang="en-US" sz="900" dirty="0">
                <a:solidFill>
                  <a:schemeClr val="tx1"/>
                </a:solidFill>
              </a:rPr>
              <a:t> </a:t>
            </a:r>
          </a:p>
          <a:p>
            <a:r>
              <a:rPr lang="en-US" sz="900" dirty="0">
                <a:solidFill>
                  <a:schemeClr val="tx1"/>
                </a:solidFill>
              </a:rPr>
              <a:t>Morrissey, M. &amp; </a:t>
            </a:r>
            <a:r>
              <a:rPr lang="en-US" sz="900" dirty="0" err="1">
                <a:solidFill>
                  <a:schemeClr val="tx1"/>
                </a:solidFill>
              </a:rPr>
              <a:t>Gaffikin</a:t>
            </a:r>
            <a:r>
              <a:rPr lang="en-US" sz="900" dirty="0">
                <a:solidFill>
                  <a:schemeClr val="tx1"/>
                </a:solidFill>
              </a:rPr>
              <a:t>, F. (2006). Planning for peace in contested space. </a:t>
            </a:r>
            <a:r>
              <a:rPr lang="en-US" sz="900" i="1" dirty="0">
                <a:solidFill>
                  <a:schemeClr val="tx1"/>
                </a:solidFill>
              </a:rPr>
              <a:t>International Journal of Urban and Regional Research</a:t>
            </a:r>
            <a:r>
              <a:rPr lang="en-US" sz="900" dirty="0">
                <a:solidFill>
                  <a:schemeClr val="tx1"/>
                </a:solidFill>
              </a:rPr>
              <a:t>, 30(4): 873-893. </a:t>
            </a:r>
            <a:r>
              <a:rPr lang="en-US" sz="900" u="sng" dirty="0">
                <a:solidFill>
                  <a:schemeClr val="tx1"/>
                </a:solidFill>
                <a:hlinkClick r:id="rId6">
                  <a:extLst>
                    <a:ext uri="{A12FA001-AC4F-418D-AE19-62706E023703}">
                      <ahyp:hlinkClr xmlns:ahyp="http://schemas.microsoft.com/office/drawing/2018/hyperlinkcolor" val="tx"/>
                    </a:ext>
                  </a:extLst>
                </a:hlinkClick>
              </a:rPr>
              <a:t>https://doi.org/10.1111/j.1468-2427.2006.00696.x</a:t>
            </a:r>
            <a:endParaRPr lang="en-US" sz="900" dirty="0">
              <a:solidFill>
                <a:schemeClr val="tx1"/>
              </a:solidFill>
            </a:endParaRPr>
          </a:p>
          <a:p>
            <a:r>
              <a:rPr lang="en-US" sz="900" dirty="0">
                <a:solidFill>
                  <a:schemeClr val="tx1"/>
                </a:solidFill>
              </a:rPr>
              <a:t> </a:t>
            </a:r>
          </a:p>
          <a:p>
            <a:r>
              <a:rPr lang="en-US" sz="900" dirty="0">
                <a:solidFill>
                  <a:schemeClr val="tx1"/>
                </a:solidFill>
              </a:rPr>
              <a:t>Ministry of Housing and Urban Affairs, Government of India. (2016). Smart Cities Mission. Accessed Feb 3, 2020. &lt; http://</a:t>
            </a:r>
            <a:r>
              <a:rPr lang="en-US" sz="900" dirty="0" err="1">
                <a:solidFill>
                  <a:schemeClr val="tx1"/>
                </a:solidFill>
              </a:rPr>
              <a:t>smartcities.gov.in</a:t>
            </a:r>
            <a:r>
              <a:rPr lang="en-US" sz="900" dirty="0">
                <a:solidFill>
                  <a:schemeClr val="tx1"/>
                </a:solidFill>
              </a:rPr>
              <a:t>/content/ &gt;.</a:t>
            </a:r>
          </a:p>
          <a:p>
            <a:r>
              <a:rPr lang="en-US" sz="900" dirty="0">
                <a:solidFill>
                  <a:schemeClr val="tx1"/>
                </a:solidFill>
              </a:rPr>
              <a:t> </a:t>
            </a:r>
          </a:p>
          <a:p>
            <a:r>
              <a:rPr lang="en-US" sz="900" dirty="0">
                <a:solidFill>
                  <a:schemeClr val="tx1"/>
                </a:solidFill>
              </a:rPr>
              <a:t>Municipal Corporation of Shimla, Himachal Pradesh. (2013). Detailed project report Krishna Nagar Pilot Slum, Shimla, Himachal Pradesh Volume 1. &lt; </a:t>
            </a:r>
            <a:r>
              <a:rPr lang="en-US" sz="900" u="sng" dirty="0">
                <a:solidFill>
                  <a:schemeClr val="tx1"/>
                </a:solidFill>
                <a:hlinkClick r:id="rId7">
                  <a:extLst>
                    <a:ext uri="{A12FA001-AC4F-418D-AE19-62706E023703}">
                      <ahyp:hlinkClr xmlns:ahyp="http://schemas.microsoft.com/office/drawing/2018/hyperlinkcolor" val="tx"/>
                    </a:ext>
                  </a:extLst>
                </a:hlinkClick>
              </a:rPr>
              <a:t>http://www.shimlamc.org/file.axd?file=2013%2F7%2FDPR+Krishna+Nagar+Slum+under+RAY+Part-1.pdf</a:t>
            </a:r>
            <a:r>
              <a:rPr lang="en-US" sz="900" dirty="0">
                <a:solidFill>
                  <a:schemeClr val="tx1"/>
                </a:solidFill>
              </a:rPr>
              <a:t>&gt;. </a:t>
            </a:r>
          </a:p>
          <a:p>
            <a:r>
              <a:rPr lang="en-US" sz="900" dirty="0">
                <a:solidFill>
                  <a:schemeClr val="tx1"/>
                </a:solidFill>
              </a:rPr>
              <a:t> </a:t>
            </a:r>
          </a:p>
          <a:p>
            <a:r>
              <a:rPr lang="en-US" sz="900" dirty="0">
                <a:solidFill>
                  <a:schemeClr val="tx1"/>
                </a:solidFill>
              </a:rPr>
              <a:t>Pawson, E., Fournier, E., Haigh, M., Muniz, O., Trafford, J. &amp; </a:t>
            </a:r>
            <a:r>
              <a:rPr lang="en-US" sz="900" dirty="0" err="1">
                <a:solidFill>
                  <a:schemeClr val="tx1"/>
                </a:solidFill>
              </a:rPr>
              <a:t>Vajoczki</a:t>
            </a:r>
            <a:r>
              <a:rPr lang="en-US" sz="900" dirty="0">
                <a:solidFill>
                  <a:schemeClr val="tx1"/>
                </a:solidFill>
              </a:rPr>
              <a:t>, S. (2006) Problem-based Learning in Geography: Towards a Critical Assessment of its Purposes, Benefits and Risks, </a:t>
            </a:r>
            <a:r>
              <a:rPr lang="en-US" sz="900" i="1" dirty="0">
                <a:solidFill>
                  <a:schemeClr val="tx1"/>
                </a:solidFill>
              </a:rPr>
              <a:t>Journal of Geography in Higher Education</a:t>
            </a:r>
            <a:r>
              <a:rPr lang="en-US" sz="900" dirty="0">
                <a:solidFill>
                  <a:schemeClr val="tx1"/>
                </a:solidFill>
              </a:rPr>
              <a:t>, 30:1, 103-116, DOI: </a:t>
            </a:r>
            <a:r>
              <a:rPr lang="en-US" sz="900" u="sng" dirty="0">
                <a:solidFill>
                  <a:schemeClr val="tx1"/>
                </a:solidFill>
                <a:hlinkClick r:id="rId8">
                  <a:extLst>
                    <a:ext uri="{A12FA001-AC4F-418D-AE19-62706E023703}">
                      <ahyp:hlinkClr xmlns:ahyp="http://schemas.microsoft.com/office/drawing/2018/hyperlinkcolor" val="tx"/>
                    </a:ext>
                  </a:extLst>
                </a:hlinkClick>
              </a:rPr>
              <a:t>10.1080/03098260500499709</a:t>
            </a:r>
            <a:r>
              <a:rPr lang="en-US" sz="900" dirty="0">
                <a:solidFill>
                  <a:schemeClr val="tx1"/>
                </a:solidFill>
              </a:rPr>
              <a:t> </a:t>
            </a:r>
          </a:p>
          <a:p>
            <a:r>
              <a:rPr lang="en-US" sz="900" dirty="0">
                <a:solidFill>
                  <a:schemeClr val="tx1"/>
                </a:solidFill>
              </a:rPr>
              <a:t> </a:t>
            </a:r>
          </a:p>
          <a:p>
            <a:r>
              <a:rPr lang="en-US" sz="900" dirty="0" err="1">
                <a:solidFill>
                  <a:schemeClr val="tx1"/>
                </a:solidFill>
              </a:rPr>
              <a:t>Teotia</a:t>
            </a:r>
            <a:r>
              <a:rPr lang="en-US" sz="900" dirty="0">
                <a:solidFill>
                  <a:schemeClr val="tx1"/>
                </a:solidFill>
              </a:rPr>
              <a:t>, M. K. (2015). Housing for the Urban Poor in Chandigarh. </a:t>
            </a:r>
            <a:r>
              <a:rPr lang="en-US" sz="900" i="1" dirty="0">
                <a:solidFill>
                  <a:schemeClr val="tx1"/>
                </a:solidFill>
              </a:rPr>
              <a:t>Shelter</a:t>
            </a:r>
            <a:r>
              <a:rPr lang="en-US" sz="900" dirty="0">
                <a:solidFill>
                  <a:schemeClr val="tx1"/>
                </a:solidFill>
              </a:rPr>
              <a:t>. 16(2): 56-63. </a:t>
            </a:r>
          </a:p>
          <a:p>
            <a:r>
              <a:rPr lang="en-US" sz="900" dirty="0">
                <a:solidFill>
                  <a:schemeClr val="tx1"/>
                </a:solidFill>
              </a:rPr>
              <a:t> </a:t>
            </a:r>
          </a:p>
          <a:p>
            <a:r>
              <a:rPr lang="en-US" sz="900" dirty="0" err="1">
                <a:solidFill>
                  <a:schemeClr val="tx1"/>
                </a:solidFill>
              </a:rPr>
              <a:t>Vithayathil</a:t>
            </a:r>
            <a:r>
              <a:rPr lang="en-US" sz="900" dirty="0">
                <a:solidFill>
                  <a:schemeClr val="tx1"/>
                </a:solidFill>
              </a:rPr>
              <a:t>, T. &amp; Singh, G. (2012). “Residential segregation in Indian Cities: Spaces of Discrimination. </a:t>
            </a:r>
            <a:r>
              <a:rPr lang="en-US" sz="900" i="1" dirty="0">
                <a:solidFill>
                  <a:schemeClr val="tx1"/>
                </a:solidFill>
              </a:rPr>
              <a:t>Economic and Political Weekly</a:t>
            </a:r>
            <a:r>
              <a:rPr lang="en-US" sz="900" dirty="0">
                <a:solidFill>
                  <a:schemeClr val="tx1"/>
                </a:solidFill>
              </a:rPr>
              <a:t>, Vol. 47, No. 37 (September 15, 2012), pp. 60-66. </a:t>
            </a:r>
          </a:p>
          <a:p>
            <a:r>
              <a:rPr lang="en-US" sz="900" dirty="0">
                <a:solidFill>
                  <a:schemeClr val="tx1"/>
                </a:solidFill>
              </a:rPr>
              <a:t> </a:t>
            </a:r>
          </a:p>
          <a:p>
            <a:r>
              <a:rPr lang="en-US" sz="900" dirty="0" err="1">
                <a:solidFill>
                  <a:schemeClr val="tx1"/>
                </a:solidFill>
              </a:rPr>
              <a:t>Waghmore</a:t>
            </a:r>
            <a:r>
              <a:rPr lang="en-US" sz="900" dirty="0">
                <a:solidFill>
                  <a:schemeClr val="tx1"/>
                </a:solidFill>
              </a:rPr>
              <a:t> S., &amp; Contractor Q. (2015) On The Madness of Caste: Dalits; Muslims; and Normalized Incivilities in Neoliberal India. In: Mohan B. (</a:t>
            </a:r>
            <a:r>
              <a:rPr lang="en-US" sz="900" dirty="0" err="1">
                <a:solidFill>
                  <a:schemeClr val="tx1"/>
                </a:solidFill>
              </a:rPr>
              <a:t>eds</a:t>
            </a:r>
            <a:r>
              <a:rPr lang="en-US" sz="900" dirty="0">
                <a:solidFill>
                  <a:schemeClr val="tx1"/>
                </a:solidFill>
              </a:rPr>
              <a:t>) </a:t>
            </a:r>
            <a:r>
              <a:rPr lang="en-US" sz="900" i="1" dirty="0">
                <a:solidFill>
                  <a:schemeClr val="tx1"/>
                </a:solidFill>
              </a:rPr>
              <a:t>Global Frontiers of Social Development in Theory and Practice</a:t>
            </a:r>
            <a:r>
              <a:rPr lang="en-US" sz="900" dirty="0">
                <a:solidFill>
                  <a:schemeClr val="tx1"/>
                </a:solidFill>
              </a:rPr>
              <a:t>. Palgrave Macmillan, New York. </a:t>
            </a:r>
          </a:p>
          <a:p>
            <a:r>
              <a:rPr lang="en-US" sz="900" dirty="0">
                <a:solidFill>
                  <a:schemeClr val="tx1"/>
                </a:solidFill>
              </a:rPr>
              <a:t> </a:t>
            </a:r>
          </a:p>
          <a:p>
            <a:r>
              <a:rPr lang="en-US" sz="900" dirty="0">
                <a:solidFill>
                  <a:schemeClr val="tx1"/>
                </a:solidFill>
              </a:rPr>
              <a:t>Webb, M. (2013). Meeting at the Edges: Spaces, Places, and Grassroots Governance activism in Delhi. </a:t>
            </a:r>
            <a:r>
              <a:rPr lang="en-US" sz="900" i="1" dirty="0">
                <a:solidFill>
                  <a:schemeClr val="tx1"/>
                </a:solidFill>
              </a:rPr>
              <a:t>South Asian Multidisciplinary Academic Journal</a:t>
            </a:r>
            <a:r>
              <a:rPr lang="en-US" sz="900" dirty="0">
                <a:solidFill>
                  <a:schemeClr val="tx1"/>
                </a:solidFill>
              </a:rPr>
              <a:t>. </a:t>
            </a:r>
            <a:r>
              <a:rPr lang="en-US" sz="900" u="sng" dirty="0">
                <a:solidFill>
                  <a:schemeClr val="tx1"/>
                </a:solidFill>
                <a:hlinkClick r:id="rId9">
                  <a:extLst>
                    <a:ext uri="{A12FA001-AC4F-418D-AE19-62706E023703}">
                      <ahyp:hlinkClr xmlns:ahyp="http://schemas.microsoft.com/office/drawing/2018/hyperlinkcolor" val="tx"/>
                    </a:ext>
                  </a:extLst>
                </a:hlinkClick>
              </a:rPr>
              <a:t>https://journals.openedition.org/samaj/3677</a:t>
            </a:r>
            <a:r>
              <a:rPr lang="en-US" sz="900" dirty="0">
                <a:solidFill>
                  <a:schemeClr val="tx1"/>
                </a:solidFill>
              </a:rPr>
              <a:t> </a:t>
            </a:r>
          </a:p>
          <a:p>
            <a:endParaRPr lang="en-US" sz="900" dirty="0">
              <a:solidFill>
                <a:schemeClr val="tx1"/>
              </a:solidFill>
            </a:endParaRPr>
          </a:p>
        </p:txBody>
      </p:sp>
    </p:spTree>
    <p:extLst>
      <p:ext uri="{BB962C8B-B14F-4D97-AF65-F5344CB8AC3E}">
        <p14:creationId xmlns:p14="http://schemas.microsoft.com/office/powerpoint/2010/main" val="2997272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91633-06CF-9D48-BF03-54A150188CF3}"/>
              </a:ext>
            </a:extLst>
          </p:cNvPr>
          <p:cNvSpPr>
            <a:spLocks noGrp="1"/>
          </p:cNvSpPr>
          <p:nvPr>
            <p:ph type="title"/>
          </p:nvPr>
        </p:nvSpPr>
        <p:spPr>
          <a:xfrm>
            <a:off x="685800" y="381000"/>
            <a:ext cx="7759700" cy="1433513"/>
          </a:xfrm>
        </p:spPr>
        <p:txBody>
          <a:bodyPr/>
          <a:lstStyle/>
          <a:p>
            <a:r>
              <a:rPr lang="en-US" b="1" dirty="0"/>
              <a:t>Questions</a:t>
            </a:r>
            <a:r>
              <a:rPr lang="en-US" dirty="0"/>
              <a:t>?</a:t>
            </a:r>
          </a:p>
        </p:txBody>
      </p:sp>
      <p:pic>
        <p:nvPicPr>
          <p:cNvPr id="3" name="Picture 2">
            <a:extLst>
              <a:ext uri="{FF2B5EF4-FFF2-40B4-BE49-F238E27FC236}">
                <a16:creationId xmlns:a16="http://schemas.microsoft.com/office/drawing/2014/main" id="{48D442B5-97A2-5A40-ADD8-C2BFA9F38DE0}"/>
              </a:ext>
            </a:extLst>
          </p:cNvPr>
          <p:cNvPicPr>
            <a:picLocks noChangeAspect="1"/>
          </p:cNvPicPr>
          <p:nvPr/>
        </p:nvPicPr>
        <p:blipFill>
          <a:blip r:embed="rId2"/>
          <a:stretch>
            <a:fillRect/>
          </a:stretch>
        </p:blipFill>
        <p:spPr>
          <a:xfrm>
            <a:off x="304800" y="4990749"/>
            <a:ext cx="970084" cy="1715686"/>
          </a:xfrm>
          <a:prstGeom prst="rect">
            <a:avLst/>
          </a:prstGeom>
          <a:solidFill>
            <a:schemeClr val="accent4">
              <a:lumMod val="65000"/>
              <a:lumOff val="35000"/>
            </a:schemeClr>
          </a:solidFill>
          <a:ln>
            <a:noFill/>
          </a:ln>
        </p:spPr>
      </p:pic>
      <p:sp>
        <p:nvSpPr>
          <p:cNvPr id="4" name="TextBox 3">
            <a:extLst>
              <a:ext uri="{FF2B5EF4-FFF2-40B4-BE49-F238E27FC236}">
                <a16:creationId xmlns:a16="http://schemas.microsoft.com/office/drawing/2014/main" id="{33FF4226-1162-3C4D-BD10-08EBE44CE406}"/>
              </a:ext>
            </a:extLst>
          </p:cNvPr>
          <p:cNvSpPr txBox="1"/>
          <p:nvPr/>
        </p:nvSpPr>
        <p:spPr>
          <a:xfrm>
            <a:off x="1468652" y="5506106"/>
            <a:ext cx="7675348" cy="1200329"/>
          </a:xfrm>
          <a:prstGeom prst="rect">
            <a:avLst/>
          </a:prstGeom>
          <a:noFill/>
        </p:spPr>
        <p:txBody>
          <a:bodyPr wrap="square" rtlCol="0">
            <a:spAutoFit/>
          </a:bodyPr>
          <a:lstStyle/>
          <a:p>
            <a:r>
              <a:rPr lang="en-US" dirty="0">
                <a:solidFill>
                  <a:schemeClr val="tx1"/>
                </a:solidFill>
                <a:effectLst>
                  <a:outerShdw blurRad="50800" dist="38100" dir="2700000" algn="tl" rotWithShape="0">
                    <a:prstClr val="black">
                      <a:alpha val="40000"/>
                    </a:prstClr>
                  </a:outerShdw>
                </a:effectLst>
              </a:rPr>
              <a:t>Thanks to American Association of Indian Studies and Northern Arizona University’s Interns-to-scholars program for supporting this research. </a:t>
            </a:r>
          </a:p>
        </p:txBody>
      </p:sp>
      <p:pic>
        <p:nvPicPr>
          <p:cNvPr id="6" name="Picture 5">
            <a:extLst>
              <a:ext uri="{FF2B5EF4-FFF2-40B4-BE49-F238E27FC236}">
                <a16:creationId xmlns:a16="http://schemas.microsoft.com/office/drawing/2014/main" id="{20175E51-9A76-704B-A005-3D4945B11AB8}"/>
              </a:ext>
            </a:extLst>
          </p:cNvPr>
          <p:cNvPicPr>
            <a:picLocks noChangeAspect="1"/>
          </p:cNvPicPr>
          <p:nvPr/>
        </p:nvPicPr>
        <p:blipFill>
          <a:blip r:embed="rId3"/>
          <a:stretch>
            <a:fillRect/>
          </a:stretch>
        </p:blipFill>
        <p:spPr>
          <a:xfrm>
            <a:off x="22578" y="3301824"/>
            <a:ext cx="1879600" cy="1562100"/>
          </a:xfrm>
          <a:prstGeom prst="rect">
            <a:avLst/>
          </a:prstGeom>
        </p:spPr>
      </p:pic>
      <p:sp>
        <p:nvSpPr>
          <p:cNvPr id="5" name="TextBox 4">
            <a:extLst>
              <a:ext uri="{FF2B5EF4-FFF2-40B4-BE49-F238E27FC236}">
                <a16:creationId xmlns:a16="http://schemas.microsoft.com/office/drawing/2014/main" id="{FE50C193-2B14-AC4E-B07A-DC4EDC7E8B50}"/>
              </a:ext>
            </a:extLst>
          </p:cNvPr>
          <p:cNvSpPr txBox="1"/>
          <p:nvPr/>
        </p:nvSpPr>
        <p:spPr>
          <a:xfrm>
            <a:off x="2743200" y="2168070"/>
            <a:ext cx="3760966" cy="1938992"/>
          </a:xfrm>
          <a:prstGeom prst="rect">
            <a:avLst/>
          </a:prstGeom>
          <a:noFill/>
        </p:spPr>
        <p:txBody>
          <a:bodyPr wrap="none" rtlCol="0">
            <a:spAutoFit/>
          </a:bodyPr>
          <a:lstStyle/>
          <a:p>
            <a:r>
              <a:rPr lang="en-US" dirty="0">
                <a:solidFill>
                  <a:schemeClr val="tx1"/>
                </a:solidFill>
              </a:rPr>
              <a:t>Contact us to collaborate: </a:t>
            </a:r>
          </a:p>
          <a:p>
            <a:r>
              <a:rPr lang="en-US" dirty="0">
                <a:solidFill>
                  <a:schemeClr val="tx1"/>
                </a:solidFill>
                <a:hlinkClick r:id="rId4">
                  <a:extLst>
                    <a:ext uri="{A12FA001-AC4F-418D-AE19-62706E023703}">
                      <ahyp:hlinkClr xmlns:ahyp="http://schemas.microsoft.com/office/drawing/2018/hyperlinkcolor" val="tx"/>
                    </a:ext>
                  </a:extLst>
                </a:hlinkClick>
              </a:rPr>
              <a:t>asawhney@mdc.edu</a:t>
            </a:r>
            <a:endParaRPr lang="en-US" dirty="0">
              <a:solidFill>
                <a:schemeClr val="tx1"/>
              </a:solidFill>
            </a:endParaRPr>
          </a:p>
          <a:p>
            <a:r>
              <a:rPr lang="en-US" dirty="0">
                <a:solidFill>
                  <a:schemeClr val="tx1"/>
                </a:solidFill>
                <a:hlinkClick r:id="rId5">
                  <a:extLst>
                    <a:ext uri="{A12FA001-AC4F-418D-AE19-62706E023703}">
                      <ahyp:hlinkClr xmlns:ahyp="http://schemas.microsoft.com/office/drawing/2018/hyperlinkcolor" val="tx"/>
                    </a:ext>
                  </a:extLst>
                </a:hlinkClick>
              </a:rPr>
              <a:t>jessica.barnes@nau.edu</a:t>
            </a:r>
            <a:endParaRPr lang="en-US" dirty="0">
              <a:solidFill>
                <a:schemeClr val="tx1"/>
              </a:solidFill>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4168733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AC5B2-959B-4B4E-91CD-AF2D771A6A39}"/>
              </a:ext>
            </a:extLst>
          </p:cNvPr>
          <p:cNvSpPr>
            <a:spLocks noGrp="1"/>
          </p:cNvSpPr>
          <p:nvPr>
            <p:ph type="title"/>
          </p:nvPr>
        </p:nvSpPr>
        <p:spPr>
          <a:xfrm>
            <a:off x="685800" y="296622"/>
            <a:ext cx="7759700" cy="298450"/>
          </a:xfrm>
        </p:spPr>
        <p:txBody>
          <a:bodyPr/>
          <a:lstStyle/>
          <a:p>
            <a:r>
              <a:rPr lang="en-US" b="1" dirty="0"/>
              <a:t>Suggested use: </a:t>
            </a:r>
          </a:p>
        </p:txBody>
      </p:sp>
      <p:sp>
        <p:nvSpPr>
          <p:cNvPr id="3" name="Content Placeholder 2">
            <a:extLst>
              <a:ext uri="{FF2B5EF4-FFF2-40B4-BE49-F238E27FC236}">
                <a16:creationId xmlns:a16="http://schemas.microsoft.com/office/drawing/2014/main" id="{1475B407-4FED-BD4A-9EBC-4C6F78A9A41A}"/>
              </a:ext>
            </a:extLst>
          </p:cNvPr>
          <p:cNvSpPr>
            <a:spLocks noGrp="1"/>
          </p:cNvSpPr>
          <p:nvPr>
            <p:ph idx="1"/>
          </p:nvPr>
        </p:nvSpPr>
        <p:spPr>
          <a:xfrm>
            <a:off x="273050" y="914400"/>
            <a:ext cx="7759700" cy="1512629"/>
          </a:xfrm>
        </p:spPr>
        <p:txBody>
          <a:bodyPr/>
          <a:lstStyle/>
          <a:p>
            <a:pPr marL="914400" lvl="1" indent="-457200">
              <a:buFont typeface="Arial" panose="020B0604020202020204" pitchFamily="34" charset="0"/>
              <a:buChar char="•"/>
            </a:pPr>
            <a:r>
              <a:rPr lang="en-US" dirty="0"/>
              <a:t>Learning modules for courses in human geography, urban planning, and architecture</a:t>
            </a:r>
          </a:p>
          <a:p>
            <a:pPr marL="457200" indent="-457200">
              <a:buFont typeface="Arial" panose="020B0604020202020204" pitchFamily="34" charset="0"/>
              <a:buChar char="•"/>
            </a:pPr>
            <a:endParaRPr lang="en-US" sz="2400" dirty="0"/>
          </a:p>
        </p:txBody>
      </p:sp>
      <p:pic>
        <p:nvPicPr>
          <p:cNvPr id="8" name="Picture 7">
            <a:extLst>
              <a:ext uri="{FF2B5EF4-FFF2-40B4-BE49-F238E27FC236}">
                <a16:creationId xmlns:a16="http://schemas.microsoft.com/office/drawing/2014/main" id="{AA026713-9ED0-B647-A5A5-40DB2B4FC384}"/>
              </a:ext>
            </a:extLst>
          </p:cNvPr>
          <p:cNvPicPr>
            <a:picLocks noChangeAspect="1"/>
          </p:cNvPicPr>
          <p:nvPr/>
        </p:nvPicPr>
        <p:blipFill>
          <a:blip r:embed="rId3"/>
          <a:stretch>
            <a:fillRect/>
          </a:stretch>
        </p:blipFill>
        <p:spPr>
          <a:xfrm>
            <a:off x="1219200" y="2485180"/>
            <a:ext cx="6324600" cy="3916799"/>
          </a:xfrm>
          <a:prstGeom prst="rect">
            <a:avLst/>
          </a:prstGeom>
        </p:spPr>
      </p:pic>
      <p:sp>
        <p:nvSpPr>
          <p:cNvPr id="11" name="TextBox 10">
            <a:extLst>
              <a:ext uri="{FF2B5EF4-FFF2-40B4-BE49-F238E27FC236}">
                <a16:creationId xmlns:a16="http://schemas.microsoft.com/office/drawing/2014/main" id="{DF4302A7-138B-6B4F-95BB-92F486950005}"/>
              </a:ext>
            </a:extLst>
          </p:cNvPr>
          <p:cNvSpPr txBox="1"/>
          <p:nvPr/>
        </p:nvSpPr>
        <p:spPr>
          <a:xfrm flipV="1">
            <a:off x="295275" y="6382225"/>
            <a:ext cx="8172450" cy="461664"/>
          </a:xfrm>
          <a:prstGeom prst="rect">
            <a:avLst/>
          </a:prstGeom>
          <a:noFill/>
        </p:spPr>
        <p:txBody>
          <a:bodyPr wrap="square" rtlCol="0">
            <a:spAutoFit/>
          </a:bodyPr>
          <a:lstStyle/>
          <a:p>
            <a:r>
              <a:rPr lang="en-US" sz="1200" i="1" dirty="0">
                <a:solidFill>
                  <a:schemeClr val="tx1"/>
                </a:solidFill>
              </a:rPr>
              <a:t>Image source</a:t>
            </a:r>
            <a:r>
              <a:rPr lang="en-US" sz="1200" dirty="0">
                <a:solidFill>
                  <a:schemeClr val="tx1"/>
                </a:solidFill>
              </a:rPr>
              <a:t>: https://</a:t>
            </a:r>
            <a:r>
              <a:rPr lang="en-US" sz="1200" dirty="0" err="1">
                <a:solidFill>
                  <a:schemeClr val="tx1"/>
                </a:solidFill>
              </a:rPr>
              <a:t>unalab.eu</a:t>
            </a:r>
            <a:r>
              <a:rPr lang="en-US" sz="1200" dirty="0">
                <a:solidFill>
                  <a:schemeClr val="tx1"/>
                </a:solidFill>
              </a:rPr>
              <a:t>/sites/default/files/2019-11/ReNature%20Training%20Course%3A%20Nature-based%20Solutions%20in%20Urban%20Planning_2019-11-13_1918.jpg</a:t>
            </a:r>
          </a:p>
        </p:txBody>
      </p:sp>
    </p:spTree>
    <p:extLst>
      <p:ext uri="{BB962C8B-B14F-4D97-AF65-F5344CB8AC3E}">
        <p14:creationId xmlns:p14="http://schemas.microsoft.com/office/powerpoint/2010/main" val="760697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3D29B-1B30-4145-9E61-2176DF19E59B}"/>
              </a:ext>
            </a:extLst>
          </p:cNvPr>
          <p:cNvSpPr>
            <a:spLocks noGrp="1"/>
          </p:cNvSpPr>
          <p:nvPr>
            <p:ph type="title"/>
          </p:nvPr>
        </p:nvSpPr>
        <p:spPr>
          <a:xfrm>
            <a:off x="204788" y="2824163"/>
            <a:ext cx="8872537" cy="1143000"/>
          </a:xfrm>
        </p:spPr>
        <p:txBody>
          <a:bodyPr>
            <a:normAutofit fontScale="90000"/>
          </a:bodyPr>
          <a:lstStyle/>
          <a:p>
            <a:pPr>
              <a:defRPr/>
            </a:pPr>
            <a:r>
              <a:rPr lang="en-US" sz="4900" b="1" dirty="0"/>
              <a:t>social sustainability</a:t>
            </a:r>
            <a:r>
              <a:rPr lang="en-US" dirty="0"/>
              <a:t> – </a:t>
            </a:r>
            <a:br>
              <a:rPr lang="en-US" dirty="0"/>
            </a:br>
            <a:r>
              <a:rPr lang="en-US" sz="4000" dirty="0"/>
              <a:t>emphasizes equity, social justice, and community resilience as a way to humanize cities by nurturing strong communities (</a:t>
            </a:r>
            <a:r>
              <a:rPr lang="en-US" sz="4000" dirty="0" err="1"/>
              <a:t>Hemani</a:t>
            </a:r>
            <a:r>
              <a:rPr lang="en-US" sz="4000" dirty="0"/>
              <a:t> and Das, 2016)</a:t>
            </a:r>
            <a:br>
              <a:rPr lang="en-US" sz="4000" dirty="0"/>
            </a:br>
            <a:br>
              <a:rPr lang="en-US" dirty="0"/>
            </a:br>
            <a:endParaRPr lang="en-US" sz="2700" dirty="0"/>
          </a:p>
        </p:txBody>
      </p:sp>
    </p:spTree>
    <p:extLst>
      <p:ext uri="{BB962C8B-B14F-4D97-AF65-F5344CB8AC3E}">
        <p14:creationId xmlns:p14="http://schemas.microsoft.com/office/powerpoint/2010/main" val="486801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3D29B-1B30-4145-9E61-2176DF19E59B}"/>
              </a:ext>
            </a:extLst>
          </p:cNvPr>
          <p:cNvSpPr>
            <a:spLocks noGrp="1"/>
          </p:cNvSpPr>
          <p:nvPr>
            <p:ph type="title"/>
          </p:nvPr>
        </p:nvSpPr>
        <p:spPr>
          <a:xfrm>
            <a:off x="204788" y="2824163"/>
            <a:ext cx="8872537" cy="1143000"/>
          </a:xfrm>
        </p:spPr>
        <p:txBody>
          <a:bodyPr>
            <a:normAutofit fontScale="90000"/>
          </a:bodyPr>
          <a:lstStyle/>
          <a:p>
            <a:pPr>
              <a:defRPr/>
            </a:pPr>
            <a:r>
              <a:rPr lang="en-US" sz="4000" b="1" dirty="0"/>
              <a:t>Co-presence </a:t>
            </a:r>
            <a:br>
              <a:rPr lang="en-US" sz="4000" dirty="0"/>
            </a:br>
            <a:r>
              <a:rPr lang="en-US" sz="4000" dirty="0"/>
              <a:t>consists of people of different identities sharing space as a means to gain knowledge about and acceptance of others – a counter practice to segregation (</a:t>
            </a:r>
            <a:r>
              <a:rPr lang="en-US" sz="4000" dirty="0" err="1"/>
              <a:t>Legeby</a:t>
            </a:r>
            <a:r>
              <a:rPr lang="en-US" sz="4000" dirty="0"/>
              <a:t>, 2013) </a:t>
            </a:r>
            <a:br>
              <a:rPr lang="en-US" sz="4000" dirty="0"/>
            </a:br>
            <a:br>
              <a:rPr lang="en-US" dirty="0"/>
            </a:br>
            <a:endParaRPr lang="en-US" sz="2700" dirty="0"/>
          </a:p>
        </p:txBody>
      </p:sp>
    </p:spTree>
    <p:extLst>
      <p:ext uri="{BB962C8B-B14F-4D97-AF65-F5344CB8AC3E}">
        <p14:creationId xmlns:p14="http://schemas.microsoft.com/office/powerpoint/2010/main" val="922483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0CDCE-F117-E845-B558-1EF9E8DD5540}"/>
              </a:ext>
            </a:extLst>
          </p:cNvPr>
          <p:cNvSpPr>
            <a:spLocks noGrp="1"/>
          </p:cNvSpPr>
          <p:nvPr>
            <p:ph type="title"/>
          </p:nvPr>
        </p:nvSpPr>
        <p:spPr>
          <a:xfrm>
            <a:off x="152400" y="463551"/>
            <a:ext cx="8293100" cy="831850"/>
          </a:xfrm>
        </p:spPr>
        <p:txBody>
          <a:bodyPr/>
          <a:lstStyle/>
          <a:p>
            <a:r>
              <a:rPr lang="en-US" b="1" dirty="0"/>
              <a:t>India’s Smart Cities Mission:</a:t>
            </a:r>
            <a:br>
              <a:rPr lang="en-US" b="1" dirty="0"/>
            </a:br>
            <a:endParaRPr lang="en-US" b="1" dirty="0"/>
          </a:p>
        </p:txBody>
      </p:sp>
      <p:sp>
        <p:nvSpPr>
          <p:cNvPr id="3" name="Content Placeholder 2">
            <a:extLst>
              <a:ext uri="{FF2B5EF4-FFF2-40B4-BE49-F238E27FC236}">
                <a16:creationId xmlns:a16="http://schemas.microsoft.com/office/drawing/2014/main" id="{228080A3-A96E-F740-8E36-E748185E17A8}"/>
              </a:ext>
            </a:extLst>
          </p:cNvPr>
          <p:cNvSpPr>
            <a:spLocks noGrp="1"/>
          </p:cNvSpPr>
          <p:nvPr>
            <p:ph idx="1"/>
          </p:nvPr>
        </p:nvSpPr>
        <p:spPr>
          <a:xfrm>
            <a:off x="419100" y="914400"/>
            <a:ext cx="8724900" cy="2514600"/>
          </a:xfrm>
        </p:spPr>
        <p:txBody>
          <a:bodyPr/>
          <a:lstStyle/>
          <a:p>
            <a:pPr marL="457200"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to foster sustainable and inclusive development through providing more efficient infrastructure and access to services particularly for the poor (Ministry of Housing and Urban Affairs, 2016)</a:t>
            </a:r>
          </a:p>
          <a:p>
            <a:pPr marL="457200" indent="-457200">
              <a:buFont typeface="Arial" panose="020B0604020202020204" pitchFamily="34" charset="0"/>
              <a:buChar char="•"/>
            </a:pPr>
            <a:r>
              <a:rPr lang="en-US" sz="2200" dirty="0"/>
              <a:t>to drive economic growth and improve the quality of life of people by enabling local development and harnessing technology as a means to create smart outcomes for citizens</a:t>
            </a:r>
          </a:p>
        </p:txBody>
      </p:sp>
      <p:pic>
        <p:nvPicPr>
          <p:cNvPr id="5" name="Picture 4">
            <a:extLst>
              <a:ext uri="{FF2B5EF4-FFF2-40B4-BE49-F238E27FC236}">
                <a16:creationId xmlns:a16="http://schemas.microsoft.com/office/drawing/2014/main" id="{7433E47D-6485-6A49-8FDB-8F12D00968FA}"/>
              </a:ext>
            </a:extLst>
          </p:cNvPr>
          <p:cNvPicPr>
            <a:picLocks noChangeAspect="1"/>
          </p:cNvPicPr>
          <p:nvPr/>
        </p:nvPicPr>
        <p:blipFill>
          <a:blip r:embed="rId3"/>
          <a:stretch>
            <a:fillRect/>
          </a:stretch>
        </p:blipFill>
        <p:spPr>
          <a:xfrm>
            <a:off x="124428" y="3467690"/>
            <a:ext cx="8790972" cy="3363301"/>
          </a:xfrm>
          <a:prstGeom prst="rect">
            <a:avLst/>
          </a:prstGeom>
        </p:spPr>
      </p:pic>
    </p:spTree>
    <p:extLst>
      <p:ext uri="{BB962C8B-B14F-4D97-AF65-F5344CB8AC3E}">
        <p14:creationId xmlns:p14="http://schemas.microsoft.com/office/powerpoint/2010/main" val="2231926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0CDCE-F117-E845-B558-1EF9E8DD5540}"/>
              </a:ext>
            </a:extLst>
          </p:cNvPr>
          <p:cNvSpPr>
            <a:spLocks noGrp="1"/>
          </p:cNvSpPr>
          <p:nvPr>
            <p:ph type="title"/>
          </p:nvPr>
        </p:nvSpPr>
        <p:spPr>
          <a:xfrm>
            <a:off x="152400" y="463551"/>
            <a:ext cx="8293100" cy="831850"/>
          </a:xfrm>
        </p:spPr>
        <p:txBody>
          <a:bodyPr/>
          <a:lstStyle/>
          <a:p>
            <a:r>
              <a:rPr lang="en-US" b="1" dirty="0"/>
              <a:t>India’s Smart Cities Mission:</a:t>
            </a:r>
            <a:br>
              <a:rPr lang="en-US" b="1" dirty="0"/>
            </a:br>
            <a:endParaRPr lang="en-US" b="1" dirty="0"/>
          </a:p>
        </p:txBody>
      </p:sp>
      <p:sp>
        <p:nvSpPr>
          <p:cNvPr id="3" name="Content Placeholder 2">
            <a:extLst>
              <a:ext uri="{FF2B5EF4-FFF2-40B4-BE49-F238E27FC236}">
                <a16:creationId xmlns:a16="http://schemas.microsoft.com/office/drawing/2014/main" id="{228080A3-A96E-F740-8E36-E748185E17A8}"/>
              </a:ext>
            </a:extLst>
          </p:cNvPr>
          <p:cNvSpPr>
            <a:spLocks noGrp="1"/>
          </p:cNvSpPr>
          <p:nvPr>
            <p:ph idx="1"/>
          </p:nvPr>
        </p:nvSpPr>
        <p:spPr>
          <a:xfrm>
            <a:off x="12539" y="1279004"/>
            <a:ext cx="9144000" cy="1447800"/>
          </a:xfrm>
        </p:spPr>
        <p:txBody>
          <a:bodyPr/>
          <a:lstStyle/>
          <a:p>
            <a:pPr marL="457200" indent="-457200">
              <a:buFont typeface="Arial" panose="020B0604020202020204" pitchFamily="34" charset="0"/>
              <a:buChar char="•"/>
            </a:pPr>
            <a:r>
              <a:rPr lang="en-US" sz="2400" dirty="0"/>
              <a:t>digital and information technologies, urban planning best practices, public-private partnerships, and policy change</a:t>
            </a:r>
          </a:p>
          <a:p>
            <a:pPr marL="457200" indent="-457200">
              <a:buFont typeface="Arial" panose="020B0604020202020204" pitchFamily="34" charset="0"/>
              <a:buChar char="•"/>
            </a:pPr>
            <a:r>
              <a:rPr lang="en-US" sz="2400" dirty="0"/>
              <a:t>Encourage open and public space </a:t>
            </a:r>
          </a:p>
        </p:txBody>
      </p:sp>
      <p:pic>
        <p:nvPicPr>
          <p:cNvPr id="5" name="Picture 4">
            <a:extLst>
              <a:ext uri="{FF2B5EF4-FFF2-40B4-BE49-F238E27FC236}">
                <a16:creationId xmlns:a16="http://schemas.microsoft.com/office/drawing/2014/main" id="{979CCE9F-37C2-9A44-A71B-3BFA52B96DC0}"/>
              </a:ext>
            </a:extLst>
          </p:cNvPr>
          <p:cNvPicPr>
            <a:picLocks noChangeAspect="1"/>
          </p:cNvPicPr>
          <p:nvPr/>
        </p:nvPicPr>
        <p:blipFill>
          <a:blip r:embed="rId3"/>
          <a:stretch>
            <a:fillRect/>
          </a:stretch>
        </p:blipFill>
        <p:spPr>
          <a:xfrm>
            <a:off x="1022350" y="3142357"/>
            <a:ext cx="6553200" cy="3678990"/>
          </a:xfrm>
          <a:prstGeom prst="rect">
            <a:avLst/>
          </a:prstGeom>
        </p:spPr>
      </p:pic>
    </p:spTree>
    <p:extLst>
      <p:ext uri="{BB962C8B-B14F-4D97-AF65-F5344CB8AC3E}">
        <p14:creationId xmlns:p14="http://schemas.microsoft.com/office/powerpoint/2010/main" val="2608866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457200" y="0"/>
            <a:ext cx="7772400" cy="1143000"/>
          </a:xfrm>
          <a:ln/>
        </p:spPr>
        <p:txBody>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a:t>Urbanization and caste</a:t>
            </a:r>
          </a:p>
        </p:txBody>
      </p:sp>
      <p:sp>
        <p:nvSpPr>
          <p:cNvPr id="33794" name="Rectangle 2"/>
          <p:cNvSpPr>
            <a:spLocks noGrp="1" noChangeArrowheads="1"/>
          </p:cNvSpPr>
          <p:nvPr>
            <p:ph type="body" idx="1"/>
          </p:nvPr>
        </p:nvSpPr>
        <p:spPr>
          <a:xfrm>
            <a:off x="0" y="1371600"/>
            <a:ext cx="5105400" cy="5105400"/>
          </a:xfrm>
          <a:ln/>
        </p:spPr>
        <p:txBody>
          <a:bodyPr/>
          <a:lstStyle/>
          <a:p>
            <a:pPr marL="330200" indent="-330200">
              <a:buFont typeface="Arial" charset="0"/>
              <a:buChar char="•"/>
              <a:tabLst>
                <a:tab pos="330200" algn="l"/>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sz="2400" dirty="0"/>
              <a:t>Scheduled caste / Dalits traditionally marginalized spatially and economically in Indian society</a:t>
            </a:r>
          </a:p>
          <a:p>
            <a:pPr marL="330200" indent="-330200">
              <a:buFont typeface="Arial" charset="0"/>
              <a:buChar char="•"/>
              <a:tabLst>
                <a:tab pos="330200" algn="l"/>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sz="2400" dirty="0"/>
              <a:t>Cities thought to offer socio-economic opportunities, better standards of living, educational and health facilities as compared to rural areas</a:t>
            </a:r>
          </a:p>
          <a:p>
            <a:pPr marL="330200" indent="-330200">
              <a:buFont typeface="Arial" charset="0"/>
              <a:buChar char="•"/>
              <a:tabLst>
                <a:tab pos="330200" algn="l"/>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sz="2400" dirty="0"/>
              <a:t>However, disproportionately live in slums: concentrated in marginalized urban spaces that manifest poverty and exclusion</a:t>
            </a:r>
          </a:p>
          <a:p>
            <a:pPr marL="330200" indent="-330200">
              <a:buFont typeface="Arial" charset="0"/>
              <a:buChar char="•"/>
              <a:tabLst>
                <a:tab pos="330200" algn="l"/>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endParaRPr lang="en-US" dirty="0"/>
          </a:p>
        </p:txBody>
      </p:sp>
      <p:pic>
        <p:nvPicPr>
          <p:cNvPr id="2" name="Picture 1">
            <a:extLst>
              <a:ext uri="{FF2B5EF4-FFF2-40B4-BE49-F238E27FC236}">
                <a16:creationId xmlns:a16="http://schemas.microsoft.com/office/drawing/2014/main" id="{6EED9005-76A3-AA4E-8F32-F610E128AFC6}"/>
              </a:ext>
            </a:extLst>
          </p:cNvPr>
          <p:cNvPicPr>
            <a:picLocks noChangeAspect="1"/>
          </p:cNvPicPr>
          <p:nvPr/>
        </p:nvPicPr>
        <p:blipFill>
          <a:blip r:embed="rId3"/>
          <a:stretch>
            <a:fillRect/>
          </a:stretch>
        </p:blipFill>
        <p:spPr>
          <a:xfrm>
            <a:off x="5105400" y="1219200"/>
            <a:ext cx="3810000" cy="2540000"/>
          </a:xfrm>
          <a:prstGeom prst="rect">
            <a:avLst/>
          </a:prstGeom>
        </p:spPr>
      </p:pic>
      <p:sp>
        <p:nvSpPr>
          <p:cNvPr id="3" name="TextBox 2">
            <a:extLst>
              <a:ext uri="{FF2B5EF4-FFF2-40B4-BE49-F238E27FC236}">
                <a16:creationId xmlns:a16="http://schemas.microsoft.com/office/drawing/2014/main" id="{7F3EC33C-8398-EA4A-88C4-3CFDD62DD9F9}"/>
              </a:ext>
            </a:extLst>
          </p:cNvPr>
          <p:cNvSpPr txBox="1"/>
          <p:nvPr/>
        </p:nvSpPr>
        <p:spPr>
          <a:xfrm>
            <a:off x="5588986" y="3843635"/>
            <a:ext cx="3046027" cy="461665"/>
          </a:xfrm>
          <a:prstGeom prst="rect">
            <a:avLst/>
          </a:prstGeom>
          <a:noFill/>
        </p:spPr>
        <p:txBody>
          <a:bodyPr wrap="none" rtlCol="0">
            <a:spAutoFit/>
          </a:bodyPr>
          <a:lstStyle/>
          <a:p>
            <a:r>
              <a:rPr lang="en-US" dirty="0">
                <a:solidFill>
                  <a:schemeClr val="tx1"/>
                </a:solidFill>
              </a:rPr>
              <a:t>Slums in Chandigarh</a:t>
            </a:r>
          </a:p>
        </p:txBody>
      </p:sp>
      <p:pic>
        <p:nvPicPr>
          <p:cNvPr id="4" name="Picture 3">
            <a:extLst>
              <a:ext uri="{FF2B5EF4-FFF2-40B4-BE49-F238E27FC236}">
                <a16:creationId xmlns:a16="http://schemas.microsoft.com/office/drawing/2014/main" id="{C7C76596-BFCA-E449-87E2-E847617BDB3B}"/>
              </a:ext>
            </a:extLst>
          </p:cNvPr>
          <p:cNvPicPr>
            <a:picLocks noChangeAspect="1"/>
          </p:cNvPicPr>
          <p:nvPr/>
        </p:nvPicPr>
        <p:blipFill>
          <a:blip r:embed="rId4"/>
          <a:stretch>
            <a:fillRect/>
          </a:stretch>
        </p:blipFill>
        <p:spPr>
          <a:xfrm>
            <a:off x="5410200" y="4305300"/>
            <a:ext cx="3403600" cy="2552700"/>
          </a:xfrm>
          <a:prstGeom prst="rect">
            <a:avLst/>
          </a:prstGeom>
        </p:spPr>
      </p:pic>
    </p:spTree>
    <p:extLst>
      <p:ext uri="{BB962C8B-B14F-4D97-AF65-F5344CB8AC3E}">
        <p14:creationId xmlns:p14="http://schemas.microsoft.com/office/powerpoint/2010/main" val="36082159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0EEE6E-19E4-A944-8B69-9B5345A6CAE8}"/>
              </a:ext>
            </a:extLst>
          </p:cNvPr>
          <p:cNvSpPr>
            <a:spLocks noGrp="1"/>
          </p:cNvSpPr>
          <p:nvPr>
            <p:ph idx="1"/>
          </p:nvPr>
        </p:nvSpPr>
        <p:spPr>
          <a:xfrm>
            <a:off x="533400" y="533400"/>
            <a:ext cx="8382000" cy="5486400"/>
          </a:xfrm>
        </p:spPr>
        <p:txBody>
          <a:bodyPr/>
          <a:lstStyle/>
          <a:p>
            <a:r>
              <a:rPr lang="en-US" b="1" dirty="0"/>
              <a:t>We argue that vibrant public spaces that create opportunities for co-presence are key for social sustainability: </a:t>
            </a:r>
          </a:p>
          <a:p>
            <a:pPr marL="457200" indent="-457200">
              <a:buFontTx/>
              <a:buChar char="-"/>
            </a:pPr>
            <a:r>
              <a:rPr lang="en-US" sz="2600" dirty="0"/>
              <a:t>Offer preliminary analysis of two public spaces</a:t>
            </a:r>
          </a:p>
          <a:p>
            <a:pPr marL="457200" indent="-457200">
              <a:buFontTx/>
              <a:buChar char="-"/>
            </a:pPr>
            <a:r>
              <a:rPr lang="en-US" sz="2600" dirty="0"/>
              <a:t>Using spatial and discourse analysis</a:t>
            </a:r>
          </a:p>
          <a:p>
            <a:pPr marL="1257300" lvl="2" indent="-457200">
              <a:buFontTx/>
              <a:buChar char="-"/>
            </a:pPr>
            <a:r>
              <a:rPr lang="en-US" sz="2600" dirty="0"/>
              <a:t>Mapping ward-level demographics</a:t>
            </a:r>
          </a:p>
          <a:p>
            <a:pPr marL="1257300" lvl="2" indent="-457200">
              <a:buFontTx/>
              <a:buChar char="-"/>
            </a:pPr>
            <a:r>
              <a:rPr lang="en-US" sz="2600" dirty="0"/>
              <a:t>Visual discourses / landscape of online images of the sites</a:t>
            </a:r>
          </a:p>
        </p:txBody>
      </p:sp>
    </p:spTree>
    <p:extLst>
      <p:ext uri="{BB962C8B-B14F-4D97-AF65-F5344CB8AC3E}">
        <p14:creationId xmlns:p14="http://schemas.microsoft.com/office/powerpoint/2010/main" val="3111611726"/>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17055</TotalTime>
  <Words>1058</Words>
  <Application>Microsoft Macintosh PowerPoint</Application>
  <PresentationFormat>On-screen Show (4:3)</PresentationFormat>
  <Paragraphs>136</Paragraphs>
  <Slides>26</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ＭＳ Ｐゴシック</vt:lpstr>
      <vt:lpstr>Arial</vt:lpstr>
      <vt:lpstr>Times New Roman</vt:lpstr>
      <vt:lpstr>Office Theme</vt:lpstr>
      <vt:lpstr>PowerPoint Presentation</vt:lpstr>
      <vt:lpstr>Project goals: </vt:lpstr>
      <vt:lpstr>Suggested use: </vt:lpstr>
      <vt:lpstr>social sustainability –  emphasizes equity, social justice, and community resilience as a way to humanize cities by nurturing strong communities (Hemani and Das, 2016)  </vt:lpstr>
      <vt:lpstr>Co-presence  consists of people of different identities sharing space as a means to gain knowledge about and acceptance of others – a counter practice to segregation (Legeby, 2013)   </vt:lpstr>
      <vt:lpstr>India’s Smart Cities Mission: </vt:lpstr>
      <vt:lpstr>India’s Smart Cities Mission: </vt:lpstr>
      <vt:lpstr>Urbanization and caste</vt:lpstr>
      <vt:lpstr>PowerPoint Presentation</vt:lpstr>
      <vt:lpstr>PowerPoint Presentation</vt:lpstr>
      <vt:lpstr>First modern planned city in India Modernist architect &amp; planner Le Corbusier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Malinky</dc:creator>
  <cp:lastModifiedBy>Microsoft Office User</cp:lastModifiedBy>
  <cp:revision>228</cp:revision>
  <cp:lastPrinted>2021-03-12T16:09:59Z</cp:lastPrinted>
  <dcterms:created xsi:type="dcterms:W3CDTF">2009-09-23T20:53:36Z</dcterms:created>
  <dcterms:modified xsi:type="dcterms:W3CDTF">2022-02-25T18:25:13Z</dcterms:modified>
</cp:coreProperties>
</file>