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0"/>
  </p:notesMasterIdLst>
  <p:handoutMasterIdLst>
    <p:handoutMasterId r:id="rId31"/>
  </p:handoutMasterIdLst>
  <p:sldIdLst>
    <p:sldId id="284" r:id="rId2"/>
    <p:sldId id="257" r:id="rId3"/>
    <p:sldId id="292" r:id="rId4"/>
    <p:sldId id="310" r:id="rId5"/>
    <p:sldId id="322" r:id="rId6"/>
    <p:sldId id="327" r:id="rId7"/>
    <p:sldId id="338" r:id="rId8"/>
    <p:sldId id="339" r:id="rId9"/>
    <p:sldId id="341" r:id="rId10"/>
    <p:sldId id="340" r:id="rId11"/>
    <p:sldId id="344" r:id="rId12"/>
    <p:sldId id="343" r:id="rId13"/>
    <p:sldId id="342" r:id="rId14"/>
    <p:sldId id="517" r:id="rId15"/>
    <p:sldId id="332" r:id="rId16"/>
    <p:sldId id="518" r:id="rId17"/>
    <p:sldId id="519" r:id="rId18"/>
    <p:sldId id="520" r:id="rId19"/>
    <p:sldId id="521" r:id="rId20"/>
    <p:sldId id="337" r:id="rId21"/>
    <p:sldId id="272" r:id="rId22"/>
    <p:sldId id="273" r:id="rId23"/>
    <p:sldId id="328" r:id="rId24"/>
    <p:sldId id="285" r:id="rId25"/>
    <p:sldId id="288" r:id="rId26"/>
    <p:sldId id="277" r:id="rId27"/>
    <p:sldId id="336" r:id="rId28"/>
    <p:sldId id="331"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9">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 initials="CS" lastIdx="2" clrIdx="0">
    <p:extLst>
      <p:ext uri="{19B8F6BF-5375-455C-9EA6-DF929625EA0E}">
        <p15:presenceInfo xmlns:p15="http://schemas.microsoft.com/office/powerpoint/2012/main" userId="C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B2C"/>
    <a:srgbClr val="580E1F"/>
    <a:srgbClr val="5C0D1C"/>
    <a:srgbClr val="0000A0"/>
    <a:srgbClr val="000087"/>
    <a:srgbClr val="861119"/>
    <a:srgbClr val="661023"/>
    <a:srgbClr val="751128"/>
    <a:srgbClr val="C8C8C8"/>
    <a:srgbClr val="862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8" autoAdjust="0"/>
    <p:restoredTop sz="63819" autoAdjust="0"/>
  </p:normalViewPr>
  <p:slideViewPr>
    <p:cSldViewPr snapToGrid="0" snapToObjects="1">
      <p:cViewPr varScale="1">
        <p:scale>
          <a:sx n="72" d="100"/>
          <a:sy n="72" d="100"/>
        </p:scale>
        <p:origin x="1522" y="58"/>
      </p:cViewPr>
      <p:guideLst>
        <p:guide orient="horz" pos="1619"/>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249" d="100"/>
        <a:sy n="2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5.xml"/><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BAB5CC-D571-4E63-A72E-CD695C6C9FE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1D65D35-DD00-405D-9FE3-0BE1410A55A0}">
      <dgm:prSet custT="1"/>
      <dgm:spPr/>
      <dgm:t>
        <a:bodyPr/>
        <a:lstStyle/>
        <a:p>
          <a:r>
            <a:rPr lang="en-US" sz="1400" dirty="0">
              <a:latin typeface="+mj-lt"/>
            </a:rPr>
            <a:t>GOAL : Transfer all input data objects with n attributes (n dimensions) to the output in a way that the objects are related to each other.</a:t>
          </a:r>
        </a:p>
      </dgm:t>
    </dgm:pt>
    <dgm:pt modelId="{43356C8D-77F5-4CFE-9075-6A10F9095BB8}" type="parTrans" cxnId="{412F9981-B045-4650-949C-665AAC2A0CA5}">
      <dgm:prSet/>
      <dgm:spPr/>
      <dgm:t>
        <a:bodyPr/>
        <a:lstStyle/>
        <a:p>
          <a:endParaRPr lang="en-US" sz="3200">
            <a:latin typeface="+mj-lt"/>
          </a:endParaRPr>
        </a:p>
      </dgm:t>
    </dgm:pt>
    <dgm:pt modelId="{97581CC1-339F-4F1E-B0A6-774F0B485BC7}" type="sibTrans" cxnId="{412F9981-B045-4650-949C-665AAC2A0CA5}">
      <dgm:prSet/>
      <dgm:spPr/>
      <dgm:t>
        <a:bodyPr/>
        <a:lstStyle/>
        <a:p>
          <a:endParaRPr lang="en-US" sz="3200">
            <a:latin typeface="+mj-lt"/>
          </a:endParaRPr>
        </a:p>
      </dgm:t>
    </dgm:pt>
    <dgm:pt modelId="{E97A9132-9DF9-418A-9139-918AA11A2F78}">
      <dgm:prSet custT="1"/>
      <dgm:spPr/>
      <dgm:t>
        <a:bodyPr/>
        <a:lstStyle/>
        <a:p>
          <a:r>
            <a:rPr lang="en-US" sz="1400" dirty="0">
              <a:latin typeface="+mj-lt"/>
            </a:rPr>
            <a:t>OBJECTIVE : Find the set of centroids (neurons) to represent the cluster, but with topological restrictions.</a:t>
          </a:r>
        </a:p>
      </dgm:t>
    </dgm:pt>
    <dgm:pt modelId="{1A90FE1E-54C6-4178-A419-7A5A4926A557}" type="parTrans" cxnId="{BAA0CB82-722F-45D2-A23E-7C9C96D71B34}">
      <dgm:prSet/>
      <dgm:spPr/>
      <dgm:t>
        <a:bodyPr/>
        <a:lstStyle/>
        <a:p>
          <a:endParaRPr lang="en-US" sz="3200">
            <a:latin typeface="+mj-lt"/>
          </a:endParaRPr>
        </a:p>
      </dgm:t>
    </dgm:pt>
    <dgm:pt modelId="{0FF9E965-7C8B-4C92-B3D8-8E78DF20DEFA}" type="sibTrans" cxnId="{BAA0CB82-722F-45D2-A23E-7C9C96D71B34}">
      <dgm:prSet/>
      <dgm:spPr/>
      <dgm:t>
        <a:bodyPr/>
        <a:lstStyle/>
        <a:p>
          <a:endParaRPr lang="en-US" sz="3200">
            <a:latin typeface="+mj-lt"/>
          </a:endParaRPr>
        </a:p>
      </dgm:t>
    </dgm:pt>
    <dgm:pt modelId="{040CA2DB-8EA7-45D0-9348-550D076FDA26}">
      <dgm:prSet phldrT="[Text]" custT="1"/>
      <dgm:spPr/>
      <dgm:t>
        <a:bodyPr/>
        <a:lstStyle/>
        <a:p>
          <a:r>
            <a:rPr lang="en-US" sz="1400" dirty="0">
              <a:latin typeface="+mj-lt"/>
            </a:rPr>
            <a:t>TOPOLOGY : Each neuron in the SOM grid is closely related to each other and each of the inputs are connected to each of the output nodes by means of a connection weight.</a:t>
          </a:r>
        </a:p>
      </dgm:t>
    </dgm:pt>
    <dgm:pt modelId="{DFD800BF-6EB8-4B5D-AE43-DFBDFF46A925}" type="parTrans" cxnId="{636E43A4-6622-47FE-9EB1-DADC2FB18D3B}">
      <dgm:prSet/>
      <dgm:spPr/>
      <dgm:t>
        <a:bodyPr/>
        <a:lstStyle/>
        <a:p>
          <a:endParaRPr lang="en-US" sz="3200">
            <a:latin typeface="+mj-lt"/>
          </a:endParaRPr>
        </a:p>
      </dgm:t>
    </dgm:pt>
    <dgm:pt modelId="{18A3D507-27AE-465C-B6FD-7C7B53079042}" type="sibTrans" cxnId="{636E43A4-6622-47FE-9EB1-DADC2FB18D3B}">
      <dgm:prSet/>
      <dgm:spPr/>
      <dgm:t>
        <a:bodyPr/>
        <a:lstStyle/>
        <a:p>
          <a:endParaRPr lang="en-US" sz="3200">
            <a:latin typeface="+mj-lt"/>
          </a:endParaRPr>
        </a:p>
      </dgm:t>
    </dgm:pt>
    <dgm:pt modelId="{7202B49D-3E7B-4BD5-9454-65F2F3AD7A9E}" type="pres">
      <dgm:prSet presAssocID="{6EBAB5CC-D571-4E63-A72E-CD695C6C9FE5}" presName="Name0" presStyleCnt="0">
        <dgm:presLayoutVars>
          <dgm:chMax val="7"/>
          <dgm:chPref val="7"/>
          <dgm:dir/>
        </dgm:presLayoutVars>
      </dgm:prSet>
      <dgm:spPr/>
    </dgm:pt>
    <dgm:pt modelId="{FB2A199B-214C-4CCC-B250-49A8289B8F79}" type="pres">
      <dgm:prSet presAssocID="{6EBAB5CC-D571-4E63-A72E-CD695C6C9FE5}" presName="Name1" presStyleCnt="0"/>
      <dgm:spPr/>
    </dgm:pt>
    <dgm:pt modelId="{5935EF52-29D1-40C7-94EA-B80519B1B292}" type="pres">
      <dgm:prSet presAssocID="{6EBAB5CC-D571-4E63-A72E-CD695C6C9FE5}" presName="cycle" presStyleCnt="0"/>
      <dgm:spPr/>
    </dgm:pt>
    <dgm:pt modelId="{8B841FD0-989E-42DB-A11B-FF52D44B7FF2}" type="pres">
      <dgm:prSet presAssocID="{6EBAB5CC-D571-4E63-A72E-CD695C6C9FE5}" presName="srcNode" presStyleLbl="node1" presStyleIdx="0" presStyleCnt="3"/>
      <dgm:spPr/>
    </dgm:pt>
    <dgm:pt modelId="{F2FD3AAF-939D-414B-89CF-119A441231E9}" type="pres">
      <dgm:prSet presAssocID="{6EBAB5CC-D571-4E63-A72E-CD695C6C9FE5}" presName="conn" presStyleLbl="parChTrans1D2" presStyleIdx="0" presStyleCnt="1"/>
      <dgm:spPr/>
    </dgm:pt>
    <dgm:pt modelId="{BA321454-0C4A-40D4-AEAA-6C953F455454}" type="pres">
      <dgm:prSet presAssocID="{6EBAB5CC-D571-4E63-A72E-CD695C6C9FE5}" presName="extraNode" presStyleLbl="node1" presStyleIdx="0" presStyleCnt="3"/>
      <dgm:spPr/>
    </dgm:pt>
    <dgm:pt modelId="{FEEC99D3-35EB-48AC-9FD4-8ED1E331D95A}" type="pres">
      <dgm:prSet presAssocID="{6EBAB5CC-D571-4E63-A72E-CD695C6C9FE5}" presName="dstNode" presStyleLbl="node1" presStyleIdx="0" presStyleCnt="3"/>
      <dgm:spPr/>
    </dgm:pt>
    <dgm:pt modelId="{F7126152-9307-48EB-9743-20B6CDC9E1D1}" type="pres">
      <dgm:prSet presAssocID="{11D65D35-DD00-405D-9FE3-0BE1410A55A0}" presName="text_1" presStyleLbl="node1" presStyleIdx="0" presStyleCnt="3">
        <dgm:presLayoutVars>
          <dgm:bulletEnabled val="1"/>
        </dgm:presLayoutVars>
      </dgm:prSet>
      <dgm:spPr/>
    </dgm:pt>
    <dgm:pt modelId="{6911E8BA-9BED-4F70-A41D-311FE6C262D6}" type="pres">
      <dgm:prSet presAssocID="{11D65D35-DD00-405D-9FE3-0BE1410A55A0}" presName="accent_1" presStyleCnt="0"/>
      <dgm:spPr/>
    </dgm:pt>
    <dgm:pt modelId="{4619C02F-5659-41B6-AF98-53EC5FEB2EB4}" type="pres">
      <dgm:prSet presAssocID="{11D65D35-DD00-405D-9FE3-0BE1410A55A0}" presName="accentRepeatNode" presStyleLbl="solidFgAcc1" presStyleIdx="0" presStyleCnt="3"/>
      <dgm:spPr/>
    </dgm:pt>
    <dgm:pt modelId="{401B6BE5-D6B3-49F7-BC2A-C91B04C5D09F}" type="pres">
      <dgm:prSet presAssocID="{040CA2DB-8EA7-45D0-9348-550D076FDA26}" presName="text_2" presStyleLbl="node1" presStyleIdx="1" presStyleCnt="3">
        <dgm:presLayoutVars>
          <dgm:bulletEnabled val="1"/>
        </dgm:presLayoutVars>
      </dgm:prSet>
      <dgm:spPr/>
    </dgm:pt>
    <dgm:pt modelId="{FEC9D557-5745-4A79-8C55-681E2ECB4242}" type="pres">
      <dgm:prSet presAssocID="{040CA2DB-8EA7-45D0-9348-550D076FDA26}" presName="accent_2" presStyleCnt="0"/>
      <dgm:spPr/>
    </dgm:pt>
    <dgm:pt modelId="{1A6CB185-DFBE-46CE-AADC-6149031F6746}" type="pres">
      <dgm:prSet presAssocID="{040CA2DB-8EA7-45D0-9348-550D076FDA26}" presName="accentRepeatNode" presStyleLbl="solidFgAcc1" presStyleIdx="1" presStyleCnt="3"/>
      <dgm:spPr/>
    </dgm:pt>
    <dgm:pt modelId="{B3B61E05-8BBD-4B10-B0EF-784CD3B8C3D6}" type="pres">
      <dgm:prSet presAssocID="{E97A9132-9DF9-418A-9139-918AA11A2F78}" presName="text_3" presStyleLbl="node1" presStyleIdx="2" presStyleCnt="3">
        <dgm:presLayoutVars>
          <dgm:bulletEnabled val="1"/>
        </dgm:presLayoutVars>
      </dgm:prSet>
      <dgm:spPr/>
    </dgm:pt>
    <dgm:pt modelId="{6191E479-A317-40CA-8066-C87D8B6A0581}" type="pres">
      <dgm:prSet presAssocID="{E97A9132-9DF9-418A-9139-918AA11A2F78}" presName="accent_3" presStyleCnt="0"/>
      <dgm:spPr/>
    </dgm:pt>
    <dgm:pt modelId="{B0F2BBF0-8AB4-499D-94E1-750B06699ADC}" type="pres">
      <dgm:prSet presAssocID="{E97A9132-9DF9-418A-9139-918AA11A2F78}" presName="accentRepeatNode" presStyleLbl="solidFgAcc1" presStyleIdx="2" presStyleCnt="3"/>
      <dgm:spPr/>
    </dgm:pt>
  </dgm:ptLst>
  <dgm:cxnLst>
    <dgm:cxn modelId="{7E6BAF27-4B30-4257-918C-018D1428B286}" type="presOf" srcId="{11D65D35-DD00-405D-9FE3-0BE1410A55A0}" destId="{F7126152-9307-48EB-9743-20B6CDC9E1D1}" srcOrd="0" destOrd="0" presId="urn:microsoft.com/office/officeart/2008/layout/VerticalCurvedList"/>
    <dgm:cxn modelId="{DA99695D-91D4-43CF-947A-19E965AF0977}" type="presOf" srcId="{97581CC1-339F-4F1E-B0A6-774F0B485BC7}" destId="{F2FD3AAF-939D-414B-89CF-119A441231E9}" srcOrd="0" destOrd="0" presId="urn:microsoft.com/office/officeart/2008/layout/VerticalCurvedList"/>
    <dgm:cxn modelId="{ABB60B66-A679-4A48-B30B-6FA8E716F803}" type="presOf" srcId="{040CA2DB-8EA7-45D0-9348-550D076FDA26}" destId="{401B6BE5-D6B3-49F7-BC2A-C91B04C5D09F}" srcOrd="0" destOrd="0" presId="urn:microsoft.com/office/officeart/2008/layout/VerticalCurvedList"/>
    <dgm:cxn modelId="{12158455-9390-4A6F-B105-67C96D72AF0B}" type="presOf" srcId="{6EBAB5CC-D571-4E63-A72E-CD695C6C9FE5}" destId="{7202B49D-3E7B-4BD5-9454-65F2F3AD7A9E}" srcOrd="0" destOrd="0" presId="urn:microsoft.com/office/officeart/2008/layout/VerticalCurvedList"/>
    <dgm:cxn modelId="{DAB70E80-F1A4-4F9D-9342-55BD1D581695}" type="presOf" srcId="{E97A9132-9DF9-418A-9139-918AA11A2F78}" destId="{B3B61E05-8BBD-4B10-B0EF-784CD3B8C3D6}" srcOrd="0" destOrd="0" presId="urn:microsoft.com/office/officeart/2008/layout/VerticalCurvedList"/>
    <dgm:cxn modelId="{412F9981-B045-4650-949C-665AAC2A0CA5}" srcId="{6EBAB5CC-D571-4E63-A72E-CD695C6C9FE5}" destId="{11D65D35-DD00-405D-9FE3-0BE1410A55A0}" srcOrd="0" destOrd="0" parTransId="{43356C8D-77F5-4CFE-9075-6A10F9095BB8}" sibTransId="{97581CC1-339F-4F1E-B0A6-774F0B485BC7}"/>
    <dgm:cxn modelId="{BAA0CB82-722F-45D2-A23E-7C9C96D71B34}" srcId="{6EBAB5CC-D571-4E63-A72E-CD695C6C9FE5}" destId="{E97A9132-9DF9-418A-9139-918AA11A2F78}" srcOrd="2" destOrd="0" parTransId="{1A90FE1E-54C6-4178-A419-7A5A4926A557}" sibTransId="{0FF9E965-7C8B-4C92-B3D8-8E78DF20DEFA}"/>
    <dgm:cxn modelId="{636E43A4-6622-47FE-9EB1-DADC2FB18D3B}" srcId="{6EBAB5CC-D571-4E63-A72E-CD695C6C9FE5}" destId="{040CA2DB-8EA7-45D0-9348-550D076FDA26}" srcOrd="1" destOrd="0" parTransId="{DFD800BF-6EB8-4B5D-AE43-DFBDFF46A925}" sibTransId="{18A3D507-27AE-465C-B6FD-7C7B53079042}"/>
    <dgm:cxn modelId="{A56804B1-3202-4AC6-A74A-6038BA4A82B2}" type="presParOf" srcId="{7202B49D-3E7B-4BD5-9454-65F2F3AD7A9E}" destId="{FB2A199B-214C-4CCC-B250-49A8289B8F79}" srcOrd="0" destOrd="0" presId="urn:microsoft.com/office/officeart/2008/layout/VerticalCurvedList"/>
    <dgm:cxn modelId="{CC4D74C7-C7E8-4044-9B69-1D79CBF5B3E7}" type="presParOf" srcId="{FB2A199B-214C-4CCC-B250-49A8289B8F79}" destId="{5935EF52-29D1-40C7-94EA-B80519B1B292}" srcOrd="0" destOrd="0" presId="urn:microsoft.com/office/officeart/2008/layout/VerticalCurvedList"/>
    <dgm:cxn modelId="{CC06FF5D-9271-477A-8F9A-B3A48AF54E31}" type="presParOf" srcId="{5935EF52-29D1-40C7-94EA-B80519B1B292}" destId="{8B841FD0-989E-42DB-A11B-FF52D44B7FF2}" srcOrd="0" destOrd="0" presId="urn:microsoft.com/office/officeart/2008/layout/VerticalCurvedList"/>
    <dgm:cxn modelId="{B2381C9A-6497-486F-8D74-5B7A48CB071E}" type="presParOf" srcId="{5935EF52-29D1-40C7-94EA-B80519B1B292}" destId="{F2FD3AAF-939D-414B-89CF-119A441231E9}" srcOrd="1" destOrd="0" presId="urn:microsoft.com/office/officeart/2008/layout/VerticalCurvedList"/>
    <dgm:cxn modelId="{4A4E2D56-85C6-446D-9A3E-0E5E3504B968}" type="presParOf" srcId="{5935EF52-29D1-40C7-94EA-B80519B1B292}" destId="{BA321454-0C4A-40D4-AEAA-6C953F455454}" srcOrd="2" destOrd="0" presId="urn:microsoft.com/office/officeart/2008/layout/VerticalCurvedList"/>
    <dgm:cxn modelId="{C89D0BAF-95E3-4EB9-A980-0AF552AFB15B}" type="presParOf" srcId="{5935EF52-29D1-40C7-94EA-B80519B1B292}" destId="{FEEC99D3-35EB-48AC-9FD4-8ED1E331D95A}" srcOrd="3" destOrd="0" presId="urn:microsoft.com/office/officeart/2008/layout/VerticalCurvedList"/>
    <dgm:cxn modelId="{9E278E5F-4E87-4C33-8B52-589395E40615}" type="presParOf" srcId="{FB2A199B-214C-4CCC-B250-49A8289B8F79}" destId="{F7126152-9307-48EB-9743-20B6CDC9E1D1}" srcOrd="1" destOrd="0" presId="urn:microsoft.com/office/officeart/2008/layout/VerticalCurvedList"/>
    <dgm:cxn modelId="{86E70155-4AC9-4521-9956-44D1759E4C62}" type="presParOf" srcId="{FB2A199B-214C-4CCC-B250-49A8289B8F79}" destId="{6911E8BA-9BED-4F70-A41D-311FE6C262D6}" srcOrd="2" destOrd="0" presId="urn:microsoft.com/office/officeart/2008/layout/VerticalCurvedList"/>
    <dgm:cxn modelId="{B7A4F4F8-4FF1-45CD-940D-778EA00C3728}" type="presParOf" srcId="{6911E8BA-9BED-4F70-A41D-311FE6C262D6}" destId="{4619C02F-5659-41B6-AF98-53EC5FEB2EB4}" srcOrd="0" destOrd="0" presId="urn:microsoft.com/office/officeart/2008/layout/VerticalCurvedList"/>
    <dgm:cxn modelId="{51B56AD4-E628-4C16-8549-AAD29CEFB52D}" type="presParOf" srcId="{FB2A199B-214C-4CCC-B250-49A8289B8F79}" destId="{401B6BE5-D6B3-49F7-BC2A-C91B04C5D09F}" srcOrd="3" destOrd="0" presId="urn:microsoft.com/office/officeart/2008/layout/VerticalCurvedList"/>
    <dgm:cxn modelId="{7CD224B8-019E-432E-A6B4-FB22D5A2290C}" type="presParOf" srcId="{FB2A199B-214C-4CCC-B250-49A8289B8F79}" destId="{FEC9D557-5745-4A79-8C55-681E2ECB4242}" srcOrd="4" destOrd="0" presId="urn:microsoft.com/office/officeart/2008/layout/VerticalCurvedList"/>
    <dgm:cxn modelId="{4BA9B520-73FE-46A1-BD4B-FCD69AE47DBF}" type="presParOf" srcId="{FEC9D557-5745-4A79-8C55-681E2ECB4242}" destId="{1A6CB185-DFBE-46CE-AADC-6149031F6746}" srcOrd="0" destOrd="0" presId="urn:microsoft.com/office/officeart/2008/layout/VerticalCurvedList"/>
    <dgm:cxn modelId="{9C32981A-C39F-4ECD-B0D3-AB1290B4AF00}" type="presParOf" srcId="{FB2A199B-214C-4CCC-B250-49A8289B8F79}" destId="{B3B61E05-8BBD-4B10-B0EF-784CD3B8C3D6}" srcOrd="5" destOrd="0" presId="urn:microsoft.com/office/officeart/2008/layout/VerticalCurvedList"/>
    <dgm:cxn modelId="{E4E1C359-7911-4D59-AD23-F934B960185F}" type="presParOf" srcId="{FB2A199B-214C-4CCC-B250-49A8289B8F79}" destId="{6191E479-A317-40CA-8066-C87D8B6A0581}" srcOrd="6" destOrd="0" presId="urn:microsoft.com/office/officeart/2008/layout/VerticalCurvedList"/>
    <dgm:cxn modelId="{09BD108D-9C3A-4C30-A7C6-E2BA8567E5F2}" type="presParOf" srcId="{6191E479-A317-40CA-8066-C87D8B6A0581}" destId="{B0F2BBF0-8AB4-499D-94E1-750B06699AD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D3AAF-939D-414B-89CF-119A441231E9}">
      <dsp:nvSpPr>
        <dsp:cNvPr id="0" name=""/>
        <dsp:cNvSpPr/>
      </dsp:nvSpPr>
      <dsp:spPr>
        <a:xfrm>
          <a:off x="-3369964" y="-518271"/>
          <a:ext cx="4018351" cy="4018351"/>
        </a:xfrm>
        <a:prstGeom prst="blockArc">
          <a:avLst>
            <a:gd name="adj1" fmla="val 18900000"/>
            <a:gd name="adj2" fmla="val 2700000"/>
            <a:gd name="adj3" fmla="val 53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126152-9307-48EB-9743-20B6CDC9E1D1}">
      <dsp:nvSpPr>
        <dsp:cNvPr id="0" name=""/>
        <dsp:cNvSpPr/>
      </dsp:nvSpPr>
      <dsp:spPr>
        <a:xfrm>
          <a:off x="416929" y="298180"/>
          <a:ext cx="7628632" cy="596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362"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mj-lt"/>
            </a:rPr>
            <a:t>GOAL : Transfer all input data objects with n attributes (n dimensions) to the output in a way that the objects are related to each other.</a:t>
          </a:r>
        </a:p>
      </dsp:txBody>
      <dsp:txXfrm>
        <a:off x="416929" y="298180"/>
        <a:ext cx="7628632" cy="596361"/>
      </dsp:txXfrm>
    </dsp:sp>
    <dsp:sp modelId="{4619C02F-5659-41B6-AF98-53EC5FEB2EB4}">
      <dsp:nvSpPr>
        <dsp:cNvPr id="0" name=""/>
        <dsp:cNvSpPr/>
      </dsp:nvSpPr>
      <dsp:spPr>
        <a:xfrm>
          <a:off x="44203" y="223635"/>
          <a:ext cx="745452" cy="7454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1B6BE5-D6B3-49F7-BC2A-C91B04C5D09F}">
      <dsp:nvSpPr>
        <dsp:cNvPr id="0" name=""/>
        <dsp:cNvSpPr/>
      </dsp:nvSpPr>
      <dsp:spPr>
        <a:xfrm>
          <a:off x="633707" y="1192723"/>
          <a:ext cx="7411855" cy="596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362"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mj-lt"/>
            </a:rPr>
            <a:t>TOPOLOGY : Each neuron in the SOM grid is closely related to each other and each of the inputs are connected to each of the output nodes by means of a connection weight.</a:t>
          </a:r>
        </a:p>
      </dsp:txBody>
      <dsp:txXfrm>
        <a:off x="633707" y="1192723"/>
        <a:ext cx="7411855" cy="596361"/>
      </dsp:txXfrm>
    </dsp:sp>
    <dsp:sp modelId="{1A6CB185-DFBE-46CE-AADC-6149031F6746}">
      <dsp:nvSpPr>
        <dsp:cNvPr id="0" name=""/>
        <dsp:cNvSpPr/>
      </dsp:nvSpPr>
      <dsp:spPr>
        <a:xfrm>
          <a:off x="260980" y="1118178"/>
          <a:ext cx="745452" cy="7454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61E05-8BBD-4B10-B0EF-784CD3B8C3D6}">
      <dsp:nvSpPr>
        <dsp:cNvPr id="0" name=""/>
        <dsp:cNvSpPr/>
      </dsp:nvSpPr>
      <dsp:spPr>
        <a:xfrm>
          <a:off x="416929" y="2087266"/>
          <a:ext cx="7628632" cy="596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3362" tIns="35560" rIns="35560" bIns="3556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mj-lt"/>
            </a:rPr>
            <a:t>OBJECTIVE : Find the set of centroids (neurons) to represent the cluster, but with topological restrictions.</a:t>
          </a:r>
        </a:p>
      </dsp:txBody>
      <dsp:txXfrm>
        <a:off x="416929" y="2087266"/>
        <a:ext cx="7628632" cy="596361"/>
      </dsp:txXfrm>
    </dsp:sp>
    <dsp:sp modelId="{B0F2BBF0-8AB4-499D-94E1-750B06699ADC}">
      <dsp:nvSpPr>
        <dsp:cNvPr id="0" name=""/>
        <dsp:cNvSpPr/>
      </dsp:nvSpPr>
      <dsp:spPr>
        <a:xfrm>
          <a:off x="44203" y="2012721"/>
          <a:ext cx="745452" cy="74545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85AEC-48F6-974B-B02D-842DE4CA19D2}" type="datetimeFigureOut">
              <a:rPr lang="en-US" smtClean="0"/>
              <a:t>2/25/2022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596CA4-195B-534F-B3C9-4FD2C318312F}" type="slidenum">
              <a:rPr lang="en-US" smtClean="0"/>
              <a:t>‹#›</a:t>
            </a:fld>
            <a:endParaRPr lang="en-US" dirty="0"/>
          </a:p>
        </p:txBody>
      </p:sp>
    </p:spTree>
    <p:extLst>
      <p:ext uri="{BB962C8B-B14F-4D97-AF65-F5344CB8AC3E}">
        <p14:creationId xmlns:p14="http://schemas.microsoft.com/office/powerpoint/2010/main" val="3636648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32C378-A1AA-634A-BDC7-DFEEA7139B4C}" type="datetimeFigureOut">
              <a:rPr lang="en-US" smtClean="0"/>
              <a:t>2/25/2022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70377-F598-F04C-87AC-48DBA0C45F83}" type="slidenum">
              <a:rPr lang="en-US" smtClean="0"/>
              <a:t>‹#›</a:t>
            </a:fld>
            <a:endParaRPr lang="en-US" dirty="0"/>
          </a:p>
        </p:txBody>
      </p:sp>
    </p:spTree>
    <p:extLst>
      <p:ext uri="{BB962C8B-B14F-4D97-AF65-F5344CB8AC3E}">
        <p14:creationId xmlns:p14="http://schemas.microsoft.com/office/powerpoint/2010/main" val="13304009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Hello everyone and welcome to my presentation titled “Assessing social vulnerability and understanding the flood risk factors in Massachusetts”. My name is Cielo Angelica Sharkus and I am a PhD candidate in the Department of Civil and Environmental Engineering here at </a:t>
            </a:r>
            <a:r>
              <a:rPr lang="en-US" sz="1800" dirty="0" err="1">
                <a:effectLst/>
                <a:latin typeface="Calibri" panose="020F0502020204030204" pitchFamily="34" charset="0"/>
              </a:rPr>
              <a:t>Umass</a:t>
            </a:r>
            <a:r>
              <a:rPr lang="en-US" sz="1800" dirty="0">
                <a:effectLst/>
                <a:latin typeface="Calibri" panose="020F0502020204030204" pitchFamily="34" charset="0"/>
              </a:rPr>
              <a:t> Amherst. </a:t>
            </a:r>
            <a:endParaRPr lang="en-US" dirty="0"/>
          </a:p>
        </p:txBody>
      </p:sp>
      <p:sp>
        <p:nvSpPr>
          <p:cNvPr id="4" name="Slide Number Placeholder 3"/>
          <p:cNvSpPr>
            <a:spLocks noGrp="1"/>
          </p:cNvSpPr>
          <p:nvPr>
            <p:ph type="sldNum" sz="quarter" idx="10"/>
          </p:nvPr>
        </p:nvSpPr>
        <p:spPr/>
        <p:txBody>
          <a:bodyPr/>
          <a:lstStyle/>
          <a:p>
            <a:fld id="{DA170377-F598-F04C-87AC-48DBA0C45F83}" type="slidenum">
              <a:rPr lang="en-US" smtClean="0"/>
              <a:t>0</a:t>
            </a:fld>
            <a:endParaRPr lang="en-US" dirty="0"/>
          </a:p>
        </p:txBody>
      </p:sp>
    </p:spTree>
    <p:extLst>
      <p:ext uri="{BB962C8B-B14F-4D97-AF65-F5344CB8AC3E}">
        <p14:creationId xmlns:p14="http://schemas.microsoft.com/office/powerpoint/2010/main" val="881602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Times New Roman" panose="02020603050405020304" pitchFamily="18" charset="0"/>
              </a:rPr>
              <a:t>Self-organizing maps (SOM) are a type of neural network , also known as convolutional neural network. And they are used to explore and visualize patterns in high-dimensional datasets. It is found to be effectively applicable to data sets containing a very large number of observations and or dimensions for pattern discovery, exploring relationships, and detection of irregularities in the data. SOM is applied as a dimension reduction technique for attribute space in various fields such as demographic change, street network , motorcycle flow , or trajectory analysis .</a:t>
            </a:r>
            <a:endParaRPr lang="en-US" sz="2800" b="0" dirty="0">
              <a:effectLst/>
            </a:endParaRPr>
          </a:p>
          <a:p>
            <a:br>
              <a:rPr lang="en-US" sz="2800" b="0" dirty="0">
                <a:effectLst/>
              </a:rPr>
            </a:b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9</a:t>
            </a:fld>
            <a:endParaRPr lang="en-US" dirty="0"/>
          </a:p>
        </p:txBody>
      </p:sp>
    </p:spTree>
    <p:extLst>
      <p:ext uri="{BB962C8B-B14F-4D97-AF65-F5344CB8AC3E}">
        <p14:creationId xmlns:p14="http://schemas.microsoft.com/office/powerpoint/2010/main" val="78249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rtl="0">
              <a:spcBef>
                <a:spcPts val="0"/>
              </a:spcBef>
              <a:spcAft>
                <a:spcPts val="0"/>
              </a:spcAft>
            </a:pPr>
            <a:r>
              <a:rPr lang="en-US" sz="1800" b="0" i="0" u="none" strike="noStrike" dirty="0">
                <a:solidFill>
                  <a:srgbClr val="000000"/>
                </a:solidFill>
                <a:effectLst/>
                <a:latin typeface="Times New Roman" panose="02020603050405020304" pitchFamily="18" charset="0"/>
              </a:rPr>
              <a:t>Neural networks are a network of functions, where all inputs and outputs are intertwined and associated with each other with an n-dimensional vector. So, the computer learns from examples to better approximate the output. The superiority of the SOM over other clustering algorithms is observed for its ability to see natural clusters in high-dimensional data. Obviously, it has its own limitations, and we will talk about them at the end.</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10</a:t>
            </a:fld>
            <a:endParaRPr lang="en-US" dirty="0"/>
          </a:p>
        </p:txBody>
      </p:sp>
    </p:spTree>
    <p:extLst>
      <p:ext uri="{BB962C8B-B14F-4D97-AF65-F5344CB8AC3E}">
        <p14:creationId xmlns:p14="http://schemas.microsoft.com/office/powerpoint/2010/main" val="3061952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600" dirty="0"/>
              <a:t>Since it is the core of the study, I would like to go over how a SOM network works.  </a:t>
            </a:r>
          </a:p>
          <a:p>
            <a:pPr marL="158750" indent="0">
              <a:buNone/>
            </a:pPr>
            <a:endParaRPr lang="en-US" sz="1600" dirty="0"/>
          </a:p>
          <a:p>
            <a:pPr marL="158750" indent="0">
              <a:buNone/>
            </a:pPr>
            <a:r>
              <a:rPr lang="en-US" sz="1600" dirty="0"/>
              <a:t>So, we have our input, in our case our demographic attributes, and we would like to transfer this data to output where we can see the relations better.</a:t>
            </a:r>
          </a:p>
          <a:p>
            <a:pPr marL="158750" indent="0">
              <a:buNone/>
            </a:pPr>
            <a:r>
              <a:rPr lang="en-US" sz="1600" dirty="0"/>
              <a:t>Each census block group, that we could have find the most available demographic granularity, is a feature vector for our model.  Which is transferred to the network layer.</a:t>
            </a:r>
          </a:p>
          <a:p>
            <a:pPr marL="158750" indent="0">
              <a:buNone/>
            </a:pPr>
            <a:r>
              <a:rPr lang="en-US" sz="3200" dirty="0">
                <a:effectLst/>
                <a:latin typeface="Times New Roman" panose="02020603050405020304" pitchFamily="18" charset="0"/>
                <a:ea typeface="Times New Roman" panose="02020603050405020304" pitchFamily="18" charset="0"/>
              </a:rPr>
              <a:t>So where these vectors end up are not random, they are organized based on their similarities. Each neuron, the white circles here, are actually very closely related to each other by weights calculated based on the n dimensional attribute.</a:t>
            </a:r>
          </a:p>
          <a:p>
            <a:pPr marL="158750" indent="0">
              <a:buNone/>
            </a:pPr>
            <a:endParaRPr lang="en-US" sz="3200" dirty="0">
              <a:effectLst/>
              <a:latin typeface="Times New Roman" panose="02020603050405020304" pitchFamily="18" charset="0"/>
              <a:ea typeface="Times New Roman" panose="02020603050405020304" pitchFamily="18" charset="0"/>
            </a:endParaRPr>
          </a:p>
          <a:p>
            <a:pPr marL="158750" indent="0">
              <a:buNone/>
            </a:pPr>
            <a:r>
              <a:rPr lang="en-US" sz="3200" dirty="0">
                <a:effectLst/>
                <a:latin typeface="Times New Roman" panose="02020603050405020304" pitchFamily="18" charset="0"/>
                <a:ea typeface="Times New Roman" panose="02020603050405020304" pitchFamily="18" charset="0"/>
              </a:rPr>
              <a:t>The algorithm tries to get the best fit and organize the given vectors in a way that the similar vectors are clustered together.</a:t>
            </a:r>
          </a:p>
          <a:p>
            <a:pPr marL="158750" indent="0">
              <a:buNone/>
            </a:pPr>
            <a:endParaRPr lang="en-US" sz="3200" dirty="0">
              <a:effectLst/>
              <a:latin typeface="Times New Roman" panose="02020603050405020304" pitchFamily="18" charset="0"/>
              <a:ea typeface="Times New Roman" panose="02020603050405020304" pitchFamily="18" charset="0"/>
            </a:endParaRPr>
          </a:p>
          <a:p>
            <a:endParaRPr lang="en-US" sz="1600" dirty="0"/>
          </a:p>
        </p:txBody>
      </p:sp>
      <p:sp>
        <p:nvSpPr>
          <p:cNvPr id="4" name="Slide Number Placeholder 3"/>
          <p:cNvSpPr>
            <a:spLocks noGrp="1"/>
          </p:cNvSpPr>
          <p:nvPr>
            <p:ph type="sldNum" sz="quarter" idx="10"/>
          </p:nvPr>
        </p:nvSpPr>
        <p:spPr/>
        <p:txBody>
          <a:bodyPr/>
          <a:lstStyle/>
          <a:p>
            <a:fld id="{DA170377-F598-F04C-87AC-48DBA0C45F83}" type="slidenum">
              <a:rPr lang="en-US" smtClean="0"/>
              <a:t>11</a:t>
            </a:fld>
            <a:endParaRPr lang="en-US" dirty="0"/>
          </a:p>
        </p:txBody>
      </p:sp>
    </p:spTree>
    <p:extLst>
      <p:ext uri="{BB962C8B-B14F-4D97-AF65-F5344CB8AC3E}">
        <p14:creationId xmlns:p14="http://schemas.microsoft.com/office/powerpoint/2010/main" val="317266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During the training process, the individual input vectors are presented to the neuron grid one at a time; each time BMU is found and weights of that and other neuron vectors are adjusted accordingly. Additionally, neighboring neurons are modified to better fit that input vector which eventually forces the similar input data to be associated with the closely positioned neurons and enforces the similarity.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This representation can be used to visualize the structure of the input space and to get an impression of otherwise invisible structures in a multidimensional data space. </a:t>
            </a:r>
          </a:p>
          <a:p>
            <a:endParaRPr lang="en-US" sz="1600" dirty="0"/>
          </a:p>
        </p:txBody>
      </p:sp>
      <p:sp>
        <p:nvSpPr>
          <p:cNvPr id="4" name="Slide Number Placeholder 3"/>
          <p:cNvSpPr>
            <a:spLocks noGrp="1"/>
          </p:cNvSpPr>
          <p:nvPr>
            <p:ph type="sldNum" sz="quarter" idx="10"/>
          </p:nvPr>
        </p:nvSpPr>
        <p:spPr/>
        <p:txBody>
          <a:bodyPr/>
          <a:lstStyle/>
          <a:p>
            <a:fld id="{DA170377-F598-F04C-87AC-48DBA0C45F83}" type="slidenum">
              <a:rPr lang="en-US" smtClean="0"/>
              <a:t>12</a:t>
            </a:fld>
            <a:endParaRPr lang="en-US" dirty="0"/>
          </a:p>
        </p:txBody>
      </p:sp>
    </p:spTree>
    <p:extLst>
      <p:ext uri="{BB962C8B-B14F-4D97-AF65-F5344CB8AC3E}">
        <p14:creationId xmlns:p14="http://schemas.microsoft.com/office/powerpoint/2010/main" val="1483217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Here let’s look at the process of self-organization during SOM training , A 3 by 3 neuron SOM is trained with only four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Starting with the initialized SOM, the first input vector finds the neuron at location x1, y2 to be its best matching unit. Which means, it is the closets distance, most similar place that observation 1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Accordingly, weights of that node are adjusted toward the input vector. Then, the neurons within  a single-neuron neighborhood are slightly adjusted. So now, our vector feels more comfortable in its location, making its neighborhoods also look like to its weights.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For the next cycle, the second vector finds a place at x3, y3 on the neuron lattice, and adjusts the weights for that neuron and neighborhoods as first one did. Those adjustment caused the third vector to be drawn to the vicinity of the previous vector at x3 y2. Once 3</a:t>
            </a:r>
            <a:r>
              <a:rPr lang="en-US" sz="1600" baseline="30000" dirty="0"/>
              <a:t>rd</a:t>
            </a:r>
            <a:r>
              <a:rPr lang="en-US" sz="1600" dirty="0"/>
              <a:t> vector is drawn to that neuron, the weight are again adjusted. However, the single-neuron neighborhood includes neurons that previously underwent modification on account of the first and second vector. Those neurons now undergo further modification.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Notice that how the x2, y2 becomes a separator between cluster regions, since members of the two clusters have attempted to pull it in either direction.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This whole process would be repeated many times over when dealing with real data. As training progresses, an input vector may then be reused and find a BMU that is different from the previous cycle it was involved in. For example, the first input vector may now find the neuron at (x = 1; y = 1) to be a better fit. As a rule though, major global relation-ships will be established early, followed by a distinction of finer structures late during training.</a:t>
            </a:r>
          </a:p>
        </p:txBody>
      </p:sp>
      <p:sp>
        <p:nvSpPr>
          <p:cNvPr id="4" name="Slide Number Placeholder 3"/>
          <p:cNvSpPr>
            <a:spLocks noGrp="1"/>
          </p:cNvSpPr>
          <p:nvPr>
            <p:ph type="sldNum" sz="quarter" idx="10"/>
          </p:nvPr>
        </p:nvSpPr>
        <p:spPr/>
        <p:txBody>
          <a:bodyPr/>
          <a:lstStyle/>
          <a:p>
            <a:fld id="{DA170377-F598-F04C-87AC-48DBA0C45F83}" type="slidenum">
              <a:rPr lang="en-US" smtClean="0"/>
              <a:t>13</a:t>
            </a:fld>
            <a:endParaRPr lang="en-US" dirty="0"/>
          </a:p>
        </p:txBody>
      </p:sp>
    </p:spTree>
    <p:extLst>
      <p:ext uri="{BB962C8B-B14F-4D97-AF65-F5344CB8AC3E}">
        <p14:creationId xmlns:p14="http://schemas.microsoft.com/office/powerpoint/2010/main" val="2231574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main goal in SOM is to transfer all the input data features (i.e., polygons) with 10 attributes (e.g., first, and high-order sensitivity indices) to the output in a way that the objects are related to each other. All data points are passed through a square grid and are matched with a group</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For example, towns with similar demographics might end up clustering together. The unified matrix segments the SOM weight lattice in regions where specific features have high values. The labeling numbers are representing the feature ID’s that are selected for the clusters.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By iterating through cluster array and census block attributes list, corresponding cluster-ID which is determined based on SOM weight lattice is assigned as an attribute to each feature. Then by using the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geopandas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library , the resulting pandas data frame joined with the shapefile which has the geometric attributes of the feature. This final </a:t>
            </a:r>
            <a:r>
              <a:rPr lang="en-US" sz="1600" dirty="0" err="1">
                <a:effectLst/>
                <a:latin typeface="Times New Roman" panose="02020603050405020304" pitchFamily="18" charset="0"/>
                <a:ea typeface="Calibri" panose="020F0502020204030204" pitchFamily="34" charset="0"/>
                <a:cs typeface="Times New Roman" panose="02020603050405020304" pitchFamily="18" charset="0"/>
              </a:rPr>
              <a:t>geopandas</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data frame consists of major influence clusters and can be visualized thematically . This influence map follows the SOM weight lattice topology. Clusters that are found to be closer on the SOM weight lattice are spatialized on features that are adjacent or close to each other; whereas higher distances on weight lattice are projected as distant features.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10"/>
          </p:nvPr>
        </p:nvSpPr>
        <p:spPr/>
        <p:txBody>
          <a:bodyPr/>
          <a:lstStyle/>
          <a:p>
            <a:fld id="{DA170377-F598-F04C-87AC-48DBA0C45F83}" type="slidenum">
              <a:rPr lang="en-US" smtClean="0"/>
              <a:t>15</a:t>
            </a:fld>
            <a:endParaRPr lang="en-US" dirty="0"/>
          </a:p>
        </p:txBody>
      </p:sp>
    </p:spTree>
    <p:extLst>
      <p:ext uri="{BB962C8B-B14F-4D97-AF65-F5344CB8AC3E}">
        <p14:creationId xmlns:p14="http://schemas.microsoft.com/office/powerpoint/2010/main" val="1384379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Once the unified matrix is calculated, each winning neuron (corresponding demographics attributes) can be assigned to each census block as the most influential demographic output. Then, the weight can be used to map the SOM weight lattice to see how demographics are influential in each cluster.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The places of the demographic's clusters on the SOM weight lattice also reveal how these attributes are close to each other. We are still working on to get the same color scheme for this, which is hard for 115 attributes. But let me show you how it will look like once we complete the code.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10"/>
          </p:nvPr>
        </p:nvSpPr>
        <p:spPr/>
        <p:txBody>
          <a:bodyPr/>
          <a:lstStyle/>
          <a:p>
            <a:fld id="{DA170377-F598-F04C-87AC-48DBA0C45F83}" type="slidenum">
              <a:rPr lang="en-US" smtClean="0"/>
              <a:t>16</a:t>
            </a:fld>
            <a:endParaRPr lang="en-US" dirty="0"/>
          </a:p>
        </p:txBody>
      </p:sp>
    </p:spTree>
    <p:extLst>
      <p:ext uri="{BB962C8B-B14F-4D97-AF65-F5344CB8AC3E}">
        <p14:creationId xmlns:p14="http://schemas.microsoft.com/office/powerpoint/2010/main" val="3062051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1400" dirty="0"/>
              <a:t>Here is a </a:t>
            </a:r>
            <a:r>
              <a:rPr lang="en-US" sz="1400" dirty="0" err="1"/>
              <a:t>a</a:t>
            </a:r>
            <a:r>
              <a:rPr lang="en-US" sz="1400" dirty="0"/>
              <a:t> small portion of the output, which is easier to understand since we have only 13 categories. And this map not only reveals the most prominent demographics, but also tells are where they are most influential. The black lines are showing the boundaries of FEMA based flood zones and as you can see in the middle of the map, they are surrounded by the other race, Hispanic, or Latino populations. What is more specific on this information, opposed to Social vulnerability index, which only sees the variable as minority status, we can now see other disparities among minorities such as whether they are living alone or not, married or not. Also, the attribute distribution can be seen on the right top image. How the Lawrence, MA is dominated by certain demographic factors, specifically marginalized communities.</a:t>
            </a:r>
          </a:p>
          <a:p>
            <a:pPr marL="158750" indent="0">
              <a:buNone/>
            </a:pPr>
            <a:endParaRPr lang="en-US" sz="1400" dirty="0"/>
          </a:p>
        </p:txBody>
      </p:sp>
      <p:sp>
        <p:nvSpPr>
          <p:cNvPr id="4" name="Slide Number Placeholder 3"/>
          <p:cNvSpPr>
            <a:spLocks noGrp="1"/>
          </p:cNvSpPr>
          <p:nvPr>
            <p:ph type="sldNum" sz="quarter" idx="10"/>
          </p:nvPr>
        </p:nvSpPr>
        <p:spPr/>
        <p:txBody>
          <a:bodyPr/>
          <a:lstStyle/>
          <a:p>
            <a:fld id="{DA170377-F598-F04C-87AC-48DBA0C45F83}" type="slidenum">
              <a:rPr lang="en-US" smtClean="0"/>
              <a:t>17</a:t>
            </a:fld>
            <a:endParaRPr lang="en-US" dirty="0"/>
          </a:p>
        </p:txBody>
      </p:sp>
    </p:spTree>
    <p:extLst>
      <p:ext uri="{BB962C8B-B14F-4D97-AF65-F5344CB8AC3E}">
        <p14:creationId xmlns:p14="http://schemas.microsoft.com/office/powerpoint/2010/main" val="833309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z="2400" dirty="0"/>
              <a:t>Next we have a sample of the output of overlapping SVI with the EJI indices. The dotted, hatched, and cross hatched lines represent the Massachusetts Environmental Justice Index. The three categories, Minority, Income, and Education are represented in the census block groups. If a single census block group has just 1 of these categories, it ranks lower. If it has 3 or more, it is ranked the highest. The blue lines show the boundaries of FEMA based flood zones and as you can see in the middle of the map, they are surrounded by the other race, Hispanic, or Latino populations. What is more specific on the EJI index, opposed to Social vulnerability index, is that EJI has a finer resolution. Since it maps at the census block group level over tracts, we are able to visualize vulnerability more distinctly than SVI. This therefore visualizes how areas north of the Merrimack are more acutely vulnerable, signifying a need for better environmental policies surrounding flooding in these areas.  We also mapped these results from 2010 to 2020 using community survey data to see how flood risks change with respect to time. As you can see, in 2020, the social vulnerability index shows a decrease in the intensity of vulnerability, whereas the EJI index shows that vulnerability is staying the same or worsening in areas with these changes. These differences in vulnerability demonstrate the need for more specific maps that are based upon community vulnerabilities</a:t>
            </a:r>
          </a:p>
          <a:p>
            <a:endParaRPr lang="en-US" sz="2400" dirty="0"/>
          </a:p>
        </p:txBody>
      </p:sp>
      <p:sp>
        <p:nvSpPr>
          <p:cNvPr id="4" name="Slide Number Placeholder 3"/>
          <p:cNvSpPr>
            <a:spLocks noGrp="1"/>
          </p:cNvSpPr>
          <p:nvPr>
            <p:ph type="sldNum" sz="quarter" idx="10"/>
          </p:nvPr>
        </p:nvSpPr>
        <p:spPr/>
        <p:txBody>
          <a:bodyPr/>
          <a:lstStyle/>
          <a:p>
            <a:fld id="{DA170377-F598-F04C-87AC-48DBA0C45F83}" type="slidenum">
              <a:rPr lang="en-US" smtClean="0"/>
              <a:t>18</a:t>
            </a:fld>
            <a:endParaRPr lang="en-US" dirty="0"/>
          </a:p>
        </p:txBody>
      </p:sp>
    </p:spTree>
    <p:extLst>
      <p:ext uri="{BB962C8B-B14F-4D97-AF65-F5344CB8AC3E}">
        <p14:creationId xmlns:p14="http://schemas.microsoft.com/office/powerpoint/2010/main" val="499291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Lawrence MA again with just the environmental justice index. I created this gif to show just how much flood waters overlap with neighborhoods that have 3 factors that contribute to socioeconomic vulnerability. In areas with high minority, low income, and low English proficiency, the flood waters overlap by 34%. This is much higher than the neighboring town of </a:t>
            </a:r>
            <a:r>
              <a:rPr lang="en-US" dirty="0" err="1"/>
              <a:t>andover</a:t>
            </a:r>
            <a:r>
              <a:rPr lang="en-US" dirty="0"/>
              <a:t>, which does not have any environmental justice communities overlapping with flood risk. Even compared to Boston, a city of similar racial and ethnic composition, other socioeconomic factors drive up the flood risk in Lawrence over 5 times that of Boston. </a:t>
            </a:r>
          </a:p>
        </p:txBody>
      </p:sp>
      <p:sp>
        <p:nvSpPr>
          <p:cNvPr id="4" name="Slide Number Placeholder 3"/>
          <p:cNvSpPr>
            <a:spLocks noGrp="1"/>
          </p:cNvSpPr>
          <p:nvPr>
            <p:ph type="sldNum" sz="quarter" idx="5"/>
          </p:nvPr>
        </p:nvSpPr>
        <p:spPr/>
        <p:txBody>
          <a:bodyPr/>
          <a:lstStyle/>
          <a:p>
            <a:fld id="{DA170377-F598-F04C-87AC-48DBA0C45F83}" type="slidenum">
              <a:rPr lang="en-US" smtClean="0"/>
              <a:t>19</a:t>
            </a:fld>
            <a:endParaRPr lang="en-US" dirty="0"/>
          </a:p>
        </p:txBody>
      </p:sp>
    </p:spTree>
    <p:extLst>
      <p:ext uri="{BB962C8B-B14F-4D97-AF65-F5344CB8AC3E}">
        <p14:creationId xmlns:p14="http://schemas.microsoft.com/office/powerpoint/2010/main" val="180713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would be impossible without my collaborators! I would like to thank my advisor, Christian Guzman, who is an assistant professor at the university of Massachusetts Amherst. Seda </a:t>
            </a:r>
            <a:r>
              <a:rPr lang="en-US" dirty="0" err="1"/>
              <a:t>Salap</a:t>
            </a:r>
            <a:r>
              <a:rPr lang="en-US" dirty="0"/>
              <a:t> </a:t>
            </a:r>
            <a:r>
              <a:rPr lang="en-US" dirty="0" err="1"/>
              <a:t>Ayca</a:t>
            </a:r>
            <a:r>
              <a:rPr lang="en-US" dirty="0"/>
              <a:t>, is a professor of geosciences at the </a:t>
            </a:r>
            <a:r>
              <a:rPr lang="en-US" dirty="0" err="1"/>
              <a:t>Umass</a:t>
            </a:r>
            <a:r>
              <a:rPr lang="en-US" dirty="0"/>
              <a:t> Mt </a:t>
            </a:r>
            <a:r>
              <a:rPr lang="en-US" dirty="0" err="1"/>
              <a:t>ida</a:t>
            </a:r>
            <a:r>
              <a:rPr lang="en-US" dirty="0"/>
              <a:t> campus along with her graduate student Karl </a:t>
            </a:r>
            <a:r>
              <a:rPr lang="en-US" dirty="0" err="1"/>
              <a:t>Tachero</a:t>
            </a:r>
            <a:r>
              <a:rPr lang="en-US" dirty="0"/>
              <a:t>. </a:t>
            </a:r>
            <a:r>
              <a:rPr lang="en-US" dirty="0" err="1"/>
              <a:t>Aand</a:t>
            </a:r>
            <a:r>
              <a:rPr lang="en-US" dirty="0"/>
              <a:t> lastly we have Christine and Eve, professors of the geoscience department as well. Research is nothing without collaboration and I am thankful for my team.  </a:t>
            </a:r>
          </a:p>
        </p:txBody>
      </p:sp>
      <p:sp>
        <p:nvSpPr>
          <p:cNvPr id="4" name="Slide Number Placeholder 3"/>
          <p:cNvSpPr>
            <a:spLocks noGrp="1"/>
          </p:cNvSpPr>
          <p:nvPr>
            <p:ph type="sldNum" sz="quarter" idx="5"/>
          </p:nvPr>
        </p:nvSpPr>
        <p:spPr/>
        <p:txBody>
          <a:bodyPr/>
          <a:lstStyle/>
          <a:p>
            <a:fld id="{DA170377-F598-F04C-87AC-48DBA0C45F83}" type="slidenum">
              <a:rPr lang="en-US" smtClean="0"/>
              <a:t>1</a:t>
            </a:fld>
            <a:endParaRPr lang="en-US" dirty="0"/>
          </a:p>
        </p:txBody>
      </p:sp>
    </p:spTree>
    <p:extLst>
      <p:ext uri="{BB962C8B-B14F-4D97-AF65-F5344CB8AC3E}">
        <p14:creationId xmlns:p14="http://schemas.microsoft.com/office/powerpoint/2010/main" val="372315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this research pushes the need to connect flood vulnerability and socioeconomic status to larger trends in climate change. The threat of hurricanes, heavy rainfall, and flooding pose much more of a threat than just inundation to homes and businesses. Flooding is able to spread legacy contamination such as PFAS and PFOAS, bacteria, and other things that make us sick. </a:t>
            </a:r>
          </a:p>
        </p:txBody>
      </p:sp>
      <p:sp>
        <p:nvSpPr>
          <p:cNvPr id="4" name="Slide Number Placeholder 3"/>
          <p:cNvSpPr>
            <a:spLocks noGrp="1"/>
          </p:cNvSpPr>
          <p:nvPr>
            <p:ph type="sldNum" sz="quarter" idx="5"/>
          </p:nvPr>
        </p:nvSpPr>
        <p:spPr/>
        <p:txBody>
          <a:bodyPr/>
          <a:lstStyle/>
          <a:p>
            <a:fld id="{DA170377-F598-F04C-87AC-48DBA0C45F83}" type="slidenum">
              <a:rPr lang="en-US" smtClean="0"/>
              <a:t>20</a:t>
            </a:fld>
            <a:endParaRPr lang="en-US" dirty="0"/>
          </a:p>
        </p:txBody>
      </p:sp>
    </p:spTree>
    <p:extLst>
      <p:ext uri="{BB962C8B-B14F-4D97-AF65-F5344CB8AC3E}">
        <p14:creationId xmlns:p14="http://schemas.microsoft.com/office/powerpoint/2010/main" val="3698867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findings stress the importance of parsing out the role that socioeconomic status, racial composition, and other demographic factors have in disaster risk. It is critical that we work to establish flood risk protection programs that cater to those who are most vulnerable, and develop them in a participatory manner that includes voices historically excluded. In the future, we plan to improve our Training dataset to train SOM. We also plan to examine Feature Selection, where we will look at the individual attributes of Social Vulnerability Index and environmental justice index. We also plan to examine the differences between urban and rural areas from 2010 to 2020. </a:t>
            </a:r>
          </a:p>
        </p:txBody>
      </p:sp>
      <p:sp>
        <p:nvSpPr>
          <p:cNvPr id="4" name="Slide Number Placeholder 3"/>
          <p:cNvSpPr>
            <a:spLocks noGrp="1"/>
          </p:cNvSpPr>
          <p:nvPr>
            <p:ph type="sldNum" sz="quarter" idx="5"/>
          </p:nvPr>
        </p:nvSpPr>
        <p:spPr/>
        <p:txBody>
          <a:bodyPr/>
          <a:lstStyle/>
          <a:p>
            <a:fld id="{DA170377-F598-F04C-87AC-48DBA0C45F83}" type="slidenum">
              <a:rPr lang="en-US" smtClean="0"/>
              <a:t>21</a:t>
            </a:fld>
            <a:endParaRPr lang="en-US" dirty="0"/>
          </a:p>
        </p:txBody>
      </p:sp>
    </p:spTree>
    <p:extLst>
      <p:ext uri="{BB962C8B-B14F-4D97-AF65-F5344CB8AC3E}">
        <p14:creationId xmlns:p14="http://schemas.microsoft.com/office/powerpoint/2010/main" val="3899458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ea typeface="ＭＳ Ｐゴシック" panose="020B0600070205080204" pitchFamily="34" charset="-128"/>
              </a:rPr>
              <a:t>In my last slide I would like to acknowledge the participation of my all my collaborators. In addition, I would also like to acknowledge the support of the Spaulding Smith Fellowship, Energy </a:t>
            </a:r>
            <a:r>
              <a:rPr lang="en-US" altLang="en-US" sz="1200">
                <a:ea typeface="ＭＳ Ｐゴシック" panose="020B0600070205080204" pitchFamily="34" charset="-128"/>
              </a:rPr>
              <a:t>Transition Institute, and NE CASC </a:t>
            </a:r>
            <a:r>
              <a:rPr lang="en-US" altLang="en-US" sz="1200" dirty="0">
                <a:ea typeface="ＭＳ Ｐゴシック" panose="020B0600070205080204" pitchFamily="34" charset="-128"/>
              </a:rPr>
              <a:t>for funding </a:t>
            </a:r>
            <a:r>
              <a:rPr lang="en-US" altLang="en-US" sz="1200">
                <a:ea typeface="ＭＳ Ｐゴシック" panose="020B0600070205080204" pitchFamily="34" charset="-128"/>
              </a:rPr>
              <a:t>this study.</a:t>
            </a:r>
            <a:endParaRPr lang="en-US" dirty="0"/>
          </a:p>
        </p:txBody>
      </p:sp>
      <p:sp>
        <p:nvSpPr>
          <p:cNvPr id="4" name="Slide Number Placeholder 3"/>
          <p:cNvSpPr>
            <a:spLocks noGrp="1"/>
          </p:cNvSpPr>
          <p:nvPr>
            <p:ph type="sldNum" sz="quarter" idx="10"/>
          </p:nvPr>
        </p:nvSpPr>
        <p:spPr/>
        <p:txBody>
          <a:bodyPr/>
          <a:lstStyle/>
          <a:p>
            <a:fld id="{DA170377-F598-F04C-87AC-48DBA0C45F83}" type="slidenum">
              <a:rPr lang="en-US" smtClean="0"/>
              <a:t>22</a:t>
            </a:fld>
            <a:endParaRPr lang="en-US" dirty="0"/>
          </a:p>
        </p:txBody>
      </p:sp>
    </p:spTree>
    <p:extLst>
      <p:ext uri="{BB962C8B-B14F-4D97-AF65-F5344CB8AC3E}">
        <p14:creationId xmlns:p14="http://schemas.microsoft.com/office/powerpoint/2010/main" val="2878493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To project social vulnerability, I first used census tract data (2010) from the CDC (RPL Themes) ArcMap to demonstrate the spatial distribution of vulnerability in Massachusetts as delineated by socioeconomic themes.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rPr>
              <a:t>The red colors indicate the highest disparaging social vulnerabilities, while the green colors indicate the relative </a:t>
            </a:r>
            <a:r>
              <a:rPr lang="en-US" sz="1200" dirty="0" err="1">
                <a:effectLst/>
                <a:latin typeface="Times New Roman" panose="02020603050405020304" pitchFamily="18" charset="0"/>
              </a:rPr>
              <a:t>priviledge</a:t>
            </a:r>
            <a:r>
              <a:rPr lang="en-US" sz="1200" dirty="0">
                <a:effectLst/>
                <a:latin typeface="Times New Roman" panose="02020603050405020304" pitchFamily="18" charset="0"/>
              </a:rPr>
              <a:t> levels</a:t>
            </a:r>
            <a:endParaRPr lang="en-US" dirty="0"/>
          </a:p>
        </p:txBody>
      </p:sp>
      <p:sp>
        <p:nvSpPr>
          <p:cNvPr id="4" name="Slide Number Placeholder 3"/>
          <p:cNvSpPr>
            <a:spLocks noGrp="1"/>
          </p:cNvSpPr>
          <p:nvPr>
            <p:ph type="sldNum" sz="quarter" idx="10"/>
          </p:nvPr>
        </p:nvSpPr>
        <p:spPr/>
        <p:txBody>
          <a:bodyPr/>
          <a:lstStyle/>
          <a:p>
            <a:fld id="{DA170377-F598-F04C-87AC-48DBA0C45F83}" type="slidenum">
              <a:rPr lang="en-US" smtClean="0"/>
              <a:t>24</a:t>
            </a:fld>
            <a:endParaRPr lang="en-US" dirty="0"/>
          </a:p>
        </p:txBody>
      </p:sp>
    </p:spTree>
    <p:extLst>
      <p:ext uri="{BB962C8B-B14F-4D97-AF65-F5344CB8AC3E}">
        <p14:creationId xmlns:p14="http://schemas.microsoft.com/office/powerpoint/2010/main" val="2993257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Next, I used Environmental Justice (EJ) population data from 2010 Census data to examine areas with high minority (M), non-English speaking (E), and/or low-income populations (I).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single black and white docs are M I OR 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STLANTED HASING means MI, IE, or 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The cross hatches represent total MIE.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Lawrence 100% vulnerability</a:t>
            </a:r>
          </a:p>
        </p:txBody>
      </p:sp>
      <p:sp>
        <p:nvSpPr>
          <p:cNvPr id="4" name="Slide Number Placeholder 3"/>
          <p:cNvSpPr>
            <a:spLocks noGrp="1"/>
          </p:cNvSpPr>
          <p:nvPr>
            <p:ph type="sldNum" sz="quarter" idx="10"/>
          </p:nvPr>
        </p:nvSpPr>
        <p:spPr/>
        <p:txBody>
          <a:bodyPr/>
          <a:lstStyle/>
          <a:p>
            <a:fld id="{DA170377-F598-F04C-87AC-48DBA0C45F83}" type="slidenum">
              <a:rPr lang="en-US" smtClean="0"/>
              <a:t>25</a:t>
            </a:fld>
            <a:endParaRPr lang="en-US" dirty="0"/>
          </a:p>
        </p:txBody>
      </p:sp>
    </p:spTree>
    <p:extLst>
      <p:ext uri="{BB962C8B-B14F-4D97-AF65-F5344CB8AC3E}">
        <p14:creationId xmlns:p14="http://schemas.microsoft.com/office/powerpoint/2010/main" val="3213976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170377-F598-F04C-87AC-48DBA0C45F83}" type="slidenum">
              <a:rPr lang="en-US" smtClean="0"/>
              <a:t>26</a:t>
            </a:fld>
            <a:endParaRPr lang="en-US" dirty="0"/>
          </a:p>
        </p:txBody>
      </p:sp>
    </p:spTree>
    <p:extLst>
      <p:ext uri="{BB962C8B-B14F-4D97-AF65-F5344CB8AC3E}">
        <p14:creationId xmlns:p14="http://schemas.microsoft.com/office/powerpoint/2010/main" val="241838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4"/>
                </a:solidFill>
                <a:effectLst/>
                <a:latin typeface="arial" panose="020B0604020202020204" pitchFamily="34" charset="0"/>
              </a:rPr>
              <a:t>After identifying EJ block </a:t>
            </a:r>
            <a:r>
              <a:rPr lang="en-US" b="1" i="0" dirty="0" err="1">
                <a:solidFill>
                  <a:srgbClr val="202124"/>
                </a:solidFill>
                <a:effectLst/>
                <a:latin typeface="arial" panose="020B0604020202020204" pitchFamily="34" charset="0"/>
              </a:rPr>
              <a:t>grops</a:t>
            </a:r>
            <a:r>
              <a:rPr lang="en-US" b="1" i="0" dirty="0">
                <a:solidFill>
                  <a:srgbClr val="202124"/>
                </a:solidFill>
                <a:effectLst/>
                <a:latin typeface="arial" panose="020B0604020202020204" pitchFamily="34" charset="0"/>
              </a:rPr>
              <a:t> and SVI areas, I </a:t>
            </a:r>
            <a:r>
              <a:rPr lang="en-US" b="1" i="0" dirty="0" err="1">
                <a:solidFill>
                  <a:srgbClr val="202124"/>
                </a:solidFill>
                <a:effectLst/>
                <a:latin typeface="arial" panose="020B0604020202020204" pitchFamily="34" charset="0"/>
              </a:rPr>
              <a:t>emaxined</a:t>
            </a:r>
            <a:r>
              <a:rPr lang="en-US" b="1" i="0" dirty="0">
                <a:solidFill>
                  <a:srgbClr val="202124"/>
                </a:solidFill>
                <a:effectLst/>
                <a:latin typeface="arial" panose="020B0604020202020204" pitchFamily="34" charset="0"/>
              </a:rPr>
              <a:t> the FEMA Flood insurance map rates which </a:t>
            </a:r>
            <a:r>
              <a:rPr lang="en-US" b="0" i="0" dirty="0">
                <a:solidFill>
                  <a:srgbClr val="202124"/>
                </a:solidFill>
                <a:effectLst/>
                <a:latin typeface="arial" panose="020B0604020202020204" pitchFamily="34" charset="0"/>
              </a:rPr>
              <a:t>describe special flood hazard areas.</a:t>
            </a:r>
          </a:p>
          <a:p>
            <a:r>
              <a:rPr lang="en-US" b="0" i="0" dirty="0">
                <a:solidFill>
                  <a:srgbClr val="2D3742"/>
                </a:solidFill>
                <a:effectLst/>
                <a:latin typeface="Helvetica" panose="020B0604020202020204" pitchFamily="34" charset="0"/>
              </a:rPr>
              <a:t>Special Flood Hazard Areas (SFHAs) are areas located within the 100-year floodplain, defined as any area that has a one percent chance of flooding in any given year.  Smaller scale floods (50-year and 10-year) have a greater chance of occurring in any given year and can also pose a significant flood hazard to persons and property in close proximity to channels and streams. Additionally, floods larger than the mapped 100-year event can occur.</a:t>
            </a:r>
          </a:p>
          <a:p>
            <a:endParaRPr lang="en-US" b="0" i="0" dirty="0">
              <a:solidFill>
                <a:srgbClr val="2D3742"/>
              </a:solidFill>
              <a:effectLst/>
              <a:latin typeface="Helvetica" panose="020B0604020202020204" pitchFamily="34" charset="0"/>
            </a:endParaRPr>
          </a:p>
          <a:p>
            <a:r>
              <a:rPr lang="en-US" b="0" i="0" dirty="0">
                <a:solidFill>
                  <a:srgbClr val="2D3742"/>
                </a:solidFill>
                <a:effectLst/>
                <a:latin typeface="Helvetica" panose="020B0604020202020204" pitchFamily="34" charset="0"/>
              </a:rPr>
              <a:t>These maps are utilized as the basis for local floodplain management regulations and mitigation efforts, to assess flood risk, and to determine if flood insurance is required for structure(s) on a property</a:t>
            </a:r>
            <a:r>
              <a:rPr lang="en-US" b="0" i="0" dirty="0">
                <a:solidFill>
                  <a:srgbClr val="202124"/>
                </a:solidFill>
                <a:effectLst/>
                <a:latin typeface="arial" panose="020B0604020202020204" pitchFamily="34" charset="0"/>
              </a:rPr>
              <a:t>. Because detailed analyses are not performed for such areas; no depths or base flood elevations are shown within these zones.</a:t>
            </a:r>
          </a:p>
          <a:p>
            <a:r>
              <a:rPr lang="en-US" b="0" i="0" dirty="0">
                <a:solidFill>
                  <a:srgbClr val="202124"/>
                </a:solidFill>
                <a:effectLst/>
                <a:latin typeface="arial" panose="020B0604020202020204" pitchFamily="34" charset="0"/>
              </a:rPr>
              <a:t>We manage flood risks through these maps, and this is a current attempt at that. Sometimes these are off and sometimes this is not the case. They are politically mediated, and people can pay to change them; </a:t>
            </a:r>
          </a:p>
          <a:p>
            <a:endParaRPr lang="en-US" b="0" i="0" dirty="0">
              <a:solidFill>
                <a:srgbClr val="202124"/>
              </a:solidFill>
              <a:effectLst/>
              <a:latin typeface="arial" panose="020B0604020202020204" pitchFamily="34" charset="0"/>
            </a:endParaRPr>
          </a:p>
          <a:p>
            <a:r>
              <a:rPr lang="en-US" b="0" i="0" dirty="0">
                <a:solidFill>
                  <a:srgbClr val="202124"/>
                </a:solidFill>
                <a:effectLst/>
                <a:latin typeface="arial" panose="020B0604020202020204" pitchFamily="34" charset="0"/>
              </a:rPr>
              <a:t>this is our preliminary attempt at characterizing these flood risks. </a:t>
            </a:r>
            <a:endParaRPr lang="en-US" dirty="0"/>
          </a:p>
        </p:txBody>
      </p:sp>
      <p:sp>
        <p:nvSpPr>
          <p:cNvPr id="4" name="Slide Number Placeholder 3"/>
          <p:cNvSpPr>
            <a:spLocks noGrp="1"/>
          </p:cNvSpPr>
          <p:nvPr>
            <p:ph type="sldNum" sz="quarter" idx="5"/>
          </p:nvPr>
        </p:nvSpPr>
        <p:spPr/>
        <p:txBody>
          <a:bodyPr/>
          <a:lstStyle/>
          <a:p>
            <a:fld id="{DA170377-F598-F04C-87AC-48DBA0C45F83}" type="slidenum">
              <a:rPr lang="en-US" smtClean="0"/>
              <a:t>27</a:t>
            </a:fld>
            <a:endParaRPr lang="en-US" dirty="0"/>
          </a:p>
        </p:txBody>
      </p:sp>
    </p:spTree>
    <p:extLst>
      <p:ext uri="{BB962C8B-B14F-4D97-AF65-F5344CB8AC3E}">
        <p14:creationId xmlns:p14="http://schemas.microsoft.com/office/powerpoint/2010/main" val="3291633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333333"/>
                </a:solidFill>
                <a:effectLst/>
                <a:latin typeface="Open Sans" panose="020B0606030504020204" pitchFamily="34" charset="0"/>
              </a:rPr>
              <a:t>The motivation of this research is centered around Environmental Justice, or EJ, which describes the fair treatment and meaningful involvement of all people, regardless of race, color, national origin, or income with respect to the development, implementation and enforcement of environmental laws, regulations and policies. </a:t>
            </a:r>
          </a:p>
          <a:p>
            <a:pPr marL="0" indent="0">
              <a:buFont typeface="Arial" panose="020B0604020202020204" pitchFamily="34" charset="0"/>
              <a:buNone/>
            </a:pPr>
            <a:endParaRPr lang="en-US" b="0" i="0" dirty="0">
              <a:solidFill>
                <a:srgbClr val="333333"/>
              </a:solidFill>
              <a:effectLst/>
              <a:latin typeface="Open Sans" panose="020B0606030504020204" pitchFamily="34" charset="0"/>
            </a:endParaRPr>
          </a:p>
          <a:p>
            <a:pPr marL="0" indent="0">
              <a:buFont typeface="Arial" panose="020B0604020202020204" pitchFamily="34" charset="0"/>
              <a:buNone/>
            </a:pPr>
            <a:r>
              <a:rPr lang="en-US" b="0" i="0" dirty="0">
                <a:solidFill>
                  <a:srgbClr val="333333"/>
                </a:solidFill>
                <a:effectLst/>
                <a:latin typeface="Open Sans" panose="020B0606030504020204" pitchFamily="34" charset="0"/>
              </a:rPr>
              <a:t>By “fair-treatment”, no group of people should bear a disproportionate share of the negative environmental consequences resulting from industrial, governmental and commercial operations or policies. However, this is certainly not always the case, especially when it comes to disasters and flooding. </a:t>
            </a:r>
          </a:p>
          <a:p>
            <a:pPr marL="0" indent="0">
              <a:buFont typeface="Arial" panose="020B0604020202020204" pitchFamily="34" charset="0"/>
              <a:buNone/>
            </a:pPr>
            <a:endParaRPr lang="en-US" b="0" i="0" dirty="0">
              <a:solidFill>
                <a:srgbClr val="333333"/>
              </a:solidFill>
              <a:effectLst/>
              <a:latin typeface="Open Sans" panose="020B0606030504020204" pitchFamily="34" charset="0"/>
            </a:endParaRPr>
          </a:p>
          <a:p>
            <a:pPr marL="0" indent="0">
              <a:buFont typeface="Arial" panose="020B0604020202020204" pitchFamily="34" charset="0"/>
              <a:buNone/>
            </a:pPr>
            <a:r>
              <a:rPr lang="en-US" b="0" i="0" dirty="0">
                <a:solidFill>
                  <a:srgbClr val="333333"/>
                </a:solidFill>
                <a:effectLst/>
                <a:latin typeface="Open Sans" panose="020B0606030504020204" pitchFamily="34" charset="0"/>
              </a:rPr>
              <a:t>For decades, researchers demonstrated that differential exposure yields varying environmental risks that disproportionately impact historically marginalized communities. Robert Bullard, who is considered to be the founder of environmental justice, described  this as </a:t>
            </a:r>
            <a:r>
              <a:rPr lang="en-US" sz="1400" b="0" i="0" dirty="0">
                <a:solidFill>
                  <a:srgbClr val="333333"/>
                </a:solidFill>
                <a:effectLst/>
                <a:latin typeface="Open Sans" panose="020B0606030504020204" pitchFamily="34" charset="0"/>
              </a:rPr>
              <a:t>an interplay between environmental and social factors that lead to communities of color shouldering the burden of  environmental injustice. </a:t>
            </a:r>
          </a:p>
        </p:txBody>
      </p:sp>
      <p:sp>
        <p:nvSpPr>
          <p:cNvPr id="4" name="Slide Number Placeholder 3"/>
          <p:cNvSpPr>
            <a:spLocks noGrp="1"/>
          </p:cNvSpPr>
          <p:nvPr>
            <p:ph type="sldNum" sz="quarter" idx="10"/>
          </p:nvPr>
        </p:nvSpPr>
        <p:spPr/>
        <p:txBody>
          <a:bodyPr/>
          <a:lstStyle/>
          <a:p>
            <a:fld id="{DA170377-F598-F04C-87AC-48DBA0C45F83}" type="slidenum">
              <a:rPr lang="en-US" smtClean="0"/>
              <a:t>2</a:t>
            </a:fld>
            <a:endParaRPr lang="en-US" dirty="0"/>
          </a:p>
        </p:txBody>
      </p:sp>
    </p:spTree>
    <p:extLst>
      <p:ext uri="{BB962C8B-B14F-4D97-AF65-F5344CB8AC3E}">
        <p14:creationId xmlns:p14="http://schemas.microsoft.com/office/powerpoint/2010/main" val="218472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333333"/>
                </a:solidFill>
                <a:effectLst/>
                <a:latin typeface="Open Sans" panose="020B0606030504020204" pitchFamily="34" charset="0"/>
              </a:rPr>
              <a:t>This interplay between socioeconomic status and vulnerability to environmental disasters has </a:t>
            </a:r>
            <a:r>
              <a:rPr lang="en-US" b="0" i="0" dirty="0">
                <a:solidFill>
                  <a:srgbClr val="333333"/>
                </a:solidFill>
                <a:effectLst/>
                <a:latin typeface="Open Sans" panose="020B0606030504020204" pitchFamily="34" charset="0"/>
              </a:rPr>
              <a:t>resulted in large disparities for marginalized communities. In urban areas, efforts to manage and mitigate risks are connected to affluence, whereas those of lower socioeconomic status find them selves displaced or placed in undue harm. </a:t>
            </a:r>
            <a:r>
              <a:rPr lang="en-US" b="1" i="0" dirty="0">
                <a:solidFill>
                  <a:srgbClr val="333333"/>
                </a:solidFill>
                <a:effectLst/>
                <a:latin typeface="Open Sans" panose="020B0606030504020204" pitchFamily="34" charset="0"/>
              </a:rPr>
              <a:t>Many of these patterns od disparity raise multifaceted questions of how will climate change, extreme weather, and flooding affect those who are in these precarious situations. Robert Bullard again describes how social factors contribute to and affect disaster recovery. He described that “Read quote by father of environmental justice”</a:t>
            </a:r>
          </a:p>
          <a:p>
            <a:pPr marL="0" indent="0">
              <a:buFont typeface="Arial" panose="020B0604020202020204" pitchFamily="34" charset="0"/>
              <a:buNone/>
            </a:pPr>
            <a:endParaRPr lang="en-US" b="1" i="0" dirty="0">
              <a:solidFill>
                <a:srgbClr val="333333"/>
              </a:solidFill>
              <a:effectLst/>
              <a:latin typeface="Open Sans" panose="020B0606030504020204" pitchFamily="34" charset="0"/>
            </a:endParaRPr>
          </a:p>
          <a:p>
            <a:pPr marL="0" indent="0">
              <a:buFont typeface="Arial" panose="020B0604020202020204" pitchFamily="34" charset="0"/>
              <a:buNone/>
            </a:pPr>
            <a:r>
              <a:rPr lang="en-US" b="0" i="0" dirty="0">
                <a:effectLst/>
                <a:latin typeface="Open Sans" panose="020B0606030504020204" pitchFamily="34" charset="0"/>
              </a:rPr>
              <a:t>Researchers like Robert Bullard and Beverly Wright use this environmental justice paradigm as a framework for examining and explaining the spatial relationship between disaster occurrence and the lived experiences of marginalized communities</a:t>
            </a:r>
            <a:r>
              <a:rPr lang="en-US" b="1" i="0" dirty="0">
                <a:effectLst/>
                <a:latin typeface="Open Sans" panose="020B0606030504020204" pitchFamily="34" charset="0"/>
              </a:rPr>
              <a:t>. Clearly, people of color communities have borne a disproportionate burden and have received differential treatment from government in its response to health threats such as hurricanes, floods and related weather-related disasters. </a:t>
            </a:r>
            <a:r>
              <a:rPr lang="en-US" b="0" i="0" dirty="0">
                <a:effectLst/>
                <a:latin typeface="Open Sans" panose="020B0606030504020204" pitchFamily="34" charset="0"/>
              </a:rPr>
              <a:t>The research project helps brings to the surface the ethical and political questions of “who gets hit by flooding, why, and how much” and why some communities get left behind before and after disasters strike.</a:t>
            </a:r>
            <a:endParaRPr lang="en-US" b="1" dirty="0"/>
          </a:p>
        </p:txBody>
      </p:sp>
      <p:sp>
        <p:nvSpPr>
          <p:cNvPr id="4" name="Slide Number Placeholder 3"/>
          <p:cNvSpPr>
            <a:spLocks noGrp="1"/>
          </p:cNvSpPr>
          <p:nvPr>
            <p:ph type="sldNum" sz="quarter" idx="10"/>
          </p:nvPr>
        </p:nvSpPr>
        <p:spPr/>
        <p:txBody>
          <a:bodyPr/>
          <a:lstStyle/>
          <a:p>
            <a:fld id="{DA170377-F598-F04C-87AC-48DBA0C45F83}" type="slidenum">
              <a:rPr lang="en-US" smtClean="0"/>
              <a:t>3</a:t>
            </a:fld>
            <a:endParaRPr lang="en-US" dirty="0"/>
          </a:p>
        </p:txBody>
      </p:sp>
    </p:spTree>
    <p:extLst>
      <p:ext uri="{BB962C8B-B14F-4D97-AF65-F5344CB8AC3E}">
        <p14:creationId xmlns:p14="http://schemas.microsoft.com/office/powerpoint/2010/main" val="424080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ea typeface="ＭＳ Ｐゴシック" panose="020B0600070205080204" pitchFamily="34" charset="-128"/>
              </a:rPr>
              <a:t>So, where does our responsibility as geographers lie in dissecting these challenges and forces? When I think about anthropogenic climate change and its most pertinent effects to society, what stands out to me is the intersectionality of race, gender, and social class as it relates to climate-based precarity, and geospatial risk. In this regard we analyze “climate-based risk” as a multifaceted entity that encompasses a broad range interdisciplinary work ranging from food, water, and energy systems to discrepancies in the built environment. Both kinds of hazards, the direct impacts and the indirect impacts, exacerbate existing social, political, and economic inequalities causing a vicious cycle where the initial inequality causes the disadvantaged communities to suffer disproportionately from the adverse effects of climate change, resulting in greater subsequent inequality. </a:t>
            </a:r>
          </a:p>
          <a:p>
            <a:endParaRPr lang="en-US" sz="1200" i="1" dirty="0">
              <a:ea typeface="ＭＳ Ｐゴシック" panose="020B0600070205080204" pitchFamily="34" charset="-128"/>
            </a:endParaRPr>
          </a:p>
          <a:p>
            <a:r>
              <a:rPr lang="en-US" sz="1200" b="1" i="1" dirty="0">
                <a:ea typeface="ＭＳ Ｐゴシック" panose="020B0600070205080204" pitchFamily="34" charset="-128"/>
              </a:rPr>
              <a:t>We therefore aim to understand the underlying economic, political, and institutional factors and their impacts on the way communities experience climate disasters. </a:t>
            </a:r>
            <a:endParaRPr lang="en-US" sz="1200" i="1" dirty="0">
              <a:ea typeface="ＭＳ Ｐゴシック" panose="020B0600070205080204" pitchFamily="34" charset="-128"/>
            </a:endParaRP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DA170377-F598-F04C-87AC-48DBA0C45F83}" type="slidenum">
              <a:rPr lang="en-US" smtClean="0"/>
              <a:t>4</a:t>
            </a:fld>
            <a:endParaRPr lang="en-US" dirty="0"/>
          </a:p>
        </p:txBody>
      </p:sp>
    </p:spTree>
    <p:extLst>
      <p:ext uri="{BB962C8B-B14F-4D97-AF65-F5344CB8AC3E}">
        <p14:creationId xmlns:p14="http://schemas.microsoft.com/office/powerpoint/2010/main" val="359681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1200"/>
              </a:spcAft>
            </a:pPr>
            <a:r>
              <a:rPr lang="en-US" sz="1800" dirty="0">
                <a:effectLst/>
                <a:latin typeface="Times New Roman" panose="02020603050405020304" pitchFamily="18" charset="0"/>
                <a:ea typeface="Times New Roman" panose="02020603050405020304" pitchFamily="18" charset="0"/>
              </a:rPr>
              <a:t>This study aims to combat shortcomings of common generalized vulnerability indices by examining root causes of social vulnerability, interactions between flooding, and geographic scales of operation in Massachusetts. In this paper we attempt to answer questions such as “Do characteristic hotspots of flooding differ substantially based on urban and rural settings?”, “What is the relationship between flood exposure, vulnerability, and development?” and “How do the intersecting social and physical vulnerabilities affect development in flood prone areas”. We attempt to address these questions to provide evidence to support more equitable strategies in flood hazard reduction and disaster recovery. </a:t>
            </a:r>
          </a:p>
          <a:p>
            <a:pPr marL="158750"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We seek to understand analytically, how we can solve this spatial problem and How can we better understand the problem.</a:t>
            </a:r>
            <a:endParaRPr lang="en-US" sz="2800" b="0" dirty="0">
              <a:effectLst/>
            </a:endParaRPr>
          </a:p>
          <a:p>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5</a:t>
            </a:fld>
            <a:endParaRPr lang="en-US" dirty="0"/>
          </a:p>
        </p:txBody>
      </p:sp>
    </p:spTree>
    <p:extLst>
      <p:ext uri="{BB962C8B-B14F-4D97-AF65-F5344CB8AC3E}">
        <p14:creationId xmlns:p14="http://schemas.microsoft.com/office/powerpoint/2010/main" val="374402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rtl="0">
              <a:spcBef>
                <a:spcPts val="0"/>
              </a:spcBef>
              <a:spcAft>
                <a:spcPts val="0"/>
              </a:spcAft>
            </a:pPr>
            <a:r>
              <a:rPr lang="en-US" sz="1800" b="0" i="0" u="none" strike="noStrike" dirty="0">
                <a:solidFill>
                  <a:srgbClr val="000000"/>
                </a:solidFill>
                <a:effectLst/>
                <a:latin typeface="Arial" panose="020B0604020202020204" pitchFamily="34" charset="0"/>
              </a:rPr>
              <a:t>The way we answer these questions is by analyzing who bears the burden. </a:t>
            </a:r>
          </a:p>
          <a:p>
            <a:pPr marL="158750"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Researchers on social vulnerability to flood hazards developed methods like the CDC’s 15-factor Social Vulnerability Index (Flanagan et al., 2011) to answer this question. This index is uses American community survey data and demographic factors to assign a ranking of vulnerability to a census tract. </a:t>
            </a:r>
          </a:p>
          <a:p>
            <a:pPr marL="158750"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Similarly, Massachusetts’ developed a 3-factor Environmental Justice scale (EEA, 2017), to demonstrate the greater preponderance of these factors within flood zones, and to predict which factors predict greater social vulnerability to compounding negative effects within a flood zone. They used 3 categories: race, minority composition, and English-speaking ability to rank vulnerability in census block groups. However, there may be other demographic factors outside these indices that are concentrated (or largely absent) within flood risk zones. So the question becomes, what are the most influential demographics in flood zones? This is an important question to better assess the flood vulnerability risk of different groups and demographic factors, target policies and programs more effectively,</a:t>
            </a:r>
            <a:r>
              <a:rPr lang="en-US" sz="1800" b="0"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Arial" panose="020B0604020202020204" pitchFamily="34" charset="0"/>
              </a:rPr>
              <a:t>increase the likelihood of recovery during all stages of a disaster, decrease human suffering, and reduce economic loss. </a:t>
            </a:r>
            <a:endParaRPr lang="en-US" sz="2800" b="0" dirty="0">
              <a:effectLst/>
            </a:endParaRPr>
          </a:p>
          <a:p>
            <a:br>
              <a:rPr lang="en-US" sz="2800" dirty="0"/>
            </a:b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6</a:t>
            </a:fld>
            <a:endParaRPr lang="en-US" dirty="0"/>
          </a:p>
        </p:txBody>
      </p:sp>
    </p:spTree>
    <p:extLst>
      <p:ext uri="{BB962C8B-B14F-4D97-AF65-F5344CB8AC3E}">
        <p14:creationId xmlns:p14="http://schemas.microsoft.com/office/powerpoint/2010/main" val="273100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In this study, we first combined the two indices SVI, developed by the CDC, and EJI, developed by Massachusetts, to assess hot spots of vulnerability that intersect with 100- and 500-year flood risks. We ranked the highest growing cities in Massachusetts using population density and household income growth from 2010-2019 using publicly available data from the American Community Survey (ACS) and the </a:t>
            </a:r>
            <a:r>
              <a:rPr lang="en-US" sz="1800">
                <a:effectLst/>
                <a:latin typeface="Times New Roman" panose="02020603050405020304" pitchFamily="18" charset="0"/>
                <a:ea typeface="Times New Roman" panose="02020603050405020304" pitchFamily="18" charset="0"/>
              </a:rPr>
              <a:t>Donahue Institute</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The underlying social vulnerability model used is sourced from the CDC SVI publicly available dataset that draws on data from the American community survey. We delineated census tracks data from 2018, split into four socioeconomic themes. The four “percentile ranking” (RPL) themes assessed factors summarized in Table 1</a:t>
            </a:r>
            <a:r>
              <a:rPr lang="en-US" sz="1800" i="1"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For more detailed spatial analysis into trends specific to census block groups, we accessed additional socioeconomic data from MassGIS on environmental justice populations. The overlapping vulnerability model “Environmental Justice Index” used census block group data from 2020 using three criteria: Minority population, median household income, and household English language isolation. FEMA Q3 digital flood insurance risk maps (FEMA FIRMs), which represented known flood hazards for 100- &amp; 500-year fluvial flooding, were projected together under varying colorimetric ranges. </a:t>
            </a:r>
          </a:p>
          <a:p>
            <a:pPr marL="800100" lvl="1" indent="-342900">
              <a:buFont typeface="Arial" panose="020B0604020202020204" pitchFamily="34" charset="0"/>
              <a:buChar char="•"/>
            </a:pPr>
            <a:r>
              <a:rPr lang="en-US" sz="1800" dirty="0">
                <a:latin typeface="+mj-lt"/>
              </a:rPr>
              <a:t>the annual median household income is not more than 65 per cent of the statewide annual median household income;</a:t>
            </a:r>
          </a:p>
          <a:p>
            <a:pPr marL="800100" lvl="1" indent="-342900">
              <a:buFont typeface="Arial" panose="020B0604020202020204" pitchFamily="34" charset="0"/>
              <a:buChar char="•"/>
            </a:pPr>
            <a:r>
              <a:rPr lang="en-US" sz="1800" dirty="0">
                <a:latin typeface="+mj-lt"/>
              </a:rPr>
              <a:t>minorities comprise 40 per cent or more of the population;</a:t>
            </a:r>
          </a:p>
          <a:p>
            <a:pPr marL="800100" lvl="1" indent="-342900">
              <a:buFont typeface="Arial" panose="020B0604020202020204" pitchFamily="34" charset="0"/>
              <a:buChar char="•"/>
            </a:pPr>
            <a:r>
              <a:rPr lang="en-US" sz="1800" dirty="0">
                <a:latin typeface="+mj-lt"/>
              </a:rPr>
              <a:t>25 per cent or more of households lack English language proficiency; or</a:t>
            </a:r>
          </a:p>
          <a:p>
            <a:pPr marL="800100" lvl="1" indent="-342900">
              <a:buFont typeface="Arial" panose="020B0604020202020204" pitchFamily="34" charset="0"/>
              <a:buChar char="•"/>
            </a:pPr>
            <a:r>
              <a:rPr lang="en-US" sz="1800" dirty="0">
                <a:latin typeface="+mj-lt"/>
              </a:rPr>
              <a:t>minorities comprise 25 per cent or more of the population and the annual median household income of the municipality in which the neighborhood is located does not exceed 150 per cent of the statewide annual median household income.</a:t>
            </a:r>
          </a:p>
          <a:p>
            <a:pPr marL="800100" lvl="1" indent="-342900">
              <a:buFont typeface="Arial" panose="020B0604020202020204" pitchFamily="34" charset="0"/>
              <a:buChar char="•"/>
            </a:pPr>
            <a:endParaRPr lang="en-US" sz="1800" dirty="0">
              <a:latin typeface="+mj-lt"/>
            </a:endParaRPr>
          </a:p>
          <a:p>
            <a:pPr marL="0" marR="0" indent="457200" algn="just">
              <a:lnSpc>
                <a:spcPct val="200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7</a:t>
            </a:fld>
            <a:endParaRPr lang="en-US" dirty="0"/>
          </a:p>
        </p:txBody>
      </p:sp>
    </p:spTree>
    <p:extLst>
      <p:ext uri="{BB962C8B-B14F-4D97-AF65-F5344CB8AC3E}">
        <p14:creationId xmlns:p14="http://schemas.microsoft.com/office/powerpoint/2010/main" val="321607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rtl="0">
              <a:spcBef>
                <a:spcPts val="0"/>
              </a:spcBef>
              <a:spcAft>
                <a:spcPts val="0"/>
              </a:spcAft>
            </a:pPr>
            <a:r>
              <a:rPr lang="en-US" sz="1800" b="0" i="0" u="none" strike="noStrike" dirty="0">
                <a:solidFill>
                  <a:srgbClr val="000000"/>
                </a:solidFill>
                <a:effectLst/>
                <a:latin typeface="Arial" panose="020B0604020202020204" pitchFamily="34" charset="0"/>
              </a:rPr>
              <a:t>The next methodology we used refers to analyzing commonalities between flood zones and hot spots of socioeconomic vulnerability. When we say commonalities, we refer to the spatial pattern of repeated occurrences. </a:t>
            </a:r>
          </a:p>
          <a:p>
            <a:pPr marL="158750"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Take this picture for example, which displays a beautiful color tessellation which follow a direction and cluster in some regions, it is so easy for our trained eyes to detect and differentiate blues, yellows, oranges, and reds unless we have a color deficiency . In some areas, they have fuzzy boundaries, but overall, we can understand the pattern.</a:t>
            </a:r>
            <a:endParaRPr lang="en-US" sz="2800" b="0" dirty="0">
              <a:effectLst/>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It takes milliseconds for us to see the color patterns in this image and we are very good at differentiating it. </a:t>
            </a:r>
            <a:endParaRPr lang="en-US" sz="2800" b="0" dirty="0">
              <a:effectLst/>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Here , we are talking about a handful of different variables though. What happens if we have more than 100?</a:t>
            </a:r>
            <a:endParaRPr lang="en-US" sz="2800" b="0" dirty="0">
              <a:effectLst/>
            </a:endParaRPr>
          </a:p>
          <a:p>
            <a:pPr marL="158750" rtl="0">
              <a:spcBef>
                <a:spcPts val="0"/>
              </a:spcBef>
              <a:spcAft>
                <a:spcPts val="0"/>
              </a:spcAft>
            </a:pPr>
            <a:r>
              <a:rPr lang="en-US" sz="1800" b="0" i="0" u="none" strike="noStrike" dirty="0">
                <a:solidFill>
                  <a:srgbClr val="000000"/>
                </a:solidFill>
                <a:effectLst/>
                <a:latin typeface="Arial" panose="020B0604020202020204" pitchFamily="34" charset="0"/>
              </a:rPr>
              <a:t>Now , you are looking a screenshot of Massachusetts demographics, based on block groups. The file has 134 columns. How can we understand the pattern behind this data? We might not convinced with numbers unless we see something visually represented. Why it is important to understand these columns also known as attributes and their relations with block groups?</a:t>
            </a:r>
          </a:p>
          <a:p>
            <a:pPr marL="158750" rtl="0">
              <a:spcBef>
                <a:spcPts val="0"/>
              </a:spcBef>
              <a:spcAft>
                <a:spcPts val="0"/>
              </a:spcAft>
            </a:pPr>
            <a:endParaRPr lang="en-US" sz="2800" b="0" dirty="0">
              <a:effectLst/>
            </a:endParaRPr>
          </a:p>
          <a:p>
            <a:pPr marL="158750" rtl="0">
              <a:spcBef>
                <a:spcPts val="0"/>
              </a:spcBef>
              <a:spcAft>
                <a:spcPts val="0"/>
              </a:spcAft>
            </a:pPr>
            <a:r>
              <a:rPr lang="en-US" sz="1800" b="0" i="0" u="none" strike="noStrike" dirty="0">
                <a:solidFill>
                  <a:srgbClr val="000000"/>
                </a:solidFill>
                <a:effectLst/>
                <a:latin typeface="Times New Roman" panose="02020603050405020304" pitchFamily="18" charset="0"/>
              </a:rPr>
              <a:t>Well, the engaging of computational techniques with cartography is found to be valuable in delivering richer and more transparent information visualization. And now, let’s look at how we can get some help from our friendly machines to understand the patterns.</a:t>
            </a:r>
            <a:endParaRPr lang="en-US" sz="2800" b="0" dirty="0">
              <a:effectLst/>
            </a:endParaRPr>
          </a:p>
          <a:p>
            <a:pPr rtl="0" fontAlgn="base">
              <a:spcBef>
                <a:spcPts val="0"/>
              </a:spcBef>
              <a:spcAft>
                <a:spcPts val="0"/>
              </a:spcAft>
              <a:buFont typeface="Arial" panose="020B0604020202020204" pitchFamily="34" charset="0"/>
              <a:buChar char="•"/>
            </a:pPr>
            <a:br>
              <a:rPr lang="en-US" sz="2800" dirty="0"/>
            </a:br>
            <a:br>
              <a:rPr lang="en-US" sz="2800" b="0" dirty="0">
                <a:effectLst/>
              </a:rPr>
            </a:br>
            <a:br>
              <a:rPr lang="en-US" sz="2800" b="0" dirty="0">
                <a:effectLst/>
              </a:rPr>
            </a:b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8</a:t>
            </a:fld>
            <a:endParaRPr lang="en-US" dirty="0"/>
          </a:p>
        </p:txBody>
      </p:sp>
    </p:spTree>
    <p:extLst>
      <p:ext uri="{BB962C8B-B14F-4D97-AF65-F5344CB8AC3E}">
        <p14:creationId xmlns:p14="http://schemas.microsoft.com/office/powerpoint/2010/main" val="2374712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A">
    <p:bg>
      <p:bgPr>
        <a:solidFill>
          <a:schemeClr val="bg1"/>
        </a:solidFill>
        <a:effectLst/>
      </p:bgPr>
    </p:bg>
    <p:spTree>
      <p:nvGrpSpPr>
        <p:cNvPr id="1" name=""/>
        <p:cNvGrpSpPr/>
        <p:nvPr/>
      </p:nvGrpSpPr>
      <p:grpSpPr>
        <a:xfrm>
          <a:off x="0" y="0"/>
          <a:ext cx="0" cy="0"/>
          <a:chOff x="0" y="0"/>
          <a:chExt cx="0" cy="0"/>
        </a:xfrm>
      </p:grpSpPr>
      <p:pic>
        <p:nvPicPr>
          <p:cNvPr id="6" name="Picture 5" descr="15-0192_MG_194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2644"/>
          </a:xfrm>
          <a:prstGeom prst="rect">
            <a:avLst/>
          </a:prstGeom>
        </p:spPr>
      </p:pic>
    </p:spTree>
    <p:extLst>
      <p:ext uri="{BB962C8B-B14F-4D97-AF65-F5344CB8AC3E}">
        <p14:creationId xmlns:p14="http://schemas.microsoft.com/office/powerpoint/2010/main" val="365535277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Tree>
    <p:extLst>
      <p:ext uri="{BB962C8B-B14F-4D97-AF65-F5344CB8AC3E}">
        <p14:creationId xmlns:p14="http://schemas.microsoft.com/office/powerpoint/2010/main" val="426315288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43320" y="327040"/>
            <a:ext cx="7316928" cy="857250"/>
          </a:xfrm>
        </p:spPr>
        <p:txBody>
          <a:bodyPr/>
          <a:lstStyle>
            <a:lvl1pPr>
              <a:defRPr>
                <a:solidFill>
                  <a:srgbClr val="861119"/>
                </a:solidFill>
              </a:defRPr>
            </a:lvl1pPr>
          </a:lstStyle>
          <a:p>
            <a:r>
              <a:rPr lang="en-US" dirty="0"/>
              <a:t>Click to edit Master title style</a:t>
            </a:r>
          </a:p>
        </p:txBody>
      </p:sp>
      <p:sp>
        <p:nvSpPr>
          <p:cNvPr id="7" name="Rectangle 6"/>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8" name="Picture 7"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9" name="Rectangle 8"/>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0" name="Rectangle 9"/>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4" name="Text Placeholder 3"/>
          <p:cNvSpPr>
            <a:spLocks noGrp="1"/>
          </p:cNvSpPr>
          <p:nvPr>
            <p:ph type="body" sz="quarter" idx="10"/>
          </p:nvPr>
        </p:nvSpPr>
        <p:spPr>
          <a:xfrm>
            <a:off x="386720" y="1303788"/>
            <a:ext cx="7986032" cy="3288212"/>
          </a:xfrm>
          <a:prstGeom prst="rect">
            <a:avLst/>
          </a:prstGeom>
        </p:spPr>
        <p:txBody>
          <a:bodyPr vert="horz"/>
          <a:lstStyle>
            <a:lvl1pPr marL="228600" indent="-227013">
              <a:buClr>
                <a:schemeClr val="accent1"/>
              </a:buClr>
              <a:defRPr sz="2000"/>
            </a:lvl1pPr>
            <a:lvl2pPr marL="573088" indent="-285750" defTabSz="455613">
              <a:defRPr sz="1600"/>
            </a:lvl2pPr>
            <a:lvl3pPr marL="862013" indent="-228600">
              <a:defRPr sz="1600"/>
            </a:lvl3pPr>
            <a:lvl4pPr marL="1139825" indent="-228600">
              <a:defRPr sz="1600"/>
            </a:lvl4pPr>
            <a:lvl5pPr marL="1427163" indent="-228600">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33139135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3" name="Rectangle 2"/>
          <p:cNvSpPr/>
          <p:nvPr userDrawn="1"/>
        </p:nvSpPr>
        <p:spPr>
          <a:xfrm>
            <a:off x="5946223" y="0"/>
            <a:ext cx="319777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2" name="Title 1"/>
          <p:cNvSpPr>
            <a:spLocks noGrp="1"/>
          </p:cNvSpPr>
          <p:nvPr>
            <p:ph type="title"/>
          </p:nvPr>
        </p:nvSpPr>
        <p:spPr>
          <a:xfrm>
            <a:off x="443319" y="327040"/>
            <a:ext cx="7311309" cy="857250"/>
          </a:xfrm>
        </p:spPr>
        <p:txBody>
          <a:bodyPr/>
          <a:lstStyle/>
          <a:p>
            <a:r>
              <a:rPr lang="en-US"/>
              <a:t>Click to edit Master title style</a:t>
            </a:r>
          </a:p>
        </p:txBody>
      </p:sp>
      <p:sp>
        <p:nvSpPr>
          <p:cNvPr id="6" name="Rectangle 5"/>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7" name="Rectangle 6"/>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8" name="Slide Number Placeholder 4"/>
          <p:cNvSpPr>
            <a:spLocks noGrp="1"/>
          </p:cNvSpPr>
          <p:nvPr>
            <p:ph type="sldNum" sz="quarter" idx="4"/>
          </p:nvPr>
        </p:nvSpPr>
        <p:spPr>
          <a:xfrm>
            <a:off x="6774061" y="4622840"/>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dirty="0"/>
          </a:p>
        </p:txBody>
      </p:sp>
    </p:spTree>
    <p:extLst>
      <p:ext uri="{BB962C8B-B14F-4D97-AF65-F5344CB8AC3E}">
        <p14:creationId xmlns:p14="http://schemas.microsoft.com/office/powerpoint/2010/main" val="403010826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3" name="Rectangle 2"/>
          <p:cNvSpPr/>
          <p:nvPr userDrawn="1"/>
        </p:nvSpPr>
        <p:spPr>
          <a:xfrm>
            <a:off x="6445245" y="-14811"/>
            <a:ext cx="2698755"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pic>
        <p:nvPicPr>
          <p:cNvPr id="4" name="Picture 3" descr="wordmark2 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1612" y="171924"/>
            <a:ext cx="1485779" cy="188108"/>
          </a:xfrm>
          <a:prstGeom prst="rect">
            <a:avLst/>
          </a:prstGeom>
        </p:spPr>
      </p:pic>
      <p:sp>
        <p:nvSpPr>
          <p:cNvPr id="6" name="Rectangle 5"/>
          <p:cNvSpPr/>
          <p:nvPr userDrawn="1"/>
        </p:nvSpPr>
        <p:spPr>
          <a:xfrm>
            <a:off x="1" y="4953000"/>
            <a:ext cx="9144000" cy="634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7" name="Rectangle 6"/>
          <p:cNvSpPr/>
          <p:nvPr userDrawn="1"/>
        </p:nvSpPr>
        <p:spPr>
          <a:xfrm>
            <a:off x="1" y="5016499"/>
            <a:ext cx="9144000" cy="127001"/>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8"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
        <p:nvSpPr>
          <p:cNvPr id="10" name="Rectangle 9">
            <a:extLst>
              <a:ext uri="{FF2B5EF4-FFF2-40B4-BE49-F238E27FC236}">
                <a16:creationId xmlns:a16="http://schemas.microsoft.com/office/drawing/2014/main" id="{33C49F4A-7446-4679-B737-7287EA288A40}"/>
              </a:ext>
            </a:extLst>
          </p:cNvPr>
          <p:cNvSpPr/>
          <p:nvPr userDrawn="1"/>
        </p:nvSpPr>
        <p:spPr>
          <a:xfrm>
            <a:off x="-50797" y="-14811"/>
            <a:ext cx="216534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2" name="Rectangle 11">
            <a:extLst>
              <a:ext uri="{FF2B5EF4-FFF2-40B4-BE49-F238E27FC236}">
                <a16:creationId xmlns:a16="http://schemas.microsoft.com/office/drawing/2014/main" id="{6788D7D6-3E87-4CFB-BC23-D7286D7B4CA9}"/>
              </a:ext>
            </a:extLst>
          </p:cNvPr>
          <p:cNvSpPr/>
          <p:nvPr userDrawn="1"/>
        </p:nvSpPr>
        <p:spPr>
          <a:xfrm>
            <a:off x="2114550" y="-14811"/>
            <a:ext cx="2165347"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
        <p:nvSpPr>
          <p:cNvPr id="13" name="Rectangle 12">
            <a:extLst>
              <a:ext uri="{FF2B5EF4-FFF2-40B4-BE49-F238E27FC236}">
                <a16:creationId xmlns:a16="http://schemas.microsoft.com/office/drawing/2014/main" id="{EA7D287C-B7B4-4424-A6EB-7B4E36FFA29B}"/>
              </a:ext>
            </a:extLst>
          </p:cNvPr>
          <p:cNvSpPr/>
          <p:nvPr userDrawn="1"/>
        </p:nvSpPr>
        <p:spPr>
          <a:xfrm>
            <a:off x="4279897" y="-14811"/>
            <a:ext cx="2165348" cy="545042"/>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solidFill>
                <a:schemeClr val="accent1"/>
              </a:solidFill>
            </a:endParaRPr>
          </a:p>
        </p:txBody>
      </p:sp>
    </p:spTree>
    <p:extLst>
      <p:ext uri="{BB962C8B-B14F-4D97-AF65-F5344CB8AC3E}">
        <p14:creationId xmlns:p14="http://schemas.microsoft.com/office/powerpoint/2010/main" val="19944385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303399742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2/25/2022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10736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319" y="327040"/>
            <a:ext cx="7794569" cy="857250"/>
          </a:xfrm>
          <a:prstGeom prst="rect">
            <a:avLst/>
          </a:prstGeom>
        </p:spPr>
        <p:txBody>
          <a:bodyPr vert="horz" lIns="0" tIns="0" rIns="0" bIns="0" rtlCol="0" anchor="b" anchorCtr="0">
            <a:noAutofit/>
          </a:bodyPr>
          <a:lstStyle/>
          <a:p>
            <a:r>
              <a:rPr lang="en-US" dirty="0"/>
              <a:t>Click to edit Master title style</a:t>
            </a:r>
          </a:p>
        </p:txBody>
      </p:sp>
      <p:sp>
        <p:nvSpPr>
          <p:cNvPr id="7" name="TextBox 6"/>
          <p:cNvSpPr txBox="1"/>
          <p:nvPr userDrawn="1"/>
        </p:nvSpPr>
        <p:spPr>
          <a:xfrm>
            <a:off x="76337" y="150935"/>
            <a:ext cx="184666" cy="369332"/>
          </a:xfrm>
          <a:prstGeom prst="rect">
            <a:avLst/>
          </a:prstGeom>
          <a:noFill/>
        </p:spPr>
        <p:txBody>
          <a:bodyPr wrap="none" rtlCol="0">
            <a:spAutoFit/>
          </a:bodyPr>
          <a:lstStyle/>
          <a:p>
            <a:endParaRPr lang="en-US" dirty="0"/>
          </a:p>
        </p:txBody>
      </p:sp>
      <p:sp>
        <p:nvSpPr>
          <p:cNvPr id="5" name="Slide Number Placeholder 4"/>
          <p:cNvSpPr>
            <a:spLocks noGrp="1"/>
          </p:cNvSpPr>
          <p:nvPr>
            <p:ph type="sldNum" sz="quarter" idx="4"/>
          </p:nvPr>
        </p:nvSpPr>
        <p:spPr>
          <a:xfrm>
            <a:off x="6774061" y="4688375"/>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106913285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5" r:id="rId3"/>
    <p:sldLayoutId id="2147483666" r:id="rId4"/>
    <p:sldLayoutId id="2147483667" r:id="rId5"/>
    <p:sldLayoutId id="2147483655" r:id="rId6"/>
    <p:sldLayoutId id="2147483669" r:id="rId7"/>
  </p:sldLayoutIdLst>
  <p:transition spd="med">
    <p:fade/>
  </p:transition>
  <p:hf hdr="0" ftr="0" dt="0"/>
  <p:txStyles>
    <p:title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p:titleStyle>
    <p:body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 Id="rId10" Type="http://schemas.openxmlformats.org/officeDocument/2006/relationships/image" Target="../media/image21.png"/><Relationship Id="rId9" Type="http://schemas.openxmlformats.org/officeDocument/2006/relationships/image" Target="../media/image200.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jpeg"/><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3.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3660559" y="0"/>
            <a:ext cx="5483441" cy="3556496"/>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Mass Amherst Wordmark"/>
          <p:cNvPicPr>
            <a:picLocks noChangeAspect="1"/>
          </p:cNvPicPr>
          <p:nvPr/>
        </p:nvPicPr>
        <p:blipFill rotWithShape="1">
          <a:blip r:embed="rId3">
            <a:extLst>
              <a:ext uri="{28A0092B-C50C-407E-A947-70E740481C1C}">
                <a14:useLocalDpi xmlns:a14="http://schemas.microsoft.com/office/drawing/2010/main" val="0"/>
              </a:ext>
            </a:extLst>
          </a:blip>
          <a:srcRect b="34596"/>
          <a:stretch/>
        </p:blipFill>
        <p:spPr>
          <a:xfrm>
            <a:off x="6845300" y="205021"/>
            <a:ext cx="2125517" cy="276746"/>
          </a:xfrm>
          <a:prstGeom prst="rect">
            <a:avLst/>
          </a:prstGeom>
        </p:spPr>
      </p:pic>
      <p:sp>
        <p:nvSpPr>
          <p:cNvPr id="17" name="Title 1" title="Title"/>
          <p:cNvSpPr txBox="1">
            <a:spLocks/>
          </p:cNvSpPr>
          <p:nvPr/>
        </p:nvSpPr>
        <p:spPr>
          <a:xfrm>
            <a:off x="3981788" y="964973"/>
            <a:ext cx="4989029" cy="1292662"/>
          </a:xfrm>
          <a:prstGeom prst="rect">
            <a:avLst/>
          </a:prstGeom>
        </p:spPr>
        <p:txBody>
          <a:bodyPr wrap="square" lIns="0" tIns="0" rIns="0" bIns="0" anchor="t" anchorCtr="0">
            <a:spAutoFit/>
          </a:bodyPr>
          <a:lstStyle>
            <a:lvl1pPr indent="0" algn="l" defTabSz="457200" rtl="0" eaLnBrk="1" latinLnBrk="0" hangingPunct="1">
              <a:lnSpc>
                <a:spcPct val="100000"/>
              </a:lnSpc>
              <a:spcBef>
                <a:spcPct val="0"/>
              </a:spcBef>
              <a:buNone/>
              <a:defRPr sz="2800" b="1" kern="1200">
                <a:solidFill>
                  <a:srgbClr val="861119"/>
                </a:solidFill>
                <a:effectLst/>
                <a:latin typeface="+mj-lt"/>
                <a:ea typeface="+mj-ea"/>
                <a:cs typeface="+mj-cs"/>
              </a:defRPr>
            </a:lvl1pPr>
          </a:lstStyle>
          <a:p>
            <a:r>
              <a:rPr lang="en-US" dirty="0">
                <a:solidFill>
                  <a:schemeClr val="bg1"/>
                </a:solidFill>
                <a:latin typeface="Times" panose="02020603050405020304" pitchFamily="18" charset="0"/>
                <a:cs typeface="Times" panose="02020603050405020304" pitchFamily="18" charset="0"/>
              </a:rPr>
              <a:t>Assessing Social Vulnerability and Understanding the Flood Risk Factors in Massachusetts</a:t>
            </a:r>
          </a:p>
        </p:txBody>
      </p:sp>
      <p:sp>
        <p:nvSpPr>
          <p:cNvPr id="16" name="TextBox 15"/>
          <p:cNvSpPr txBox="1"/>
          <p:nvPr/>
        </p:nvSpPr>
        <p:spPr>
          <a:xfrm>
            <a:off x="3981786" y="2715879"/>
            <a:ext cx="4914677" cy="538609"/>
          </a:xfrm>
          <a:prstGeom prst="rect">
            <a:avLst/>
          </a:prstGeom>
          <a:noFill/>
        </p:spPr>
        <p:txBody>
          <a:bodyPr wrap="square" lIns="0" tIns="0" rtlCol="0">
            <a:spAutoFit/>
          </a:bodyPr>
          <a:lstStyle/>
          <a:p>
            <a:r>
              <a:rPr lang="en-US" sz="1600" dirty="0">
                <a:solidFill>
                  <a:schemeClr val="bg1"/>
                </a:solidFill>
                <a:latin typeface="Times" panose="02020603050405020304" pitchFamily="18" charset="0"/>
                <a:cs typeface="Times" panose="02020603050405020304" pitchFamily="18" charset="0"/>
              </a:rPr>
              <a:t>Cielo A. Sharkus, Seda </a:t>
            </a:r>
            <a:r>
              <a:rPr lang="en-US" sz="1600" dirty="0" err="1">
                <a:solidFill>
                  <a:schemeClr val="bg1"/>
                </a:solidFill>
                <a:latin typeface="Times" panose="02020603050405020304" pitchFamily="18" charset="0"/>
                <a:cs typeface="Times" panose="02020603050405020304" pitchFamily="18" charset="0"/>
              </a:rPr>
              <a:t>Şalap-Ayça</a:t>
            </a:r>
            <a:r>
              <a:rPr lang="en-US" sz="1600" dirty="0">
                <a:solidFill>
                  <a:schemeClr val="bg1"/>
                </a:solidFill>
                <a:latin typeface="Times" panose="02020603050405020304" pitchFamily="18" charset="0"/>
                <a:cs typeface="Times" panose="02020603050405020304" pitchFamily="18" charset="0"/>
              </a:rPr>
              <a:t>, Eve Vogel, Christine Hatch, Karl </a:t>
            </a:r>
            <a:r>
              <a:rPr lang="en-US" sz="1600" dirty="0" err="1">
                <a:solidFill>
                  <a:schemeClr val="bg1"/>
                </a:solidFill>
                <a:latin typeface="Times" panose="02020603050405020304" pitchFamily="18" charset="0"/>
                <a:cs typeface="Times" panose="02020603050405020304" pitchFamily="18" charset="0"/>
              </a:rPr>
              <a:t>Tacheron</a:t>
            </a:r>
            <a:r>
              <a:rPr lang="en-US" sz="1600" dirty="0">
                <a:solidFill>
                  <a:schemeClr val="bg1"/>
                </a:solidFill>
                <a:latin typeface="Times" panose="02020603050405020304" pitchFamily="18" charset="0"/>
                <a:cs typeface="Times" panose="02020603050405020304" pitchFamily="18" charset="0"/>
              </a:rPr>
              <a:t>, Christian D. Guzman</a:t>
            </a:r>
          </a:p>
        </p:txBody>
      </p:sp>
      <p:sp>
        <p:nvSpPr>
          <p:cNvPr id="18" name="Subtitle 2"/>
          <p:cNvSpPr txBox="1">
            <a:spLocks/>
          </p:cNvSpPr>
          <p:nvPr/>
        </p:nvSpPr>
        <p:spPr>
          <a:xfrm>
            <a:off x="4971058" y="3037656"/>
            <a:ext cx="3925406" cy="345893"/>
          </a:xfrm>
          <a:prstGeom prst="rect">
            <a:avLst/>
          </a:prstGeom>
        </p:spPr>
        <p:txBody>
          <a:bodyPr lIns="0" tIns="0" rIns="0" bIns="0">
            <a:noAutofit/>
          </a:bodyPr>
          <a:lstStyle>
            <a:lvl1pPr marL="0" marR="0" indent="0" algn="l" defTabSz="457200" rtl="0" eaLnBrk="1" fontAlgn="auto" latinLnBrk="0" hangingPunct="1">
              <a:lnSpc>
                <a:spcPct val="100000"/>
              </a:lnSpc>
              <a:spcBef>
                <a:spcPts val="900"/>
              </a:spcBef>
              <a:spcAft>
                <a:spcPts val="0"/>
              </a:spcAft>
              <a:buClr>
                <a:schemeClr val="accent5"/>
              </a:buClr>
              <a:buSzTx/>
              <a:buFont typeface="Arial"/>
              <a:buNone/>
              <a:tabLst/>
              <a:defRPr sz="1200" kern="1200">
                <a:solidFill>
                  <a:schemeClr val="tx1">
                    <a:tint val="75000"/>
                  </a:schemeClr>
                </a:solidFill>
                <a:latin typeface="+mn-lt"/>
                <a:ea typeface="+mn-ea"/>
                <a:cs typeface="+mn-cs"/>
              </a:defRPr>
            </a:lvl1pPr>
            <a:lvl2pPr marL="457200" indent="0" algn="ctr" defTabSz="457200" rtl="0" eaLnBrk="1" latinLnBrk="0" hangingPunct="1">
              <a:spcBef>
                <a:spcPct val="20000"/>
              </a:spcBef>
              <a:buClr>
                <a:schemeClr val="accent5"/>
              </a:buClr>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endParaRPr lang="en-US" dirty="0">
              <a:solidFill>
                <a:schemeClr val="bg1"/>
              </a:solidFill>
              <a:latin typeface="Times" panose="02020603050405020304" pitchFamily="18" charset="0"/>
              <a:cs typeface="Times" panose="02020603050405020304" pitchFamily="18" charset="0"/>
            </a:endParaRPr>
          </a:p>
        </p:txBody>
      </p:sp>
      <p:sp>
        <p:nvSpPr>
          <p:cNvPr id="2" name="Title 1" hidden="1"/>
          <p:cNvSpPr>
            <a:spLocks noGrp="1"/>
          </p:cNvSpPr>
          <p:nvPr>
            <p:ph type="title" idx="4294967295"/>
          </p:nvPr>
        </p:nvSpPr>
        <p:spPr/>
        <p:txBody>
          <a:bodyPr/>
          <a:lstStyle/>
          <a:p>
            <a:r>
              <a:rPr lang="en-US" dirty="0"/>
              <a:t>Title</a:t>
            </a:r>
            <a:r>
              <a:rPr lang="en-US" baseline="0" dirty="0"/>
              <a:t> Slide</a:t>
            </a:r>
            <a:endParaRPr lang="en-US" dirty="0"/>
          </a:p>
        </p:txBody>
      </p:sp>
    </p:spTree>
    <p:extLst>
      <p:ext uri="{BB962C8B-B14F-4D97-AF65-F5344CB8AC3E}">
        <p14:creationId xmlns:p14="http://schemas.microsoft.com/office/powerpoint/2010/main" val="362999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9</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10" name="Title 1">
            <a:extLst>
              <a:ext uri="{FF2B5EF4-FFF2-40B4-BE49-F238E27FC236}">
                <a16:creationId xmlns:a16="http://schemas.microsoft.com/office/drawing/2014/main" id="{CD07F564-8AC0-4273-9379-200703356844}"/>
              </a:ext>
            </a:extLst>
          </p:cNvPr>
          <p:cNvSpPr txBox="1">
            <a:spLocks/>
          </p:cNvSpPr>
          <p:nvPr/>
        </p:nvSpPr>
        <p:spPr>
          <a:xfrm>
            <a:off x="285455" y="688976"/>
            <a:ext cx="7311309" cy="857250"/>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Pattern Demographics</a:t>
            </a:r>
          </a:p>
        </p:txBody>
      </p:sp>
      <p:pic>
        <p:nvPicPr>
          <p:cNvPr id="7174" name="Picture 6">
            <a:extLst>
              <a:ext uri="{FF2B5EF4-FFF2-40B4-BE49-F238E27FC236}">
                <a16:creationId xmlns:a16="http://schemas.microsoft.com/office/drawing/2014/main" id="{91E43D56-4CB3-4B77-AADD-EDCB70D800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907025" y="530352"/>
            <a:ext cx="3236975" cy="44326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971D6C-D16A-4CC6-8C55-AB3AE9BC8FF4}"/>
              </a:ext>
            </a:extLst>
          </p:cNvPr>
          <p:cNvSpPr txBox="1"/>
          <p:nvPr/>
        </p:nvSpPr>
        <p:spPr>
          <a:xfrm>
            <a:off x="100870" y="1546226"/>
            <a:ext cx="4645152" cy="2862322"/>
          </a:xfrm>
          <a:prstGeom prst="rect">
            <a:avLst/>
          </a:prstGeom>
          <a:noFill/>
        </p:spPr>
        <p:txBody>
          <a:bodyPr wrap="square">
            <a:spAutoFit/>
          </a:bodyPr>
          <a:lstStyle/>
          <a:p>
            <a:pPr algn="ctr" rtl="0">
              <a:spcBef>
                <a:spcPts val="0"/>
              </a:spcBef>
              <a:spcAft>
                <a:spcPts val="0"/>
              </a:spcAft>
            </a:pPr>
            <a:r>
              <a:rPr lang="en-US" sz="2000" b="1" i="0" u="none" strike="noStrike" dirty="0">
                <a:effectLst/>
                <a:latin typeface="+mj-lt"/>
              </a:rPr>
              <a:t>Self-Organizing Maps – </a:t>
            </a:r>
            <a:r>
              <a:rPr lang="en-US" sz="2000" b="1" i="0" u="none" strike="noStrike" dirty="0" err="1">
                <a:effectLst/>
                <a:latin typeface="+mj-lt"/>
              </a:rPr>
              <a:t>Kohonen</a:t>
            </a:r>
            <a:r>
              <a:rPr lang="en-US" sz="2000" b="1" i="0" u="none" strike="noStrike" dirty="0">
                <a:effectLst/>
                <a:latin typeface="+mj-lt"/>
              </a:rPr>
              <a:t> Networks</a:t>
            </a:r>
            <a:endParaRPr lang="en-US" sz="2000" b="0" dirty="0">
              <a:effectLst/>
              <a:latin typeface="+mj-lt"/>
            </a:endParaRPr>
          </a:p>
          <a:p>
            <a:pPr marL="342900" indent="-342900" rtl="0" fontAlgn="base">
              <a:spcBef>
                <a:spcPts val="0"/>
              </a:spcBef>
              <a:spcAft>
                <a:spcPts val="0"/>
              </a:spcAft>
              <a:buFont typeface="Arial" panose="020B0604020202020204" pitchFamily="34" charset="0"/>
              <a:buChar char="•"/>
            </a:pPr>
            <a:r>
              <a:rPr lang="en-US" sz="2000" b="0" i="0" u="none" strike="noStrike" dirty="0">
                <a:effectLst/>
                <a:latin typeface="+mj-lt"/>
              </a:rPr>
              <a:t>SOM is used to explore and visualize patterns in high-dimensional datasets</a:t>
            </a:r>
          </a:p>
          <a:p>
            <a:pPr marL="342900" indent="-342900" rtl="0" fontAlgn="base">
              <a:spcBef>
                <a:spcPts val="0"/>
              </a:spcBef>
              <a:spcAft>
                <a:spcPts val="0"/>
              </a:spcAft>
              <a:buFont typeface="Arial" panose="020B0604020202020204" pitchFamily="34" charset="0"/>
              <a:buChar char="•"/>
            </a:pPr>
            <a:r>
              <a:rPr lang="en-US" sz="2000" b="0" i="0" u="none" strike="noStrike" dirty="0">
                <a:effectLst/>
                <a:latin typeface="+mj-lt"/>
              </a:rPr>
              <a:t>Introduced by </a:t>
            </a:r>
            <a:r>
              <a:rPr lang="en-US" sz="2000" b="0" i="0" u="none" strike="noStrike" dirty="0" err="1">
                <a:effectLst/>
                <a:latin typeface="+mj-lt"/>
              </a:rPr>
              <a:t>Teuvo</a:t>
            </a:r>
            <a:r>
              <a:rPr lang="en-US" sz="2000" b="0" i="0" u="none" strike="noStrike" dirty="0">
                <a:effectLst/>
                <a:latin typeface="+mj-lt"/>
              </a:rPr>
              <a:t> </a:t>
            </a:r>
            <a:r>
              <a:rPr lang="en-US" sz="2000" b="0" i="0" u="none" strike="noStrike" dirty="0" err="1">
                <a:effectLst/>
                <a:latin typeface="+mj-lt"/>
              </a:rPr>
              <a:t>Kalevi</a:t>
            </a:r>
            <a:r>
              <a:rPr lang="en-US" sz="2000" b="0" i="0" u="none" strike="noStrike" dirty="0">
                <a:effectLst/>
                <a:latin typeface="+mj-lt"/>
              </a:rPr>
              <a:t> </a:t>
            </a:r>
            <a:r>
              <a:rPr lang="en-US" sz="2000" b="0" i="0" u="none" strike="noStrike" dirty="0" err="1">
                <a:effectLst/>
                <a:latin typeface="+mj-lt"/>
              </a:rPr>
              <a:t>Kohonen</a:t>
            </a:r>
            <a:r>
              <a:rPr lang="en-US" sz="2000" b="0" i="0" u="none" strike="noStrike" dirty="0">
                <a:effectLst/>
                <a:latin typeface="+mj-lt"/>
              </a:rPr>
              <a:t> in 1982</a:t>
            </a:r>
          </a:p>
          <a:p>
            <a:pPr marL="342900" indent="-342900" rtl="0" fontAlgn="base">
              <a:spcBef>
                <a:spcPts val="0"/>
              </a:spcBef>
              <a:spcAft>
                <a:spcPts val="0"/>
              </a:spcAft>
              <a:buFont typeface="Arial" panose="020B0604020202020204" pitchFamily="34" charset="0"/>
              <a:buChar char="•"/>
            </a:pPr>
            <a:r>
              <a:rPr lang="en-US" sz="2000" b="0" i="0" u="none" strike="noStrike" dirty="0">
                <a:effectLst/>
                <a:latin typeface="+mj-lt"/>
              </a:rPr>
              <a:t>Clustering technique that identifies groups in a dataset without having to use traditional statistical techniques</a:t>
            </a:r>
          </a:p>
        </p:txBody>
      </p:sp>
    </p:spTree>
    <p:extLst>
      <p:ext uri="{BB962C8B-B14F-4D97-AF65-F5344CB8AC3E}">
        <p14:creationId xmlns:p14="http://schemas.microsoft.com/office/powerpoint/2010/main" val="2673646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10</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10" name="Title 1">
            <a:extLst>
              <a:ext uri="{FF2B5EF4-FFF2-40B4-BE49-F238E27FC236}">
                <a16:creationId xmlns:a16="http://schemas.microsoft.com/office/drawing/2014/main" id="{CD07F564-8AC0-4273-9379-200703356844}"/>
              </a:ext>
            </a:extLst>
          </p:cNvPr>
          <p:cNvSpPr txBox="1">
            <a:spLocks/>
          </p:cNvSpPr>
          <p:nvPr/>
        </p:nvSpPr>
        <p:spPr>
          <a:xfrm>
            <a:off x="285455" y="688976"/>
            <a:ext cx="7311309" cy="857250"/>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What is a Computational Neural Network?</a:t>
            </a:r>
          </a:p>
        </p:txBody>
      </p:sp>
      <p:sp>
        <p:nvSpPr>
          <p:cNvPr id="16" name="TextBox 15">
            <a:extLst>
              <a:ext uri="{FF2B5EF4-FFF2-40B4-BE49-F238E27FC236}">
                <a16:creationId xmlns:a16="http://schemas.microsoft.com/office/drawing/2014/main" id="{6B971D6C-D16A-4CC6-8C55-AB3AE9BC8FF4}"/>
              </a:ext>
            </a:extLst>
          </p:cNvPr>
          <p:cNvSpPr txBox="1"/>
          <p:nvPr/>
        </p:nvSpPr>
        <p:spPr>
          <a:xfrm>
            <a:off x="475234" y="1546226"/>
            <a:ext cx="8193532" cy="2923877"/>
          </a:xfrm>
          <a:prstGeom prst="rect">
            <a:avLst/>
          </a:prstGeom>
          <a:noFill/>
        </p:spPr>
        <p:txBody>
          <a:bodyPr wrap="square">
            <a:spAutoFit/>
          </a:bodyPr>
          <a:lstStyle/>
          <a:p>
            <a:r>
              <a:rPr lang="en-US" sz="3600" dirty="0">
                <a:latin typeface="+mj-lt"/>
              </a:rPr>
              <a:t>Information processing system that autonomously develop operational capabilities in adaptive response to an information environment.</a:t>
            </a:r>
          </a:p>
          <a:p>
            <a:br>
              <a:rPr lang="en-US" sz="2000" dirty="0">
                <a:latin typeface="+mj-lt"/>
              </a:rPr>
            </a:br>
            <a:endParaRPr lang="en-US" sz="2000" b="0" i="0" u="none" strike="noStrike" dirty="0">
              <a:effectLst/>
              <a:latin typeface="+mj-lt"/>
            </a:endParaRPr>
          </a:p>
        </p:txBody>
      </p:sp>
    </p:spTree>
    <p:extLst>
      <p:ext uri="{BB962C8B-B14F-4D97-AF65-F5344CB8AC3E}">
        <p14:creationId xmlns:p14="http://schemas.microsoft.com/office/powerpoint/2010/main" val="3936519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11</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graphicFrame>
        <p:nvGraphicFramePr>
          <p:cNvPr id="9" name="Diagram 8">
            <a:extLst>
              <a:ext uri="{FF2B5EF4-FFF2-40B4-BE49-F238E27FC236}">
                <a16:creationId xmlns:a16="http://schemas.microsoft.com/office/drawing/2014/main" id="{D68B060A-AF9B-46F0-BEC4-9349449088A2}"/>
              </a:ext>
            </a:extLst>
          </p:cNvPr>
          <p:cNvGraphicFramePr/>
          <p:nvPr>
            <p:extLst>
              <p:ext uri="{D42A27DB-BD31-4B8C-83A1-F6EECF244321}">
                <p14:modId xmlns:p14="http://schemas.microsoft.com/office/powerpoint/2010/main" val="1144904208"/>
              </p:ext>
            </p:extLst>
          </p:nvPr>
        </p:nvGraphicFramePr>
        <p:xfrm>
          <a:off x="530171" y="1475717"/>
          <a:ext cx="8083657" cy="2981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FAD6C724-04C7-4965-B02A-1F8B126E90BD}"/>
              </a:ext>
            </a:extLst>
          </p:cNvPr>
          <p:cNvSpPr txBox="1">
            <a:spLocks/>
          </p:cNvSpPr>
          <p:nvPr/>
        </p:nvSpPr>
        <p:spPr>
          <a:xfrm>
            <a:off x="374450" y="747879"/>
            <a:ext cx="7765322" cy="727838"/>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a:t>Self-Organizing Maps</a:t>
            </a:r>
            <a:endParaRPr lang="en-US" dirty="0"/>
          </a:p>
        </p:txBody>
      </p:sp>
      <mc:AlternateContent xmlns:mc="http://schemas.openxmlformats.org/markup-compatibility/2006" xmlns:a14="http://schemas.microsoft.com/office/drawing/2010/main">
        <mc:Choice Requires="a14">
          <p:sp>
            <p:nvSpPr>
              <p:cNvPr id="13" name="Content Placeholder 3">
                <a:extLst>
                  <a:ext uri="{FF2B5EF4-FFF2-40B4-BE49-F238E27FC236}">
                    <a16:creationId xmlns:a16="http://schemas.microsoft.com/office/drawing/2014/main" id="{10EE5AC0-2EAB-4045-BA36-CEE460A09481}"/>
                  </a:ext>
                </a:extLst>
              </p:cNvPr>
              <p:cNvSpPr txBox="1">
                <a:spLocks/>
              </p:cNvSpPr>
              <p:nvPr/>
            </p:nvSpPr>
            <p:spPr>
              <a:xfrm>
                <a:off x="1856937" y="4353104"/>
                <a:ext cx="6093069" cy="439694"/>
              </a:xfrm>
              <a:prstGeom prst="rect">
                <a:avLst/>
              </a:prstGeom>
              <a:ln>
                <a:solidFill>
                  <a:schemeClr val="tx1"/>
                </a:solidFill>
              </a:ln>
              <a:effectLst>
                <a:glow rad="63500">
                  <a:schemeClr val="accent1">
                    <a:satMod val="175000"/>
                    <a:alpha val="40000"/>
                  </a:schemeClr>
                </a:glow>
                <a:outerShdw blurRad="25400" dir="17880000">
                  <a:srgbClr val="000000">
                    <a:alpha val="46000"/>
                  </a:srgbClr>
                </a:outerShdw>
              </a:effectLst>
            </p:spPr>
            <p:txBody>
              <a:bodyPr>
                <a:noAutofit/>
              </a:bodyPr>
              <a:lstStyle>
                <a:lvl1pPr marL="339725" indent="-339725" algn="l" defTabSz="457200" rtl="0" eaLnBrk="1" latinLnBrk="0" hangingPunct="1">
                  <a:spcBef>
                    <a:spcPts val="900"/>
                  </a:spcBef>
                  <a:buClr>
                    <a:schemeClr val="accent5"/>
                  </a:buClr>
                  <a:buFont typeface="Arial"/>
                  <a:buChar char="•"/>
                  <a:defRPr sz="2400" kern="1200">
                    <a:solidFill>
                      <a:srgbClr val="000000"/>
                    </a:solidFill>
                    <a:latin typeface="+mn-lt"/>
                    <a:ea typeface="+mn-ea"/>
                    <a:cs typeface="+mn-cs"/>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675" indent="0">
                  <a:buFont typeface="Arial"/>
                  <a:buNone/>
                </a:pPr>
                <a14:m>
                  <m:oMath xmlns:m="http://schemas.openxmlformats.org/officeDocument/2006/math">
                    <m:d>
                      <m:dPr>
                        <m:begChr m:val="{"/>
                        <m:endChr m:val="}"/>
                        <m:ctrlPr>
                          <a:rPr lang="en-US" sz="1800" b="1" i="1" smtClean="0">
                            <a:latin typeface="Cambria Math" panose="02040503050406030204" pitchFamily="18" charset="0"/>
                            <a:cs typeface="Times New Roman" panose="02020603050405020304" pitchFamily="18" charset="0"/>
                          </a:rPr>
                        </m:ctrlPr>
                      </m:dPr>
                      <m:e>
                        <m:sSub>
                          <m:sSubPr>
                            <m:ctrlPr>
                              <a:rPr lang="en-US" sz="1800" b="1" i="1">
                                <a:latin typeface="Cambria Math" panose="02040503050406030204" pitchFamily="18" charset="0"/>
                                <a:cs typeface="Times New Roman" panose="02020603050405020304" pitchFamily="18" charset="0"/>
                              </a:rPr>
                            </m:ctrlPr>
                          </m:sSubPr>
                          <m:e>
                            <m:r>
                              <a:rPr lang="en-US" sz="1800" b="1" i="1">
                                <a:latin typeface="Cambria Math" panose="02040503050406030204" pitchFamily="18" charset="0"/>
                                <a:ea typeface="Calibri" panose="020F0502020204030204" pitchFamily="34" charset="0"/>
                                <a:cs typeface="Times New Roman" panose="02020603050405020304" pitchFamily="18" charset="0"/>
                              </a:rPr>
                              <m:t>𝒇𝒆𝒂𝒕𝒖𝒓𝒆</m:t>
                            </m:r>
                          </m:e>
                          <m:sub>
                            <m:r>
                              <a:rPr lang="en-US" sz="1800" b="1" i="1">
                                <a:latin typeface="Cambria Math" panose="02040503050406030204" pitchFamily="18" charset="0"/>
                                <a:ea typeface="Calibri" panose="020F0502020204030204" pitchFamily="34" charset="0"/>
                                <a:cs typeface="Times New Roman" panose="02020603050405020304" pitchFamily="18" charset="0"/>
                              </a:rPr>
                              <m:t>𝒊</m:t>
                            </m:r>
                          </m:sub>
                        </m:sSub>
                      </m:e>
                    </m:d>
                    <m:r>
                      <a:rPr lang="en-US" sz="1800" b="1" i="1">
                        <a:latin typeface="Cambria Math" panose="02040503050406030204" pitchFamily="18" charset="0"/>
                        <a:ea typeface="Calibri" panose="020F0502020204030204" pitchFamily="34" charset="0"/>
                        <a:cs typeface="Times New Roman" panose="02020603050405020304" pitchFamily="18" charset="0"/>
                      </a:rPr>
                      <m:t> :(</m:t>
                    </m:r>
                    <m:sSub>
                      <m:sSubPr>
                        <m:ctrlPr>
                          <a:rPr lang="en-US" sz="1800" b="1" i="1">
                            <a:latin typeface="Cambria Math" panose="02040503050406030204" pitchFamily="18" charset="0"/>
                            <a:cs typeface="Times New Roman" panose="02020603050405020304" pitchFamily="18" charset="0"/>
                          </a:rPr>
                        </m:ctrlPr>
                      </m:sSubPr>
                      <m:e>
                        <m:r>
                          <a:rPr lang="en-US" sz="1800" b="1" i="1" smtClean="0">
                            <a:latin typeface="Cambria Math" panose="02040503050406030204" pitchFamily="18" charset="0"/>
                            <a:cs typeface="Times New Roman" panose="02020603050405020304" pitchFamily="18" charset="0"/>
                          </a:rPr>
                          <m:t>𝒂𝒕𝒕𝒓𝒊𝒃𝒖𝒕𝒆</m:t>
                        </m:r>
                      </m:e>
                      <m:sub>
                        <m:r>
                          <a:rPr lang="en-US" sz="1800" b="1" i="1">
                            <a:latin typeface="Cambria Math" panose="02040503050406030204" pitchFamily="18" charset="0"/>
                            <a:ea typeface="Calibri" panose="020F0502020204030204" pitchFamily="34" charset="0"/>
                            <a:cs typeface="Times New Roman" panose="02020603050405020304" pitchFamily="18" charset="0"/>
                          </a:rPr>
                          <m:t>𝟏</m:t>
                        </m:r>
                      </m:sub>
                    </m:sSub>
                    <m:r>
                      <a:rPr lang="en-US" sz="1800" b="1"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b="1" i="1">
                            <a:latin typeface="Cambria Math" panose="02040503050406030204" pitchFamily="18" charset="0"/>
                            <a:cs typeface="Times New Roman" panose="02020603050405020304" pitchFamily="18" charset="0"/>
                          </a:rPr>
                        </m:ctrlPr>
                      </m:sSubPr>
                      <m:e>
                        <m:r>
                          <a:rPr lang="en-US" sz="1800" b="1" i="1" smtClean="0">
                            <a:latin typeface="Cambria Math" panose="02040503050406030204" pitchFamily="18" charset="0"/>
                            <a:ea typeface="Calibri" panose="020F0502020204030204" pitchFamily="34" charset="0"/>
                            <a:cs typeface="Times New Roman" panose="02020603050405020304" pitchFamily="18" charset="0"/>
                          </a:rPr>
                          <m:t>𝒂𝒕𝒕𝒓𝒊𝒃𝒖𝒕𝒆</m:t>
                        </m:r>
                      </m:e>
                      <m:sub>
                        <m:r>
                          <a:rPr lang="en-US" sz="1800" b="1" i="1">
                            <a:latin typeface="Cambria Math" panose="02040503050406030204" pitchFamily="18" charset="0"/>
                            <a:ea typeface="Calibri" panose="020F0502020204030204" pitchFamily="34" charset="0"/>
                            <a:cs typeface="Times New Roman" panose="02020603050405020304" pitchFamily="18" charset="0"/>
                          </a:rPr>
                          <m:t>𝟐</m:t>
                        </m:r>
                      </m:sub>
                    </m:sSub>
                    <m:r>
                      <a:rPr lang="en-US" sz="1800" b="1" i="1">
                        <a:latin typeface="Cambria Math" panose="02040503050406030204" pitchFamily="18" charset="0"/>
                        <a:ea typeface="Calibri" panose="020F0502020204030204" pitchFamily="34" charset="0"/>
                        <a:cs typeface="Times New Roman" panose="02020603050405020304" pitchFamily="18" charset="0"/>
                      </a:rPr>
                      <m:t>,⋯,</m:t>
                    </m:r>
                    <m:sSub>
                      <m:sSubPr>
                        <m:ctrlPr>
                          <a:rPr lang="en-US" sz="1800" b="1" i="1">
                            <a:latin typeface="Cambria Math" panose="02040503050406030204" pitchFamily="18" charset="0"/>
                            <a:cs typeface="Times New Roman" panose="02020603050405020304" pitchFamily="18" charset="0"/>
                          </a:rPr>
                        </m:ctrlPr>
                      </m:sSubPr>
                      <m:e>
                        <m:r>
                          <a:rPr lang="en-US" sz="1800" b="1" i="1" smtClean="0">
                            <a:latin typeface="Cambria Math" panose="02040503050406030204" pitchFamily="18" charset="0"/>
                            <a:ea typeface="Calibri" panose="020F0502020204030204" pitchFamily="34" charset="0"/>
                            <a:cs typeface="Times New Roman" panose="02020603050405020304" pitchFamily="18" charset="0"/>
                          </a:rPr>
                          <m:t>𝒂𝒕𝒕𝒓𝒊𝒃𝒖𝒕𝒆</m:t>
                        </m:r>
                      </m:e>
                      <m:sub>
                        <m:r>
                          <a:rPr lang="en-US" sz="1800" b="1" i="1" smtClean="0">
                            <a:latin typeface="Cambria Math" panose="02040503050406030204" pitchFamily="18" charset="0"/>
                            <a:ea typeface="Calibri" panose="020F0502020204030204" pitchFamily="34" charset="0"/>
                            <a:cs typeface="Times New Roman" panose="02020603050405020304" pitchFamily="18" charset="0"/>
                          </a:rPr>
                          <m:t>𝒏</m:t>
                        </m:r>
                      </m:sub>
                    </m:sSub>
                    <m:r>
                      <a:rPr lang="en-US" sz="1800" b="1" i="1">
                        <a:latin typeface="Cambria Math" panose="02040503050406030204" pitchFamily="18" charset="0"/>
                        <a:ea typeface="Calibri" panose="020F0502020204030204" pitchFamily="34" charset="0"/>
                        <a:cs typeface="Times New Roman" panose="02020603050405020304" pitchFamily="18" charset="0"/>
                      </a:rPr>
                      <m:t>)</m:t>
                    </m:r>
                  </m:oMath>
                </a14:m>
                <a:r>
                  <a:rPr lang="en-US" sz="1800" dirty="0">
                    <a:latin typeface="Times New Roman" panose="02020603050405020304" pitchFamily="18" charset="0"/>
                    <a:ea typeface="Times New Roman" panose="02020603050405020304" pitchFamily="18" charset="0"/>
                  </a:rPr>
                  <a:t> </a:t>
                </a:r>
                <a:endParaRPr lang="en-US" sz="1800" dirty="0"/>
              </a:p>
            </p:txBody>
          </p:sp>
        </mc:Choice>
        <mc:Fallback xmlns="">
          <p:sp>
            <p:nvSpPr>
              <p:cNvPr id="13" name="Content Placeholder 3">
                <a:extLst>
                  <a:ext uri="{FF2B5EF4-FFF2-40B4-BE49-F238E27FC236}">
                    <a16:creationId xmlns:a16="http://schemas.microsoft.com/office/drawing/2014/main" id="{10EE5AC0-2EAB-4045-BA36-CEE460A09481}"/>
                  </a:ext>
                </a:extLst>
              </p:cNvPr>
              <p:cNvSpPr txBox="1">
                <a:spLocks noRot="1" noChangeAspect="1" noMove="1" noResize="1" noEditPoints="1" noAdjustHandles="1" noChangeArrowheads="1" noChangeShapeType="1" noTextEdit="1"/>
              </p:cNvSpPr>
              <p:nvPr/>
            </p:nvSpPr>
            <p:spPr>
              <a:xfrm>
                <a:off x="1856937" y="4353104"/>
                <a:ext cx="6093069" cy="439694"/>
              </a:xfrm>
              <a:prstGeom prst="rect">
                <a:avLst/>
              </a:prstGeom>
              <a:blipFill>
                <a:blip r:embed="rId8"/>
                <a:stretch>
                  <a:fillRect/>
                </a:stretch>
              </a:blipFill>
              <a:ln>
                <a:solidFill>
                  <a:schemeClr val="tx1"/>
                </a:solidFill>
              </a:ln>
              <a:effectLst>
                <a:glow rad="63500">
                  <a:schemeClr val="accent1">
                    <a:satMod val="175000"/>
                    <a:alpha val="40000"/>
                  </a:schemeClr>
                </a:glow>
                <a:outerShdw blurRad="25400" dir="17880000">
                  <a:srgbClr val="000000">
                    <a:alpha val="4600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387408955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A18DD0B-22AF-402F-B9CA-C2CDE09AE1A2}"/>
              </a:ext>
            </a:extLst>
          </p:cNvPr>
          <p:cNvSpPr/>
          <p:nvPr/>
        </p:nvSpPr>
        <p:spPr>
          <a:xfrm>
            <a:off x="4184394" y="987912"/>
            <a:ext cx="4418467" cy="3876624"/>
          </a:xfrm>
          <a:prstGeom prst="roundRect">
            <a:avLst/>
          </a:prstGeom>
          <a:solidFill>
            <a:srgbClr val="F2F2F2">
              <a:alpha val="50196"/>
            </a:srgbClr>
          </a:solidFill>
          <a:effectLst>
            <a:glow rad="63500">
              <a:schemeClr val="accent1">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12</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10" name="Title 1">
            <a:extLst>
              <a:ext uri="{FF2B5EF4-FFF2-40B4-BE49-F238E27FC236}">
                <a16:creationId xmlns:a16="http://schemas.microsoft.com/office/drawing/2014/main" id="{CD07F564-8AC0-4273-9379-200703356844}"/>
              </a:ext>
            </a:extLst>
          </p:cNvPr>
          <p:cNvSpPr txBox="1">
            <a:spLocks/>
          </p:cNvSpPr>
          <p:nvPr/>
        </p:nvSpPr>
        <p:spPr>
          <a:xfrm>
            <a:off x="285455" y="688976"/>
            <a:ext cx="7311309" cy="857250"/>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Unified Distance Matrix</a:t>
            </a:r>
          </a:p>
        </p:txBody>
      </p:sp>
      <p:sp>
        <p:nvSpPr>
          <p:cNvPr id="13" name="TextBox 12">
            <a:extLst>
              <a:ext uri="{FF2B5EF4-FFF2-40B4-BE49-F238E27FC236}">
                <a16:creationId xmlns:a16="http://schemas.microsoft.com/office/drawing/2014/main" id="{D29DC230-0BA3-43E4-BCD5-F0C95E2D604E}"/>
              </a:ext>
            </a:extLst>
          </p:cNvPr>
          <p:cNvSpPr txBox="1"/>
          <p:nvPr/>
        </p:nvSpPr>
        <p:spPr>
          <a:xfrm>
            <a:off x="100870" y="1694437"/>
            <a:ext cx="3849624" cy="3170099"/>
          </a:xfrm>
          <a:prstGeom prst="rect">
            <a:avLst/>
          </a:prstGeom>
          <a:noFill/>
        </p:spPr>
        <p:txBody>
          <a:bodyPr wrap="square">
            <a:spAutoFit/>
          </a:bodyPr>
          <a:lstStyle/>
          <a:p>
            <a:pPr marL="342900" indent="-342900" fontAlgn="base">
              <a:buFont typeface="Arial" panose="020B0604020202020204" pitchFamily="34" charset="0"/>
              <a:buChar char="•"/>
            </a:pPr>
            <a:r>
              <a:rPr lang="en-US" sz="2000" dirty="0">
                <a:latin typeface="+mj-lt"/>
              </a:rPr>
              <a:t>U-matrix visualizes the distances between the network neurons or units. </a:t>
            </a:r>
          </a:p>
          <a:p>
            <a:pPr marL="342900" indent="-342900" fontAlgn="base">
              <a:buFont typeface="Arial" panose="020B0604020202020204" pitchFamily="34" charset="0"/>
              <a:buChar char="•"/>
            </a:pPr>
            <a:r>
              <a:rPr lang="en-US" sz="2000" dirty="0">
                <a:latin typeface="+mj-lt"/>
              </a:rPr>
              <a:t>It contains the distances from each unit center to all of its neighbors. </a:t>
            </a:r>
          </a:p>
          <a:p>
            <a:pPr marL="342900" indent="-342900" fontAlgn="base">
              <a:buFont typeface="Arial" panose="020B0604020202020204" pitchFamily="34" charset="0"/>
              <a:buChar char="•"/>
            </a:pPr>
            <a:r>
              <a:rPr lang="en-US" sz="2000" dirty="0">
                <a:latin typeface="+mj-lt"/>
              </a:rPr>
              <a:t>The distance between the adjacent neurons is calculated and presented with different colorings. </a:t>
            </a:r>
          </a:p>
        </p:txBody>
      </p:sp>
      <p:pic>
        <p:nvPicPr>
          <p:cNvPr id="12290" name="Picture 2">
            <a:extLst>
              <a:ext uri="{FF2B5EF4-FFF2-40B4-BE49-F238E27FC236}">
                <a16:creationId xmlns:a16="http://schemas.microsoft.com/office/drawing/2014/main" id="{119B5147-0D09-4494-9A92-DA514E30FA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58322" y="1101580"/>
            <a:ext cx="4144540" cy="3531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4585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13</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graphicFrame>
        <p:nvGraphicFramePr>
          <p:cNvPr id="12" name="Table 144">
            <a:extLst>
              <a:ext uri="{FF2B5EF4-FFF2-40B4-BE49-F238E27FC236}">
                <a16:creationId xmlns:a16="http://schemas.microsoft.com/office/drawing/2014/main" id="{021B00C7-2FD2-4894-B18D-72B92E061C18}"/>
              </a:ext>
            </a:extLst>
          </p:cNvPr>
          <p:cNvGraphicFramePr>
            <a:graphicFrameLocks noGrp="1"/>
          </p:cNvGraphicFramePr>
          <p:nvPr>
            <p:extLst>
              <p:ext uri="{D42A27DB-BD31-4B8C-83A1-F6EECF244321}">
                <p14:modId xmlns:p14="http://schemas.microsoft.com/office/powerpoint/2010/main" val="66846225"/>
              </p:ext>
            </p:extLst>
          </p:nvPr>
        </p:nvGraphicFramePr>
        <p:xfrm>
          <a:off x="1164305" y="938860"/>
          <a:ext cx="1670958" cy="1539423"/>
        </p:xfrm>
        <a:graphic>
          <a:graphicData uri="http://schemas.openxmlformats.org/drawingml/2006/table">
            <a:tbl>
              <a:tblPr firstRow="1" bandRow="1">
                <a:tableStyleId>{5940675A-B579-460E-94D1-54222C63F5DA}</a:tableStyleId>
              </a:tblPr>
              <a:tblGrid>
                <a:gridCol w="556986">
                  <a:extLst>
                    <a:ext uri="{9D8B030D-6E8A-4147-A177-3AD203B41FA5}">
                      <a16:colId xmlns:a16="http://schemas.microsoft.com/office/drawing/2014/main" val="2547278750"/>
                    </a:ext>
                  </a:extLst>
                </a:gridCol>
                <a:gridCol w="556986">
                  <a:extLst>
                    <a:ext uri="{9D8B030D-6E8A-4147-A177-3AD203B41FA5}">
                      <a16:colId xmlns:a16="http://schemas.microsoft.com/office/drawing/2014/main" val="2888213877"/>
                    </a:ext>
                  </a:extLst>
                </a:gridCol>
                <a:gridCol w="556986">
                  <a:extLst>
                    <a:ext uri="{9D8B030D-6E8A-4147-A177-3AD203B41FA5}">
                      <a16:colId xmlns:a16="http://schemas.microsoft.com/office/drawing/2014/main" val="2453005948"/>
                    </a:ext>
                  </a:extLst>
                </a:gridCol>
              </a:tblGrid>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99690291"/>
                  </a:ext>
                </a:extLst>
              </a:tr>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61708140"/>
                  </a:ext>
                </a:extLst>
              </a:tr>
              <a:tr h="513141">
                <a:tc>
                  <a:txBody>
                    <a:bodyPr/>
                    <a:lstStyle/>
                    <a:p>
                      <a:endParaRPr lang="en-US" sz="100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64405286"/>
                  </a:ext>
                </a:extLst>
              </a:tr>
            </a:tbl>
          </a:graphicData>
        </a:graphic>
      </p:graphicFrame>
      <p:graphicFrame>
        <p:nvGraphicFramePr>
          <p:cNvPr id="15" name="Table 14">
            <a:extLst>
              <a:ext uri="{FF2B5EF4-FFF2-40B4-BE49-F238E27FC236}">
                <a16:creationId xmlns:a16="http://schemas.microsoft.com/office/drawing/2014/main" id="{D0DA9C0C-9562-4B58-830F-DC03C5A17751}"/>
              </a:ext>
            </a:extLst>
          </p:cNvPr>
          <p:cNvGraphicFramePr>
            <a:graphicFrameLocks noGrp="1"/>
          </p:cNvGraphicFramePr>
          <p:nvPr>
            <p:extLst>
              <p:ext uri="{D42A27DB-BD31-4B8C-83A1-F6EECF244321}">
                <p14:modId xmlns:p14="http://schemas.microsoft.com/office/powerpoint/2010/main" val="1687107716"/>
              </p:ext>
            </p:extLst>
          </p:nvPr>
        </p:nvGraphicFramePr>
        <p:xfrm>
          <a:off x="3356439" y="922532"/>
          <a:ext cx="1670958" cy="1539423"/>
        </p:xfrm>
        <a:graphic>
          <a:graphicData uri="http://schemas.openxmlformats.org/drawingml/2006/table">
            <a:tbl>
              <a:tblPr firstRow="1" bandRow="1">
                <a:tableStyleId>{5940675A-B579-460E-94D1-54222C63F5DA}</a:tableStyleId>
              </a:tblPr>
              <a:tblGrid>
                <a:gridCol w="556986">
                  <a:extLst>
                    <a:ext uri="{9D8B030D-6E8A-4147-A177-3AD203B41FA5}">
                      <a16:colId xmlns:a16="http://schemas.microsoft.com/office/drawing/2014/main" val="2547278750"/>
                    </a:ext>
                  </a:extLst>
                </a:gridCol>
                <a:gridCol w="556986">
                  <a:extLst>
                    <a:ext uri="{9D8B030D-6E8A-4147-A177-3AD203B41FA5}">
                      <a16:colId xmlns:a16="http://schemas.microsoft.com/office/drawing/2014/main" val="2888213877"/>
                    </a:ext>
                  </a:extLst>
                </a:gridCol>
                <a:gridCol w="556986">
                  <a:extLst>
                    <a:ext uri="{9D8B030D-6E8A-4147-A177-3AD203B41FA5}">
                      <a16:colId xmlns:a16="http://schemas.microsoft.com/office/drawing/2014/main" val="2453005948"/>
                    </a:ext>
                  </a:extLst>
                </a:gridCol>
              </a:tblGrid>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99690291"/>
                  </a:ext>
                </a:extLst>
              </a:tr>
              <a:tr h="513141">
                <a:tc>
                  <a:txBody>
                    <a:bodyPr/>
                    <a:lstStyle/>
                    <a:p>
                      <a:pPr algn="ctr"/>
                      <a:endParaRPr lang="en-US" sz="2100" b="1" dirty="0"/>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3300"/>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161708140"/>
                  </a:ext>
                </a:extLst>
              </a:tr>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64405286"/>
                  </a:ext>
                </a:extLst>
              </a:tr>
            </a:tbl>
          </a:graphicData>
        </a:graphic>
      </p:graphicFrame>
      <p:graphicFrame>
        <p:nvGraphicFramePr>
          <p:cNvPr id="16" name="Table 15">
            <a:extLst>
              <a:ext uri="{FF2B5EF4-FFF2-40B4-BE49-F238E27FC236}">
                <a16:creationId xmlns:a16="http://schemas.microsoft.com/office/drawing/2014/main" id="{4CE9622E-8822-486A-AB3B-CDD73AEBD545}"/>
              </a:ext>
            </a:extLst>
          </p:cNvPr>
          <p:cNvGraphicFramePr>
            <a:graphicFrameLocks noGrp="1"/>
          </p:cNvGraphicFramePr>
          <p:nvPr>
            <p:extLst>
              <p:ext uri="{D42A27DB-BD31-4B8C-83A1-F6EECF244321}">
                <p14:modId xmlns:p14="http://schemas.microsoft.com/office/powerpoint/2010/main" val="16787967"/>
              </p:ext>
            </p:extLst>
          </p:nvPr>
        </p:nvGraphicFramePr>
        <p:xfrm>
          <a:off x="5492714" y="938860"/>
          <a:ext cx="1670958" cy="1539423"/>
        </p:xfrm>
        <a:graphic>
          <a:graphicData uri="http://schemas.openxmlformats.org/drawingml/2006/table">
            <a:tbl>
              <a:tblPr firstRow="1" bandRow="1">
                <a:tableStyleId>{5940675A-B579-460E-94D1-54222C63F5DA}</a:tableStyleId>
              </a:tblPr>
              <a:tblGrid>
                <a:gridCol w="556986">
                  <a:extLst>
                    <a:ext uri="{9D8B030D-6E8A-4147-A177-3AD203B41FA5}">
                      <a16:colId xmlns:a16="http://schemas.microsoft.com/office/drawing/2014/main" val="2547278750"/>
                    </a:ext>
                  </a:extLst>
                </a:gridCol>
                <a:gridCol w="556986">
                  <a:extLst>
                    <a:ext uri="{9D8B030D-6E8A-4147-A177-3AD203B41FA5}">
                      <a16:colId xmlns:a16="http://schemas.microsoft.com/office/drawing/2014/main" val="2888213877"/>
                    </a:ext>
                  </a:extLst>
                </a:gridCol>
                <a:gridCol w="556986">
                  <a:extLst>
                    <a:ext uri="{9D8B030D-6E8A-4147-A177-3AD203B41FA5}">
                      <a16:colId xmlns:a16="http://schemas.microsoft.com/office/drawing/2014/main" val="2453005948"/>
                    </a:ext>
                  </a:extLst>
                </a:gridCol>
              </a:tblGrid>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ctr"/>
                      <a:endParaRPr lang="en-US" sz="2100" b="1" kern="1200" dirty="0">
                        <a:solidFill>
                          <a:schemeClr val="tx1"/>
                        </a:solidFill>
                        <a:latin typeface="+mn-lt"/>
                        <a:ea typeface="+mn-ea"/>
                        <a:cs typeface="+mn-cs"/>
                      </a:endParaRPr>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66FF"/>
                    </a:solidFill>
                  </a:tcPr>
                </a:tc>
                <a:extLst>
                  <a:ext uri="{0D108BD9-81ED-4DB2-BD59-A6C34878D82A}">
                    <a16:rowId xmlns:a16="http://schemas.microsoft.com/office/drawing/2014/main" val="1499690291"/>
                  </a:ext>
                </a:extLst>
              </a:tr>
              <a:tr h="513141">
                <a:tc>
                  <a:txBody>
                    <a:bodyPr/>
                    <a:lstStyle/>
                    <a:p>
                      <a:pPr algn="ctr"/>
                      <a:endParaRPr lang="en-US" sz="2100" b="1" dirty="0"/>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3300"/>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4161708140"/>
                  </a:ext>
                </a:extLst>
              </a:tr>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64405286"/>
                  </a:ext>
                </a:extLst>
              </a:tr>
            </a:tbl>
          </a:graphicData>
        </a:graphic>
      </p:graphicFrame>
      <p:sp>
        <p:nvSpPr>
          <p:cNvPr id="17" name="TextBox 16">
            <a:extLst>
              <a:ext uri="{FF2B5EF4-FFF2-40B4-BE49-F238E27FC236}">
                <a16:creationId xmlns:a16="http://schemas.microsoft.com/office/drawing/2014/main" id="{434DDF2B-C74E-42C0-BCD6-ECDEBBDFD47A}"/>
              </a:ext>
            </a:extLst>
          </p:cNvPr>
          <p:cNvSpPr txBox="1"/>
          <p:nvPr/>
        </p:nvSpPr>
        <p:spPr>
          <a:xfrm>
            <a:off x="1249361" y="559674"/>
            <a:ext cx="1500845" cy="300082"/>
          </a:xfrm>
          <a:prstGeom prst="rect">
            <a:avLst/>
          </a:prstGeom>
          <a:noFill/>
        </p:spPr>
        <p:txBody>
          <a:bodyPr wrap="square" rtlCol="0">
            <a:spAutoFit/>
          </a:bodyPr>
          <a:lstStyle/>
          <a:p>
            <a:r>
              <a:rPr lang="en-US" sz="1350" dirty="0"/>
              <a:t>Before Training</a:t>
            </a:r>
          </a:p>
        </p:txBody>
      </p:sp>
      <p:sp>
        <p:nvSpPr>
          <p:cNvPr id="18" name="TextBox 17">
            <a:extLst>
              <a:ext uri="{FF2B5EF4-FFF2-40B4-BE49-F238E27FC236}">
                <a16:creationId xmlns:a16="http://schemas.microsoft.com/office/drawing/2014/main" id="{6430ADF0-529F-4999-A31D-E85F31C68E1A}"/>
              </a:ext>
            </a:extLst>
          </p:cNvPr>
          <p:cNvSpPr txBox="1"/>
          <p:nvPr/>
        </p:nvSpPr>
        <p:spPr>
          <a:xfrm>
            <a:off x="3477520" y="559674"/>
            <a:ext cx="1549877" cy="300082"/>
          </a:xfrm>
          <a:prstGeom prst="rect">
            <a:avLst/>
          </a:prstGeom>
          <a:noFill/>
        </p:spPr>
        <p:txBody>
          <a:bodyPr wrap="square" rtlCol="0">
            <a:spAutoFit/>
          </a:bodyPr>
          <a:lstStyle/>
          <a:p>
            <a:r>
              <a:rPr lang="en-US" sz="1350" dirty="0"/>
              <a:t>First Vector Used</a:t>
            </a:r>
          </a:p>
        </p:txBody>
      </p:sp>
      <p:sp>
        <p:nvSpPr>
          <p:cNvPr id="19" name="TextBox 18">
            <a:extLst>
              <a:ext uri="{FF2B5EF4-FFF2-40B4-BE49-F238E27FC236}">
                <a16:creationId xmlns:a16="http://schemas.microsoft.com/office/drawing/2014/main" id="{A841E884-E115-4704-B246-B21188F48D14}"/>
              </a:ext>
            </a:extLst>
          </p:cNvPr>
          <p:cNvSpPr txBox="1"/>
          <p:nvPr/>
        </p:nvSpPr>
        <p:spPr>
          <a:xfrm>
            <a:off x="5492714" y="559674"/>
            <a:ext cx="1987078" cy="300082"/>
          </a:xfrm>
          <a:prstGeom prst="rect">
            <a:avLst/>
          </a:prstGeom>
          <a:noFill/>
        </p:spPr>
        <p:txBody>
          <a:bodyPr wrap="square" rtlCol="0">
            <a:spAutoFit/>
          </a:bodyPr>
          <a:lstStyle/>
          <a:p>
            <a:r>
              <a:rPr lang="en-US" sz="1350" dirty="0"/>
              <a:t>Second Vector Used</a:t>
            </a:r>
          </a:p>
        </p:txBody>
      </p:sp>
      <p:sp>
        <p:nvSpPr>
          <p:cNvPr id="20" name="TextBox 19">
            <a:extLst>
              <a:ext uri="{FF2B5EF4-FFF2-40B4-BE49-F238E27FC236}">
                <a16:creationId xmlns:a16="http://schemas.microsoft.com/office/drawing/2014/main" id="{CD2F1556-66CA-47CF-B02C-44EFA261ABA7}"/>
              </a:ext>
            </a:extLst>
          </p:cNvPr>
          <p:cNvSpPr txBox="1"/>
          <p:nvPr/>
        </p:nvSpPr>
        <p:spPr>
          <a:xfrm>
            <a:off x="1829673" y="2821182"/>
            <a:ext cx="1549877" cy="300082"/>
          </a:xfrm>
          <a:prstGeom prst="rect">
            <a:avLst/>
          </a:prstGeom>
          <a:noFill/>
        </p:spPr>
        <p:txBody>
          <a:bodyPr wrap="square" rtlCol="0">
            <a:spAutoFit/>
          </a:bodyPr>
          <a:lstStyle/>
          <a:p>
            <a:r>
              <a:rPr lang="en-US" sz="1350" dirty="0"/>
              <a:t>Third Vector Used</a:t>
            </a:r>
          </a:p>
        </p:txBody>
      </p:sp>
      <p:graphicFrame>
        <p:nvGraphicFramePr>
          <p:cNvPr id="21" name="Table 20">
            <a:extLst>
              <a:ext uri="{FF2B5EF4-FFF2-40B4-BE49-F238E27FC236}">
                <a16:creationId xmlns:a16="http://schemas.microsoft.com/office/drawing/2014/main" id="{FF260030-FCEE-4156-A1C3-6307E4838995}"/>
              </a:ext>
            </a:extLst>
          </p:cNvPr>
          <p:cNvGraphicFramePr>
            <a:graphicFrameLocks noGrp="1"/>
          </p:cNvGraphicFramePr>
          <p:nvPr>
            <p:extLst>
              <p:ext uri="{D42A27DB-BD31-4B8C-83A1-F6EECF244321}">
                <p14:modId xmlns:p14="http://schemas.microsoft.com/office/powerpoint/2010/main" val="583537245"/>
              </p:ext>
            </p:extLst>
          </p:nvPr>
        </p:nvGraphicFramePr>
        <p:xfrm>
          <a:off x="1769132" y="3112575"/>
          <a:ext cx="1670958" cy="1523094"/>
        </p:xfrm>
        <a:graphic>
          <a:graphicData uri="http://schemas.openxmlformats.org/drawingml/2006/table">
            <a:tbl>
              <a:tblPr firstRow="1" bandRow="1">
                <a:tableStyleId>{5940675A-B579-460E-94D1-54222C63F5DA}</a:tableStyleId>
              </a:tblPr>
              <a:tblGrid>
                <a:gridCol w="556986">
                  <a:extLst>
                    <a:ext uri="{9D8B030D-6E8A-4147-A177-3AD203B41FA5}">
                      <a16:colId xmlns:a16="http://schemas.microsoft.com/office/drawing/2014/main" val="2547278750"/>
                    </a:ext>
                  </a:extLst>
                </a:gridCol>
                <a:gridCol w="556986">
                  <a:extLst>
                    <a:ext uri="{9D8B030D-6E8A-4147-A177-3AD203B41FA5}">
                      <a16:colId xmlns:a16="http://schemas.microsoft.com/office/drawing/2014/main" val="2888213877"/>
                    </a:ext>
                  </a:extLst>
                </a:gridCol>
                <a:gridCol w="556986">
                  <a:extLst>
                    <a:ext uri="{9D8B030D-6E8A-4147-A177-3AD203B41FA5}">
                      <a16:colId xmlns:a16="http://schemas.microsoft.com/office/drawing/2014/main" val="2453005948"/>
                    </a:ext>
                  </a:extLst>
                </a:gridCol>
              </a:tblGrid>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ctr"/>
                      <a:endParaRPr lang="en-US" sz="2100" b="1" kern="1200" dirty="0">
                        <a:solidFill>
                          <a:schemeClr val="tx1"/>
                        </a:solidFill>
                        <a:latin typeface="+mn-lt"/>
                        <a:ea typeface="+mn-ea"/>
                        <a:cs typeface="+mn-cs"/>
                      </a:endParaRPr>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66FF"/>
                    </a:solidFill>
                  </a:tcPr>
                </a:tc>
                <a:extLst>
                  <a:ext uri="{0D108BD9-81ED-4DB2-BD59-A6C34878D82A}">
                    <a16:rowId xmlns:a16="http://schemas.microsoft.com/office/drawing/2014/main" val="1499690291"/>
                  </a:ext>
                </a:extLst>
              </a:tr>
              <a:tr h="513141">
                <a:tc>
                  <a:txBody>
                    <a:bodyPr/>
                    <a:lstStyle/>
                    <a:p>
                      <a:pPr algn="ctr"/>
                      <a:endParaRPr lang="en-US" sz="2100" b="1" dirty="0"/>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3300"/>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100" b="1" kern="1200" dirty="0">
                        <a:solidFill>
                          <a:schemeClr val="tx1"/>
                        </a:solidFill>
                        <a:latin typeface="+mn-lt"/>
                        <a:ea typeface="+mn-ea"/>
                        <a:cs typeface="+mn-cs"/>
                      </a:endParaRPr>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66FF"/>
                    </a:solidFill>
                  </a:tcPr>
                </a:tc>
                <a:extLst>
                  <a:ext uri="{0D108BD9-81ED-4DB2-BD59-A6C34878D82A}">
                    <a16:rowId xmlns:a16="http://schemas.microsoft.com/office/drawing/2014/main" val="4161708140"/>
                  </a:ext>
                </a:extLst>
              </a:tr>
              <a:tr h="496812">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464405286"/>
                  </a:ext>
                </a:extLst>
              </a:tr>
            </a:tbl>
          </a:graphicData>
        </a:graphic>
      </p:graphicFrame>
      <p:graphicFrame>
        <p:nvGraphicFramePr>
          <p:cNvPr id="22" name="Table 21">
            <a:extLst>
              <a:ext uri="{FF2B5EF4-FFF2-40B4-BE49-F238E27FC236}">
                <a16:creationId xmlns:a16="http://schemas.microsoft.com/office/drawing/2014/main" id="{E91C6B3C-561C-487C-A89A-FB178EE97879}"/>
              </a:ext>
            </a:extLst>
          </p:cNvPr>
          <p:cNvGraphicFramePr>
            <a:graphicFrameLocks noGrp="1"/>
          </p:cNvGraphicFramePr>
          <p:nvPr>
            <p:extLst>
              <p:ext uri="{D42A27DB-BD31-4B8C-83A1-F6EECF244321}">
                <p14:modId xmlns:p14="http://schemas.microsoft.com/office/powerpoint/2010/main" val="3111414932"/>
              </p:ext>
            </p:extLst>
          </p:nvPr>
        </p:nvGraphicFramePr>
        <p:xfrm>
          <a:off x="4593974" y="3096247"/>
          <a:ext cx="1670958" cy="1523094"/>
        </p:xfrm>
        <a:graphic>
          <a:graphicData uri="http://schemas.openxmlformats.org/drawingml/2006/table">
            <a:tbl>
              <a:tblPr firstRow="1" bandRow="1">
                <a:tableStyleId>{5940675A-B579-460E-94D1-54222C63F5DA}</a:tableStyleId>
              </a:tblPr>
              <a:tblGrid>
                <a:gridCol w="556986">
                  <a:extLst>
                    <a:ext uri="{9D8B030D-6E8A-4147-A177-3AD203B41FA5}">
                      <a16:colId xmlns:a16="http://schemas.microsoft.com/office/drawing/2014/main" val="2547278750"/>
                    </a:ext>
                  </a:extLst>
                </a:gridCol>
                <a:gridCol w="556986">
                  <a:extLst>
                    <a:ext uri="{9D8B030D-6E8A-4147-A177-3AD203B41FA5}">
                      <a16:colId xmlns:a16="http://schemas.microsoft.com/office/drawing/2014/main" val="2888213877"/>
                    </a:ext>
                  </a:extLst>
                </a:gridCol>
                <a:gridCol w="556986">
                  <a:extLst>
                    <a:ext uri="{9D8B030D-6E8A-4147-A177-3AD203B41FA5}">
                      <a16:colId xmlns:a16="http://schemas.microsoft.com/office/drawing/2014/main" val="2453005948"/>
                    </a:ext>
                  </a:extLst>
                </a:gridCol>
              </a:tblGrid>
              <a:tr h="513141">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algn="ctr"/>
                      <a:endParaRPr lang="en-US" sz="2100" b="1" kern="1200" dirty="0">
                        <a:solidFill>
                          <a:schemeClr val="tx1"/>
                        </a:solidFill>
                        <a:latin typeface="+mn-lt"/>
                        <a:ea typeface="+mn-ea"/>
                        <a:cs typeface="+mn-cs"/>
                      </a:endParaRPr>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66FF"/>
                    </a:solidFill>
                  </a:tcPr>
                </a:tc>
                <a:extLst>
                  <a:ext uri="{0D108BD9-81ED-4DB2-BD59-A6C34878D82A}">
                    <a16:rowId xmlns:a16="http://schemas.microsoft.com/office/drawing/2014/main" val="1499690291"/>
                  </a:ext>
                </a:extLst>
              </a:tr>
              <a:tr h="513141">
                <a:tc>
                  <a:txBody>
                    <a:bodyPr/>
                    <a:lstStyle/>
                    <a:p>
                      <a:pPr algn="ctr"/>
                      <a:endParaRPr lang="en-US" sz="2100" b="1" dirty="0"/>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3300"/>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2100" b="1" kern="1200" dirty="0">
                        <a:solidFill>
                          <a:schemeClr val="tx1"/>
                        </a:solidFill>
                        <a:latin typeface="+mn-lt"/>
                        <a:ea typeface="+mn-ea"/>
                        <a:cs typeface="+mn-cs"/>
                      </a:endParaRPr>
                    </a:p>
                  </a:txBody>
                  <a:tcPr marL="68580" marR="68580" marT="34290" marB="3429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66FF"/>
                    </a:solidFill>
                  </a:tcPr>
                </a:tc>
                <a:extLst>
                  <a:ext uri="{0D108BD9-81ED-4DB2-BD59-A6C34878D82A}">
                    <a16:rowId xmlns:a16="http://schemas.microsoft.com/office/drawing/2014/main" val="4161708140"/>
                  </a:ext>
                </a:extLst>
              </a:tr>
              <a:tr h="496812">
                <a:tc>
                  <a:txBody>
                    <a:bodyPr/>
                    <a:lstStyle/>
                    <a:p>
                      <a:pPr algn="ctr"/>
                      <a:endParaRPr lang="en-US" sz="21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C3300"/>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C66"/>
                    </a:solidFill>
                  </a:tcPr>
                </a:tc>
                <a:tc>
                  <a:txBody>
                    <a:bodyPr/>
                    <a:lstStyle/>
                    <a:p>
                      <a:endParaRPr lang="en-US" sz="1000" dirty="0"/>
                    </a:p>
                  </a:txBody>
                  <a:tcPr marL="68580" marR="68580" marT="34290" marB="34290">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464405286"/>
                  </a:ext>
                </a:extLst>
              </a:tr>
            </a:tbl>
          </a:graphicData>
        </a:graphic>
      </p:graphicFrame>
      <p:sp>
        <p:nvSpPr>
          <p:cNvPr id="23" name="TextBox 22">
            <a:extLst>
              <a:ext uri="{FF2B5EF4-FFF2-40B4-BE49-F238E27FC236}">
                <a16:creationId xmlns:a16="http://schemas.microsoft.com/office/drawing/2014/main" id="{C88F6DFC-9AC6-41DF-87CC-2A0543A4EEB1}"/>
              </a:ext>
            </a:extLst>
          </p:cNvPr>
          <p:cNvSpPr txBox="1"/>
          <p:nvPr/>
        </p:nvSpPr>
        <p:spPr>
          <a:xfrm>
            <a:off x="4593975" y="2837509"/>
            <a:ext cx="1794805" cy="300082"/>
          </a:xfrm>
          <a:prstGeom prst="rect">
            <a:avLst/>
          </a:prstGeom>
          <a:noFill/>
        </p:spPr>
        <p:txBody>
          <a:bodyPr wrap="square" rtlCol="0">
            <a:spAutoFit/>
          </a:bodyPr>
          <a:lstStyle/>
          <a:p>
            <a:r>
              <a:rPr lang="en-US" sz="1350" dirty="0"/>
              <a:t>Fourth Vector Used</a:t>
            </a:r>
          </a:p>
        </p:txBody>
      </p:sp>
      <p:sp>
        <p:nvSpPr>
          <p:cNvPr id="24" name="TextBox 23">
            <a:extLst>
              <a:ext uri="{FF2B5EF4-FFF2-40B4-BE49-F238E27FC236}">
                <a16:creationId xmlns:a16="http://schemas.microsoft.com/office/drawing/2014/main" id="{C01CF49C-818E-45AE-80EA-7595685F04EB}"/>
              </a:ext>
            </a:extLst>
          </p:cNvPr>
          <p:cNvSpPr txBox="1"/>
          <p:nvPr/>
        </p:nvSpPr>
        <p:spPr>
          <a:xfrm>
            <a:off x="322469" y="4635669"/>
            <a:ext cx="8228174" cy="507831"/>
          </a:xfrm>
          <a:prstGeom prst="rect">
            <a:avLst/>
          </a:prstGeom>
          <a:noFill/>
        </p:spPr>
        <p:txBody>
          <a:bodyPr wrap="square" rtlCol="0">
            <a:spAutoFit/>
          </a:bodyPr>
          <a:lstStyle/>
          <a:p>
            <a:pPr algn="r"/>
            <a:r>
              <a:rPr lang="en-US" sz="900" dirty="0"/>
              <a:t>Example derived from </a:t>
            </a:r>
            <a:r>
              <a:rPr lang="en-US" sz="900" dirty="0">
                <a:latin typeface="Times New Roman" panose="02020603050405020304" pitchFamily="18" charset="0"/>
                <a:ea typeface="Calibri" panose="020F0502020204030204" pitchFamily="34" charset="0"/>
                <a:cs typeface="Times New Roman" panose="02020603050405020304" pitchFamily="18" charset="0"/>
              </a:rPr>
              <a:t>Agarwal, P. and </a:t>
            </a:r>
            <a:r>
              <a:rPr lang="en-US" sz="900" dirty="0" err="1">
                <a:latin typeface="Times New Roman" panose="02020603050405020304" pitchFamily="18" charset="0"/>
                <a:ea typeface="Calibri" panose="020F0502020204030204" pitchFamily="34" charset="0"/>
                <a:cs typeface="Times New Roman" panose="02020603050405020304" pitchFamily="18" charset="0"/>
              </a:rPr>
              <a:t>Skupin</a:t>
            </a:r>
            <a:r>
              <a:rPr lang="en-US" sz="900" dirty="0">
                <a:latin typeface="Times New Roman" panose="02020603050405020304" pitchFamily="18" charset="0"/>
                <a:ea typeface="Calibri" panose="020F0502020204030204" pitchFamily="34" charset="0"/>
                <a:cs typeface="Times New Roman" panose="02020603050405020304" pitchFamily="18" charset="0"/>
              </a:rPr>
              <a:t>, A. (2008) ‘Self-</a:t>
            </a:r>
            <a:r>
              <a:rPr lang="en-US" sz="900" dirty="0" err="1">
                <a:latin typeface="Times New Roman" panose="02020603050405020304" pitchFamily="18" charset="0"/>
                <a:ea typeface="Calibri" panose="020F0502020204030204" pitchFamily="34" charset="0"/>
                <a:cs typeface="Times New Roman" panose="02020603050405020304" pitchFamily="18" charset="0"/>
              </a:rPr>
              <a:t>Organising</a:t>
            </a:r>
            <a:r>
              <a:rPr lang="en-US" sz="900" dirty="0">
                <a:latin typeface="Times New Roman" panose="02020603050405020304" pitchFamily="18" charset="0"/>
                <a:ea typeface="Calibri" panose="020F0502020204030204" pitchFamily="34" charset="0"/>
                <a:cs typeface="Times New Roman" panose="02020603050405020304" pitchFamily="18" charset="0"/>
              </a:rPr>
              <a:t> Maps: Applications in Geographic Information Science’, </a:t>
            </a:r>
            <a:r>
              <a:rPr lang="en-US" sz="900" i="1" dirty="0">
                <a:latin typeface="Times New Roman" panose="02020603050405020304" pitchFamily="18" charset="0"/>
                <a:ea typeface="Calibri" panose="020F0502020204030204" pitchFamily="34" charset="0"/>
                <a:cs typeface="Times New Roman" panose="02020603050405020304" pitchFamily="18" charset="0"/>
              </a:rPr>
              <a:t>Self-</a:t>
            </a:r>
            <a:r>
              <a:rPr lang="en-US" sz="900" i="1" dirty="0" err="1">
                <a:latin typeface="Times New Roman" panose="02020603050405020304" pitchFamily="18" charset="0"/>
                <a:ea typeface="Calibri" panose="020F0502020204030204" pitchFamily="34" charset="0"/>
                <a:cs typeface="Times New Roman" panose="02020603050405020304" pitchFamily="18" charset="0"/>
              </a:rPr>
              <a:t>Organising</a:t>
            </a:r>
            <a:r>
              <a:rPr lang="en-US" sz="900" i="1" dirty="0">
                <a:latin typeface="Times New Roman" panose="02020603050405020304" pitchFamily="18" charset="0"/>
                <a:ea typeface="Calibri" panose="020F0502020204030204" pitchFamily="34" charset="0"/>
                <a:cs typeface="Times New Roman" panose="02020603050405020304" pitchFamily="18" charset="0"/>
              </a:rPr>
              <a:t> Maps: Applications in Geographic Information Science</a:t>
            </a:r>
            <a:r>
              <a:rPr lang="en-US" sz="900" dirty="0">
                <a:latin typeface="Times New Roman" panose="02020603050405020304" pitchFamily="18" charset="0"/>
                <a:ea typeface="Calibri" panose="020F0502020204030204" pitchFamily="34" charset="0"/>
                <a:cs typeface="Times New Roman" panose="02020603050405020304" pitchFamily="18" charset="0"/>
              </a:rPr>
              <a:t>, pp. 1–205. </a:t>
            </a:r>
            <a:r>
              <a:rPr lang="en-US" sz="900" dirty="0" err="1">
                <a:latin typeface="Times New Roman" panose="02020603050405020304" pitchFamily="18" charset="0"/>
                <a:ea typeface="Calibri" panose="020F0502020204030204" pitchFamily="34" charset="0"/>
                <a:cs typeface="Times New Roman" panose="02020603050405020304" pitchFamily="18" charset="0"/>
              </a:rPr>
              <a:t>doi</a:t>
            </a:r>
            <a:r>
              <a:rPr lang="en-US" sz="900" dirty="0">
                <a:latin typeface="Times New Roman" panose="02020603050405020304" pitchFamily="18" charset="0"/>
                <a:ea typeface="Calibri" panose="020F0502020204030204" pitchFamily="34" charset="0"/>
                <a:cs typeface="Times New Roman" panose="02020603050405020304" pitchFamily="18" charset="0"/>
              </a:rPr>
              <a:t>: 10.1002/9780470021699.</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gn="r"/>
            <a:r>
              <a:rPr lang="en-US" sz="900" dirty="0"/>
              <a:t> </a:t>
            </a:r>
          </a:p>
        </p:txBody>
      </p:sp>
      <p:grpSp>
        <p:nvGrpSpPr>
          <p:cNvPr id="25" name="Group 24">
            <a:extLst>
              <a:ext uri="{FF2B5EF4-FFF2-40B4-BE49-F238E27FC236}">
                <a16:creationId xmlns:a16="http://schemas.microsoft.com/office/drawing/2014/main" id="{046717CD-41F8-4BBF-9759-5B36DF1ED776}"/>
              </a:ext>
            </a:extLst>
          </p:cNvPr>
          <p:cNvGrpSpPr/>
          <p:nvPr/>
        </p:nvGrpSpPr>
        <p:grpSpPr>
          <a:xfrm>
            <a:off x="4052478" y="4306719"/>
            <a:ext cx="1083061" cy="715406"/>
            <a:chOff x="4273626" y="1564487"/>
            <a:chExt cx="1444081" cy="953875"/>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8CEB7FB-6649-4BC0-9541-133505A2D5D2}"/>
                    </a:ext>
                  </a:extLst>
                </p:cNvPr>
                <p:cNvSpPr txBox="1"/>
                <p:nvPr/>
              </p:nvSpPr>
              <p:spPr>
                <a:xfrm>
                  <a:off x="5107152" y="2118253"/>
                  <a:ext cx="466364" cy="4001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𝑥</m:t>
                            </m:r>
                          </m:e>
                          <m:sub>
                            <m:r>
                              <a:rPr lang="en-US" sz="1350" i="1">
                                <a:latin typeface="Cambria Math" panose="02040503050406030204" pitchFamily="18" charset="0"/>
                              </a:rPr>
                              <m:t>1</m:t>
                            </m:r>
                          </m:sub>
                        </m:sSub>
                      </m:oMath>
                    </m:oMathPara>
                  </a14:m>
                  <a:endParaRPr lang="en-US" sz="1350" dirty="0"/>
                </a:p>
              </p:txBody>
            </p:sp>
          </mc:Choice>
          <mc:Fallback xmlns="">
            <p:sp>
              <p:nvSpPr>
                <p:cNvPr id="31" name="TextBox 30">
                  <a:extLst>
                    <a:ext uri="{FF2B5EF4-FFF2-40B4-BE49-F238E27FC236}">
                      <a16:creationId xmlns:a16="http://schemas.microsoft.com/office/drawing/2014/main" id="{AD2B8441-FBB7-46D3-B1AB-3E023C09AE17}"/>
                    </a:ext>
                  </a:extLst>
                </p:cNvPr>
                <p:cNvSpPr txBox="1">
                  <a:spLocks noRot="1" noChangeAspect="1" noMove="1" noResize="1" noEditPoints="1" noAdjustHandles="1" noChangeArrowheads="1" noChangeShapeType="1" noTextEdit="1"/>
                </p:cNvSpPr>
                <p:nvPr/>
              </p:nvSpPr>
              <p:spPr>
                <a:xfrm>
                  <a:off x="5107152" y="2118253"/>
                  <a:ext cx="466364" cy="40010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EE0357D-4868-4312-8FED-FDC8B145873C}"/>
                    </a:ext>
                  </a:extLst>
                </p:cNvPr>
                <p:cNvSpPr txBox="1"/>
                <p:nvPr/>
              </p:nvSpPr>
              <p:spPr>
                <a:xfrm>
                  <a:off x="4273626" y="1617960"/>
                  <a:ext cx="1024209" cy="4001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1</m:t>
                            </m:r>
                          </m:sub>
                        </m:sSub>
                      </m:oMath>
                    </m:oMathPara>
                  </a14:m>
                  <a:endParaRPr lang="en-US" sz="1350" dirty="0"/>
                </a:p>
              </p:txBody>
            </p:sp>
          </mc:Choice>
          <mc:Fallback xmlns="">
            <p:sp>
              <p:nvSpPr>
                <p:cNvPr id="32" name="TextBox 31">
                  <a:extLst>
                    <a:ext uri="{FF2B5EF4-FFF2-40B4-BE49-F238E27FC236}">
                      <a16:creationId xmlns:a16="http://schemas.microsoft.com/office/drawing/2014/main" id="{8C828AFF-3993-4CBC-BB78-E83E5CBF83A8}"/>
                    </a:ext>
                  </a:extLst>
                </p:cNvPr>
                <p:cNvSpPr txBox="1">
                  <a:spLocks noRot="1" noChangeAspect="1" noMove="1" noResize="1" noEditPoints="1" noAdjustHandles="1" noChangeArrowheads="1" noChangeShapeType="1" noTextEdit="1"/>
                </p:cNvSpPr>
                <p:nvPr/>
              </p:nvSpPr>
              <p:spPr>
                <a:xfrm>
                  <a:off x="4273626" y="1617960"/>
                  <a:ext cx="1024209" cy="400109"/>
                </a:xfrm>
                <a:prstGeom prst="rect">
                  <a:avLst/>
                </a:prstGeom>
                <a:blipFill>
                  <a:blip r:embed="rId10"/>
                  <a:stretch>
                    <a:fillRect b="-2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CABB75F2-CE64-499B-88C6-B459E0342AEB}"/>
                </a:ext>
              </a:extLst>
            </p:cNvPr>
            <p:cNvSpPr txBox="1"/>
            <p:nvPr/>
          </p:nvSpPr>
          <p:spPr>
            <a:xfrm>
              <a:off x="4995621" y="1564487"/>
              <a:ext cx="722086" cy="553998"/>
            </a:xfrm>
            <a:prstGeom prst="rect">
              <a:avLst/>
            </a:prstGeom>
            <a:noFill/>
          </p:spPr>
          <p:txBody>
            <a:bodyPr wrap="square">
              <a:spAutoFit/>
            </a:bodyPr>
            <a:lstStyle/>
            <a:p>
              <a:pPr algn="ctr"/>
              <a:r>
                <a:rPr lang="en-US" sz="2100" b="1" dirty="0"/>
                <a:t>4</a:t>
              </a:r>
            </a:p>
          </p:txBody>
        </p:sp>
      </p:grpSp>
    </p:spTree>
    <p:extLst>
      <p:ext uri="{BB962C8B-B14F-4D97-AF65-F5344CB8AC3E}">
        <p14:creationId xmlns:p14="http://schemas.microsoft.com/office/powerpoint/2010/main" val="24940956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20"/>
                                        </p:tgtEl>
                                      </p:cBhvr>
                                    </p:animEffect>
                                    <p:animScale>
                                      <p:cBhvr>
                                        <p:cTn id="20" dur="250" autoRev="1" fill="hold"/>
                                        <p:tgtEl>
                                          <p:spTgt spid="20"/>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1"/>
                                        </p:tgtEl>
                                      </p:cBhvr>
                                    </p:animEffect>
                                    <p:animScale>
                                      <p:cBhvr>
                                        <p:cTn id="23" dur="250" autoRev="1" fill="hold"/>
                                        <p:tgtEl>
                                          <p:spTgt spid="21"/>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grpId="0" nodeType="clickEffect">
                                  <p:stCondLst>
                                    <p:cond delay="0"/>
                                  </p:stCondLst>
                                  <p:childTnLst>
                                    <p:animEffect transition="out" filter="fade">
                                      <p:cBhvr>
                                        <p:cTn id="27" dur="500" tmFilter="0, 0; .2, .5; .8, .5; 1, 0"/>
                                        <p:tgtEl>
                                          <p:spTgt spid="23"/>
                                        </p:tgtEl>
                                      </p:cBhvr>
                                    </p:animEffect>
                                    <p:animScale>
                                      <p:cBhvr>
                                        <p:cTn id="28" dur="250" autoRev="1" fill="hold"/>
                                        <p:tgtEl>
                                          <p:spTgt spid="23"/>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26" presetClass="emph" presetSubtype="0" fill="hold" nodeType="withEffect">
                                  <p:stCondLst>
                                    <p:cond delay="0"/>
                                  </p:stCondLst>
                                  <p:childTnLst>
                                    <p:animEffect transition="out" filter="fade">
                                      <p:cBhvr>
                                        <p:cTn id="34" dur="500" tmFilter="0, 0; .2, .5; .8, .5; 1, 0"/>
                                        <p:tgtEl>
                                          <p:spTgt spid="22"/>
                                        </p:tgtEl>
                                      </p:cBhvr>
                                    </p:animEffect>
                                    <p:animScale>
                                      <p:cBhvr>
                                        <p:cTn id="35"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0" y="0"/>
            <a:ext cx="9144001" cy="5143500"/>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niversity of Massachusetts Amher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241" y="4628694"/>
            <a:ext cx="2125517" cy="423135"/>
          </a:xfrm>
          <a:prstGeom prst="rect">
            <a:avLst/>
          </a:prstGeom>
        </p:spPr>
      </p:pic>
      <p:sp>
        <p:nvSpPr>
          <p:cNvPr id="2" name="Title 1" hidden="1"/>
          <p:cNvSpPr>
            <a:spLocks noGrp="1"/>
          </p:cNvSpPr>
          <p:nvPr>
            <p:ph type="title" idx="4294967295"/>
          </p:nvPr>
        </p:nvSpPr>
        <p:spPr/>
        <p:txBody>
          <a:bodyPr/>
          <a:lstStyle/>
          <a:p>
            <a:r>
              <a:rPr lang="en-US" dirty="0"/>
              <a:t>Closing Slide</a:t>
            </a:r>
          </a:p>
        </p:txBody>
      </p:sp>
      <p:sp>
        <p:nvSpPr>
          <p:cNvPr id="4" name="TextBox 3">
            <a:extLst>
              <a:ext uri="{FF2B5EF4-FFF2-40B4-BE49-F238E27FC236}">
                <a16:creationId xmlns:a16="http://schemas.microsoft.com/office/drawing/2014/main" id="{97757C19-9001-41D4-8429-029017BA6BBF}"/>
              </a:ext>
            </a:extLst>
          </p:cNvPr>
          <p:cNvSpPr txBox="1"/>
          <p:nvPr/>
        </p:nvSpPr>
        <p:spPr>
          <a:xfrm>
            <a:off x="1837944" y="1806516"/>
            <a:ext cx="6311093" cy="1015663"/>
          </a:xfrm>
          <a:prstGeom prst="rect">
            <a:avLst/>
          </a:prstGeom>
          <a:noFill/>
        </p:spPr>
        <p:txBody>
          <a:bodyPr wrap="square" rtlCol="0">
            <a:spAutoFit/>
          </a:bodyPr>
          <a:lstStyle/>
          <a:p>
            <a:r>
              <a:rPr lang="en-US" sz="6000" b="1" dirty="0">
                <a:solidFill>
                  <a:schemeClr val="bg1"/>
                </a:solidFill>
                <a:latin typeface="+mj-lt"/>
              </a:rPr>
              <a:t>Central Findings</a:t>
            </a:r>
          </a:p>
        </p:txBody>
      </p:sp>
    </p:spTree>
    <p:extLst>
      <p:ext uri="{BB962C8B-B14F-4D97-AF65-F5344CB8AC3E}">
        <p14:creationId xmlns:p14="http://schemas.microsoft.com/office/powerpoint/2010/main" val="19824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15</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bg1"/>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
        <p:nvSpPr>
          <p:cNvPr id="12" name="Title 1">
            <a:extLst>
              <a:ext uri="{FF2B5EF4-FFF2-40B4-BE49-F238E27FC236}">
                <a16:creationId xmlns:a16="http://schemas.microsoft.com/office/drawing/2014/main" id="{FAD6C724-04C7-4965-B02A-1F8B126E90BD}"/>
              </a:ext>
            </a:extLst>
          </p:cNvPr>
          <p:cNvSpPr txBox="1">
            <a:spLocks/>
          </p:cNvSpPr>
          <p:nvPr/>
        </p:nvSpPr>
        <p:spPr>
          <a:xfrm>
            <a:off x="374450" y="747879"/>
            <a:ext cx="7765322" cy="727838"/>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Clustering</a:t>
            </a:r>
          </a:p>
        </p:txBody>
      </p:sp>
      <p:pic>
        <p:nvPicPr>
          <p:cNvPr id="14" name="Picture 13">
            <a:extLst>
              <a:ext uri="{FF2B5EF4-FFF2-40B4-BE49-F238E27FC236}">
                <a16:creationId xmlns:a16="http://schemas.microsoft.com/office/drawing/2014/main" id="{1319C9EA-202E-457F-9CD3-C0D5EBFE1A31}"/>
              </a:ext>
            </a:extLst>
          </p:cNvPr>
          <p:cNvPicPr>
            <a:picLocks noChangeAspect="1"/>
          </p:cNvPicPr>
          <p:nvPr/>
        </p:nvPicPr>
        <p:blipFill>
          <a:blip r:embed="rId3"/>
          <a:stretch>
            <a:fillRect/>
          </a:stretch>
        </p:blipFill>
        <p:spPr>
          <a:xfrm>
            <a:off x="5439437" y="902799"/>
            <a:ext cx="3148623" cy="3950785"/>
          </a:xfrm>
          <a:prstGeom prst="rect">
            <a:avLst/>
          </a:prstGeom>
        </p:spPr>
      </p:pic>
      <p:pic>
        <p:nvPicPr>
          <p:cNvPr id="15" name="Picture 14">
            <a:extLst>
              <a:ext uri="{FF2B5EF4-FFF2-40B4-BE49-F238E27FC236}">
                <a16:creationId xmlns:a16="http://schemas.microsoft.com/office/drawing/2014/main" id="{97C9A1CF-47E3-43A6-B618-160CF4CEA2B5}"/>
              </a:ext>
            </a:extLst>
          </p:cNvPr>
          <p:cNvPicPr>
            <a:picLocks noChangeAspect="1"/>
          </p:cNvPicPr>
          <p:nvPr/>
        </p:nvPicPr>
        <p:blipFill>
          <a:blip r:embed="rId4"/>
          <a:stretch>
            <a:fillRect/>
          </a:stretch>
        </p:blipFill>
        <p:spPr>
          <a:xfrm>
            <a:off x="2520848" y="2082200"/>
            <a:ext cx="2859291" cy="1791723"/>
          </a:xfrm>
          <a:prstGeom prst="rect">
            <a:avLst/>
          </a:prstGeom>
        </p:spPr>
      </p:pic>
      <p:pic>
        <p:nvPicPr>
          <p:cNvPr id="10" name="Picture 9">
            <a:extLst>
              <a:ext uri="{FF2B5EF4-FFF2-40B4-BE49-F238E27FC236}">
                <a16:creationId xmlns:a16="http://schemas.microsoft.com/office/drawing/2014/main" id="{B52F68B3-20B4-4A5A-A689-3FD5AA4E2DFF}"/>
              </a:ext>
            </a:extLst>
          </p:cNvPr>
          <p:cNvPicPr>
            <a:picLocks noChangeAspect="1"/>
          </p:cNvPicPr>
          <p:nvPr/>
        </p:nvPicPr>
        <p:blipFill rotWithShape="1">
          <a:blip r:embed="rId5"/>
          <a:srcRect t="48148" r="36618" b="25630"/>
          <a:stretch/>
        </p:blipFill>
        <p:spPr>
          <a:xfrm>
            <a:off x="147053" y="1774516"/>
            <a:ext cx="2578609" cy="2604347"/>
          </a:xfrm>
          <a:prstGeom prst="rect">
            <a:avLst/>
          </a:prstGeom>
        </p:spPr>
      </p:pic>
      <p:sp>
        <p:nvSpPr>
          <p:cNvPr id="16" name="Isosceles Triangle 15">
            <a:extLst>
              <a:ext uri="{FF2B5EF4-FFF2-40B4-BE49-F238E27FC236}">
                <a16:creationId xmlns:a16="http://schemas.microsoft.com/office/drawing/2014/main" id="{942BF4E1-B2C4-4033-B21E-139BC41FC8CB}"/>
              </a:ext>
            </a:extLst>
          </p:cNvPr>
          <p:cNvSpPr/>
          <p:nvPr/>
        </p:nvSpPr>
        <p:spPr>
          <a:xfrm rot="5400000">
            <a:off x="2688782" y="1912065"/>
            <a:ext cx="393360" cy="167792"/>
          </a:xfrm>
          <a:prstGeom prst="triangle">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Isosceles Triangle 16">
            <a:extLst>
              <a:ext uri="{FF2B5EF4-FFF2-40B4-BE49-F238E27FC236}">
                <a16:creationId xmlns:a16="http://schemas.microsoft.com/office/drawing/2014/main" id="{7CFA5ECB-2183-43C9-A27D-16268B43FB7C}"/>
              </a:ext>
            </a:extLst>
          </p:cNvPr>
          <p:cNvSpPr/>
          <p:nvPr/>
        </p:nvSpPr>
        <p:spPr>
          <a:xfrm rot="5400000">
            <a:off x="4769311" y="4155150"/>
            <a:ext cx="578828" cy="553597"/>
          </a:xfrm>
          <a:prstGeom prst="triangle">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266293261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16</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bg1"/>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
        <p:nvSpPr>
          <p:cNvPr id="12" name="Title 1">
            <a:extLst>
              <a:ext uri="{FF2B5EF4-FFF2-40B4-BE49-F238E27FC236}">
                <a16:creationId xmlns:a16="http://schemas.microsoft.com/office/drawing/2014/main" id="{FAD6C724-04C7-4965-B02A-1F8B126E90BD}"/>
              </a:ext>
            </a:extLst>
          </p:cNvPr>
          <p:cNvSpPr txBox="1">
            <a:spLocks/>
          </p:cNvSpPr>
          <p:nvPr/>
        </p:nvSpPr>
        <p:spPr>
          <a:xfrm>
            <a:off x="374450" y="747879"/>
            <a:ext cx="7765322" cy="727838"/>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Clustering</a:t>
            </a:r>
          </a:p>
        </p:txBody>
      </p:sp>
      <p:sp>
        <p:nvSpPr>
          <p:cNvPr id="13" name="Freeform: Shape 12">
            <a:extLst>
              <a:ext uri="{FF2B5EF4-FFF2-40B4-BE49-F238E27FC236}">
                <a16:creationId xmlns:a16="http://schemas.microsoft.com/office/drawing/2014/main" id="{D08CF19D-74AF-49C4-AFD7-33AB46A8495E}"/>
              </a:ext>
            </a:extLst>
          </p:cNvPr>
          <p:cNvSpPr/>
          <p:nvPr/>
        </p:nvSpPr>
        <p:spPr>
          <a:xfrm>
            <a:off x="1055624" y="1310703"/>
            <a:ext cx="2391692" cy="1855702"/>
          </a:xfrm>
          <a:custGeom>
            <a:avLst/>
            <a:gdLst>
              <a:gd name="connsiteX0" fmla="*/ 0 w 2456313"/>
              <a:gd name="connsiteY0" fmla="*/ 0 h 2456313"/>
              <a:gd name="connsiteX1" fmla="*/ 2456313 w 2456313"/>
              <a:gd name="connsiteY1" fmla="*/ 0 h 2456313"/>
              <a:gd name="connsiteX2" fmla="*/ 2456313 w 2456313"/>
              <a:gd name="connsiteY2" fmla="*/ 2456313 h 2456313"/>
              <a:gd name="connsiteX3" fmla="*/ 0 w 2456313"/>
              <a:gd name="connsiteY3" fmla="*/ 2456313 h 2456313"/>
              <a:gd name="connsiteX4" fmla="*/ 0 w 2456313"/>
              <a:gd name="connsiteY4" fmla="*/ 0 h 2456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6313" h="2456313">
                <a:moveTo>
                  <a:pt x="0" y="0"/>
                </a:moveTo>
                <a:lnTo>
                  <a:pt x="2456313" y="0"/>
                </a:lnTo>
                <a:lnTo>
                  <a:pt x="2456313" y="2456313"/>
                </a:lnTo>
                <a:lnTo>
                  <a:pt x="0" y="2456313"/>
                </a:lnTo>
                <a:lnTo>
                  <a:pt x="0" y="0"/>
                </a:lnTo>
                <a:close/>
              </a:path>
            </a:pathLst>
          </a:custGeom>
          <a:blipFill rotWithShape="0">
            <a:blip r:embed="rId3"/>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1913" tIns="61913" rIns="61913" bIns="61913" numCol="1" spcCol="1270" anchor="ctr" anchorCtr="0">
            <a:noAutofit/>
          </a:bodyPr>
          <a:lstStyle/>
          <a:p>
            <a:pPr algn="ctr" defTabSz="2166938">
              <a:lnSpc>
                <a:spcPct val="90000"/>
              </a:lnSpc>
              <a:spcBef>
                <a:spcPct val="0"/>
              </a:spcBef>
              <a:spcAft>
                <a:spcPct val="35000"/>
              </a:spcAft>
            </a:pPr>
            <a:endParaRPr lang="en-US" sz="4875"/>
          </a:p>
        </p:txBody>
      </p:sp>
      <p:sp>
        <p:nvSpPr>
          <p:cNvPr id="17" name="Isosceles Triangle 16">
            <a:extLst>
              <a:ext uri="{FF2B5EF4-FFF2-40B4-BE49-F238E27FC236}">
                <a16:creationId xmlns:a16="http://schemas.microsoft.com/office/drawing/2014/main" id="{51E303C8-C8F8-4383-9BE2-F455468E9701}"/>
              </a:ext>
            </a:extLst>
          </p:cNvPr>
          <p:cNvSpPr/>
          <p:nvPr/>
        </p:nvSpPr>
        <p:spPr>
          <a:xfrm rot="5400000">
            <a:off x="5281709" y="4339683"/>
            <a:ext cx="578828" cy="553597"/>
          </a:xfrm>
          <a:prstGeom prst="triangle">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pic>
        <p:nvPicPr>
          <p:cNvPr id="18" name="Picture 17" descr="Map&#10;&#10;Description automatically generated">
            <a:extLst>
              <a:ext uri="{FF2B5EF4-FFF2-40B4-BE49-F238E27FC236}">
                <a16:creationId xmlns:a16="http://schemas.microsoft.com/office/drawing/2014/main" id="{3E2A6D0D-4415-4684-8070-34B924D28372}"/>
              </a:ext>
            </a:extLst>
          </p:cNvPr>
          <p:cNvPicPr>
            <a:picLocks noChangeAspect="1"/>
          </p:cNvPicPr>
          <p:nvPr/>
        </p:nvPicPr>
        <p:blipFill rotWithShape="1">
          <a:blip r:embed="rId4">
            <a:extLst>
              <a:ext uri="{28A0092B-C50C-407E-A947-70E740481C1C}">
                <a14:useLocalDpi xmlns:a14="http://schemas.microsoft.com/office/drawing/2010/main" val="0"/>
              </a:ext>
            </a:extLst>
          </a:blip>
          <a:srcRect l="5587" r="60384" b="14504"/>
          <a:stretch/>
        </p:blipFill>
        <p:spPr>
          <a:xfrm>
            <a:off x="6048927" y="897656"/>
            <a:ext cx="2578608" cy="4038372"/>
          </a:xfrm>
          <a:prstGeom prst="rect">
            <a:avLst/>
          </a:prstGeom>
        </p:spPr>
      </p:pic>
      <p:sp>
        <p:nvSpPr>
          <p:cNvPr id="19" name="Oval 18">
            <a:extLst>
              <a:ext uri="{FF2B5EF4-FFF2-40B4-BE49-F238E27FC236}">
                <a16:creationId xmlns:a16="http://schemas.microsoft.com/office/drawing/2014/main" id="{4896BCDE-38EF-4F4E-84F6-1E6ED3BF0012}"/>
              </a:ext>
            </a:extLst>
          </p:cNvPr>
          <p:cNvSpPr/>
          <p:nvPr/>
        </p:nvSpPr>
        <p:spPr>
          <a:xfrm>
            <a:off x="1203567" y="1599770"/>
            <a:ext cx="1493913" cy="1382663"/>
          </a:xfrm>
          <a:prstGeom prst="ellipse">
            <a:avLst/>
          </a:prstGeom>
          <a:solidFill>
            <a:schemeClr val="tx1">
              <a:alpha val="50196"/>
            </a:schemeClr>
          </a:solidFill>
          <a:ln>
            <a:solidFill>
              <a:schemeClr val="bg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0" name="Group 19">
            <a:extLst>
              <a:ext uri="{FF2B5EF4-FFF2-40B4-BE49-F238E27FC236}">
                <a16:creationId xmlns:a16="http://schemas.microsoft.com/office/drawing/2014/main" id="{C1B14FB0-24B1-41A4-B3FD-C3534948872D}"/>
              </a:ext>
            </a:extLst>
          </p:cNvPr>
          <p:cNvGrpSpPr/>
          <p:nvPr/>
        </p:nvGrpSpPr>
        <p:grpSpPr>
          <a:xfrm>
            <a:off x="6848359" y="1852090"/>
            <a:ext cx="1779176" cy="3110922"/>
            <a:chOff x="8981566" y="2682075"/>
            <a:chExt cx="2372234" cy="4147896"/>
          </a:xfrm>
        </p:grpSpPr>
        <p:sp>
          <p:nvSpPr>
            <p:cNvPr id="21" name="Oval 20">
              <a:extLst>
                <a:ext uri="{FF2B5EF4-FFF2-40B4-BE49-F238E27FC236}">
                  <a16:creationId xmlns:a16="http://schemas.microsoft.com/office/drawing/2014/main" id="{263CD919-3EF0-4629-8F06-B92C97397B64}"/>
                </a:ext>
              </a:extLst>
            </p:cNvPr>
            <p:cNvSpPr/>
            <p:nvPr/>
          </p:nvSpPr>
          <p:spPr>
            <a:xfrm>
              <a:off x="10047476" y="4565304"/>
              <a:ext cx="1306324" cy="1381467"/>
            </a:xfrm>
            <a:prstGeom prst="ellipse">
              <a:avLst/>
            </a:prstGeom>
            <a:solidFill>
              <a:schemeClr val="tx1">
                <a:alpha val="50196"/>
              </a:schemeClr>
            </a:solidFill>
            <a:ln>
              <a:solidFill>
                <a:schemeClr val="bg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Oval 21">
              <a:extLst>
                <a:ext uri="{FF2B5EF4-FFF2-40B4-BE49-F238E27FC236}">
                  <a16:creationId xmlns:a16="http://schemas.microsoft.com/office/drawing/2014/main" id="{A2A0EF7F-6915-48BE-9F0B-80710CFCC6BC}"/>
                </a:ext>
              </a:extLst>
            </p:cNvPr>
            <p:cNvSpPr/>
            <p:nvPr/>
          </p:nvSpPr>
          <p:spPr>
            <a:xfrm>
              <a:off x="8981566" y="5448504"/>
              <a:ext cx="1306324" cy="1381467"/>
            </a:xfrm>
            <a:prstGeom prst="ellipse">
              <a:avLst/>
            </a:prstGeom>
            <a:solidFill>
              <a:schemeClr val="tx1">
                <a:alpha val="50196"/>
              </a:schemeClr>
            </a:solidFill>
            <a:ln>
              <a:solidFill>
                <a:schemeClr val="bg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Oval 22">
              <a:extLst>
                <a:ext uri="{FF2B5EF4-FFF2-40B4-BE49-F238E27FC236}">
                  <a16:creationId xmlns:a16="http://schemas.microsoft.com/office/drawing/2014/main" id="{B59944EB-C348-4D9F-AD7B-EB87AA6E291D}"/>
                </a:ext>
              </a:extLst>
            </p:cNvPr>
            <p:cNvSpPr/>
            <p:nvPr/>
          </p:nvSpPr>
          <p:spPr>
            <a:xfrm>
              <a:off x="9360637" y="2682075"/>
              <a:ext cx="1306324" cy="1381467"/>
            </a:xfrm>
            <a:prstGeom prst="ellipse">
              <a:avLst/>
            </a:prstGeom>
            <a:solidFill>
              <a:schemeClr val="tx1">
                <a:alpha val="50196"/>
              </a:schemeClr>
            </a:solidFill>
            <a:ln>
              <a:solidFill>
                <a:schemeClr val="bg2">
                  <a:lumMod val="40000"/>
                  <a:lumOff val="6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24" name="Picture 23">
            <a:extLst>
              <a:ext uri="{FF2B5EF4-FFF2-40B4-BE49-F238E27FC236}">
                <a16:creationId xmlns:a16="http://schemas.microsoft.com/office/drawing/2014/main" id="{7B576009-5C42-4FD7-BB24-173DE8F318BA}"/>
              </a:ext>
            </a:extLst>
          </p:cNvPr>
          <p:cNvPicPr>
            <a:picLocks noChangeAspect="1"/>
          </p:cNvPicPr>
          <p:nvPr/>
        </p:nvPicPr>
        <p:blipFill>
          <a:blip r:embed="rId5"/>
          <a:stretch>
            <a:fillRect/>
          </a:stretch>
        </p:blipFill>
        <p:spPr>
          <a:xfrm>
            <a:off x="796795" y="3107310"/>
            <a:ext cx="2961389" cy="1855701"/>
          </a:xfrm>
          <a:prstGeom prst="rect">
            <a:avLst/>
          </a:prstGeom>
        </p:spPr>
      </p:pic>
      <p:sp>
        <p:nvSpPr>
          <p:cNvPr id="16" name="Isosceles Triangle 15">
            <a:extLst>
              <a:ext uri="{FF2B5EF4-FFF2-40B4-BE49-F238E27FC236}">
                <a16:creationId xmlns:a16="http://schemas.microsoft.com/office/drawing/2014/main" id="{8B4F6880-9CD9-41D3-A2C5-C538272A961C}"/>
              </a:ext>
            </a:extLst>
          </p:cNvPr>
          <p:cNvSpPr/>
          <p:nvPr/>
        </p:nvSpPr>
        <p:spPr>
          <a:xfrm rot="10800000">
            <a:off x="543855" y="3096516"/>
            <a:ext cx="463285" cy="252091"/>
          </a:xfrm>
          <a:prstGeom prst="triangle">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7884548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17</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bg1"/>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pic>
        <p:nvPicPr>
          <p:cNvPr id="25" name="Graphic 24">
            <a:extLst>
              <a:ext uri="{FF2B5EF4-FFF2-40B4-BE49-F238E27FC236}">
                <a16:creationId xmlns:a16="http://schemas.microsoft.com/office/drawing/2014/main" id="{77CA89D1-1635-4C29-8B96-751B4B4A2E1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087" t="38110" r="2124" b="9323"/>
          <a:stretch/>
        </p:blipFill>
        <p:spPr>
          <a:xfrm>
            <a:off x="419544" y="613412"/>
            <a:ext cx="3601389" cy="3397074"/>
          </a:xfrm>
          <a:prstGeom prst="rect">
            <a:avLst/>
          </a:prstGeom>
        </p:spPr>
      </p:pic>
      <p:pic>
        <p:nvPicPr>
          <p:cNvPr id="26" name="Graphic 25">
            <a:extLst>
              <a:ext uri="{FF2B5EF4-FFF2-40B4-BE49-F238E27FC236}">
                <a16:creationId xmlns:a16="http://schemas.microsoft.com/office/drawing/2014/main" id="{FA805E15-E904-4132-8B0F-8DB45791136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11801" b="75172"/>
          <a:stretch/>
        </p:blipFill>
        <p:spPr>
          <a:xfrm>
            <a:off x="113027" y="3837621"/>
            <a:ext cx="5245130" cy="1125391"/>
          </a:xfrm>
          <a:prstGeom prst="rect">
            <a:avLst/>
          </a:prstGeom>
        </p:spPr>
      </p:pic>
      <p:pic>
        <p:nvPicPr>
          <p:cNvPr id="27" name="Picture 26">
            <a:extLst>
              <a:ext uri="{FF2B5EF4-FFF2-40B4-BE49-F238E27FC236}">
                <a16:creationId xmlns:a16="http://schemas.microsoft.com/office/drawing/2014/main" id="{0064D06D-09D6-4A08-935F-95D94D448C27}"/>
              </a:ext>
            </a:extLst>
          </p:cNvPr>
          <p:cNvPicPr>
            <a:picLocks noChangeAspect="1"/>
          </p:cNvPicPr>
          <p:nvPr/>
        </p:nvPicPr>
        <p:blipFill rotWithShape="1">
          <a:blip r:embed="rId7"/>
          <a:srcRect l="50615" t="32108" r="43575" b="59370"/>
          <a:stretch/>
        </p:blipFill>
        <p:spPr>
          <a:xfrm>
            <a:off x="5589628" y="885240"/>
            <a:ext cx="2802734" cy="1993120"/>
          </a:xfrm>
          <a:prstGeom prst="rect">
            <a:avLst/>
          </a:prstGeom>
        </p:spPr>
      </p:pic>
      <p:pic>
        <p:nvPicPr>
          <p:cNvPr id="28" name="Picture 27">
            <a:extLst>
              <a:ext uri="{FF2B5EF4-FFF2-40B4-BE49-F238E27FC236}">
                <a16:creationId xmlns:a16="http://schemas.microsoft.com/office/drawing/2014/main" id="{6349AB70-F4AA-4837-B40B-1FD391FB4773}"/>
              </a:ext>
            </a:extLst>
          </p:cNvPr>
          <p:cNvPicPr>
            <a:picLocks noChangeAspect="1"/>
          </p:cNvPicPr>
          <p:nvPr/>
        </p:nvPicPr>
        <p:blipFill>
          <a:blip r:embed="rId8"/>
          <a:stretch>
            <a:fillRect/>
          </a:stretch>
        </p:blipFill>
        <p:spPr>
          <a:xfrm>
            <a:off x="5438501" y="2878360"/>
            <a:ext cx="3104988" cy="2084652"/>
          </a:xfrm>
          <a:prstGeom prst="rect">
            <a:avLst/>
          </a:prstGeom>
        </p:spPr>
      </p:pic>
      <p:sp>
        <p:nvSpPr>
          <p:cNvPr id="29" name="Title 1">
            <a:extLst>
              <a:ext uri="{FF2B5EF4-FFF2-40B4-BE49-F238E27FC236}">
                <a16:creationId xmlns:a16="http://schemas.microsoft.com/office/drawing/2014/main" id="{E2FF1E69-DD92-4A95-B3AF-9E179F6929D9}"/>
              </a:ext>
            </a:extLst>
          </p:cNvPr>
          <p:cNvSpPr txBox="1">
            <a:spLocks/>
          </p:cNvSpPr>
          <p:nvPr/>
        </p:nvSpPr>
        <p:spPr>
          <a:xfrm>
            <a:off x="828768" y="475467"/>
            <a:ext cx="7765322" cy="447537"/>
          </a:xfrm>
          <a:prstGeom prst="rect">
            <a:avLst/>
          </a:prstGeom>
        </p:spPr>
        <p:txBody>
          <a:bodyPr>
            <a:normAutofit fontScale="90000" lnSpcReduction="1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pPr algn="r"/>
            <a:r>
              <a:rPr lang="en-US"/>
              <a:t>Lawrence, MA</a:t>
            </a:r>
            <a:endParaRPr lang="en-US" dirty="0"/>
          </a:p>
        </p:txBody>
      </p:sp>
    </p:spTree>
    <p:extLst>
      <p:ext uri="{BB962C8B-B14F-4D97-AF65-F5344CB8AC3E}">
        <p14:creationId xmlns:p14="http://schemas.microsoft.com/office/powerpoint/2010/main" val="399975150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18</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bg1"/>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
        <p:nvSpPr>
          <p:cNvPr id="29" name="Title 1">
            <a:extLst>
              <a:ext uri="{FF2B5EF4-FFF2-40B4-BE49-F238E27FC236}">
                <a16:creationId xmlns:a16="http://schemas.microsoft.com/office/drawing/2014/main" id="{E2FF1E69-DD92-4A95-B3AF-9E179F6929D9}"/>
              </a:ext>
            </a:extLst>
          </p:cNvPr>
          <p:cNvSpPr txBox="1">
            <a:spLocks/>
          </p:cNvSpPr>
          <p:nvPr/>
        </p:nvSpPr>
        <p:spPr>
          <a:xfrm>
            <a:off x="-1281107" y="1005234"/>
            <a:ext cx="5033997" cy="447537"/>
          </a:xfrm>
          <a:prstGeom prst="rect">
            <a:avLst/>
          </a:prstGeom>
        </p:spPr>
        <p:txBody>
          <a:bodyPr>
            <a:normAutofit fontScale="90000" lnSpcReduction="1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pPr algn="r"/>
            <a:r>
              <a:rPr lang="en-US" dirty="0"/>
              <a:t>Lawrence, MA 2010-2020</a:t>
            </a:r>
          </a:p>
        </p:txBody>
      </p:sp>
      <p:pic>
        <p:nvPicPr>
          <p:cNvPr id="12" name="Picture 11">
            <a:extLst>
              <a:ext uri="{FF2B5EF4-FFF2-40B4-BE49-F238E27FC236}">
                <a16:creationId xmlns:a16="http://schemas.microsoft.com/office/drawing/2014/main" id="{CA1575BD-237B-4E81-AB73-EACA922381B4}"/>
              </a:ext>
            </a:extLst>
          </p:cNvPr>
          <p:cNvPicPr>
            <a:picLocks noChangeAspect="1"/>
          </p:cNvPicPr>
          <p:nvPr/>
        </p:nvPicPr>
        <p:blipFill>
          <a:blip r:embed="rId3"/>
          <a:stretch>
            <a:fillRect/>
          </a:stretch>
        </p:blipFill>
        <p:spPr>
          <a:xfrm>
            <a:off x="3752890" y="1774701"/>
            <a:ext cx="3446737" cy="2913674"/>
          </a:xfrm>
          <a:prstGeom prst="rect">
            <a:avLst/>
          </a:prstGeom>
        </p:spPr>
      </p:pic>
      <p:pic>
        <p:nvPicPr>
          <p:cNvPr id="13" name="Picture 12">
            <a:extLst>
              <a:ext uri="{FF2B5EF4-FFF2-40B4-BE49-F238E27FC236}">
                <a16:creationId xmlns:a16="http://schemas.microsoft.com/office/drawing/2014/main" id="{005D8E41-45E2-4A18-8DB2-14E1DB1D0DE5}"/>
              </a:ext>
            </a:extLst>
          </p:cNvPr>
          <p:cNvPicPr>
            <a:picLocks noChangeAspect="1"/>
          </p:cNvPicPr>
          <p:nvPr/>
        </p:nvPicPr>
        <p:blipFill>
          <a:blip r:embed="rId4"/>
          <a:stretch>
            <a:fillRect/>
          </a:stretch>
        </p:blipFill>
        <p:spPr>
          <a:xfrm>
            <a:off x="236339" y="1774701"/>
            <a:ext cx="3483082" cy="2913674"/>
          </a:xfrm>
          <a:prstGeom prst="rect">
            <a:avLst/>
          </a:prstGeom>
        </p:spPr>
      </p:pic>
      <p:pic>
        <p:nvPicPr>
          <p:cNvPr id="14" name="Picture 13" descr="Map&#10;&#10;Description automatically generated">
            <a:extLst>
              <a:ext uri="{FF2B5EF4-FFF2-40B4-BE49-F238E27FC236}">
                <a16:creationId xmlns:a16="http://schemas.microsoft.com/office/drawing/2014/main" id="{57EFDB39-160E-4D14-BA01-1A02EB33ADA6}"/>
              </a:ext>
            </a:extLst>
          </p:cNvPr>
          <p:cNvPicPr>
            <a:picLocks noChangeAspect="1"/>
          </p:cNvPicPr>
          <p:nvPr/>
        </p:nvPicPr>
        <p:blipFill rotWithShape="1">
          <a:blip r:embed="rId5"/>
          <a:srcRect l="71796" t="19986" b="4831"/>
          <a:stretch/>
        </p:blipFill>
        <p:spPr>
          <a:xfrm>
            <a:off x="7199627" y="683303"/>
            <a:ext cx="1944373" cy="4005072"/>
          </a:xfrm>
          <a:prstGeom prst="rect">
            <a:avLst/>
          </a:prstGeom>
        </p:spPr>
      </p:pic>
    </p:spTree>
    <p:extLst>
      <p:ext uri="{BB962C8B-B14F-4D97-AF65-F5344CB8AC3E}">
        <p14:creationId xmlns:p14="http://schemas.microsoft.com/office/powerpoint/2010/main" val="161589836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EA70-96FA-4277-9E0A-851DC296E0F5}"/>
              </a:ext>
            </a:extLst>
          </p:cNvPr>
          <p:cNvSpPr>
            <a:spLocks noGrp="1"/>
          </p:cNvSpPr>
          <p:nvPr>
            <p:ph type="title"/>
          </p:nvPr>
        </p:nvSpPr>
        <p:spPr>
          <a:xfrm>
            <a:off x="457200" y="-38101"/>
            <a:ext cx="8229600" cy="621792"/>
          </a:xfrm>
        </p:spPr>
        <p:txBody>
          <a:bodyPr/>
          <a:lstStyle/>
          <a:p>
            <a:r>
              <a:rPr lang="en-US" dirty="0"/>
              <a:t>Team and Coordination</a:t>
            </a:r>
          </a:p>
        </p:txBody>
      </p:sp>
      <p:pic>
        <p:nvPicPr>
          <p:cNvPr id="4" name="Picture 3" descr="Photo of team of researchers: New study will advise MA policymakers on mitigating the impact of flooding and post-flood hazards on populations most at risk ">
            <a:extLst>
              <a:ext uri="{FF2B5EF4-FFF2-40B4-BE49-F238E27FC236}">
                <a16:creationId xmlns:a16="http://schemas.microsoft.com/office/drawing/2014/main" id="{129444D8-031D-469E-8FAE-3317B98C11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82"/>
          <a:stretch/>
        </p:blipFill>
        <p:spPr bwMode="auto">
          <a:xfrm>
            <a:off x="50106" y="917142"/>
            <a:ext cx="960453" cy="1236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suit and tie&#10;&#10;Description automatically generated with medium confidence">
            <a:extLst>
              <a:ext uri="{FF2B5EF4-FFF2-40B4-BE49-F238E27FC236}">
                <a16:creationId xmlns:a16="http://schemas.microsoft.com/office/drawing/2014/main" id="{06CA8D94-512F-43F9-AB4A-C4164EBADA37}"/>
              </a:ext>
            </a:extLst>
          </p:cNvPr>
          <p:cNvPicPr>
            <a:picLocks noChangeAspect="1"/>
          </p:cNvPicPr>
          <p:nvPr/>
        </p:nvPicPr>
        <p:blipFill rotWithShape="1">
          <a:blip r:embed="rId4">
            <a:extLst>
              <a:ext uri="{28A0092B-C50C-407E-A947-70E740481C1C}">
                <a14:useLocalDpi xmlns:a14="http://schemas.microsoft.com/office/drawing/2010/main" val="0"/>
              </a:ext>
            </a:extLst>
          </a:blip>
          <a:srcRect l="6736" r="10652"/>
          <a:stretch/>
        </p:blipFill>
        <p:spPr>
          <a:xfrm>
            <a:off x="142109" y="3369625"/>
            <a:ext cx="785075" cy="1010456"/>
          </a:xfrm>
          <a:prstGeom prst="rect">
            <a:avLst/>
          </a:prstGeom>
        </p:spPr>
      </p:pic>
      <p:pic>
        <p:nvPicPr>
          <p:cNvPr id="6" name="Picture 5" descr="Photo of team of researchers: New study will advise MA policymakers on mitigating the impact of flooding and post-flood hazards on populations most at risk ">
            <a:extLst>
              <a:ext uri="{FF2B5EF4-FFF2-40B4-BE49-F238E27FC236}">
                <a16:creationId xmlns:a16="http://schemas.microsoft.com/office/drawing/2014/main" id="{610CC511-A39F-4137-A2E3-3B0499310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22" r="58165"/>
          <a:stretch/>
        </p:blipFill>
        <p:spPr bwMode="auto">
          <a:xfrm>
            <a:off x="8048622" y="1142865"/>
            <a:ext cx="909161" cy="10104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building, outdoor, sky, apartment building&#10;&#10;Description automatically generated">
            <a:extLst>
              <a:ext uri="{FF2B5EF4-FFF2-40B4-BE49-F238E27FC236}">
                <a16:creationId xmlns:a16="http://schemas.microsoft.com/office/drawing/2014/main" id="{3BBD267E-B4B5-422E-9D40-002327F7F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759" y="2465556"/>
            <a:ext cx="1802480" cy="876206"/>
          </a:xfrm>
          <a:prstGeom prst="rect">
            <a:avLst/>
          </a:prstGeom>
        </p:spPr>
      </p:pic>
      <p:sp>
        <p:nvSpPr>
          <p:cNvPr id="11" name="Subtitle 2">
            <a:extLst>
              <a:ext uri="{FF2B5EF4-FFF2-40B4-BE49-F238E27FC236}">
                <a16:creationId xmlns:a16="http://schemas.microsoft.com/office/drawing/2014/main" id="{38FC8498-515C-4EE9-8B31-5F3A6692F062}"/>
              </a:ext>
            </a:extLst>
          </p:cNvPr>
          <p:cNvSpPr txBox="1">
            <a:spLocks/>
          </p:cNvSpPr>
          <p:nvPr/>
        </p:nvSpPr>
        <p:spPr>
          <a:xfrm>
            <a:off x="1009028" y="932367"/>
            <a:ext cx="2472584" cy="1365914"/>
          </a:xfrm>
          <a:prstGeom prst="rect">
            <a:avLst/>
          </a:prstGeom>
        </p:spPr>
        <p:txBody>
          <a:bodyPr vert="horz" lIns="68580" tIns="34290" rIns="68580" bIns="34290" rtlCol="0" anchor="ctr">
            <a:normAutofit lnSpcReduction="10000"/>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500" b="1" dirty="0"/>
              <a:t>Cielo A. Sharkus</a:t>
            </a:r>
          </a:p>
          <a:p>
            <a:pPr algn="ctr">
              <a:lnSpc>
                <a:spcPct val="100000"/>
              </a:lnSpc>
              <a:spcBef>
                <a:spcPts val="0"/>
              </a:spcBef>
            </a:pPr>
            <a:r>
              <a:rPr lang="en-US" sz="1500" dirty="0"/>
              <a:t>NSF ELEVATE Fellow</a:t>
            </a:r>
          </a:p>
          <a:p>
            <a:pPr algn="ctr">
              <a:lnSpc>
                <a:spcPct val="100000"/>
              </a:lnSpc>
              <a:spcBef>
                <a:spcPts val="0"/>
              </a:spcBef>
            </a:pPr>
            <a:r>
              <a:rPr lang="en-US" sz="1500" dirty="0"/>
              <a:t>Agents of Change Fellow</a:t>
            </a:r>
          </a:p>
          <a:p>
            <a:pPr algn="ctr">
              <a:lnSpc>
                <a:spcPct val="100000"/>
              </a:lnSpc>
              <a:spcBef>
                <a:spcPts val="0"/>
              </a:spcBef>
            </a:pPr>
            <a:r>
              <a:rPr lang="en-US" sz="1500" dirty="0"/>
              <a:t>Spaulding-Smith Fellow</a:t>
            </a:r>
          </a:p>
          <a:p>
            <a:pPr algn="ctr">
              <a:lnSpc>
                <a:spcPct val="100000"/>
              </a:lnSpc>
              <a:spcBef>
                <a:spcPts val="0"/>
              </a:spcBef>
            </a:pPr>
            <a:r>
              <a:rPr lang="en-US" sz="1500" dirty="0"/>
              <a:t>NE CASC Graduate Fellow</a:t>
            </a:r>
          </a:p>
          <a:p>
            <a:pPr algn="ctr">
              <a:lnSpc>
                <a:spcPct val="100000"/>
              </a:lnSpc>
              <a:spcBef>
                <a:spcPts val="0"/>
              </a:spcBef>
            </a:pPr>
            <a:r>
              <a:rPr lang="en-US" sz="1500" dirty="0"/>
              <a:t>@CieloSharkus</a:t>
            </a:r>
          </a:p>
        </p:txBody>
      </p:sp>
      <p:sp>
        <p:nvSpPr>
          <p:cNvPr id="12" name="Subtitle 2">
            <a:extLst>
              <a:ext uri="{FF2B5EF4-FFF2-40B4-BE49-F238E27FC236}">
                <a16:creationId xmlns:a16="http://schemas.microsoft.com/office/drawing/2014/main" id="{D56AC435-6801-4D5B-A559-FECB037CE1DC}"/>
              </a:ext>
            </a:extLst>
          </p:cNvPr>
          <p:cNvSpPr txBox="1">
            <a:spLocks/>
          </p:cNvSpPr>
          <p:nvPr/>
        </p:nvSpPr>
        <p:spPr>
          <a:xfrm>
            <a:off x="774883" y="3642806"/>
            <a:ext cx="3042395" cy="671769"/>
          </a:xfrm>
          <a:prstGeom prst="rect">
            <a:avLst/>
          </a:prstGeom>
        </p:spPr>
        <p:txBody>
          <a:bodyPr vert="horz" lIns="68580" tIns="34290" rIns="68580" bIns="34290" rtlCol="0" anchor="ctr">
            <a:normAutofit fontScale="92500" lnSpcReduction="10000"/>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500" b="1" dirty="0"/>
              <a:t>Christian Guzman</a:t>
            </a:r>
          </a:p>
          <a:p>
            <a:pPr algn="ctr">
              <a:lnSpc>
                <a:spcPct val="100000"/>
              </a:lnSpc>
              <a:spcBef>
                <a:spcPts val="0"/>
              </a:spcBef>
            </a:pPr>
            <a:r>
              <a:rPr lang="en-US" sz="1500" dirty="0"/>
              <a:t>Civil and Environmental Engineering</a:t>
            </a:r>
          </a:p>
          <a:p>
            <a:pPr algn="ctr">
              <a:lnSpc>
                <a:spcPct val="100000"/>
              </a:lnSpc>
              <a:spcBef>
                <a:spcPts val="0"/>
              </a:spcBef>
            </a:pPr>
            <a:r>
              <a:rPr lang="en-US" sz="1500" dirty="0"/>
              <a:t>@DavidGuzzy</a:t>
            </a:r>
          </a:p>
        </p:txBody>
      </p:sp>
      <p:sp>
        <p:nvSpPr>
          <p:cNvPr id="13" name="Subtitle 2">
            <a:extLst>
              <a:ext uri="{FF2B5EF4-FFF2-40B4-BE49-F238E27FC236}">
                <a16:creationId xmlns:a16="http://schemas.microsoft.com/office/drawing/2014/main" id="{9B3C7B57-6F8A-475B-8CA1-8A0192948F2D}"/>
              </a:ext>
            </a:extLst>
          </p:cNvPr>
          <p:cNvSpPr txBox="1">
            <a:spLocks/>
          </p:cNvSpPr>
          <p:nvPr/>
        </p:nvSpPr>
        <p:spPr>
          <a:xfrm>
            <a:off x="5878113" y="4472475"/>
            <a:ext cx="3334702" cy="720652"/>
          </a:xfrm>
          <a:prstGeom prst="rect">
            <a:avLst/>
          </a:prstGeom>
        </p:spPr>
        <p:txBody>
          <a:bodyPr vert="horz" lIns="68580" tIns="34290" rIns="68580" bIns="34290" rtlCol="0" anchor="ctr">
            <a:normAutofit fontScale="85000" lnSpcReduction="20000"/>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500" b="1" dirty="0"/>
              <a:t>Christine Hatch, Eve Vogel</a:t>
            </a:r>
          </a:p>
          <a:p>
            <a:pPr algn="ctr">
              <a:lnSpc>
                <a:spcPct val="100000"/>
              </a:lnSpc>
              <a:spcBef>
                <a:spcPts val="0"/>
              </a:spcBef>
            </a:pPr>
            <a:r>
              <a:rPr lang="en-US" sz="1500" dirty="0"/>
              <a:t>Geosciences</a:t>
            </a:r>
          </a:p>
          <a:p>
            <a:pPr algn="ctr">
              <a:lnSpc>
                <a:spcPct val="100000"/>
              </a:lnSpc>
              <a:spcBef>
                <a:spcPts val="0"/>
              </a:spcBef>
            </a:pPr>
            <a:r>
              <a:rPr lang="en-US" sz="1500" dirty="0"/>
              <a:t>@UMassRiversmart, @UMassGeo </a:t>
            </a:r>
          </a:p>
          <a:p>
            <a:pPr algn="ctr">
              <a:lnSpc>
                <a:spcPct val="100000"/>
              </a:lnSpc>
              <a:spcBef>
                <a:spcPts val="0"/>
              </a:spcBef>
            </a:pPr>
            <a:r>
              <a:rPr lang="en-US" sz="1500" dirty="0"/>
              <a:t> </a:t>
            </a:r>
          </a:p>
        </p:txBody>
      </p:sp>
      <p:sp>
        <p:nvSpPr>
          <p:cNvPr id="14" name="Subtitle 2">
            <a:extLst>
              <a:ext uri="{FF2B5EF4-FFF2-40B4-BE49-F238E27FC236}">
                <a16:creationId xmlns:a16="http://schemas.microsoft.com/office/drawing/2014/main" id="{560865C3-C50B-4671-94EC-58379542513C}"/>
              </a:ext>
            </a:extLst>
          </p:cNvPr>
          <p:cNvSpPr txBox="1">
            <a:spLocks/>
          </p:cNvSpPr>
          <p:nvPr/>
        </p:nvSpPr>
        <p:spPr>
          <a:xfrm>
            <a:off x="5279299" y="832585"/>
            <a:ext cx="3132458" cy="671769"/>
          </a:xfrm>
          <a:prstGeom prst="rect">
            <a:avLst/>
          </a:prstGeom>
        </p:spPr>
        <p:txBody>
          <a:bodyPr vert="horz" lIns="68580" tIns="34290" rIns="68580" bIns="34290" rtlCol="0" anchor="ctr">
            <a:normAutofit fontScale="92500" lnSpcReduction="10000"/>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500" b="1" dirty="0"/>
              <a:t>Seda </a:t>
            </a:r>
            <a:r>
              <a:rPr lang="en-US" sz="1500" b="1" dirty="0" err="1"/>
              <a:t>Şalap-Ayça</a:t>
            </a:r>
            <a:r>
              <a:rPr lang="en-US" sz="1500" b="1" dirty="0"/>
              <a:t>, Karl </a:t>
            </a:r>
            <a:r>
              <a:rPr lang="en-US" sz="1500" b="1" dirty="0" err="1"/>
              <a:t>Tacheron</a:t>
            </a:r>
            <a:endParaRPr lang="en-US" sz="1500" dirty="0"/>
          </a:p>
          <a:p>
            <a:pPr algn="ctr">
              <a:lnSpc>
                <a:spcPct val="100000"/>
              </a:lnSpc>
              <a:spcBef>
                <a:spcPts val="0"/>
              </a:spcBef>
            </a:pPr>
            <a:r>
              <a:rPr lang="en-US" sz="1500" dirty="0"/>
              <a:t>Geosciences, Mt. Ida</a:t>
            </a:r>
          </a:p>
          <a:p>
            <a:pPr algn="ctr">
              <a:lnSpc>
                <a:spcPct val="100000"/>
              </a:lnSpc>
              <a:spcBef>
                <a:spcPts val="0"/>
              </a:spcBef>
            </a:pPr>
            <a:r>
              <a:rPr lang="en-US" sz="1500" dirty="0"/>
              <a:t>@sedasalap</a:t>
            </a:r>
          </a:p>
          <a:p>
            <a:pPr algn="ctr"/>
            <a:endParaRPr lang="en-US" sz="1500" dirty="0"/>
          </a:p>
        </p:txBody>
      </p:sp>
      <p:pic>
        <p:nvPicPr>
          <p:cNvPr id="2050" name="Picture 2" descr="Who Made That Twitter Bird? - The New York Times">
            <a:extLst>
              <a:ext uri="{FF2B5EF4-FFF2-40B4-BE49-F238E27FC236}">
                <a16:creationId xmlns:a16="http://schemas.microsoft.com/office/drawing/2014/main" id="{CBD74486-215C-4C09-862E-CDCD6F5E6E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0912" y="1989175"/>
            <a:ext cx="360158" cy="2615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Who Made That Twitter Bird? - The New York Times">
            <a:extLst>
              <a:ext uri="{FF2B5EF4-FFF2-40B4-BE49-F238E27FC236}">
                <a16:creationId xmlns:a16="http://schemas.microsoft.com/office/drawing/2014/main" id="{2C61C2A2-609B-4855-BF62-08E31EB22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878" y="4053015"/>
            <a:ext cx="360158" cy="2615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ho Made That Twitter Bird? - The New York Times">
            <a:extLst>
              <a:ext uri="{FF2B5EF4-FFF2-40B4-BE49-F238E27FC236}">
                <a16:creationId xmlns:a16="http://schemas.microsoft.com/office/drawing/2014/main" id="{7CE170C8-83A2-48C1-81E9-A9AE2D77524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50385" y="1056334"/>
            <a:ext cx="360158" cy="261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rrill Science Center">
            <a:extLst>
              <a:ext uri="{FF2B5EF4-FFF2-40B4-BE49-F238E27FC236}">
                <a16:creationId xmlns:a16="http://schemas.microsoft.com/office/drawing/2014/main" id="{78E8E8C0-DF11-4A04-8656-D82802893D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1508" y="3462020"/>
            <a:ext cx="1347742" cy="10104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26EE64C-51E7-4179-B3CE-9F087A20FBBA}"/>
              </a:ext>
            </a:extLst>
          </p:cNvPr>
          <p:cNvPicPr>
            <a:picLocks noChangeAspect="1"/>
          </p:cNvPicPr>
          <p:nvPr/>
        </p:nvPicPr>
        <p:blipFill rotWithShape="1">
          <a:blip r:embed="rId10"/>
          <a:srcRect t="48148" r="36618" b="25630"/>
          <a:stretch/>
        </p:blipFill>
        <p:spPr>
          <a:xfrm>
            <a:off x="3907052" y="2700771"/>
            <a:ext cx="1076069" cy="1086809"/>
          </a:xfrm>
          <a:prstGeom prst="rect">
            <a:avLst/>
          </a:prstGeom>
        </p:spPr>
      </p:pic>
      <p:pic>
        <p:nvPicPr>
          <p:cNvPr id="19" name="Picture 18" descr="Photo of team of researchers: New study will advise MA policymakers on mitigating the impact of flooding and post-flood hazards on populations most at risk ">
            <a:extLst>
              <a:ext uri="{FF2B5EF4-FFF2-40B4-BE49-F238E27FC236}">
                <a16:creationId xmlns:a16="http://schemas.microsoft.com/office/drawing/2014/main" id="{E1F40B9E-153A-42CD-ABCF-E1FF16406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68" r="18429"/>
          <a:stretch/>
        </p:blipFill>
        <p:spPr bwMode="auto">
          <a:xfrm>
            <a:off x="7133930" y="3462020"/>
            <a:ext cx="1680210" cy="10104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unt Ida Campus : UMass Amherst">
            <a:extLst>
              <a:ext uri="{FF2B5EF4-FFF2-40B4-BE49-F238E27FC236}">
                <a16:creationId xmlns:a16="http://schemas.microsoft.com/office/drawing/2014/main" id="{79794A15-3F8B-45E9-B3CC-ACF3E2F0E7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8727" y="1383648"/>
            <a:ext cx="1680210" cy="720653"/>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4494C2CD-73C3-4A29-A5D7-2B7AD6987E75}"/>
              </a:ext>
            </a:extLst>
          </p:cNvPr>
          <p:cNvSpPr/>
          <p:nvPr/>
        </p:nvSpPr>
        <p:spPr>
          <a:xfrm>
            <a:off x="3461577" y="1865339"/>
            <a:ext cx="2076639" cy="207663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descr="A close up of a map&#10;&#10;Description automatically generated">
            <a:extLst>
              <a:ext uri="{FF2B5EF4-FFF2-40B4-BE49-F238E27FC236}">
                <a16:creationId xmlns:a16="http://schemas.microsoft.com/office/drawing/2014/main" id="{DA959D0D-2E37-4921-985E-C882B219C9E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1" t="1468" b="362"/>
          <a:stretch/>
        </p:blipFill>
        <p:spPr>
          <a:xfrm>
            <a:off x="3925530" y="2017301"/>
            <a:ext cx="1099708" cy="837170"/>
          </a:xfrm>
          <a:prstGeom prst="rect">
            <a:avLst/>
          </a:prstGeom>
        </p:spPr>
      </p:pic>
      <p:cxnSp>
        <p:nvCxnSpPr>
          <p:cNvPr id="20" name="Straight Connector 19">
            <a:extLst>
              <a:ext uri="{FF2B5EF4-FFF2-40B4-BE49-F238E27FC236}">
                <a16:creationId xmlns:a16="http://schemas.microsoft.com/office/drawing/2014/main" id="{695CF11C-7804-449A-842B-1B538C5DBDBE}"/>
              </a:ext>
            </a:extLst>
          </p:cNvPr>
          <p:cNvCxnSpPr>
            <a:cxnSpLocks/>
            <a:stCxn id="10" idx="3"/>
            <a:endCxn id="15" idx="2"/>
          </p:cNvCxnSpPr>
          <p:nvPr/>
        </p:nvCxnSpPr>
        <p:spPr>
          <a:xfrm>
            <a:off x="3094239" y="2903659"/>
            <a:ext cx="36733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15D05F-B564-4108-81F3-58796594CA7F}"/>
              </a:ext>
            </a:extLst>
          </p:cNvPr>
          <p:cNvCxnSpPr>
            <a:cxnSpLocks/>
            <a:stCxn id="15" idx="5"/>
            <a:endCxn id="2052" idx="1"/>
          </p:cNvCxnSpPr>
          <p:nvPr/>
        </p:nvCxnSpPr>
        <p:spPr>
          <a:xfrm>
            <a:off x="5234099" y="3637861"/>
            <a:ext cx="537408" cy="3293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0E398E-5869-41D5-A76F-70AABB7D0F7B}"/>
              </a:ext>
            </a:extLst>
          </p:cNvPr>
          <p:cNvCxnSpPr>
            <a:cxnSpLocks/>
            <a:stCxn id="15" idx="7"/>
            <a:endCxn id="2054" idx="1"/>
          </p:cNvCxnSpPr>
          <p:nvPr/>
        </p:nvCxnSpPr>
        <p:spPr>
          <a:xfrm flipV="1">
            <a:off x="5234100" y="1743975"/>
            <a:ext cx="864628" cy="425482"/>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5" name="Picture 2" descr="Who Made That Twitter Bird? - The New York Times">
            <a:extLst>
              <a:ext uri="{FF2B5EF4-FFF2-40B4-BE49-F238E27FC236}">
                <a16:creationId xmlns:a16="http://schemas.microsoft.com/office/drawing/2014/main" id="{6CD6E606-5D74-4D35-BCD1-060C3D496F1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50384" y="4753939"/>
            <a:ext cx="360158" cy="261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0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F88DE534-4A8A-4681-885B-9515B2B44DC3}"/>
              </a:ext>
            </a:extLst>
          </p:cNvPr>
          <p:cNvPicPr>
            <a:picLocks noChangeAspect="1"/>
          </p:cNvPicPr>
          <p:nvPr/>
        </p:nvPicPr>
        <p:blipFill rotWithShape="1">
          <a:blip r:embed="rId3">
            <a:extLst>
              <a:ext uri="{28A0092B-C50C-407E-A947-70E740481C1C}">
                <a14:useLocalDpi xmlns:a14="http://schemas.microsoft.com/office/drawing/2010/main" val="0"/>
              </a:ext>
            </a:extLst>
          </a:blip>
          <a:srcRect l="4504" t="8347" r="4901" b="6982"/>
          <a:stretch/>
        </p:blipFill>
        <p:spPr>
          <a:xfrm>
            <a:off x="4903470" y="1032510"/>
            <a:ext cx="4103371" cy="3604260"/>
          </a:xfrm>
          <a:prstGeom prst="rect">
            <a:avLst/>
          </a:prstGeom>
        </p:spPr>
      </p:pic>
      <p:pic>
        <p:nvPicPr>
          <p:cNvPr id="3" name="Picture 2" descr="A close up of a map&#10;&#10;Description automatically generated">
            <a:extLst>
              <a:ext uri="{FF2B5EF4-FFF2-40B4-BE49-F238E27FC236}">
                <a16:creationId xmlns:a16="http://schemas.microsoft.com/office/drawing/2014/main" id="{E2DFAE29-F61C-4A8D-9089-5956373A4F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 t="1468" b="362"/>
          <a:stretch/>
        </p:blipFill>
        <p:spPr>
          <a:xfrm>
            <a:off x="0" y="1019175"/>
            <a:ext cx="4752081" cy="3617595"/>
          </a:xfrm>
          <a:prstGeom prst="rect">
            <a:avLst/>
          </a:prstGeom>
        </p:spPr>
      </p:pic>
      <p:sp>
        <p:nvSpPr>
          <p:cNvPr id="4" name="Title 1">
            <a:extLst>
              <a:ext uri="{FF2B5EF4-FFF2-40B4-BE49-F238E27FC236}">
                <a16:creationId xmlns:a16="http://schemas.microsoft.com/office/drawing/2014/main" id="{06D3BA31-AAC9-4A2A-86F8-07581284DDB9}"/>
              </a:ext>
            </a:extLst>
          </p:cNvPr>
          <p:cNvSpPr txBox="1">
            <a:spLocks/>
          </p:cNvSpPr>
          <p:nvPr/>
        </p:nvSpPr>
        <p:spPr>
          <a:xfrm>
            <a:off x="39598" y="304179"/>
            <a:ext cx="4446290" cy="447537"/>
          </a:xfrm>
          <a:prstGeom prst="rect">
            <a:avLst/>
          </a:prstGeom>
        </p:spPr>
        <p:txBody>
          <a:bodyPr>
            <a:normAutofit fontScale="90000" lnSpcReduction="10000"/>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Lawrence, MA</a:t>
            </a:r>
          </a:p>
        </p:txBody>
      </p:sp>
      <p:pic>
        <p:nvPicPr>
          <p:cNvPr id="10" name="Picture 9" descr="A close up of a map&#10;&#10;Description automatically generated">
            <a:extLst>
              <a:ext uri="{FF2B5EF4-FFF2-40B4-BE49-F238E27FC236}">
                <a16:creationId xmlns:a16="http://schemas.microsoft.com/office/drawing/2014/main" id="{5AA2630B-B264-49E3-A439-A8FEAA40F8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4" t="919" r="59882" b="68427"/>
          <a:stretch/>
        </p:blipFill>
        <p:spPr bwMode="auto">
          <a:xfrm>
            <a:off x="7663722" y="1"/>
            <a:ext cx="1343118" cy="809738"/>
          </a:xfrm>
          <a:prstGeom prst="rect">
            <a:avLst/>
          </a:prstGeom>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11" name="Picture 10" descr="Map&#10;&#10;Description automatically generated">
            <a:extLst>
              <a:ext uri="{FF2B5EF4-FFF2-40B4-BE49-F238E27FC236}">
                <a16:creationId xmlns:a16="http://schemas.microsoft.com/office/drawing/2014/main" id="{92CEFBAE-924D-4552-9A5D-F40324502F2C}"/>
              </a:ext>
            </a:extLst>
          </p:cNvPr>
          <p:cNvPicPr>
            <a:picLocks noChangeAspect="1"/>
          </p:cNvPicPr>
          <p:nvPr/>
        </p:nvPicPr>
        <p:blipFill rotWithShape="1">
          <a:blip r:embed="rId6"/>
          <a:srcRect l="71796" t="19986" b="62312"/>
          <a:stretch/>
        </p:blipFill>
        <p:spPr>
          <a:xfrm>
            <a:off x="5942235" y="1"/>
            <a:ext cx="1675861" cy="812753"/>
          </a:xfrm>
          <a:prstGeom prst="rect">
            <a:avLst/>
          </a:prstGeom>
        </p:spPr>
      </p:pic>
    </p:spTree>
    <p:extLst>
      <p:ext uri="{BB962C8B-B14F-4D97-AF65-F5344CB8AC3E}">
        <p14:creationId xmlns:p14="http://schemas.microsoft.com/office/powerpoint/2010/main" val="226535455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EE11-BCC4-4BB5-B884-AAE8F48C5D4D}"/>
              </a:ext>
            </a:extLst>
          </p:cNvPr>
          <p:cNvSpPr>
            <a:spLocks noGrp="1"/>
          </p:cNvSpPr>
          <p:nvPr>
            <p:ph type="title"/>
          </p:nvPr>
        </p:nvSpPr>
        <p:spPr>
          <a:xfrm>
            <a:off x="457200" y="1"/>
            <a:ext cx="8229600" cy="684905"/>
          </a:xfrm>
        </p:spPr>
        <p:txBody>
          <a:bodyPr/>
          <a:lstStyle/>
          <a:p>
            <a:r>
              <a:rPr lang="en-US" dirty="0"/>
              <a:t>Connection to larger trends and needs</a:t>
            </a:r>
          </a:p>
        </p:txBody>
      </p:sp>
      <p:pic>
        <p:nvPicPr>
          <p:cNvPr id="5" name="Picture 4">
            <a:extLst>
              <a:ext uri="{FF2B5EF4-FFF2-40B4-BE49-F238E27FC236}">
                <a16:creationId xmlns:a16="http://schemas.microsoft.com/office/drawing/2014/main" id="{2E85B250-6D2A-48BC-9AB1-013F336D886E}"/>
              </a:ext>
            </a:extLst>
          </p:cNvPr>
          <p:cNvPicPr>
            <a:picLocks noChangeAspect="1"/>
          </p:cNvPicPr>
          <p:nvPr/>
        </p:nvPicPr>
        <p:blipFill>
          <a:blip r:embed="rId3"/>
          <a:stretch>
            <a:fillRect/>
          </a:stretch>
        </p:blipFill>
        <p:spPr>
          <a:xfrm>
            <a:off x="3774615" y="1937658"/>
            <a:ext cx="5369385" cy="3156857"/>
          </a:xfrm>
          <a:prstGeom prst="rect">
            <a:avLst/>
          </a:prstGeom>
        </p:spPr>
      </p:pic>
      <p:pic>
        <p:nvPicPr>
          <p:cNvPr id="7" name="Picture 6">
            <a:extLst>
              <a:ext uri="{FF2B5EF4-FFF2-40B4-BE49-F238E27FC236}">
                <a16:creationId xmlns:a16="http://schemas.microsoft.com/office/drawing/2014/main" id="{E4FEB098-F4D4-4400-9F76-9DCBB72ECBF5}"/>
              </a:ext>
            </a:extLst>
          </p:cNvPr>
          <p:cNvPicPr>
            <a:picLocks noChangeAspect="1"/>
          </p:cNvPicPr>
          <p:nvPr/>
        </p:nvPicPr>
        <p:blipFill rotWithShape="1">
          <a:blip r:embed="rId4"/>
          <a:srcRect l="9661"/>
          <a:stretch/>
        </p:blipFill>
        <p:spPr>
          <a:xfrm>
            <a:off x="3774615" y="666895"/>
            <a:ext cx="5369386" cy="1270763"/>
          </a:xfrm>
          <a:prstGeom prst="rect">
            <a:avLst/>
          </a:prstGeom>
        </p:spPr>
      </p:pic>
      <p:pic>
        <p:nvPicPr>
          <p:cNvPr id="13" name="Picture 12">
            <a:extLst>
              <a:ext uri="{FF2B5EF4-FFF2-40B4-BE49-F238E27FC236}">
                <a16:creationId xmlns:a16="http://schemas.microsoft.com/office/drawing/2014/main" id="{1D88A64B-8E50-4DE2-B9B6-59D8C73CCE0F}"/>
              </a:ext>
            </a:extLst>
          </p:cNvPr>
          <p:cNvPicPr>
            <a:picLocks noChangeAspect="1"/>
          </p:cNvPicPr>
          <p:nvPr/>
        </p:nvPicPr>
        <p:blipFill>
          <a:blip r:embed="rId5"/>
          <a:stretch>
            <a:fillRect/>
          </a:stretch>
        </p:blipFill>
        <p:spPr>
          <a:xfrm>
            <a:off x="202534" y="666895"/>
            <a:ext cx="3164092" cy="4343400"/>
          </a:xfrm>
          <a:prstGeom prst="rect">
            <a:avLst/>
          </a:prstGeom>
        </p:spPr>
      </p:pic>
      <p:pic>
        <p:nvPicPr>
          <p:cNvPr id="11" name="Picture 10">
            <a:extLst>
              <a:ext uri="{FF2B5EF4-FFF2-40B4-BE49-F238E27FC236}">
                <a16:creationId xmlns:a16="http://schemas.microsoft.com/office/drawing/2014/main" id="{73C3A293-DD3E-4FB0-9394-4BDE8AF38DA9}"/>
              </a:ext>
            </a:extLst>
          </p:cNvPr>
          <p:cNvPicPr>
            <a:picLocks noChangeAspect="1"/>
          </p:cNvPicPr>
          <p:nvPr/>
        </p:nvPicPr>
        <p:blipFill rotWithShape="1">
          <a:blip r:embed="rId6"/>
          <a:srcRect l="9830"/>
          <a:stretch/>
        </p:blipFill>
        <p:spPr>
          <a:xfrm>
            <a:off x="114300" y="2472338"/>
            <a:ext cx="3345323" cy="1322335"/>
          </a:xfrm>
          <a:prstGeom prst="rect">
            <a:avLst/>
          </a:prstGeom>
        </p:spPr>
      </p:pic>
      <p:pic>
        <p:nvPicPr>
          <p:cNvPr id="9" name="Picture 8">
            <a:extLst>
              <a:ext uri="{FF2B5EF4-FFF2-40B4-BE49-F238E27FC236}">
                <a16:creationId xmlns:a16="http://schemas.microsoft.com/office/drawing/2014/main" id="{9E8F877C-79E8-47AD-87C3-55828626F543}"/>
              </a:ext>
            </a:extLst>
          </p:cNvPr>
          <p:cNvPicPr>
            <a:picLocks noChangeAspect="1"/>
          </p:cNvPicPr>
          <p:nvPr/>
        </p:nvPicPr>
        <p:blipFill rotWithShape="1">
          <a:blip r:embed="rId7"/>
          <a:srcRect r="6107"/>
          <a:stretch/>
        </p:blipFill>
        <p:spPr>
          <a:xfrm>
            <a:off x="309921" y="3794672"/>
            <a:ext cx="3483435" cy="1141535"/>
          </a:xfrm>
          <a:prstGeom prst="rect">
            <a:avLst/>
          </a:prstGeom>
        </p:spPr>
      </p:pic>
    </p:spTree>
    <p:extLst>
      <p:ext uri="{BB962C8B-B14F-4D97-AF65-F5344CB8AC3E}">
        <p14:creationId xmlns:p14="http://schemas.microsoft.com/office/powerpoint/2010/main" val="13200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C9130-C146-4000-9C2D-7434DADEA12D}"/>
              </a:ext>
            </a:extLst>
          </p:cNvPr>
          <p:cNvSpPr>
            <a:spLocks noGrp="1"/>
          </p:cNvSpPr>
          <p:nvPr>
            <p:ph type="title"/>
          </p:nvPr>
        </p:nvSpPr>
        <p:spPr>
          <a:xfrm>
            <a:off x="457200" y="0"/>
            <a:ext cx="8229600" cy="662750"/>
          </a:xfrm>
        </p:spPr>
        <p:txBody>
          <a:bodyPr/>
          <a:lstStyle/>
          <a:p>
            <a:r>
              <a:rPr lang="en-US" dirty="0"/>
              <a:t>Application for findings</a:t>
            </a:r>
          </a:p>
        </p:txBody>
      </p:sp>
      <p:pic>
        <p:nvPicPr>
          <p:cNvPr id="5" name="Picture 4">
            <a:extLst>
              <a:ext uri="{FF2B5EF4-FFF2-40B4-BE49-F238E27FC236}">
                <a16:creationId xmlns:a16="http://schemas.microsoft.com/office/drawing/2014/main" id="{8E2E4181-AF5E-4973-A89E-5E4ADEE0CA05}"/>
              </a:ext>
            </a:extLst>
          </p:cNvPr>
          <p:cNvPicPr>
            <a:picLocks noChangeAspect="1"/>
          </p:cNvPicPr>
          <p:nvPr/>
        </p:nvPicPr>
        <p:blipFill>
          <a:blip r:embed="rId3"/>
          <a:stretch>
            <a:fillRect/>
          </a:stretch>
        </p:blipFill>
        <p:spPr>
          <a:xfrm>
            <a:off x="115557" y="662749"/>
            <a:ext cx="4402402" cy="4348163"/>
          </a:xfrm>
          <a:prstGeom prst="rect">
            <a:avLst/>
          </a:prstGeom>
        </p:spPr>
      </p:pic>
      <p:pic>
        <p:nvPicPr>
          <p:cNvPr id="7" name="Picture 6">
            <a:extLst>
              <a:ext uri="{FF2B5EF4-FFF2-40B4-BE49-F238E27FC236}">
                <a16:creationId xmlns:a16="http://schemas.microsoft.com/office/drawing/2014/main" id="{D74A64DC-24B3-48AE-B4AB-89103FB4647B}"/>
              </a:ext>
            </a:extLst>
          </p:cNvPr>
          <p:cNvPicPr>
            <a:picLocks noChangeAspect="1"/>
          </p:cNvPicPr>
          <p:nvPr/>
        </p:nvPicPr>
        <p:blipFill>
          <a:blip r:embed="rId4"/>
          <a:stretch>
            <a:fillRect/>
          </a:stretch>
        </p:blipFill>
        <p:spPr>
          <a:xfrm>
            <a:off x="5254295" y="3629787"/>
            <a:ext cx="3838574" cy="1552869"/>
          </a:xfrm>
          <a:prstGeom prst="rect">
            <a:avLst/>
          </a:prstGeom>
        </p:spPr>
      </p:pic>
      <p:pic>
        <p:nvPicPr>
          <p:cNvPr id="9" name="Picture 8">
            <a:extLst>
              <a:ext uri="{FF2B5EF4-FFF2-40B4-BE49-F238E27FC236}">
                <a16:creationId xmlns:a16="http://schemas.microsoft.com/office/drawing/2014/main" id="{DDBBB4C1-849C-4FE8-866A-A48938AC1D83}"/>
              </a:ext>
            </a:extLst>
          </p:cNvPr>
          <p:cNvPicPr>
            <a:picLocks noChangeAspect="1"/>
          </p:cNvPicPr>
          <p:nvPr/>
        </p:nvPicPr>
        <p:blipFill>
          <a:blip r:embed="rId5"/>
          <a:stretch>
            <a:fillRect/>
          </a:stretch>
        </p:blipFill>
        <p:spPr>
          <a:xfrm>
            <a:off x="5257800" y="1910862"/>
            <a:ext cx="3835069" cy="1637963"/>
          </a:xfrm>
          <a:prstGeom prst="rect">
            <a:avLst/>
          </a:prstGeom>
        </p:spPr>
      </p:pic>
      <p:pic>
        <p:nvPicPr>
          <p:cNvPr id="11" name="Picture 10">
            <a:extLst>
              <a:ext uri="{FF2B5EF4-FFF2-40B4-BE49-F238E27FC236}">
                <a16:creationId xmlns:a16="http://schemas.microsoft.com/office/drawing/2014/main" id="{FC232F01-ACEE-4812-AC11-2B4607D7406E}"/>
              </a:ext>
            </a:extLst>
          </p:cNvPr>
          <p:cNvPicPr>
            <a:picLocks noChangeAspect="1"/>
          </p:cNvPicPr>
          <p:nvPr/>
        </p:nvPicPr>
        <p:blipFill>
          <a:blip r:embed="rId6"/>
          <a:stretch>
            <a:fillRect/>
          </a:stretch>
        </p:blipFill>
        <p:spPr>
          <a:xfrm>
            <a:off x="5328112" y="99540"/>
            <a:ext cx="3690938" cy="1638236"/>
          </a:xfrm>
          <a:prstGeom prst="rect">
            <a:avLst/>
          </a:prstGeom>
        </p:spPr>
      </p:pic>
    </p:spTree>
    <p:extLst>
      <p:ext uri="{BB962C8B-B14F-4D97-AF65-F5344CB8AC3E}">
        <p14:creationId xmlns:p14="http://schemas.microsoft.com/office/powerpoint/2010/main" val="13277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0040" y="237020"/>
            <a:ext cx="7316788" cy="857250"/>
          </a:xfrm>
        </p:spPr>
        <p:txBody>
          <a:bodyPr/>
          <a:lstStyle/>
          <a:p>
            <a:r>
              <a:rPr lang="en-US" dirty="0"/>
              <a:t>Acknowledgements</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22</a:t>
            </a:fld>
            <a:endParaRPr lang="en-US" b="1" dirty="0">
              <a:solidFill>
                <a:schemeClr val="bg2">
                  <a:lumMod val="25000"/>
                </a:schemeClr>
              </a:solidFill>
              <a:latin typeface="+mj-lt"/>
            </a:endParaRPr>
          </a:p>
        </p:txBody>
      </p:sp>
      <p:pic>
        <p:nvPicPr>
          <p:cNvPr id="4" name="Picture 3">
            <a:extLst>
              <a:ext uri="{FF2B5EF4-FFF2-40B4-BE49-F238E27FC236}">
                <a16:creationId xmlns:a16="http://schemas.microsoft.com/office/drawing/2014/main" id="{482C8E4A-4534-4551-A5E6-05D96B99DE76}"/>
              </a:ext>
            </a:extLst>
          </p:cNvPr>
          <p:cNvPicPr>
            <a:picLocks noChangeAspect="1"/>
          </p:cNvPicPr>
          <p:nvPr/>
        </p:nvPicPr>
        <p:blipFill>
          <a:blip r:embed="rId3"/>
          <a:stretch>
            <a:fillRect/>
          </a:stretch>
        </p:blipFill>
        <p:spPr>
          <a:xfrm>
            <a:off x="4990500" y="1782384"/>
            <a:ext cx="4064184" cy="1223495"/>
          </a:xfrm>
          <a:prstGeom prst="rect">
            <a:avLst/>
          </a:prstGeom>
        </p:spPr>
      </p:pic>
      <p:pic>
        <p:nvPicPr>
          <p:cNvPr id="5" name="Picture 4" descr="Photo of team of researchers: New study will advise MA policymakers on mitigating the impact of flooding and post-flood hazards on populations most at risk ">
            <a:extLst>
              <a:ext uri="{FF2B5EF4-FFF2-40B4-BE49-F238E27FC236}">
                <a16:creationId xmlns:a16="http://schemas.microsoft.com/office/drawing/2014/main" id="{4213BDD8-F048-4937-BBB8-93DF3B7825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40"/>
          <a:stretch/>
        </p:blipFill>
        <p:spPr bwMode="auto">
          <a:xfrm>
            <a:off x="5843294" y="541866"/>
            <a:ext cx="3300706" cy="13472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CA308FAC-7297-4E73-8EA6-B42CA252D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3996" y="540845"/>
            <a:ext cx="1179298" cy="13482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DA58FC-F2FC-40C6-87EE-5B2D0CE65A42}"/>
              </a:ext>
            </a:extLst>
          </p:cNvPr>
          <p:cNvSpPr txBox="1"/>
          <p:nvPr/>
        </p:nvSpPr>
        <p:spPr>
          <a:xfrm>
            <a:off x="-38144" y="743721"/>
            <a:ext cx="5340096" cy="4524315"/>
          </a:xfrm>
          <a:prstGeom prst="rect">
            <a:avLst/>
          </a:prstGeom>
          <a:noFill/>
        </p:spPr>
        <p:txBody>
          <a:bodyPr wrap="square">
            <a:spAutoFit/>
          </a:bodyPr>
          <a:lstStyle/>
          <a:p>
            <a:endParaRPr lang="en-US" dirty="0">
              <a:latin typeface="+mj-lt"/>
            </a:endParaRPr>
          </a:p>
          <a:p>
            <a:pPr marL="285750" indent="-285750">
              <a:buFont typeface="Arial" panose="020B0604020202020204" pitchFamily="34" charset="0"/>
              <a:buChar char="•"/>
            </a:pPr>
            <a:r>
              <a:rPr lang="en-US" dirty="0">
                <a:latin typeface="+mj-lt"/>
              </a:rPr>
              <a:t>Christian D. Guzman – Department of Civil </a:t>
            </a:r>
            <a:br>
              <a:rPr lang="en-US" dirty="0">
                <a:latin typeface="+mj-lt"/>
              </a:rPr>
            </a:br>
            <a:r>
              <a:rPr lang="en-US" dirty="0">
                <a:latin typeface="+mj-lt"/>
              </a:rPr>
              <a:t>and Environmental Engineering </a:t>
            </a:r>
          </a:p>
          <a:p>
            <a:pPr marL="285750" indent="-285750">
              <a:buFont typeface="Arial" panose="020B0604020202020204" pitchFamily="34" charset="0"/>
              <a:buChar char="•"/>
            </a:pPr>
            <a:r>
              <a:rPr lang="en-US" dirty="0">
                <a:latin typeface="+mj-lt"/>
              </a:rPr>
              <a:t>Seda </a:t>
            </a:r>
            <a:r>
              <a:rPr lang="en-US" dirty="0" err="1">
                <a:latin typeface="+mj-lt"/>
              </a:rPr>
              <a:t>Şalap-Ayça</a:t>
            </a:r>
            <a:r>
              <a:rPr lang="en-US" dirty="0">
                <a:latin typeface="+mj-lt"/>
              </a:rPr>
              <a:t>– Department of Geosciences</a:t>
            </a:r>
          </a:p>
          <a:p>
            <a:pPr marL="285750" indent="-285750">
              <a:buFont typeface="Arial" panose="020B0604020202020204" pitchFamily="34" charset="0"/>
              <a:buChar char="•"/>
            </a:pPr>
            <a:r>
              <a:rPr lang="en-US" dirty="0">
                <a:latin typeface="+mj-lt"/>
              </a:rPr>
              <a:t>Jennifer Givens - Department of Sociology, Social Work, and Anthropology, Utah State University</a:t>
            </a:r>
          </a:p>
          <a:p>
            <a:pPr marL="285750" indent="-285750">
              <a:buFont typeface="Arial" panose="020B0604020202020204" pitchFamily="34" charset="0"/>
              <a:buChar char="•"/>
            </a:pPr>
            <a:r>
              <a:rPr lang="en-US" dirty="0">
                <a:latin typeface="+mj-lt"/>
              </a:rPr>
              <a:t>Sheila M. Saia - Department of Forestry and Environmental Resources, North Carolina State University</a:t>
            </a:r>
          </a:p>
          <a:p>
            <a:pPr marL="285750" indent="-285750">
              <a:buFont typeface="Arial" panose="020B0604020202020204" pitchFamily="34" charset="0"/>
              <a:buChar char="•"/>
            </a:pPr>
            <a:r>
              <a:rPr lang="en-US" dirty="0">
                <a:latin typeface="+mj-lt"/>
              </a:rPr>
              <a:t>James Knighton - Department of Natural Resources and the Environment, University of Connecticut</a:t>
            </a:r>
          </a:p>
          <a:p>
            <a:pPr marL="285750" indent="-285750">
              <a:buFont typeface="Arial" panose="020B0604020202020204" pitchFamily="34" charset="0"/>
              <a:buChar char="•"/>
            </a:pPr>
            <a:r>
              <a:rPr lang="en-US" dirty="0">
                <a:latin typeface="+mj-lt"/>
              </a:rPr>
              <a:t>Sheila Saia Karl </a:t>
            </a:r>
            <a:r>
              <a:rPr lang="en-US" dirty="0" err="1">
                <a:latin typeface="+mj-lt"/>
              </a:rPr>
              <a:t>Tacheron</a:t>
            </a:r>
            <a:r>
              <a:rPr lang="en-US" dirty="0">
                <a:latin typeface="+mj-lt"/>
              </a:rPr>
              <a:t>, UMass, Amherst, Department of Geosciences, MSc. Student </a:t>
            </a:r>
          </a:p>
          <a:p>
            <a:pPr marL="285750" indent="-285750">
              <a:buFont typeface="Arial" panose="020B0604020202020204" pitchFamily="34" charset="0"/>
              <a:buChar char="•"/>
            </a:pPr>
            <a:r>
              <a:rPr lang="en-US" dirty="0" err="1">
                <a:latin typeface="+mj-lt"/>
              </a:rPr>
              <a:t>Ivini</a:t>
            </a:r>
            <a:r>
              <a:rPr lang="en-US" dirty="0">
                <a:latin typeface="+mj-lt"/>
              </a:rPr>
              <a:t> de Souza, UMass, Amherst, Department of Geosciences, GIST MSc Graduate</a:t>
            </a:r>
          </a:p>
          <a:p>
            <a:endParaRPr lang="en-US" dirty="0">
              <a:latin typeface="+mj-lt"/>
            </a:endParaRPr>
          </a:p>
        </p:txBody>
      </p:sp>
      <p:pic>
        <p:nvPicPr>
          <p:cNvPr id="9" name="Picture 8">
            <a:extLst>
              <a:ext uri="{FF2B5EF4-FFF2-40B4-BE49-F238E27FC236}">
                <a16:creationId xmlns:a16="http://schemas.microsoft.com/office/drawing/2014/main" id="{CA06BA71-36CC-45F0-9B8E-903A13BD10C1}"/>
              </a:ext>
            </a:extLst>
          </p:cNvPr>
          <p:cNvPicPr>
            <a:picLocks noChangeAspect="1"/>
          </p:cNvPicPr>
          <p:nvPr/>
        </p:nvPicPr>
        <p:blipFill>
          <a:blip r:embed="rId6"/>
          <a:stretch>
            <a:fillRect/>
          </a:stretch>
        </p:blipFill>
        <p:spPr>
          <a:xfrm>
            <a:off x="5301952" y="2953660"/>
            <a:ext cx="3883926" cy="788865"/>
          </a:xfrm>
          <a:prstGeom prst="rect">
            <a:avLst/>
          </a:prstGeom>
        </p:spPr>
      </p:pic>
      <p:pic>
        <p:nvPicPr>
          <p:cNvPr id="10" name="Picture 9">
            <a:extLst>
              <a:ext uri="{FF2B5EF4-FFF2-40B4-BE49-F238E27FC236}">
                <a16:creationId xmlns:a16="http://schemas.microsoft.com/office/drawing/2014/main" id="{E9A74F40-B94A-4436-8036-D3C55514919C}"/>
              </a:ext>
            </a:extLst>
          </p:cNvPr>
          <p:cNvPicPr>
            <a:picLocks noChangeAspect="1"/>
          </p:cNvPicPr>
          <p:nvPr/>
        </p:nvPicPr>
        <p:blipFill>
          <a:blip r:embed="rId7"/>
          <a:stretch>
            <a:fillRect/>
          </a:stretch>
        </p:blipFill>
        <p:spPr>
          <a:xfrm>
            <a:off x="5925008" y="3801792"/>
            <a:ext cx="3218992" cy="788865"/>
          </a:xfrm>
          <a:prstGeom prst="rect">
            <a:avLst/>
          </a:prstGeom>
        </p:spPr>
      </p:pic>
      <p:pic>
        <p:nvPicPr>
          <p:cNvPr id="12" name="Picture 11">
            <a:extLst>
              <a:ext uri="{FF2B5EF4-FFF2-40B4-BE49-F238E27FC236}">
                <a16:creationId xmlns:a16="http://schemas.microsoft.com/office/drawing/2014/main" id="{8395F868-E7BA-401B-AE38-B3CD2445837D}"/>
              </a:ext>
            </a:extLst>
          </p:cNvPr>
          <p:cNvPicPr>
            <a:picLocks noChangeAspect="1"/>
          </p:cNvPicPr>
          <p:nvPr/>
        </p:nvPicPr>
        <p:blipFill rotWithShape="1">
          <a:blip r:embed="rId8"/>
          <a:srcRect l="84635"/>
          <a:stretch/>
        </p:blipFill>
        <p:spPr>
          <a:xfrm>
            <a:off x="5166607" y="3772158"/>
            <a:ext cx="812032" cy="788866"/>
          </a:xfrm>
          <a:prstGeom prst="rect">
            <a:avLst/>
          </a:prstGeom>
        </p:spPr>
      </p:pic>
    </p:spTree>
    <p:extLst>
      <p:ext uri="{BB962C8B-B14F-4D97-AF65-F5344CB8AC3E}">
        <p14:creationId xmlns:p14="http://schemas.microsoft.com/office/powerpoint/2010/main" val="385492799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title="Maroon Backdrop"/>
          <p:cNvSpPr/>
          <p:nvPr/>
        </p:nvSpPr>
        <p:spPr>
          <a:xfrm>
            <a:off x="0" y="0"/>
            <a:ext cx="9144001" cy="5143500"/>
          </a:xfrm>
          <a:prstGeom prst="rect">
            <a:avLst/>
          </a:prstGeom>
          <a:solidFill>
            <a:srgbClr val="5C0D1C">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MAwordmark_wtag_white.png" title="University of Massachusetts Amher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241" y="4628694"/>
            <a:ext cx="2125517" cy="423135"/>
          </a:xfrm>
          <a:prstGeom prst="rect">
            <a:avLst/>
          </a:prstGeom>
        </p:spPr>
      </p:pic>
      <p:sp>
        <p:nvSpPr>
          <p:cNvPr id="2" name="Title 1" hidden="1"/>
          <p:cNvSpPr>
            <a:spLocks noGrp="1"/>
          </p:cNvSpPr>
          <p:nvPr>
            <p:ph type="title" idx="4294967295"/>
          </p:nvPr>
        </p:nvSpPr>
        <p:spPr/>
        <p:txBody>
          <a:bodyPr/>
          <a:lstStyle/>
          <a:p>
            <a:r>
              <a:rPr lang="en-US" dirty="0"/>
              <a:t>Closing Slide</a:t>
            </a:r>
          </a:p>
        </p:txBody>
      </p:sp>
      <p:sp>
        <p:nvSpPr>
          <p:cNvPr id="4" name="TextBox 3">
            <a:extLst>
              <a:ext uri="{FF2B5EF4-FFF2-40B4-BE49-F238E27FC236}">
                <a16:creationId xmlns:a16="http://schemas.microsoft.com/office/drawing/2014/main" id="{97757C19-9001-41D4-8429-029017BA6BBF}"/>
              </a:ext>
            </a:extLst>
          </p:cNvPr>
          <p:cNvSpPr txBox="1"/>
          <p:nvPr/>
        </p:nvSpPr>
        <p:spPr>
          <a:xfrm>
            <a:off x="2095837" y="1806516"/>
            <a:ext cx="5559424" cy="1015663"/>
          </a:xfrm>
          <a:prstGeom prst="rect">
            <a:avLst/>
          </a:prstGeom>
          <a:noFill/>
        </p:spPr>
        <p:txBody>
          <a:bodyPr wrap="square" rtlCol="0">
            <a:spAutoFit/>
          </a:bodyPr>
          <a:lstStyle/>
          <a:p>
            <a:r>
              <a:rPr lang="en-US" sz="6000" b="1" dirty="0">
                <a:solidFill>
                  <a:schemeClr val="bg1"/>
                </a:solidFill>
                <a:latin typeface="+mj-lt"/>
              </a:rPr>
              <a:t>THANK YOU!</a:t>
            </a:r>
          </a:p>
        </p:txBody>
      </p:sp>
    </p:spTree>
    <p:extLst>
      <p:ext uri="{BB962C8B-B14F-4D97-AF65-F5344CB8AC3E}">
        <p14:creationId xmlns:p14="http://schemas.microsoft.com/office/powerpoint/2010/main" val="171131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0">
            <a:extLst>
              <a:ext uri="{FF2B5EF4-FFF2-40B4-BE49-F238E27FC236}">
                <a16:creationId xmlns:a16="http://schemas.microsoft.com/office/drawing/2014/main" id="{10FDC13D-ED0D-4E32-9519-63D7EBE9A016}"/>
              </a:ext>
            </a:extLst>
          </p:cNvPr>
          <p:cNvSpPr>
            <a:spLocks noGrp="1"/>
          </p:cNvSpPr>
          <p:nvPr>
            <p:ph type="sldNum" sz="quarter" idx="4"/>
          </p:nvPr>
        </p:nvSpPr>
        <p:spPr>
          <a:xfrm>
            <a:off x="6774061" y="4688375"/>
            <a:ext cx="2133600" cy="274637"/>
          </a:xfrm>
        </p:spPr>
        <p:txBody>
          <a:bodyPr/>
          <a:lstStyle/>
          <a:p>
            <a:fld id="{4740AEA5-A348-2949-9B8B-EA763C54C64D}" type="slidenum">
              <a:rPr lang="en-US" b="1" smtClean="0">
                <a:solidFill>
                  <a:schemeClr val="bg2">
                    <a:lumMod val="25000"/>
                  </a:schemeClr>
                </a:solidFill>
                <a:latin typeface="+mj-lt"/>
              </a:rPr>
              <a:t>24</a:t>
            </a:fld>
            <a:endParaRPr lang="en-US" b="1" dirty="0">
              <a:solidFill>
                <a:schemeClr val="bg2">
                  <a:lumMod val="25000"/>
                </a:schemeClr>
              </a:solidFill>
              <a:latin typeface="+mj-lt"/>
            </a:endParaRPr>
          </a:p>
        </p:txBody>
      </p:sp>
      <p:pic>
        <p:nvPicPr>
          <p:cNvPr id="12" name="Picture 11" descr="Diagram&#10;&#10;Description automatically generated">
            <a:extLst>
              <a:ext uri="{FF2B5EF4-FFF2-40B4-BE49-F238E27FC236}">
                <a16:creationId xmlns:a16="http://schemas.microsoft.com/office/drawing/2014/main" id="{AD7AF7A7-4FFB-4E5B-8EBC-A997A27077F5}"/>
              </a:ext>
            </a:extLst>
          </p:cNvPr>
          <p:cNvPicPr>
            <a:picLocks noChangeAspect="1"/>
          </p:cNvPicPr>
          <p:nvPr/>
        </p:nvPicPr>
        <p:blipFill rotWithShape="1">
          <a:blip r:embed="rId3"/>
          <a:srcRect t="19124" r="26900"/>
          <a:stretch/>
        </p:blipFill>
        <p:spPr>
          <a:xfrm>
            <a:off x="25877" y="66032"/>
            <a:ext cx="2741400" cy="2448490"/>
          </a:xfrm>
          <a:prstGeom prst="rect">
            <a:avLst/>
          </a:prstGeom>
        </p:spPr>
      </p:pic>
      <p:sp>
        <p:nvSpPr>
          <p:cNvPr id="2" name="Title 1"/>
          <p:cNvSpPr>
            <a:spLocks noGrp="1"/>
          </p:cNvSpPr>
          <p:nvPr>
            <p:ph type="title"/>
          </p:nvPr>
        </p:nvSpPr>
        <p:spPr>
          <a:xfrm>
            <a:off x="2986963" y="605480"/>
            <a:ext cx="7316928" cy="857250"/>
          </a:xfrm>
        </p:spPr>
        <p:txBody>
          <a:bodyPr/>
          <a:lstStyle/>
          <a:p>
            <a:r>
              <a:rPr lang="en-US" dirty="0"/>
              <a:t>SVI Index</a:t>
            </a:r>
          </a:p>
        </p:txBody>
      </p:sp>
      <p:pic>
        <p:nvPicPr>
          <p:cNvPr id="3" name="Picture 2" descr="Map&#10;&#10;Description automatically generated">
            <a:extLst>
              <a:ext uri="{FF2B5EF4-FFF2-40B4-BE49-F238E27FC236}">
                <a16:creationId xmlns:a16="http://schemas.microsoft.com/office/drawing/2014/main" id="{84816884-EDD7-4634-B574-D937F87A0E55}"/>
              </a:ext>
            </a:extLst>
          </p:cNvPr>
          <p:cNvPicPr>
            <a:picLocks noChangeAspect="1"/>
          </p:cNvPicPr>
          <p:nvPr/>
        </p:nvPicPr>
        <p:blipFill rotWithShape="1">
          <a:blip r:embed="rId4"/>
          <a:srcRect t="19532" r="23698"/>
          <a:stretch/>
        </p:blipFill>
        <p:spPr>
          <a:xfrm>
            <a:off x="82242" y="92724"/>
            <a:ext cx="2808361" cy="2288606"/>
          </a:xfrm>
          <a:prstGeom prst="rect">
            <a:avLst/>
          </a:prstGeom>
        </p:spPr>
      </p:pic>
      <p:pic>
        <p:nvPicPr>
          <p:cNvPr id="4" name="Picture 3" descr="Map&#10;&#10;Description automatically generated">
            <a:extLst>
              <a:ext uri="{FF2B5EF4-FFF2-40B4-BE49-F238E27FC236}">
                <a16:creationId xmlns:a16="http://schemas.microsoft.com/office/drawing/2014/main" id="{62C3C12A-10C4-4A7F-91CD-ECD1803D5B8E}"/>
              </a:ext>
            </a:extLst>
          </p:cNvPr>
          <p:cNvPicPr>
            <a:picLocks noChangeAspect="1"/>
          </p:cNvPicPr>
          <p:nvPr/>
        </p:nvPicPr>
        <p:blipFill rotWithShape="1">
          <a:blip r:embed="rId5"/>
          <a:srcRect t="17560" r="14615"/>
          <a:stretch/>
        </p:blipFill>
        <p:spPr>
          <a:xfrm>
            <a:off x="5765000" y="1561821"/>
            <a:ext cx="3142661" cy="2344652"/>
          </a:xfrm>
          <a:prstGeom prst="rect">
            <a:avLst/>
          </a:prstGeom>
        </p:spPr>
      </p:pic>
      <p:pic>
        <p:nvPicPr>
          <p:cNvPr id="5" name="Picture 4" descr="Map&#10;&#10;Description automatically generated">
            <a:extLst>
              <a:ext uri="{FF2B5EF4-FFF2-40B4-BE49-F238E27FC236}">
                <a16:creationId xmlns:a16="http://schemas.microsoft.com/office/drawing/2014/main" id="{43B6AC86-F511-46BF-8171-0E3C4897C1F4}"/>
              </a:ext>
            </a:extLst>
          </p:cNvPr>
          <p:cNvPicPr>
            <a:picLocks noChangeAspect="1"/>
          </p:cNvPicPr>
          <p:nvPr/>
        </p:nvPicPr>
        <p:blipFill rotWithShape="1">
          <a:blip r:embed="rId6"/>
          <a:srcRect t="18200" r="26001"/>
          <a:stretch/>
        </p:blipFill>
        <p:spPr>
          <a:xfrm>
            <a:off x="2864955" y="1580022"/>
            <a:ext cx="2723600" cy="2326451"/>
          </a:xfrm>
          <a:prstGeom prst="rect">
            <a:avLst/>
          </a:prstGeom>
        </p:spPr>
      </p:pic>
      <p:pic>
        <p:nvPicPr>
          <p:cNvPr id="7" name="Picture 6" descr="Map&#10;&#10;Description automatically generated">
            <a:extLst>
              <a:ext uri="{FF2B5EF4-FFF2-40B4-BE49-F238E27FC236}">
                <a16:creationId xmlns:a16="http://schemas.microsoft.com/office/drawing/2014/main" id="{80CD31E7-0C10-445E-A817-183CC6C78709}"/>
              </a:ext>
            </a:extLst>
          </p:cNvPr>
          <p:cNvPicPr>
            <a:picLocks noChangeAspect="1"/>
          </p:cNvPicPr>
          <p:nvPr/>
        </p:nvPicPr>
        <p:blipFill rotWithShape="1">
          <a:blip r:embed="rId7"/>
          <a:srcRect t="18200" r="26001"/>
          <a:stretch/>
        </p:blipFill>
        <p:spPr>
          <a:xfrm>
            <a:off x="65957" y="2636561"/>
            <a:ext cx="2723600" cy="2326451"/>
          </a:xfrm>
          <a:prstGeom prst="rect">
            <a:avLst/>
          </a:prstGeom>
        </p:spPr>
      </p:pic>
      <p:sp>
        <p:nvSpPr>
          <p:cNvPr id="8" name="TextBox 7">
            <a:extLst>
              <a:ext uri="{FF2B5EF4-FFF2-40B4-BE49-F238E27FC236}">
                <a16:creationId xmlns:a16="http://schemas.microsoft.com/office/drawing/2014/main" id="{9F189438-F3C4-49B9-9175-7F486EDA2C24}"/>
              </a:ext>
            </a:extLst>
          </p:cNvPr>
          <p:cNvSpPr txBox="1"/>
          <p:nvPr/>
        </p:nvSpPr>
        <p:spPr>
          <a:xfrm>
            <a:off x="2864955" y="92724"/>
            <a:ext cx="1389411" cy="646331"/>
          </a:xfrm>
          <a:prstGeom prst="rect">
            <a:avLst/>
          </a:prstGeom>
          <a:noFill/>
        </p:spPr>
        <p:txBody>
          <a:bodyPr wrap="square" rtlCol="0">
            <a:spAutoFit/>
          </a:bodyPr>
          <a:lstStyle/>
          <a:p>
            <a:r>
              <a:rPr lang="en-US" dirty="0">
                <a:latin typeface="+mj-lt"/>
              </a:rPr>
              <a:t>Lawrence (left)</a:t>
            </a:r>
          </a:p>
        </p:txBody>
      </p:sp>
      <p:sp>
        <p:nvSpPr>
          <p:cNvPr id="9" name="TextBox 8">
            <a:extLst>
              <a:ext uri="{FF2B5EF4-FFF2-40B4-BE49-F238E27FC236}">
                <a16:creationId xmlns:a16="http://schemas.microsoft.com/office/drawing/2014/main" id="{4F9E377F-7241-4782-BFE4-3A1AE09EB25F}"/>
              </a:ext>
            </a:extLst>
          </p:cNvPr>
          <p:cNvSpPr txBox="1"/>
          <p:nvPr/>
        </p:nvSpPr>
        <p:spPr>
          <a:xfrm>
            <a:off x="2986963" y="3970506"/>
            <a:ext cx="1389411" cy="369332"/>
          </a:xfrm>
          <a:prstGeom prst="rect">
            <a:avLst/>
          </a:prstGeom>
          <a:noFill/>
        </p:spPr>
        <p:txBody>
          <a:bodyPr wrap="square" rtlCol="0">
            <a:spAutoFit/>
          </a:bodyPr>
          <a:lstStyle/>
          <a:p>
            <a:r>
              <a:rPr lang="en-US" dirty="0">
                <a:latin typeface="+mj-lt"/>
              </a:rPr>
              <a:t>Worcester</a:t>
            </a:r>
          </a:p>
        </p:txBody>
      </p:sp>
      <p:sp>
        <p:nvSpPr>
          <p:cNvPr id="11" name="TextBox 10">
            <a:extLst>
              <a:ext uri="{FF2B5EF4-FFF2-40B4-BE49-F238E27FC236}">
                <a16:creationId xmlns:a16="http://schemas.microsoft.com/office/drawing/2014/main" id="{5544422C-0499-4014-9779-DCC6F02D483F}"/>
              </a:ext>
            </a:extLst>
          </p:cNvPr>
          <p:cNvSpPr txBox="1"/>
          <p:nvPr/>
        </p:nvSpPr>
        <p:spPr>
          <a:xfrm>
            <a:off x="5889167" y="4037733"/>
            <a:ext cx="1389411" cy="369332"/>
          </a:xfrm>
          <a:prstGeom prst="rect">
            <a:avLst/>
          </a:prstGeom>
          <a:noFill/>
        </p:spPr>
        <p:txBody>
          <a:bodyPr wrap="square" rtlCol="0">
            <a:spAutoFit/>
          </a:bodyPr>
          <a:lstStyle/>
          <a:p>
            <a:r>
              <a:rPr lang="en-US" dirty="0">
                <a:latin typeface="+mj-lt"/>
              </a:rPr>
              <a:t>Boston</a:t>
            </a:r>
          </a:p>
        </p:txBody>
      </p:sp>
      <p:sp>
        <p:nvSpPr>
          <p:cNvPr id="15" name="TextBox 14">
            <a:extLst>
              <a:ext uri="{FF2B5EF4-FFF2-40B4-BE49-F238E27FC236}">
                <a16:creationId xmlns:a16="http://schemas.microsoft.com/office/drawing/2014/main" id="{4DD5CF51-8F9B-4E67-A561-D9D29B87E586}"/>
              </a:ext>
            </a:extLst>
          </p:cNvPr>
          <p:cNvSpPr txBox="1"/>
          <p:nvPr/>
        </p:nvSpPr>
        <p:spPr>
          <a:xfrm>
            <a:off x="2767277" y="4489296"/>
            <a:ext cx="1804723" cy="369332"/>
          </a:xfrm>
          <a:prstGeom prst="rect">
            <a:avLst/>
          </a:prstGeom>
          <a:noFill/>
        </p:spPr>
        <p:txBody>
          <a:bodyPr wrap="square" rtlCol="0">
            <a:spAutoFit/>
          </a:bodyPr>
          <a:lstStyle/>
          <a:p>
            <a:r>
              <a:rPr lang="en-US" dirty="0">
                <a:latin typeface="+mj-lt"/>
              </a:rPr>
              <a:t>Springfield (left)</a:t>
            </a:r>
          </a:p>
        </p:txBody>
      </p:sp>
    </p:spTree>
    <p:extLst>
      <p:ext uri="{BB962C8B-B14F-4D97-AF65-F5344CB8AC3E}">
        <p14:creationId xmlns:p14="http://schemas.microsoft.com/office/powerpoint/2010/main" val="315091432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0">
            <a:extLst>
              <a:ext uri="{FF2B5EF4-FFF2-40B4-BE49-F238E27FC236}">
                <a16:creationId xmlns:a16="http://schemas.microsoft.com/office/drawing/2014/main" id="{10FDC13D-ED0D-4E32-9519-63D7EBE9A016}"/>
              </a:ext>
            </a:extLst>
          </p:cNvPr>
          <p:cNvSpPr>
            <a:spLocks noGrp="1"/>
          </p:cNvSpPr>
          <p:nvPr>
            <p:ph type="sldNum" sz="quarter" idx="4"/>
          </p:nvPr>
        </p:nvSpPr>
        <p:spPr>
          <a:xfrm>
            <a:off x="6774061" y="4688375"/>
            <a:ext cx="2133600" cy="274637"/>
          </a:xfrm>
        </p:spPr>
        <p:txBody>
          <a:bodyPr/>
          <a:lstStyle/>
          <a:p>
            <a:fld id="{4740AEA5-A348-2949-9B8B-EA763C54C64D}" type="slidenum">
              <a:rPr lang="en-US" b="1" smtClean="0">
                <a:solidFill>
                  <a:schemeClr val="bg2">
                    <a:lumMod val="25000"/>
                  </a:schemeClr>
                </a:solidFill>
                <a:latin typeface="+mj-lt"/>
              </a:rPr>
              <a:t>25</a:t>
            </a:fld>
            <a:endParaRPr lang="en-US" b="1" dirty="0">
              <a:solidFill>
                <a:schemeClr val="bg2">
                  <a:lumMod val="25000"/>
                </a:schemeClr>
              </a:solidFill>
              <a:latin typeface="+mj-lt"/>
            </a:endParaRPr>
          </a:p>
        </p:txBody>
      </p:sp>
      <p:pic>
        <p:nvPicPr>
          <p:cNvPr id="8" name="Picture 7" descr="Map&#10;&#10;Description automatically generated">
            <a:extLst>
              <a:ext uri="{FF2B5EF4-FFF2-40B4-BE49-F238E27FC236}">
                <a16:creationId xmlns:a16="http://schemas.microsoft.com/office/drawing/2014/main" id="{AC612420-9963-438F-9DAA-344F09E416A0}"/>
              </a:ext>
            </a:extLst>
          </p:cNvPr>
          <p:cNvPicPr>
            <a:picLocks noChangeAspect="1"/>
          </p:cNvPicPr>
          <p:nvPr/>
        </p:nvPicPr>
        <p:blipFill rotWithShape="1">
          <a:blip r:embed="rId3"/>
          <a:srcRect t="19124" r="27583"/>
          <a:stretch/>
        </p:blipFill>
        <p:spPr>
          <a:xfrm>
            <a:off x="5588555" y="1636995"/>
            <a:ext cx="2715751" cy="2448490"/>
          </a:xfrm>
          <a:prstGeom prst="rect">
            <a:avLst/>
          </a:prstGeom>
        </p:spPr>
      </p:pic>
      <p:pic>
        <p:nvPicPr>
          <p:cNvPr id="10" name="Picture 9">
            <a:extLst>
              <a:ext uri="{FF2B5EF4-FFF2-40B4-BE49-F238E27FC236}">
                <a16:creationId xmlns:a16="http://schemas.microsoft.com/office/drawing/2014/main" id="{DA602C4E-E82D-4261-960D-55B644079401}"/>
              </a:ext>
            </a:extLst>
          </p:cNvPr>
          <p:cNvPicPr>
            <a:picLocks noChangeAspect="1"/>
          </p:cNvPicPr>
          <p:nvPr/>
        </p:nvPicPr>
        <p:blipFill rotWithShape="1">
          <a:blip r:embed="rId4"/>
          <a:srcRect t="19124" r="27583"/>
          <a:stretch/>
        </p:blipFill>
        <p:spPr>
          <a:xfrm>
            <a:off x="25877" y="2514522"/>
            <a:ext cx="2715752" cy="2448490"/>
          </a:xfrm>
          <a:prstGeom prst="rect">
            <a:avLst/>
          </a:prstGeom>
        </p:spPr>
      </p:pic>
      <p:pic>
        <p:nvPicPr>
          <p:cNvPr id="12" name="Picture 11" descr="Diagram&#10;&#10;Description automatically generated">
            <a:extLst>
              <a:ext uri="{FF2B5EF4-FFF2-40B4-BE49-F238E27FC236}">
                <a16:creationId xmlns:a16="http://schemas.microsoft.com/office/drawing/2014/main" id="{AD7AF7A7-4FFB-4E5B-8EBC-A997A27077F5}"/>
              </a:ext>
            </a:extLst>
          </p:cNvPr>
          <p:cNvPicPr>
            <a:picLocks noChangeAspect="1"/>
          </p:cNvPicPr>
          <p:nvPr/>
        </p:nvPicPr>
        <p:blipFill rotWithShape="1">
          <a:blip r:embed="rId5"/>
          <a:srcRect t="19124" r="26900"/>
          <a:stretch/>
        </p:blipFill>
        <p:spPr>
          <a:xfrm>
            <a:off x="25877" y="66032"/>
            <a:ext cx="2741400" cy="2448490"/>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C5DF7E18-9E72-4670-B8D2-C6ACFB532669}"/>
              </a:ext>
            </a:extLst>
          </p:cNvPr>
          <p:cNvPicPr>
            <a:picLocks noChangeAspect="1"/>
          </p:cNvPicPr>
          <p:nvPr/>
        </p:nvPicPr>
        <p:blipFill rotWithShape="1">
          <a:blip r:embed="rId6"/>
          <a:srcRect l="3764" r="27584"/>
          <a:stretch/>
        </p:blipFill>
        <p:spPr>
          <a:xfrm>
            <a:off x="2961315" y="1058014"/>
            <a:ext cx="2574612" cy="3027471"/>
          </a:xfrm>
          <a:prstGeom prst="rect">
            <a:avLst/>
          </a:prstGeom>
        </p:spPr>
      </p:pic>
      <p:sp>
        <p:nvSpPr>
          <p:cNvPr id="2" name="Title 1"/>
          <p:cNvSpPr>
            <a:spLocks noGrp="1"/>
          </p:cNvSpPr>
          <p:nvPr>
            <p:ph type="title"/>
          </p:nvPr>
        </p:nvSpPr>
        <p:spPr>
          <a:xfrm>
            <a:off x="2986963" y="605480"/>
            <a:ext cx="7316928" cy="857250"/>
          </a:xfrm>
        </p:spPr>
        <p:txBody>
          <a:bodyPr/>
          <a:lstStyle/>
          <a:p>
            <a:r>
              <a:rPr lang="en-US" dirty="0"/>
              <a:t>Environmental Justice Communities</a:t>
            </a:r>
          </a:p>
        </p:txBody>
      </p:sp>
      <p:sp>
        <p:nvSpPr>
          <p:cNvPr id="3" name="TextBox 2">
            <a:extLst>
              <a:ext uri="{FF2B5EF4-FFF2-40B4-BE49-F238E27FC236}">
                <a16:creationId xmlns:a16="http://schemas.microsoft.com/office/drawing/2014/main" id="{2936D571-151C-4344-B64A-6C835AC8D5FE}"/>
              </a:ext>
            </a:extLst>
          </p:cNvPr>
          <p:cNvSpPr txBox="1"/>
          <p:nvPr/>
        </p:nvSpPr>
        <p:spPr>
          <a:xfrm>
            <a:off x="2864955" y="92724"/>
            <a:ext cx="1389411" cy="646331"/>
          </a:xfrm>
          <a:prstGeom prst="rect">
            <a:avLst/>
          </a:prstGeom>
          <a:noFill/>
        </p:spPr>
        <p:txBody>
          <a:bodyPr wrap="square" rtlCol="0">
            <a:spAutoFit/>
          </a:bodyPr>
          <a:lstStyle/>
          <a:p>
            <a:r>
              <a:rPr lang="en-US" dirty="0">
                <a:latin typeface="+mj-lt"/>
              </a:rPr>
              <a:t>Lawrence (left)</a:t>
            </a:r>
          </a:p>
        </p:txBody>
      </p:sp>
      <p:sp>
        <p:nvSpPr>
          <p:cNvPr id="4" name="TextBox 3">
            <a:extLst>
              <a:ext uri="{FF2B5EF4-FFF2-40B4-BE49-F238E27FC236}">
                <a16:creationId xmlns:a16="http://schemas.microsoft.com/office/drawing/2014/main" id="{37C5A94D-CBDA-483B-97FE-EE532D44744E}"/>
              </a:ext>
            </a:extLst>
          </p:cNvPr>
          <p:cNvSpPr txBox="1"/>
          <p:nvPr/>
        </p:nvSpPr>
        <p:spPr>
          <a:xfrm>
            <a:off x="2986963" y="3970506"/>
            <a:ext cx="1389411" cy="369332"/>
          </a:xfrm>
          <a:prstGeom prst="rect">
            <a:avLst/>
          </a:prstGeom>
          <a:noFill/>
        </p:spPr>
        <p:txBody>
          <a:bodyPr wrap="square" rtlCol="0">
            <a:spAutoFit/>
          </a:bodyPr>
          <a:lstStyle/>
          <a:p>
            <a:r>
              <a:rPr lang="en-US" dirty="0">
                <a:latin typeface="+mj-lt"/>
              </a:rPr>
              <a:t>Worcester</a:t>
            </a:r>
          </a:p>
        </p:txBody>
      </p:sp>
      <p:sp>
        <p:nvSpPr>
          <p:cNvPr id="5" name="TextBox 4">
            <a:extLst>
              <a:ext uri="{FF2B5EF4-FFF2-40B4-BE49-F238E27FC236}">
                <a16:creationId xmlns:a16="http://schemas.microsoft.com/office/drawing/2014/main" id="{E6E857C2-8F52-4CC9-AC18-FF0826B86266}"/>
              </a:ext>
            </a:extLst>
          </p:cNvPr>
          <p:cNvSpPr txBox="1"/>
          <p:nvPr/>
        </p:nvSpPr>
        <p:spPr>
          <a:xfrm>
            <a:off x="5889167" y="4037733"/>
            <a:ext cx="1389411" cy="369332"/>
          </a:xfrm>
          <a:prstGeom prst="rect">
            <a:avLst/>
          </a:prstGeom>
          <a:noFill/>
        </p:spPr>
        <p:txBody>
          <a:bodyPr wrap="square" rtlCol="0">
            <a:spAutoFit/>
          </a:bodyPr>
          <a:lstStyle/>
          <a:p>
            <a:r>
              <a:rPr lang="en-US" dirty="0">
                <a:latin typeface="+mj-lt"/>
              </a:rPr>
              <a:t>Boston</a:t>
            </a:r>
          </a:p>
        </p:txBody>
      </p:sp>
      <p:sp>
        <p:nvSpPr>
          <p:cNvPr id="7" name="TextBox 6">
            <a:extLst>
              <a:ext uri="{FF2B5EF4-FFF2-40B4-BE49-F238E27FC236}">
                <a16:creationId xmlns:a16="http://schemas.microsoft.com/office/drawing/2014/main" id="{A512D9F3-7DCF-4455-9A5A-CB2633457E62}"/>
              </a:ext>
            </a:extLst>
          </p:cNvPr>
          <p:cNvSpPr txBox="1"/>
          <p:nvPr/>
        </p:nvSpPr>
        <p:spPr>
          <a:xfrm>
            <a:off x="2767277" y="4489296"/>
            <a:ext cx="1804723" cy="369332"/>
          </a:xfrm>
          <a:prstGeom prst="rect">
            <a:avLst/>
          </a:prstGeom>
          <a:noFill/>
        </p:spPr>
        <p:txBody>
          <a:bodyPr wrap="square" rtlCol="0">
            <a:spAutoFit/>
          </a:bodyPr>
          <a:lstStyle/>
          <a:p>
            <a:r>
              <a:rPr lang="en-US" dirty="0">
                <a:latin typeface="+mj-lt"/>
              </a:rPr>
              <a:t>Springfield (left)</a:t>
            </a:r>
          </a:p>
        </p:txBody>
      </p:sp>
      <p:pic>
        <p:nvPicPr>
          <p:cNvPr id="11" name="Picture 10" descr="Map&#10;&#10;Description automatically generated">
            <a:extLst>
              <a:ext uri="{FF2B5EF4-FFF2-40B4-BE49-F238E27FC236}">
                <a16:creationId xmlns:a16="http://schemas.microsoft.com/office/drawing/2014/main" id="{D829486C-F165-4CDD-9E88-FF3B4A24741D}"/>
              </a:ext>
            </a:extLst>
          </p:cNvPr>
          <p:cNvPicPr>
            <a:picLocks noChangeAspect="1"/>
          </p:cNvPicPr>
          <p:nvPr/>
        </p:nvPicPr>
        <p:blipFill rotWithShape="1">
          <a:blip r:embed="rId7"/>
          <a:srcRect l="89587" t="75669" r="182" b="16382"/>
          <a:stretch/>
        </p:blipFill>
        <p:spPr>
          <a:xfrm>
            <a:off x="7278578" y="3970506"/>
            <a:ext cx="1208123" cy="938576"/>
          </a:xfrm>
          <a:prstGeom prst="rect">
            <a:avLst/>
          </a:prstGeom>
        </p:spPr>
      </p:pic>
    </p:spTree>
    <p:extLst>
      <p:ext uri="{BB962C8B-B14F-4D97-AF65-F5344CB8AC3E}">
        <p14:creationId xmlns:p14="http://schemas.microsoft.com/office/powerpoint/2010/main" val="341710586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4AED-DD96-4FFA-90D8-C4A697557238}"/>
              </a:ext>
            </a:extLst>
          </p:cNvPr>
          <p:cNvSpPr>
            <a:spLocks noGrp="1"/>
          </p:cNvSpPr>
          <p:nvPr>
            <p:ph type="title"/>
          </p:nvPr>
        </p:nvSpPr>
        <p:spPr>
          <a:xfrm>
            <a:off x="443319" y="583072"/>
            <a:ext cx="7311309" cy="857250"/>
          </a:xfrm>
        </p:spPr>
        <p:txBody>
          <a:bodyPr/>
          <a:lstStyle/>
          <a:p>
            <a:r>
              <a:rPr lang="en-US" dirty="0"/>
              <a:t>Spatial Variation of Risk in Urban EJI Communities Under Climate Change</a:t>
            </a:r>
          </a:p>
        </p:txBody>
      </p:sp>
      <p:sp>
        <p:nvSpPr>
          <p:cNvPr id="3" name="Slide Number Placeholder 2">
            <a:extLst>
              <a:ext uri="{FF2B5EF4-FFF2-40B4-BE49-F238E27FC236}">
                <a16:creationId xmlns:a16="http://schemas.microsoft.com/office/drawing/2014/main" id="{0BC1C3BB-E2BF-4897-BC23-B2190672B465}"/>
              </a:ext>
            </a:extLst>
          </p:cNvPr>
          <p:cNvSpPr>
            <a:spLocks noGrp="1"/>
          </p:cNvSpPr>
          <p:nvPr>
            <p:ph type="sldNum" sz="quarter" idx="4"/>
          </p:nvPr>
        </p:nvSpPr>
        <p:spPr/>
        <p:txBody>
          <a:bodyPr/>
          <a:lstStyle/>
          <a:p>
            <a:fld id="{4740AEA5-A348-2949-9B8B-EA763C54C64D}" type="slidenum">
              <a:rPr lang="en-US" smtClean="0"/>
              <a:t>26</a:t>
            </a:fld>
            <a:endParaRPr lang="en-US" dirty="0"/>
          </a:p>
        </p:txBody>
      </p:sp>
      <p:pic>
        <p:nvPicPr>
          <p:cNvPr id="6" name="Content Placeholder 6">
            <a:extLst>
              <a:ext uri="{FF2B5EF4-FFF2-40B4-BE49-F238E27FC236}">
                <a16:creationId xmlns:a16="http://schemas.microsoft.com/office/drawing/2014/main" id="{5187DA62-4416-4401-84D7-716111B08626}"/>
              </a:ext>
            </a:extLst>
          </p:cNvPr>
          <p:cNvPicPr>
            <a:picLocks noChangeAspect="1"/>
          </p:cNvPicPr>
          <p:nvPr/>
        </p:nvPicPr>
        <p:blipFill rotWithShape="1">
          <a:blip r:embed="rId3"/>
          <a:srcRect l="19433"/>
          <a:stretch/>
        </p:blipFill>
        <p:spPr>
          <a:xfrm>
            <a:off x="519802" y="1614069"/>
            <a:ext cx="3677293" cy="2802330"/>
          </a:xfrm>
          <a:prstGeom prst="rect">
            <a:avLst/>
          </a:prstGeom>
        </p:spPr>
      </p:pic>
      <p:pic>
        <p:nvPicPr>
          <p:cNvPr id="7" name="Picture 6">
            <a:extLst>
              <a:ext uri="{FF2B5EF4-FFF2-40B4-BE49-F238E27FC236}">
                <a16:creationId xmlns:a16="http://schemas.microsoft.com/office/drawing/2014/main" id="{D3A33091-E4C2-4AA8-82F9-B06A5DFF73BB}"/>
              </a:ext>
            </a:extLst>
          </p:cNvPr>
          <p:cNvPicPr>
            <a:picLocks noChangeAspect="1"/>
          </p:cNvPicPr>
          <p:nvPr/>
        </p:nvPicPr>
        <p:blipFill>
          <a:blip r:embed="rId4"/>
          <a:stretch>
            <a:fillRect/>
          </a:stretch>
        </p:blipFill>
        <p:spPr>
          <a:xfrm>
            <a:off x="4844915" y="1630416"/>
            <a:ext cx="3677293" cy="2802330"/>
          </a:xfrm>
          <a:prstGeom prst="rect">
            <a:avLst/>
          </a:prstGeom>
        </p:spPr>
      </p:pic>
    </p:spTree>
    <p:extLst>
      <p:ext uri="{BB962C8B-B14F-4D97-AF65-F5344CB8AC3E}">
        <p14:creationId xmlns:p14="http://schemas.microsoft.com/office/powerpoint/2010/main" val="4176659134"/>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64AED-DD96-4FFA-90D8-C4A697557238}"/>
              </a:ext>
            </a:extLst>
          </p:cNvPr>
          <p:cNvSpPr>
            <a:spLocks noGrp="1"/>
          </p:cNvSpPr>
          <p:nvPr>
            <p:ph type="title"/>
          </p:nvPr>
        </p:nvSpPr>
        <p:spPr/>
        <p:txBody>
          <a:bodyPr/>
          <a:lstStyle/>
          <a:p>
            <a:r>
              <a:rPr lang="en-US" dirty="0"/>
              <a:t>Increasing Hydrological Risk in Rural Areas</a:t>
            </a:r>
          </a:p>
        </p:txBody>
      </p:sp>
      <p:sp>
        <p:nvSpPr>
          <p:cNvPr id="3" name="Slide Number Placeholder 2">
            <a:extLst>
              <a:ext uri="{FF2B5EF4-FFF2-40B4-BE49-F238E27FC236}">
                <a16:creationId xmlns:a16="http://schemas.microsoft.com/office/drawing/2014/main" id="{0BC1C3BB-E2BF-4897-BC23-B2190672B465}"/>
              </a:ext>
            </a:extLst>
          </p:cNvPr>
          <p:cNvSpPr>
            <a:spLocks noGrp="1"/>
          </p:cNvSpPr>
          <p:nvPr>
            <p:ph type="sldNum" sz="quarter" idx="4"/>
          </p:nvPr>
        </p:nvSpPr>
        <p:spPr/>
        <p:txBody>
          <a:bodyPr/>
          <a:lstStyle/>
          <a:p>
            <a:fld id="{4740AEA5-A348-2949-9B8B-EA763C54C64D}" type="slidenum">
              <a:rPr lang="en-US" smtClean="0"/>
              <a:t>27</a:t>
            </a:fld>
            <a:endParaRPr lang="en-US" dirty="0"/>
          </a:p>
        </p:txBody>
      </p:sp>
      <p:pic>
        <p:nvPicPr>
          <p:cNvPr id="4" name="Picture 3">
            <a:extLst>
              <a:ext uri="{FF2B5EF4-FFF2-40B4-BE49-F238E27FC236}">
                <a16:creationId xmlns:a16="http://schemas.microsoft.com/office/drawing/2014/main" id="{75ADBE87-EF2A-4ABB-B102-C4E27953E72A}"/>
              </a:ext>
            </a:extLst>
          </p:cNvPr>
          <p:cNvPicPr>
            <a:picLocks noChangeAspect="1"/>
          </p:cNvPicPr>
          <p:nvPr/>
        </p:nvPicPr>
        <p:blipFill>
          <a:blip r:embed="rId3"/>
          <a:stretch>
            <a:fillRect/>
          </a:stretch>
        </p:blipFill>
        <p:spPr>
          <a:xfrm>
            <a:off x="4837350" y="1438649"/>
            <a:ext cx="3003511" cy="3399183"/>
          </a:xfrm>
          <a:prstGeom prst="rect">
            <a:avLst/>
          </a:prstGeom>
        </p:spPr>
      </p:pic>
      <p:pic>
        <p:nvPicPr>
          <p:cNvPr id="5" name="Picture 4">
            <a:extLst>
              <a:ext uri="{FF2B5EF4-FFF2-40B4-BE49-F238E27FC236}">
                <a16:creationId xmlns:a16="http://schemas.microsoft.com/office/drawing/2014/main" id="{8FBEB311-0E90-444A-83BF-42FEABC6FD88}"/>
              </a:ext>
            </a:extLst>
          </p:cNvPr>
          <p:cNvPicPr>
            <a:picLocks noChangeAspect="1"/>
          </p:cNvPicPr>
          <p:nvPr/>
        </p:nvPicPr>
        <p:blipFill>
          <a:blip r:embed="rId4"/>
          <a:stretch>
            <a:fillRect/>
          </a:stretch>
        </p:blipFill>
        <p:spPr>
          <a:xfrm>
            <a:off x="863449" y="1438649"/>
            <a:ext cx="2979531" cy="3339233"/>
          </a:xfrm>
          <a:prstGeom prst="rect">
            <a:avLst/>
          </a:prstGeom>
        </p:spPr>
      </p:pic>
    </p:spTree>
    <p:extLst>
      <p:ext uri="{BB962C8B-B14F-4D97-AF65-F5344CB8AC3E}">
        <p14:creationId xmlns:p14="http://schemas.microsoft.com/office/powerpoint/2010/main" val="63088409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785" y="510833"/>
            <a:ext cx="7316788" cy="857250"/>
          </a:xfrm>
        </p:spPr>
        <p:txBody>
          <a:bodyPr/>
          <a:lstStyle/>
          <a:p>
            <a:r>
              <a:rPr lang="en-US" dirty="0"/>
              <a:t>Environmental Justice</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2</a:t>
            </a:fld>
            <a:endParaRPr lang="en-US" b="1" dirty="0">
              <a:solidFill>
                <a:schemeClr val="bg2">
                  <a:lumMod val="25000"/>
                </a:schemeClr>
              </a:solidFill>
              <a:latin typeface="+mj-lt"/>
            </a:endParaRPr>
          </a:p>
        </p:txBody>
      </p:sp>
      <p:sp>
        <p:nvSpPr>
          <p:cNvPr id="4" name="TextBox 3">
            <a:extLst>
              <a:ext uri="{FF2B5EF4-FFF2-40B4-BE49-F238E27FC236}">
                <a16:creationId xmlns:a16="http://schemas.microsoft.com/office/drawing/2014/main" id="{49AC4C38-5A3F-4570-BED6-77213B3CB8A1}"/>
              </a:ext>
            </a:extLst>
          </p:cNvPr>
          <p:cNvSpPr txBox="1"/>
          <p:nvPr/>
        </p:nvSpPr>
        <p:spPr>
          <a:xfrm>
            <a:off x="117467" y="1644526"/>
            <a:ext cx="4454533" cy="3170099"/>
          </a:xfrm>
          <a:prstGeom prst="rect">
            <a:avLst/>
          </a:prstGeom>
          <a:noFill/>
        </p:spPr>
        <p:txBody>
          <a:bodyPr wrap="square" rtlCol="0">
            <a:spAutoFit/>
          </a:bodyPr>
          <a:lstStyle/>
          <a:p>
            <a:pPr marL="285750" indent="-285750">
              <a:lnSpc>
                <a:spcPct val="150000"/>
              </a:lnSpc>
              <a:buFontTx/>
              <a:buChar char="-"/>
            </a:pPr>
            <a:r>
              <a:rPr lang="en-US" sz="2000" b="1" dirty="0">
                <a:latin typeface="+mj-lt"/>
              </a:rPr>
              <a:t>Differential exposure</a:t>
            </a:r>
            <a:r>
              <a:rPr lang="en-US" sz="2000" dirty="0">
                <a:latin typeface="+mj-lt"/>
              </a:rPr>
              <a:t> yields varying environmental risks by socioeconomic status  (Bullard, 1993; </a:t>
            </a:r>
            <a:r>
              <a:rPr lang="en-US" sz="2000" dirty="0" err="1">
                <a:latin typeface="+mj-lt"/>
              </a:rPr>
              <a:t>Martuzzi</a:t>
            </a:r>
            <a:r>
              <a:rPr lang="en-US" sz="2000" dirty="0">
                <a:latin typeface="+mj-lt"/>
              </a:rPr>
              <a:t>, 2010)</a:t>
            </a:r>
          </a:p>
          <a:p>
            <a:pPr marL="285750" indent="-285750">
              <a:lnSpc>
                <a:spcPct val="150000"/>
              </a:lnSpc>
              <a:buFontTx/>
              <a:buChar char="-"/>
            </a:pPr>
            <a:r>
              <a:rPr lang="en-US" sz="2000" dirty="0">
                <a:latin typeface="+mj-lt"/>
              </a:rPr>
              <a:t>The politics of </a:t>
            </a:r>
            <a:r>
              <a:rPr lang="en-US" sz="2000" b="1" dirty="0">
                <a:latin typeface="+mj-lt"/>
              </a:rPr>
              <a:t>marginalization increase </a:t>
            </a:r>
            <a:r>
              <a:rPr lang="en-US" sz="2000" dirty="0">
                <a:latin typeface="+mj-lt"/>
              </a:rPr>
              <a:t>vulnerabilities (</a:t>
            </a:r>
            <a:r>
              <a:rPr lang="en-US" sz="2000" dirty="0" err="1">
                <a:latin typeface="+mj-lt"/>
              </a:rPr>
              <a:t>Baah</a:t>
            </a:r>
            <a:r>
              <a:rPr lang="en-US" sz="2000" dirty="0">
                <a:latin typeface="+mj-lt"/>
              </a:rPr>
              <a:t>, 2019)</a:t>
            </a:r>
          </a:p>
          <a:p>
            <a:pPr>
              <a:lnSpc>
                <a:spcPct val="150000"/>
              </a:lnSpc>
            </a:pPr>
            <a:endParaRPr lang="en-US" sz="2000" b="1" dirty="0">
              <a:latin typeface="+mj-lt"/>
            </a:endParaRPr>
          </a:p>
          <a:p>
            <a:endParaRPr lang="en-US" sz="2000" dirty="0">
              <a:latin typeface="+mj-lt"/>
            </a:endParaRPr>
          </a:p>
        </p:txBody>
      </p:sp>
      <p:sp>
        <p:nvSpPr>
          <p:cNvPr id="6" name="TextBox 5">
            <a:extLst>
              <a:ext uri="{FF2B5EF4-FFF2-40B4-BE49-F238E27FC236}">
                <a16:creationId xmlns:a16="http://schemas.microsoft.com/office/drawing/2014/main" id="{BD67772A-BFB8-43C0-89C0-7652D0757B98}"/>
              </a:ext>
            </a:extLst>
          </p:cNvPr>
          <p:cNvSpPr txBox="1"/>
          <p:nvPr/>
        </p:nvSpPr>
        <p:spPr>
          <a:xfrm>
            <a:off x="292100" y="79748"/>
            <a:ext cx="1527048" cy="369332"/>
          </a:xfrm>
          <a:prstGeom prst="rect">
            <a:avLst/>
          </a:prstGeom>
          <a:noFill/>
        </p:spPr>
        <p:txBody>
          <a:bodyPr wrap="square" rtlCol="0">
            <a:spAutoFit/>
          </a:bodyPr>
          <a:lstStyle/>
          <a:p>
            <a:r>
              <a:rPr lang="en-US" dirty="0">
                <a:solidFill>
                  <a:schemeClr val="bg1"/>
                </a:solidFill>
                <a:latin typeface="+mj-lt"/>
              </a:rPr>
              <a:t>Introduction</a:t>
            </a:r>
          </a:p>
        </p:txBody>
      </p:sp>
      <p:sp>
        <p:nvSpPr>
          <p:cNvPr id="7" name="TextBox 6">
            <a:extLst>
              <a:ext uri="{FF2B5EF4-FFF2-40B4-BE49-F238E27FC236}">
                <a16:creationId xmlns:a16="http://schemas.microsoft.com/office/drawing/2014/main" id="{5768DCAE-8B03-4A56-928A-5712E9CA40B4}"/>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8" name="TextBox 7">
            <a:extLst>
              <a:ext uri="{FF2B5EF4-FFF2-40B4-BE49-F238E27FC236}">
                <a16:creationId xmlns:a16="http://schemas.microsoft.com/office/drawing/2014/main" id="{2E59462E-F486-4A96-921D-34F5CB28541D}"/>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pic>
        <p:nvPicPr>
          <p:cNvPr id="1030" name="Picture 6" descr="The ecological and evolutionary consequences of systemic racism in urban  environments">
            <a:extLst>
              <a:ext uri="{FF2B5EF4-FFF2-40B4-BE49-F238E27FC236}">
                <a16:creationId xmlns:a16="http://schemas.microsoft.com/office/drawing/2014/main" id="{91A52C38-775D-49C0-B9F1-76EB508CE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441" y="1365557"/>
            <a:ext cx="3603240" cy="34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117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428625"/>
            <a:ext cx="7316788" cy="857250"/>
          </a:xfrm>
        </p:spPr>
        <p:txBody>
          <a:bodyPr/>
          <a:lstStyle/>
          <a:p>
            <a:r>
              <a:rPr lang="en-US" dirty="0"/>
              <a:t>Institutional Injustice</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3</a:t>
            </a:fld>
            <a:endParaRPr lang="en-US" b="1" dirty="0">
              <a:solidFill>
                <a:schemeClr val="bg2">
                  <a:lumMod val="25000"/>
                </a:schemeClr>
              </a:solidFill>
              <a:latin typeface="+mj-lt"/>
            </a:endParaRPr>
          </a:p>
        </p:txBody>
      </p:sp>
      <p:sp>
        <p:nvSpPr>
          <p:cNvPr id="8" name="Text Placeholder 25">
            <a:extLst>
              <a:ext uri="{FF2B5EF4-FFF2-40B4-BE49-F238E27FC236}">
                <a16:creationId xmlns:a16="http://schemas.microsoft.com/office/drawing/2014/main" id="{5DEC8638-88D8-4B8B-88AE-0F7DA1CF7C2C}"/>
              </a:ext>
            </a:extLst>
          </p:cNvPr>
          <p:cNvSpPr txBox="1">
            <a:spLocks/>
          </p:cNvSpPr>
          <p:nvPr/>
        </p:nvSpPr>
        <p:spPr>
          <a:xfrm>
            <a:off x="4395372" y="1807637"/>
            <a:ext cx="913719" cy="2576090"/>
          </a:xfrm>
          <a:noFill/>
        </p:spPr>
        <p:txBody>
          <a:bodyPr wrap="square" lIns="182880" tIns="182880" rIns="182880" bIns="91440">
            <a:spAutoFit/>
          </a:bodyPr>
          <a:lstStyle>
            <a:lvl1pPr marL="0" indent="0" algn="l" defTabSz="457200" rtl="0" eaLnBrk="1" latinLnBrk="0" hangingPunct="1">
              <a:spcBef>
                <a:spcPts val="900"/>
              </a:spcBef>
              <a:buClr>
                <a:schemeClr val="accent5"/>
              </a:buClr>
              <a:buFont typeface="Arial"/>
              <a:buNone/>
              <a:defRPr sz="12450" b="1" kern="1200">
                <a:solidFill>
                  <a:schemeClr val="bg1"/>
                </a:solidFill>
                <a:latin typeface="Arial" panose="020B0604020202020204" pitchFamily="34" charset="0"/>
                <a:ea typeface="+mn-ea"/>
                <a:cs typeface="Arial" panose="020B0604020202020204" pitchFamily="34" charset="0"/>
              </a:defRPr>
            </a:lvl1pPr>
            <a:lvl2pPr marL="798513" indent="-395288" algn="l" defTabSz="457200" rtl="0" eaLnBrk="1" latinLnBrk="0" hangingPunct="1">
              <a:spcBef>
                <a:spcPct val="20000"/>
              </a:spcBef>
              <a:buClr>
                <a:schemeClr val="accent5"/>
              </a:buClr>
              <a:buFont typeface="Arial"/>
              <a:buChar char="–"/>
              <a:defRPr sz="1800" kern="1200">
                <a:solidFill>
                  <a:srgbClr val="000000"/>
                </a:solidFill>
                <a:latin typeface="+mn-lt"/>
                <a:ea typeface="+mn-ea"/>
                <a:cs typeface="+mn-cs"/>
              </a:defRPr>
            </a:lvl2pPr>
            <a:lvl3pPr marL="11430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3pPr>
            <a:lvl4pPr marL="1600200" indent="-228600" algn="l" defTabSz="457200" rtl="0" eaLnBrk="1" latinLnBrk="0" hangingPunct="1">
              <a:spcBef>
                <a:spcPct val="20000"/>
              </a:spcBef>
              <a:buClr>
                <a:schemeClr val="accent5"/>
              </a:buClr>
              <a:buFont typeface="Arial"/>
              <a:buChar char="–"/>
              <a:defRPr sz="16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t>
            </a:r>
          </a:p>
        </p:txBody>
      </p:sp>
      <p:sp>
        <p:nvSpPr>
          <p:cNvPr id="14" name="TextBox 13">
            <a:extLst>
              <a:ext uri="{FF2B5EF4-FFF2-40B4-BE49-F238E27FC236}">
                <a16:creationId xmlns:a16="http://schemas.microsoft.com/office/drawing/2014/main" id="{7F553009-AB8D-4490-BD18-7927CA97B27C}"/>
              </a:ext>
            </a:extLst>
          </p:cNvPr>
          <p:cNvSpPr txBox="1"/>
          <p:nvPr/>
        </p:nvSpPr>
        <p:spPr>
          <a:xfrm>
            <a:off x="1120478" y="1543129"/>
            <a:ext cx="6903044" cy="2677656"/>
          </a:xfrm>
          <a:prstGeom prst="rect">
            <a:avLst/>
          </a:prstGeom>
          <a:noFill/>
        </p:spPr>
        <p:txBody>
          <a:bodyPr wrap="square">
            <a:spAutoFit/>
          </a:bodyPr>
          <a:lstStyle/>
          <a:p>
            <a:pPr algn="l"/>
            <a:r>
              <a:rPr lang="en-US" sz="3000" b="0" i="0" dirty="0">
                <a:solidFill>
                  <a:srgbClr val="1C1D1E"/>
                </a:solidFill>
                <a:effectLst/>
                <a:latin typeface="Open Sans" panose="020B0606030504020204" pitchFamily="34" charset="0"/>
              </a:rPr>
              <a:t>“</a:t>
            </a:r>
            <a:r>
              <a:rPr lang="en-US" b="0" i="0" dirty="0">
                <a:solidFill>
                  <a:srgbClr val="1C1D1E"/>
                </a:solidFill>
                <a:effectLst/>
                <a:latin typeface="Open Sans" panose="020B0606030504020204" pitchFamily="34" charset="0"/>
              </a:rPr>
              <a:t>After a disaster, minorities and the poor </a:t>
            </a:r>
            <a:r>
              <a:rPr lang="en-US" b="1" i="0" dirty="0">
                <a:solidFill>
                  <a:srgbClr val="1C1D1E"/>
                </a:solidFill>
                <a:effectLst/>
                <a:latin typeface="Open Sans" panose="020B0606030504020204" pitchFamily="34" charset="0"/>
              </a:rPr>
              <a:t>suffer a much slower recovery</a:t>
            </a:r>
            <a:r>
              <a:rPr lang="en-US" b="0" i="0" dirty="0">
                <a:solidFill>
                  <a:srgbClr val="1C1D1E"/>
                </a:solidFill>
                <a:effectLst/>
                <a:latin typeface="Open Sans" panose="020B0606030504020204" pitchFamily="34" charset="0"/>
              </a:rPr>
              <a:t> because of the lethargic response of agencies whose participation is critical to their recovery. They often </a:t>
            </a:r>
            <a:r>
              <a:rPr lang="en-US" b="1" i="0" dirty="0">
                <a:solidFill>
                  <a:srgbClr val="1C1D1E"/>
                </a:solidFill>
                <a:effectLst/>
                <a:latin typeface="Open Sans" panose="020B0606030504020204" pitchFamily="34" charset="0"/>
              </a:rPr>
              <a:t>receive less information, are rejected more often for necessary loans, receive less government relief, and endure discrimination </a:t>
            </a:r>
            <a:r>
              <a:rPr lang="en-US" b="0" i="0" dirty="0">
                <a:solidFill>
                  <a:srgbClr val="1C1D1E"/>
                </a:solidFill>
                <a:effectLst/>
                <a:latin typeface="Open Sans" panose="020B0606030504020204" pitchFamily="34" charset="0"/>
              </a:rPr>
              <a:t>and rejection in their search for housing.</a:t>
            </a:r>
            <a:r>
              <a:rPr kumimoji="0" lang="en-US" sz="3000" b="0" i="0" u="none" strike="noStrike" kern="1200" cap="none" spc="0" normalizeH="0" baseline="0" noProof="0" dirty="0">
                <a:ln>
                  <a:noFill/>
                </a:ln>
                <a:solidFill>
                  <a:srgbClr val="1C1D1E"/>
                </a:solidFill>
                <a:effectLst/>
                <a:uLnTx/>
                <a:uFillTx/>
                <a:latin typeface="Open Sans" panose="020B0606030504020204" pitchFamily="34" charset="0"/>
                <a:ea typeface="+mn-ea"/>
                <a:cs typeface="+mn-cs"/>
              </a:rPr>
              <a:t> ”</a:t>
            </a:r>
            <a:endParaRPr lang="en-US" b="0" i="0" dirty="0">
              <a:solidFill>
                <a:srgbClr val="1C1D1E"/>
              </a:solidFill>
              <a:effectLst/>
              <a:latin typeface="Open Sans" panose="020B0606030504020204" pitchFamily="34" charset="0"/>
            </a:endParaRPr>
          </a:p>
          <a:p>
            <a:pPr algn="l"/>
            <a:r>
              <a:rPr lang="en-US" b="0" i="0" dirty="0">
                <a:solidFill>
                  <a:srgbClr val="1C1D1E"/>
                </a:solidFill>
                <a:effectLst/>
                <a:latin typeface="Open Sans" panose="020B0606030504020204" pitchFamily="34" charset="0"/>
              </a:rPr>
              <a:t>- Robert Bullard and Beverley Wright (2009)</a:t>
            </a:r>
            <a:endParaRPr lang="en-US" sz="3000" b="0" i="0" dirty="0">
              <a:solidFill>
                <a:srgbClr val="1C1D1E"/>
              </a:solidFill>
              <a:effectLst/>
              <a:latin typeface="Open Sans" panose="020B0606030504020204" pitchFamily="34" charset="0"/>
            </a:endParaRPr>
          </a:p>
        </p:txBody>
      </p:sp>
      <p:sp>
        <p:nvSpPr>
          <p:cNvPr id="6" name="TextBox 5">
            <a:extLst>
              <a:ext uri="{FF2B5EF4-FFF2-40B4-BE49-F238E27FC236}">
                <a16:creationId xmlns:a16="http://schemas.microsoft.com/office/drawing/2014/main" id="{4015719C-989D-4BB7-82FB-62F64EF0948D}"/>
              </a:ext>
            </a:extLst>
          </p:cNvPr>
          <p:cNvSpPr txBox="1"/>
          <p:nvPr/>
        </p:nvSpPr>
        <p:spPr>
          <a:xfrm>
            <a:off x="292100" y="79748"/>
            <a:ext cx="1527048" cy="369332"/>
          </a:xfrm>
          <a:prstGeom prst="rect">
            <a:avLst/>
          </a:prstGeom>
          <a:noFill/>
        </p:spPr>
        <p:txBody>
          <a:bodyPr wrap="square" rtlCol="0">
            <a:spAutoFit/>
          </a:bodyPr>
          <a:lstStyle/>
          <a:p>
            <a:r>
              <a:rPr lang="en-US" dirty="0">
                <a:solidFill>
                  <a:schemeClr val="bg1"/>
                </a:solidFill>
                <a:latin typeface="+mj-lt"/>
              </a:rPr>
              <a:t>Introduction</a:t>
            </a:r>
          </a:p>
        </p:txBody>
      </p:sp>
      <p:sp>
        <p:nvSpPr>
          <p:cNvPr id="7" name="TextBox 6">
            <a:extLst>
              <a:ext uri="{FF2B5EF4-FFF2-40B4-BE49-F238E27FC236}">
                <a16:creationId xmlns:a16="http://schemas.microsoft.com/office/drawing/2014/main" id="{F0D59AC9-9C1D-4158-99D1-1F582E89D856}"/>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9" name="TextBox 8">
            <a:extLst>
              <a:ext uri="{FF2B5EF4-FFF2-40B4-BE49-F238E27FC236}">
                <a16:creationId xmlns:a16="http://schemas.microsoft.com/office/drawing/2014/main" id="{9F48838D-CB9E-4538-AF93-B0B16D2B56BC}"/>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Tree>
    <p:extLst>
      <p:ext uri="{BB962C8B-B14F-4D97-AF65-F5344CB8AC3E}">
        <p14:creationId xmlns:p14="http://schemas.microsoft.com/office/powerpoint/2010/main" val="396624571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189544"/>
            <a:ext cx="7316788" cy="857250"/>
          </a:xfrm>
        </p:spPr>
        <p:txBody>
          <a:bodyPr/>
          <a:lstStyle/>
          <a:p>
            <a:r>
              <a:rPr lang="en-US" dirty="0"/>
              <a:t>Inequalities in Climate Change</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4</a:t>
            </a:fld>
            <a:endParaRPr lang="en-US" b="1" dirty="0">
              <a:solidFill>
                <a:schemeClr val="bg2">
                  <a:lumMod val="25000"/>
                </a:schemeClr>
              </a:solidFill>
              <a:latin typeface="+mj-lt"/>
            </a:endParaRPr>
          </a:p>
        </p:txBody>
      </p:sp>
      <p:pic>
        <p:nvPicPr>
          <p:cNvPr id="5" name="Picture 4" descr="Diagram&#10;&#10;Description automatically generated">
            <a:extLst>
              <a:ext uri="{FF2B5EF4-FFF2-40B4-BE49-F238E27FC236}">
                <a16:creationId xmlns:a16="http://schemas.microsoft.com/office/drawing/2014/main" id="{E1AEC069-DB05-4CB6-8C14-64557DDDD33D}"/>
              </a:ext>
            </a:extLst>
          </p:cNvPr>
          <p:cNvPicPr>
            <a:picLocks noChangeAspect="1"/>
          </p:cNvPicPr>
          <p:nvPr/>
        </p:nvPicPr>
        <p:blipFill>
          <a:blip r:embed="rId3"/>
          <a:stretch>
            <a:fillRect/>
          </a:stretch>
        </p:blipFill>
        <p:spPr>
          <a:xfrm>
            <a:off x="936362" y="1162433"/>
            <a:ext cx="7271276" cy="3525942"/>
          </a:xfrm>
          <a:prstGeom prst="rect">
            <a:avLst/>
          </a:prstGeom>
        </p:spPr>
      </p:pic>
      <p:sp>
        <p:nvSpPr>
          <p:cNvPr id="6" name="TextBox 5">
            <a:extLst>
              <a:ext uri="{FF2B5EF4-FFF2-40B4-BE49-F238E27FC236}">
                <a16:creationId xmlns:a16="http://schemas.microsoft.com/office/drawing/2014/main" id="{D23633C0-64E3-4959-BB07-64F64BD20C4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bg1"/>
                </a:solidFill>
                <a:latin typeface="+mj-lt"/>
              </a:rPr>
              <a:t>Introduction</a:t>
            </a:r>
          </a:p>
        </p:txBody>
      </p:sp>
      <p:sp>
        <p:nvSpPr>
          <p:cNvPr id="7" name="TextBox 6">
            <a:extLst>
              <a:ext uri="{FF2B5EF4-FFF2-40B4-BE49-F238E27FC236}">
                <a16:creationId xmlns:a16="http://schemas.microsoft.com/office/drawing/2014/main" id="{BB4CDDEE-75AF-4B14-8204-8E7C3F0C335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8" name="TextBox 7">
            <a:extLst>
              <a:ext uri="{FF2B5EF4-FFF2-40B4-BE49-F238E27FC236}">
                <a16:creationId xmlns:a16="http://schemas.microsoft.com/office/drawing/2014/main" id="{A6347FE8-7653-4061-8A9D-7E3F2F1C80D4}"/>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accent6">
                    <a:lumMod val="75000"/>
                  </a:schemeClr>
                </a:solidFill>
                <a:latin typeface="+mj-lt"/>
              </a:rPr>
              <a:t>Methods</a:t>
            </a:r>
          </a:p>
        </p:txBody>
      </p:sp>
    </p:spTree>
    <p:extLst>
      <p:ext uri="{BB962C8B-B14F-4D97-AF65-F5344CB8AC3E}">
        <p14:creationId xmlns:p14="http://schemas.microsoft.com/office/powerpoint/2010/main" val="108719822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189544"/>
            <a:ext cx="7316788" cy="857250"/>
          </a:xfrm>
        </p:spPr>
        <p:txBody>
          <a:bodyPr/>
          <a:lstStyle/>
          <a:p>
            <a:r>
              <a:rPr lang="en-US" dirty="0"/>
              <a:t>How Do We Quantify Inequality in Flooding?</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5</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4" name="Rectangle 1">
            <a:extLst>
              <a:ext uri="{FF2B5EF4-FFF2-40B4-BE49-F238E27FC236}">
                <a16:creationId xmlns:a16="http://schemas.microsoft.com/office/drawing/2014/main" id="{3C58F6D2-EA90-4E2E-946D-80ECE890A47A}"/>
              </a:ext>
            </a:extLst>
          </p:cNvPr>
          <p:cNvSpPr>
            <a:spLocks noChangeArrowheads="1"/>
          </p:cNvSpPr>
          <p:nvPr/>
        </p:nvSpPr>
        <p:spPr bwMode="auto">
          <a:xfrm>
            <a:off x="3431014" y="-32432602"/>
            <a:ext cx="2974382" cy="772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0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What are the commonalities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88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How can we understand and try to find a solution for hazard?</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39E6033E-EA3B-4FAC-8900-9578B7AB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177" y="1156590"/>
            <a:ext cx="4204832" cy="235470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3AD4F59-E927-4895-A81C-7DA69F732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91" y="2252279"/>
            <a:ext cx="4295009" cy="25770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B7AF7CD-667E-4CF5-88A8-0747BE3FD0B6}"/>
              </a:ext>
            </a:extLst>
          </p:cNvPr>
          <p:cNvSpPr txBox="1"/>
          <p:nvPr/>
        </p:nvSpPr>
        <p:spPr>
          <a:xfrm>
            <a:off x="-91674" y="1390194"/>
            <a:ext cx="4645152" cy="1200329"/>
          </a:xfrm>
          <a:prstGeom prst="rect">
            <a:avLst/>
          </a:prstGeom>
          <a:noFill/>
        </p:spPr>
        <p:txBody>
          <a:bodyPr wrap="square">
            <a:spAutoFit/>
          </a:bodyPr>
          <a:lstStyle/>
          <a:p>
            <a:pPr algn="ctr" rtl="0">
              <a:spcBef>
                <a:spcPts val="0"/>
              </a:spcBef>
              <a:spcAft>
                <a:spcPts val="0"/>
              </a:spcAft>
            </a:pPr>
            <a:r>
              <a:rPr lang="en-US" sz="1800" b="0" i="0" u="none" strike="noStrike" dirty="0">
                <a:solidFill>
                  <a:schemeClr val="accent2"/>
                </a:solidFill>
                <a:effectLst/>
                <a:latin typeface="+mj-lt"/>
              </a:rPr>
              <a:t>How can we understand and try to find a solution for hazard?</a:t>
            </a:r>
            <a:endParaRPr lang="en-US" b="0" dirty="0">
              <a:solidFill>
                <a:schemeClr val="accent2"/>
              </a:solidFill>
              <a:effectLst/>
              <a:latin typeface="+mj-lt"/>
            </a:endParaRPr>
          </a:p>
          <a:p>
            <a:br>
              <a:rPr lang="en-US" dirty="0">
                <a:solidFill>
                  <a:schemeClr val="accent2"/>
                </a:solidFill>
                <a:latin typeface="+mj-lt"/>
              </a:rPr>
            </a:br>
            <a:endParaRPr lang="en-US" dirty="0">
              <a:solidFill>
                <a:schemeClr val="accent2"/>
              </a:solidFill>
              <a:latin typeface="+mj-lt"/>
            </a:endParaRPr>
          </a:p>
        </p:txBody>
      </p:sp>
      <p:sp>
        <p:nvSpPr>
          <p:cNvPr id="17" name="TextBox 16">
            <a:extLst>
              <a:ext uri="{FF2B5EF4-FFF2-40B4-BE49-F238E27FC236}">
                <a16:creationId xmlns:a16="http://schemas.microsoft.com/office/drawing/2014/main" id="{B514F478-0AC0-4F04-A933-9A9346D6E5F0}"/>
              </a:ext>
            </a:extLst>
          </p:cNvPr>
          <p:cNvSpPr txBox="1"/>
          <p:nvPr/>
        </p:nvSpPr>
        <p:spPr>
          <a:xfrm>
            <a:off x="4301443" y="3793558"/>
            <a:ext cx="4677156" cy="923330"/>
          </a:xfrm>
          <a:prstGeom prst="rect">
            <a:avLst/>
          </a:prstGeom>
          <a:noFill/>
        </p:spPr>
        <p:txBody>
          <a:bodyPr wrap="square">
            <a:spAutoFit/>
          </a:bodyPr>
          <a:lstStyle/>
          <a:p>
            <a:pPr marL="27673" algn="ctr" rtl="0">
              <a:spcBef>
                <a:spcPts val="0"/>
              </a:spcBef>
              <a:spcAft>
                <a:spcPts val="0"/>
              </a:spcAft>
            </a:pPr>
            <a:r>
              <a:rPr lang="en-US" sz="1800" b="0" i="0" u="none" strike="noStrike" dirty="0">
                <a:solidFill>
                  <a:schemeClr val="accent2"/>
                </a:solidFill>
                <a:effectLst/>
                <a:latin typeface="+mj-lt"/>
              </a:rPr>
              <a:t>What are the commonalities ?</a:t>
            </a:r>
            <a:endParaRPr lang="en-US" b="0" dirty="0">
              <a:solidFill>
                <a:schemeClr val="accent2"/>
              </a:solidFill>
              <a:effectLst/>
              <a:latin typeface="+mj-lt"/>
            </a:endParaRPr>
          </a:p>
          <a:p>
            <a:br>
              <a:rPr lang="en-US" dirty="0">
                <a:solidFill>
                  <a:schemeClr val="accent2"/>
                </a:solidFill>
                <a:latin typeface="+mj-lt"/>
              </a:rPr>
            </a:br>
            <a:endParaRPr lang="en-US" dirty="0">
              <a:solidFill>
                <a:schemeClr val="accent2"/>
              </a:solidFill>
              <a:latin typeface="+mj-lt"/>
            </a:endParaRPr>
          </a:p>
        </p:txBody>
      </p:sp>
    </p:spTree>
    <p:extLst>
      <p:ext uri="{BB962C8B-B14F-4D97-AF65-F5344CB8AC3E}">
        <p14:creationId xmlns:p14="http://schemas.microsoft.com/office/powerpoint/2010/main" val="16765339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2101" y="189544"/>
            <a:ext cx="7316788" cy="857250"/>
          </a:xfrm>
        </p:spPr>
        <p:txBody>
          <a:bodyPr/>
          <a:lstStyle/>
          <a:p>
            <a:r>
              <a:rPr lang="en-US" dirty="0"/>
              <a:t>Who Bears the Burden?</a:t>
            </a:r>
          </a:p>
        </p:txBody>
      </p:sp>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6</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4" name="Rectangle 1">
            <a:extLst>
              <a:ext uri="{FF2B5EF4-FFF2-40B4-BE49-F238E27FC236}">
                <a16:creationId xmlns:a16="http://schemas.microsoft.com/office/drawing/2014/main" id="{3C58F6D2-EA90-4E2E-946D-80ECE890A47A}"/>
              </a:ext>
            </a:extLst>
          </p:cNvPr>
          <p:cNvSpPr>
            <a:spLocks noChangeArrowheads="1"/>
          </p:cNvSpPr>
          <p:nvPr/>
        </p:nvSpPr>
        <p:spPr bwMode="auto">
          <a:xfrm>
            <a:off x="3431014" y="-32432602"/>
            <a:ext cx="2974382" cy="772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0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What are the commonalities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88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How can we understand and try to find a solution for hazard?</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EB7AF7CD-667E-4CF5-88A8-0747BE3FD0B6}"/>
              </a:ext>
            </a:extLst>
          </p:cNvPr>
          <p:cNvSpPr txBox="1"/>
          <p:nvPr/>
        </p:nvSpPr>
        <p:spPr>
          <a:xfrm>
            <a:off x="170483" y="1415684"/>
            <a:ext cx="4401518" cy="3416320"/>
          </a:xfrm>
          <a:prstGeom prst="rect">
            <a:avLst/>
          </a:prstGeom>
          <a:noFill/>
        </p:spPr>
        <p:txBody>
          <a:bodyPr wrap="square">
            <a:spAutoFit/>
          </a:bodyPr>
          <a:lstStyle/>
          <a:p>
            <a:pPr marL="285750" indent="-285750" fontAlgn="base">
              <a:buFont typeface="Arial" panose="020B0604020202020204" pitchFamily="34" charset="0"/>
              <a:buChar char="•"/>
            </a:pPr>
            <a:r>
              <a:rPr lang="en-US" b="1" dirty="0">
                <a:latin typeface="+mj-lt"/>
              </a:rPr>
              <a:t>41 million Americans live in flood risk zones</a:t>
            </a:r>
          </a:p>
          <a:p>
            <a:pPr marL="285750" indent="-285750" fontAlgn="base">
              <a:buFont typeface="Arial" panose="020B0604020202020204" pitchFamily="34" charset="0"/>
              <a:buChar char="•"/>
            </a:pPr>
            <a:r>
              <a:rPr lang="en-US" b="1" dirty="0">
                <a:latin typeface="+mj-lt"/>
              </a:rPr>
              <a:t>Social vulnerability  - socio economic status, race and ethnicity, age/gender, family/household structure , and disability</a:t>
            </a:r>
          </a:p>
          <a:p>
            <a:pPr marL="742950" lvl="1" indent="-285750" fontAlgn="base">
              <a:buFont typeface="Arial" panose="020B0604020202020204" pitchFamily="34" charset="0"/>
              <a:buChar char="•"/>
            </a:pPr>
            <a:r>
              <a:rPr lang="en-US" b="1" dirty="0">
                <a:latin typeface="+mj-lt"/>
              </a:rPr>
              <a:t>CDC – 15 factor Social Vulnerability Index</a:t>
            </a:r>
          </a:p>
          <a:p>
            <a:pPr marL="742950" lvl="1" indent="-285750" fontAlgn="base">
              <a:buFont typeface="Arial" panose="020B0604020202020204" pitchFamily="34" charset="0"/>
              <a:buChar char="•"/>
            </a:pPr>
            <a:r>
              <a:rPr lang="en-US" b="1" dirty="0">
                <a:latin typeface="+mj-lt"/>
              </a:rPr>
              <a:t>Massachusetts’ 3-factor Environmental Justice Scale</a:t>
            </a:r>
          </a:p>
          <a:p>
            <a:pPr marL="285750" indent="-285750" fontAlgn="base">
              <a:buFont typeface="Arial" panose="020B0604020202020204" pitchFamily="34" charset="0"/>
              <a:buChar char="•"/>
            </a:pPr>
            <a:r>
              <a:rPr lang="en-US" b="1" dirty="0">
                <a:latin typeface="+mj-lt"/>
              </a:rPr>
              <a:t>What are the most influential demographics in flood zones?</a:t>
            </a:r>
          </a:p>
        </p:txBody>
      </p:sp>
      <p:pic>
        <p:nvPicPr>
          <p:cNvPr id="6146" name="Picture 2">
            <a:extLst>
              <a:ext uri="{FF2B5EF4-FFF2-40B4-BE49-F238E27FC236}">
                <a16:creationId xmlns:a16="http://schemas.microsoft.com/office/drawing/2014/main" id="{CD318BD5-FF03-4896-A495-8A3152846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225" y="1390194"/>
            <a:ext cx="4125672" cy="275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15598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7</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4" name="Rectangle 1">
            <a:extLst>
              <a:ext uri="{FF2B5EF4-FFF2-40B4-BE49-F238E27FC236}">
                <a16:creationId xmlns:a16="http://schemas.microsoft.com/office/drawing/2014/main" id="{3C58F6D2-EA90-4E2E-946D-80ECE890A47A}"/>
              </a:ext>
            </a:extLst>
          </p:cNvPr>
          <p:cNvSpPr>
            <a:spLocks noChangeArrowheads="1"/>
          </p:cNvSpPr>
          <p:nvPr/>
        </p:nvSpPr>
        <p:spPr bwMode="auto">
          <a:xfrm>
            <a:off x="3431014" y="-32432602"/>
            <a:ext cx="2974382" cy="7723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03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What are the commonalities ?</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28800" b="0" i="0" u="none" strike="noStrike" cap="none" normalizeH="0" baseline="0">
                <a:ln>
                  <a:noFill/>
                </a:ln>
                <a:solidFill>
                  <a:schemeClr val="tx1"/>
                </a:solidFill>
                <a:effectLst/>
                <a:latin typeface="Arial" panose="020B0604020202020204" pitchFamily="34" charset="0"/>
              </a:rPr>
              <a:t>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a:ln>
                  <a:noFill/>
                </a:ln>
                <a:solidFill>
                  <a:srgbClr val="ACCBF9"/>
                </a:solidFill>
                <a:effectLst/>
                <a:latin typeface="Lustria"/>
              </a:rPr>
              <a:t>How can we understand and try to find a solution for hazard?</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itle 1">
            <a:extLst>
              <a:ext uri="{FF2B5EF4-FFF2-40B4-BE49-F238E27FC236}">
                <a16:creationId xmlns:a16="http://schemas.microsoft.com/office/drawing/2014/main" id="{CD07F564-8AC0-4273-9379-200703356844}"/>
              </a:ext>
            </a:extLst>
          </p:cNvPr>
          <p:cNvSpPr txBox="1">
            <a:spLocks/>
          </p:cNvSpPr>
          <p:nvPr/>
        </p:nvSpPr>
        <p:spPr>
          <a:xfrm>
            <a:off x="285455" y="688976"/>
            <a:ext cx="7311309" cy="857250"/>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Indices of Risk</a:t>
            </a:r>
          </a:p>
        </p:txBody>
      </p:sp>
      <p:pic>
        <p:nvPicPr>
          <p:cNvPr id="12" name="Picture 11" descr="Map&#10;&#10;Description automatically generated">
            <a:extLst>
              <a:ext uri="{FF2B5EF4-FFF2-40B4-BE49-F238E27FC236}">
                <a16:creationId xmlns:a16="http://schemas.microsoft.com/office/drawing/2014/main" id="{459140E4-4076-487B-B870-AEBC9EC5FB36}"/>
              </a:ext>
            </a:extLst>
          </p:cNvPr>
          <p:cNvPicPr>
            <a:picLocks noChangeAspect="1"/>
          </p:cNvPicPr>
          <p:nvPr/>
        </p:nvPicPr>
        <p:blipFill>
          <a:blip r:embed="rId3"/>
          <a:stretch>
            <a:fillRect/>
          </a:stretch>
        </p:blipFill>
        <p:spPr>
          <a:xfrm>
            <a:off x="4488797" y="713512"/>
            <a:ext cx="3986411" cy="4236324"/>
          </a:xfrm>
          <a:prstGeom prst="rect">
            <a:avLst/>
          </a:prstGeom>
        </p:spPr>
      </p:pic>
      <p:sp>
        <p:nvSpPr>
          <p:cNvPr id="13" name="TextBox 12">
            <a:extLst>
              <a:ext uri="{FF2B5EF4-FFF2-40B4-BE49-F238E27FC236}">
                <a16:creationId xmlns:a16="http://schemas.microsoft.com/office/drawing/2014/main" id="{7CC17CC2-9C4D-410D-AC2D-2DE825A6263C}"/>
              </a:ext>
            </a:extLst>
          </p:cNvPr>
          <p:cNvSpPr txBox="1"/>
          <p:nvPr/>
        </p:nvSpPr>
        <p:spPr>
          <a:xfrm>
            <a:off x="236339" y="1266812"/>
            <a:ext cx="4343898" cy="3785652"/>
          </a:xfrm>
          <a:prstGeom prst="rect">
            <a:avLst/>
          </a:prstGeom>
          <a:noFill/>
        </p:spPr>
        <p:txBody>
          <a:bodyPr wrap="square" rtlCol="0">
            <a:spAutoFit/>
          </a:bodyPr>
          <a:lstStyle/>
          <a:p>
            <a:r>
              <a:rPr lang="en-US" sz="2000" b="1" dirty="0">
                <a:latin typeface="+mj-lt"/>
              </a:rPr>
              <a:t>SVI:</a:t>
            </a:r>
          </a:p>
          <a:p>
            <a:pPr marL="342900" indent="-342900">
              <a:buFont typeface="Arial" panose="020B0604020202020204" pitchFamily="34" charset="0"/>
              <a:buChar char="•"/>
            </a:pPr>
            <a:r>
              <a:rPr lang="en-US" sz="2000" dirty="0">
                <a:latin typeface="+mj-lt"/>
              </a:rPr>
              <a:t>Socioeconomic status</a:t>
            </a:r>
          </a:p>
          <a:p>
            <a:pPr marL="342900" indent="-342900">
              <a:buFont typeface="Arial" panose="020B0604020202020204" pitchFamily="34" charset="0"/>
              <a:buChar char="•"/>
            </a:pPr>
            <a:r>
              <a:rPr lang="en-US" sz="2000" dirty="0">
                <a:latin typeface="+mj-lt"/>
              </a:rPr>
              <a:t>Household composition &amp; disability</a:t>
            </a:r>
          </a:p>
          <a:p>
            <a:pPr marL="342900" indent="-342900">
              <a:buFont typeface="Arial" panose="020B0604020202020204" pitchFamily="34" charset="0"/>
              <a:buChar char="•"/>
            </a:pPr>
            <a:r>
              <a:rPr lang="en-US" sz="2000" dirty="0">
                <a:latin typeface="+mj-lt"/>
              </a:rPr>
              <a:t>Minority status &amp; language</a:t>
            </a:r>
          </a:p>
          <a:p>
            <a:pPr marL="342900" indent="-342900">
              <a:buFont typeface="Arial" panose="020B0604020202020204" pitchFamily="34" charset="0"/>
              <a:buChar char="•"/>
            </a:pPr>
            <a:r>
              <a:rPr lang="en-US" sz="2000" dirty="0">
                <a:latin typeface="+mj-lt"/>
              </a:rPr>
              <a:t>Housing &amp; transportation</a:t>
            </a:r>
          </a:p>
          <a:p>
            <a:pPr marL="342900" indent="-342900">
              <a:buFont typeface="Arial" panose="020B0604020202020204" pitchFamily="34" charset="0"/>
              <a:buChar char="•"/>
            </a:pPr>
            <a:r>
              <a:rPr lang="en-US" sz="2000" dirty="0">
                <a:latin typeface="+mj-lt"/>
              </a:rPr>
              <a:t>Based on census bureau data</a:t>
            </a:r>
          </a:p>
          <a:p>
            <a:r>
              <a:rPr lang="en-US" sz="2000" b="1" dirty="0">
                <a:latin typeface="+mj-lt"/>
              </a:rPr>
              <a:t>EJI:</a:t>
            </a:r>
          </a:p>
          <a:p>
            <a:pPr marL="342900" indent="-342900">
              <a:buFont typeface="Arial" panose="020B0604020202020204" pitchFamily="34" charset="0"/>
              <a:buChar char="•"/>
            </a:pPr>
            <a:r>
              <a:rPr lang="en-US" sz="2000" dirty="0">
                <a:latin typeface="+mj-lt"/>
              </a:rPr>
              <a:t>Annual median household income</a:t>
            </a:r>
          </a:p>
          <a:p>
            <a:pPr marL="342900" indent="-342900">
              <a:buFont typeface="Arial" panose="020B0604020202020204" pitchFamily="34" charset="0"/>
              <a:buChar char="•"/>
            </a:pPr>
            <a:r>
              <a:rPr lang="en-US" sz="2000" dirty="0">
                <a:latin typeface="+mj-lt"/>
              </a:rPr>
              <a:t>English Language proficiency</a:t>
            </a:r>
          </a:p>
          <a:p>
            <a:pPr marL="342900" indent="-342900">
              <a:buFont typeface="Arial" panose="020B0604020202020204" pitchFamily="34" charset="0"/>
              <a:buChar char="•"/>
            </a:pPr>
            <a:r>
              <a:rPr lang="en-US" sz="2000" dirty="0">
                <a:latin typeface="+mj-lt"/>
              </a:rPr>
              <a:t>Minority composition</a:t>
            </a:r>
          </a:p>
          <a:p>
            <a:pPr marL="342900" indent="-342900">
              <a:buFont typeface="Arial" panose="020B0604020202020204" pitchFamily="34" charset="0"/>
              <a:buChar char="•"/>
            </a:pPr>
            <a:r>
              <a:rPr lang="en-US" sz="2000" dirty="0">
                <a:latin typeface="+mj-lt"/>
              </a:rPr>
              <a:t>Finer spatial and temporal scales</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138833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fade">
                                      <p:cBhvr>
                                        <p:cTn id="30" dur="500"/>
                                        <p:tgtEl>
                                          <p:spTgt spid="1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xEl>
                                              <p:pRg st="8" end="8"/>
                                            </p:txEl>
                                          </p:spTgt>
                                        </p:tgtEl>
                                        <p:attrNameLst>
                                          <p:attrName>style.visibility</p:attrName>
                                        </p:attrNameLst>
                                      </p:cBhvr>
                                      <p:to>
                                        <p:strVal val="visible"/>
                                      </p:to>
                                    </p:set>
                                    <p:animEffect transition="in" filter="fade">
                                      <p:cBhvr>
                                        <p:cTn id="33" dur="500"/>
                                        <p:tgtEl>
                                          <p:spTgt spid="1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xEl>
                                              <p:pRg st="9" end="9"/>
                                            </p:txEl>
                                          </p:spTgt>
                                        </p:tgtEl>
                                        <p:attrNameLst>
                                          <p:attrName>style.visibility</p:attrName>
                                        </p:attrNameLst>
                                      </p:cBhvr>
                                      <p:to>
                                        <p:strVal val="visible"/>
                                      </p:to>
                                    </p:set>
                                    <p:animEffect transition="in" filter="fade">
                                      <p:cBhvr>
                                        <p:cTn id="36" dur="500"/>
                                        <p:tgtEl>
                                          <p:spTgt spid="1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xEl>
                                              <p:pRg st="10" end="10"/>
                                            </p:txEl>
                                          </p:spTgt>
                                        </p:tgtEl>
                                        <p:attrNameLst>
                                          <p:attrName>style.visibility</p:attrName>
                                        </p:attrNameLst>
                                      </p:cBhvr>
                                      <p:to>
                                        <p:strVal val="visible"/>
                                      </p:to>
                                    </p:set>
                                    <p:animEffect transition="in" filter="fade">
                                      <p:cBhvr>
                                        <p:cTn id="39" dur="500"/>
                                        <p:tgtEl>
                                          <p:spTgt spid="1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719FB2C2-5E63-4363-9FAE-F35CC835F367}"/>
              </a:ext>
            </a:extLst>
          </p:cNvPr>
          <p:cNvSpPr>
            <a:spLocks noGrp="1"/>
          </p:cNvSpPr>
          <p:nvPr>
            <p:ph type="sldNum" sz="quarter" idx="4"/>
          </p:nvPr>
        </p:nvSpPr>
        <p:spPr/>
        <p:txBody>
          <a:bodyPr/>
          <a:lstStyle/>
          <a:p>
            <a:fld id="{4740AEA5-A348-2949-9B8B-EA763C54C64D}" type="slidenum">
              <a:rPr lang="en-US" b="1" smtClean="0">
                <a:solidFill>
                  <a:schemeClr val="bg2">
                    <a:lumMod val="25000"/>
                  </a:schemeClr>
                </a:solidFill>
                <a:latin typeface="+mj-lt"/>
              </a:rPr>
              <a:t>8</a:t>
            </a:fld>
            <a:endParaRPr lang="en-US" b="1" dirty="0">
              <a:solidFill>
                <a:schemeClr val="bg2">
                  <a:lumMod val="25000"/>
                </a:schemeClr>
              </a:solidFill>
              <a:latin typeface="+mj-lt"/>
            </a:endParaRPr>
          </a:p>
        </p:txBody>
      </p:sp>
      <p:sp>
        <p:nvSpPr>
          <p:cNvPr id="5" name="TextBox 4">
            <a:extLst>
              <a:ext uri="{FF2B5EF4-FFF2-40B4-BE49-F238E27FC236}">
                <a16:creationId xmlns:a16="http://schemas.microsoft.com/office/drawing/2014/main" id="{312028B1-E329-4190-9B01-DA10D3E037C0}"/>
              </a:ext>
            </a:extLst>
          </p:cNvPr>
          <p:cNvSpPr txBox="1"/>
          <p:nvPr/>
        </p:nvSpPr>
        <p:spPr>
          <a:xfrm>
            <a:off x="2921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Introduction</a:t>
            </a:r>
          </a:p>
        </p:txBody>
      </p:sp>
      <p:sp>
        <p:nvSpPr>
          <p:cNvPr id="6" name="TextBox 5">
            <a:extLst>
              <a:ext uri="{FF2B5EF4-FFF2-40B4-BE49-F238E27FC236}">
                <a16:creationId xmlns:a16="http://schemas.microsoft.com/office/drawing/2014/main" id="{C538F5D6-ED95-47DD-A6F8-1D6A04EA354A}"/>
              </a:ext>
            </a:extLst>
          </p:cNvPr>
          <p:cNvSpPr txBox="1"/>
          <p:nvPr/>
        </p:nvSpPr>
        <p:spPr>
          <a:xfrm>
            <a:off x="4572000" y="79748"/>
            <a:ext cx="1527048" cy="369332"/>
          </a:xfrm>
          <a:prstGeom prst="rect">
            <a:avLst/>
          </a:prstGeom>
          <a:noFill/>
        </p:spPr>
        <p:txBody>
          <a:bodyPr wrap="square" rtlCol="0">
            <a:spAutoFit/>
          </a:bodyPr>
          <a:lstStyle/>
          <a:p>
            <a:r>
              <a:rPr lang="en-US" dirty="0">
                <a:solidFill>
                  <a:schemeClr val="accent6">
                    <a:lumMod val="75000"/>
                  </a:schemeClr>
                </a:solidFill>
                <a:latin typeface="+mj-lt"/>
              </a:rPr>
              <a:t>Results</a:t>
            </a:r>
          </a:p>
        </p:txBody>
      </p:sp>
      <p:sp>
        <p:nvSpPr>
          <p:cNvPr id="7" name="TextBox 6">
            <a:extLst>
              <a:ext uri="{FF2B5EF4-FFF2-40B4-BE49-F238E27FC236}">
                <a16:creationId xmlns:a16="http://schemas.microsoft.com/office/drawing/2014/main" id="{7673174C-03D5-47BB-B8AF-8528F13510A8}"/>
              </a:ext>
            </a:extLst>
          </p:cNvPr>
          <p:cNvSpPr txBox="1"/>
          <p:nvPr/>
        </p:nvSpPr>
        <p:spPr>
          <a:xfrm>
            <a:off x="2423446" y="79748"/>
            <a:ext cx="1527048" cy="369332"/>
          </a:xfrm>
          <a:prstGeom prst="rect">
            <a:avLst/>
          </a:prstGeom>
          <a:noFill/>
        </p:spPr>
        <p:txBody>
          <a:bodyPr wrap="square" rtlCol="0">
            <a:spAutoFit/>
          </a:bodyPr>
          <a:lstStyle/>
          <a:p>
            <a:r>
              <a:rPr lang="en-US" dirty="0">
                <a:solidFill>
                  <a:schemeClr val="bg1"/>
                </a:solidFill>
                <a:latin typeface="+mj-lt"/>
              </a:rPr>
              <a:t>Methods</a:t>
            </a:r>
          </a:p>
        </p:txBody>
      </p:sp>
      <p:sp>
        <p:nvSpPr>
          <p:cNvPr id="10" name="Title 1">
            <a:extLst>
              <a:ext uri="{FF2B5EF4-FFF2-40B4-BE49-F238E27FC236}">
                <a16:creationId xmlns:a16="http://schemas.microsoft.com/office/drawing/2014/main" id="{CD07F564-8AC0-4273-9379-200703356844}"/>
              </a:ext>
            </a:extLst>
          </p:cNvPr>
          <p:cNvSpPr txBox="1">
            <a:spLocks/>
          </p:cNvSpPr>
          <p:nvPr/>
        </p:nvSpPr>
        <p:spPr>
          <a:xfrm>
            <a:off x="285455" y="688976"/>
            <a:ext cx="7311309" cy="857250"/>
          </a:xfrm>
          <a:prstGeom prst="rect">
            <a:avLst/>
          </a:prstGeom>
        </p:spPr>
        <p:txBody>
          <a:bodyPr/>
          <a:lstStyle>
            <a:lvl1pPr algn="l" defTabSz="457200" rtl="0" eaLnBrk="1" latinLnBrk="0" hangingPunct="1">
              <a:spcBef>
                <a:spcPct val="0"/>
              </a:spcBef>
              <a:buNone/>
              <a:defRPr sz="2800" b="1" kern="1200">
                <a:solidFill>
                  <a:srgbClr val="861119"/>
                </a:solidFill>
                <a:effectLst>
                  <a:outerShdw blurRad="50800" dist="38100" dir="2700000" algn="tl" rotWithShape="0">
                    <a:srgbClr val="000000">
                      <a:alpha val="30000"/>
                    </a:srgbClr>
                  </a:outerShdw>
                </a:effectLst>
                <a:latin typeface="+mj-lt"/>
                <a:ea typeface="+mj-ea"/>
                <a:cs typeface="+mj-cs"/>
              </a:defRPr>
            </a:lvl1pPr>
          </a:lstStyle>
          <a:p>
            <a:r>
              <a:rPr lang="en-US" dirty="0"/>
              <a:t>Pattern Demographics</a:t>
            </a:r>
          </a:p>
        </p:txBody>
      </p:sp>
      <p:sp>
        <p:nvSpPr>
          <p:cNvPr id="14" name="TextBox 13">
            <a:extLst>
              <a:ext uri="{FF2B5EF4-FFF2-40B4-BE49-F238E27FC236}">
                <a16:creationId xmlns:a16="http://schemas.microsoft.com/office/drawing/2014/main" id="{898FB6D8-63D8-4551-9ACF-9A73CD819AE0}"/>
              </a:ext>
            </a:extLst>
          </p:cNvPr>
          <p:cNvSpPr txBox="1"/>
          <p:nvPr/>
        </p:nvSpPr>
        <p:spPr>
          <a:xfrm>
            <a:off x="223181" y="1327298"/>
            <a:ext cx="8463619" cy="1261884"/>
          </a:xfrm>
          <a:prstGeom prst="rect">
            <a:avLst/>
          </a:prstGeom>
          <a:noFill/>
        </p:spPr>
        <p:txBody>
          <a:bodyPr wrap="square">
            <a:spAutoFit/>
          </a:bodyPr>
          <a:lstStyle/>
          <a:p>
            <a:r>
              <a:rPr lang="en-US" sz="2000" dirty="0">
                <a:latin typeface="+mj-lt"/>
              </a:rPr>
              <a:t>Pattern is a repeated form or design</a:t>
            </a:r>
          </a:p>
          <a:p>
            <a:r>
              <a:rPr lang="en-US" sz="2000" dirty="0">
                <a:latin typeface="+mj-lt"/>
              </a:rPr>
              <a:t>"the brain not only receives information, but interprets and patterns it“</a:t>
            </a:r>
          </a:p>
          <a:p>
            <a:endParaRPr lang="en-US" dirty="0"/>
          </a:p>
          <a:p>
            <a:endParaRPr lang="en-US" dirty="0"/>
          </a:p>
        </p:txBody>
      </p:sp>
      <p:pic>
        <p:nvPicPr>
          <p:cNvPr id="7170" name="Picture 2">
            <a:extLst>
              <a:ext uri="{FF2B5EF4-FFF2-40B4-BE49-F238E27FC236}">
                <a16:creationId xmlns:a16="http://schemas.microsoft.com/office/drawing/2014/main" id="{4D5144E8-CB63-4467-B30D-9B163C55B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290" y="2103290"/>
            <a:ext cx="6098450" cy="27559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003E0A44-106D-47D7-A3A2-46CF74D0B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2611" y="2103290"/>
            <a:ext cx="4899465" cy="275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428658"/>
      </p:ext>
    </p:extLst>
  </p:cSld>
  <p:clrMapOvr>
    <a:masterClrMapping/>
  </p:clrMapOvr>
  <p:transition spd="med">
    <p:fade/>
  </p:transition>
</p:sld>
</file>

<file path=ppt/theme/theme1.xml><?xml version="1.0" encoding="utf-8"?>
<a:theme xmlns:a="http://schemas.openxmlformats.org/drawingml/2006/main" name="Office Theme">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4873</TotalTime>
  <Words>4725</Words>
  <Application>Microsoft Office PowerPoint</Application>
  <PresentationFormat>On-screen Show (16:9)</PresentationFormat>
  <Paragraphs>324</Paragraphs>
  <Slides>28</Slides>
  <Notes>26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Arial</vt:lpstr>
      <vt:lpstr>Avenir Next LT Pro</vt:lpstr>
      <vt:lpstr>Calibri</vt:lpstr>
      <vt:lpstr>Cambria Math</vt:lpstr>
      <vt:lpstr>Helvetica</vt:lpstr>
      <vt:lpstr>Lustria</vt:lpstr>
      <vt:lpstr>Open Sans</vt:lpstr>
      <vt:lpstr>Times</vt:lpstr>
      <vt:lpstr>Times New Roman</vt:lpstr>
      <vt:lpstr>Office Theme</vt:lpstr>
      <vt:lpstr>Title Slide</vt:lpstr>
      <vt:lpstr>Team and Coordination</vt:lpstr>
      <vt:lpstr>Environmental Justice</vt:lpstr>
      <vt:lpstr>Institutional Injustice</vt:lpstr>
      <vt:lpstr>Inequalities in Climate Change</vt:lpstr>
      <vt:lpstr>How Do We Quantify Inequality in Flooding?</vt:lpstr>
      <vt:lpstr>Who Bears the Burden?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Slide</vt:lpstr>
      <vt:lpstr>PowerPoint Presentation</vt:lpstr>
      <vt:lpstr>PowerPoint Presentation</vt:lpstr>
      <vt:lpstr>PowerPoint Presentation</vt:lpstr>
      <vt:lpstr>PowerPoint Presentation</vt:lpstr>
      <vt:lpstr>PowerPoint Presentation</vt:lpstr>
      <vt:lpstr>Connection to larger trends and needs</vt:lpstr>
      <vt:lpstr>Application for findings</vt:lpstr>
      <vt:lpstr>Acknowledgements</vt:lpstr>
      <vt:lpstr>Closing Slide</vt:lpstr>
      <vt:lpstr>SVI Index</vt:lpstr>
      <vt:lpstr>Environmental Justice Communities</vt:lpstr>
      <vt:lpstr>Spatial Variation of Risk in Urban EJI Communities Under Climate Change</vt:lpstr>
      <vt:lpstr>Increasing Hydrological Risk in Rural Areas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Cielo Sharkus</dc:creator>
  <cp:lastModifiedBy>Cielo Sharkus</cp:lastModifiedBy>
  <cp:revision>240</cp:revision>
  <dcterms:created xsi:type="dcterms:W3CDTF">2014-02-14T19:28:23Z</dcterms:created>
  <dcterms:modified xsi:type="dcterms:W3CDTF">2022-02-25T19:14:49Z</dcterms:modified>
</cp:coreProperties>
</file>