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7" r:id="rId2"/>
    <p:sldId id="258" r:id="rId3"/>
    <p:sldId id="264" r:id="rId4"/>
    <p:sldId id="259" r:id="rId5"/>
    <p:sldId id="263" r:id="rId6"/>
    <p:sldId id="270" r:id="rId7"/>
    <p:sldId id="266" r:id="rId8"/>
    <p:sldId id="265" r:id="rId9"/>
    <p:sldId id="261" r:id="rId10"/>
    <p:sldId id="260" r:id="rId11"/>
    <p:sldId id="262" r:id="rId12"/>
    <p:sldId id="271" r:id="rId13"/>
    <p:sldId id="272" r:id="rId14"/>
    <p:sldId id="268" r:id="rId15"/>
    <p:sldId id="273" r:id="rId16"/>
    <p:sldId id="269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226E26-27FB-DF65-E0B9-BF9349A724FB}" name="Vandewalle, Becky" initials="VB" userId="S::rcv3@illinois.edu::c510ab77-bc42-4ae4-a355-f1f87a4fd8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030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3"/>
    <p:restoredTop sz="94663"/>
  </p:normalViewPr>
  <p:slideViewPr>
    <p:cSldViewPr snapToGrid="0" snapToObjects="1">
      <p:cViewPr>
        <p:scale>
          <a:sx n="107" d="100"/>
          <a:sy n="107" d="100"/>
        </p:scale>
        <p:origin x="120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25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1704-9610-0F43-8563-DAE161D1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54937-6ADA-4242-AE1B-2FF3BA6811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08173-FF85-224B-B2DD-F9938F7068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E2C7F-4DD6-DC4E-808C-81A0D13F3C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2;p9">
            <a:extLst>
              <a:ext uri="{FF2B5EF4-FFF2-40B4-BE49-F238E27FC236}">
                <a16:creationId xmlns:a16="http://schemas.microsoft.com/office/drawing/2014/main" id="{DFC691E1-3CAC-D04B-A8EE-6E21F5962F20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7200" y="1816443"/>
            <a:ext cx="8229600" cy="430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14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1_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664064"/>
            <a:ext cx="8229600" cy="10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0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664064"/>
            <a:ext cx="8229600" cy="10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664064"/>
            <a:ext cx="8229600" cy="10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664064"/>
            <a:ext cx="8229600" cy="102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816443"/>
            <a:ext cx="8229600" cy="430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40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1" y="2991"/>
            <a:ext cx="9144000" cy="43088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E84A27"/>
                </a:solidFill>
                <a:latin typeface="Calibri"/>
                <a:ea typeface="Calibri"/>
                <a:cs typeface="Calibri"/>
                <a:sym typeface="Calibri"/>
              </a:rPr>
              <a:t>                  CyberGIS Center for Advanced Digital and Spatial Studies</a:t>
            </a:r>
            <a:endParaRPr dirty="0">
              <a:solidFill>
                <a:srgbClr val="E84A27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A7E025-638B-B945-9EB1-BD2A5C038CF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3" y="70021"/>
            <a:ext cx="205495" cy="29682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upload.wikimedia.org/wikipedia/commons/a/a6/The_Rim_Fire_in_the_Stanislaus_National_Forest_near_in_California_began_on_Aug._17%2C_2013-0004.jpg" TargetMode="Externa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3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sv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27000" y="883094"/>
            <a:ext cx="8851900" cy="282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13294B"/>
              </a:buClr>
            </a:pPr>
            <a:r>
              <a:rPr lang="en-US" dirty="0"/>
              <a:t>CyberGIS-ABM: Synergizing High-Performance Computing and Network Science for Scalable Agent-Based Modeling of Human-Environment Interactions</a:t>
            </a:r>
            <a:br>
              <a:rPr lang="en-US" dirty="0"/>
            </a:br>
            <a:endParaRPr sz="4400" b="1" i="1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333632" y="4952143"/>
            <a:ext cx="8452022" cy="162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375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Rebecca Vandewalle and Shaowen Wang</a:t>
            </a:r>
            <a:endParaRPr sz="6500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CyberGIS Center for Advanced Digital and Spatial Studies </a:t>
            </a:r>
            <a:endParaRPr sz="2000" b="0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CyberInfrastructure</a:t>
            </a:r>
            <a:r>
              <a:rPr lang="en-US" sz="2000" b="0" i="0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 and Geospatial Information Laboratory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Department of Geography and Geographic Information Science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University of Illinois at Urbana-Champaign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13294B"/>
              </a:buClr>
              <a:buSzPts val="2000"/>
            </a:pPr>
            <a:r>
              <a:rPr lang="en-US" sz="2000" b="0" i="1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AAG A</a:t>
            </a:r>
            <a:r>
              <a:rPr lang="en-US" sz="2000" i="1" dirty="0">
                <a:solidFill>
                  <a:srgbClr val="13294B"/>
                </a:solidFill>
              </a:rPr>
              <a:t>nnual Meeting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rPr>
              <a:t>2-26-2022</a:t>
            </a:r>
            <a:endParaRPr sz="2000" b="0" i="1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group of cars on a road at night&#10;&#10;Description automatically generated with low confidence">
            <a:extLst>
              <a:ext uri="{FF2B5EF4-FFF2-40B4-BE49-F238E27FC236}">
                <a16:creationId xmlns:a16="http://schemas.microsoft.com/office/drawing/2014/main" id="{0A226FDC-BA22-7548-B173-FF62936BA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"/>
          <a:stretch/>
        </p:blipFill>
        <p:spPr>
          <a:xfrm>
            <a:off x="-100208" y="3606229"/>
            <a:ext cx="9331889" cy="11609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CA4AEE-5A1E-6F44-B2E4-5DEF9578D1A9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Emergency Evacuation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F32195-9336-E648-8F5A-5FFAB163EEB5}"/>
              </a:ext>
            </a:extLst>
          </p:cNvPr>
          <p:cNvGrpSpPr/>
          <p:nvPr/>
        </p:nvGrpSpPr>
        <p:grpSpPr>
          <a:xfrm>
            <a:off x="6355181" y="1692875"/>
            <a:ext cx="2331619" cy="1453699"/>
            <a:chOff x="6355181" y="1692875"/>
            <a:chExt cx="2331619" cy="145369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DCCB40-177E-9144-AA5A-72B77E4D8EF3}"/>
                </a:ext>
              </a:extLst>
            </p:cNvPr>
            <p:cNvSpPr/>
            <p:nvPr/>
          </p:nvSpPr>
          <p:spPr>
            <a:xfrm>
              <a:off x="6766763" y="1692875"/>
              <a:ext cx="1920037" cy="12037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CyberGIS-ABM</a:t>
              </a:r>
            </a:p>
          </p:txBody>
        </p:sp>
        <p:pic>
          <p:nvPicPr>
            <p:cNvPr id="15" name="Graphic 14" descr="Users with solid fill">
              <a:extLst>
                <a:ext uri="{FF2B5EF4-FFF2-40B4-BE49-F238E27FC236}">
                  <a16:creationId xmlns:a16="http://schemas.microsoft.com/office/drawing/2014/main" id="{93DFE97B-8C23-5E40-A606-3C2D4E60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55181" y="223217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B6BCA90B-F5E7-2841-B6AB-33F7F69B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26" y="1692875"/>
            <a:ext cx="5369184" cy="472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BD01F-CB47-574E-BDEB-0EE956BD66C9}"/>
              </a:ext>
            </a:extLst>
          </p:cNvPr>
          <p:cNvSpPr txBox="1"/>
          <p:nvPr/>
        </p:nvSpPr>
        <p:spPr>
          <a:xfrm>
            <a:off x="825353" y="529805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1DE62A-B341-D344-900B-919289C94C4E}"/>
              </a:ext>
            </a:extLst>
          </p:cNvPr>
          <p:cNvCxnSpPr>
            <a:cxnSpLocks/>
          </p:cNvCxnSpPr>
          <p:nvPr/>
        </p:nvCxnSpPr>
        <p:spPr>
          <a:xfrm flipV="1">
            <a:off x="1560316" y="4256241"/>
            <a:ext cx="611402" cy="10418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75BBE2-94BF-124D-AF08-468263900626}"/>
              </a:ext>
            </a:extLst>
          </p:cNvPr>
          <p:cNvSpPr txBox="1"/>
          <p:nvPr/>
        </p:nvSpPr>
        <p:spPr>
          <a:xfrm>
            <a:off x="2800009" y="2133281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Evacuation Boundary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50EA00-B47A-4D40-A709-D37F7A35880C}"/>
              </a:ext>
            </a:extLst>
          </p:cNvPr>
          <p:cNvCxnSpPr>
            <a:cxnSpLocks/>
          </p:cNvCxnSpPr>
          <p:nvPr/>
        </p:nvCxnSpPr>
        <p:spPr>
          <a:xfrm>
            <a:off x="4479855" y="2502613"/>
            <a:ext cx="273538" cy="4381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5891BBC-5A74-C346-AD81-A8011D91C070}"/>
              </a:ext>
            </a:extLst>
          </p:cNvPr>
          <p:cNvSpPr txBox="1"/>
          <p:nvPr/>
        </p:nvSpPr>
        <p:spPr>
          <a:xfrm>
            <a:off x="4322252" y="5936313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Street Geometry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09EE2F-82A1-C64B-9ADF-3A81529F299D}"/>
              </a:ext>
            </a:extLst>
          </p:cNvPr>
          <p:cNvCxnSpPr>
            <a:cxnSpLocks/>
          </p:cNvCxnSpPr>
          <p:nvPr/>
        </p:nvCxnSpPr>
        <p:spPr>
          <a:xfrm flipH="1">
            <a:off x="3728165" y="6120979"/>
            <a:ext cx="46200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hlinkClick r:id="rId5"/>
            <a:extLst>
              <a:ext uri="{FF2B5EF4-FFF2-40B4-BE49-F238E27FC236}">
                <a16:creationId xmlns:a16="http://schemas.microsoft.com/office/drawing/2014/main" id="{BBEFDE2A-B1A2-FE46-90FC-755671AD2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80" b="11263"/>
          <a:stretch/>
        </p:blipFill>
        <p:spPr bwMode="auto">
          <a:xfrm>
            <a:off x="6307015" y="3571363"/>
            <a:ext cx="2836985" cy="32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ED32122-6D0C-6045-98B1-0399BFA2D0B3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Scalability</a:t>
            </a:r>
            <a:endParaRPr lang="en-US" dirty="0">
              <a:effectLst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3384CDF-EF6E-0945-9FEC-44E4D2B6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2" y="2992120"/>
            <a:ext cx="4052713" cy="233982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7B45BA1-21BE-1D4A-9B07-3E6679A2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68" y="2992120"/>
            <a:ext cx="4052713" cy="2339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2B2300-C623-3249-8BD7-A39F760C9DCA}"/>
              </a:ext>
            </a:extLst>
          </p:cNvPr>
          <p:cNvSpPr txBox="1"/>
          <p:nvPr/>
        </p:nvSpPr>
        <p:spPr>
          <a:xfrm>
            <a:off x="279602" y="5455920"/>
            <a:ext cx="40527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Relative scaled speedup relative to 2-MPI process simulation times (10,000 agents per MPI process, results averaged over 3 simulation executions per setup)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63599-F352-5C4F-87C3-F771533B9923}"/>
              </a:ext>
            </a:extLst>
          </p:cNvPr>
          <p:cNvSpPr txBox="1"/>
          <p:nvPr/>
        </p:nvSpPr>
        <p:spPr>
          <a:xfrm>
            <a:off x="4641858" y="5455646"/>
            <a:ext cx="4047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Relative scaled efficiency relative to 2-MPI process simulation times (10,000 agents per MPI process, results averaged over 3 simulation executions per setup)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41F69-BC16-FD43-ACBE-09CCF2EB8C5D}"/>
              </a:ext>
            </a:extLst>
          </p:cNvPr>
          <p:cNvSpPr txBox="1"/>
          <p:nvPr/>
        </p:nvSpPr>
        <p:spPr>
          <a:xfrm>
            <a:off x="1556394" y="2624355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 Speedup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BF9EF-291A-6846-BD90-BC51B7B6C4DC}"/>
              </a:ext>
            </a:extLst>
          </p:cNvPr>
          <p:cNvSpPr txBox="1"/>
          <p:nvPr/>
        </p:nvSpPr>
        <p:spPr>
          <a:xfrm>
            <a:off x="5890412" y="262249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 Efficiency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DCF00-7C61-404F-A8EA-A962B8F60A3C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Reproducibility</a:t>
            </a:r>
            <a:endParaRPr lang="en-US" dirty="0">
              <a:effectLst/>
            </a:endParaRP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97AC26-67B4-C541-9607-16872030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3" y="1721856"/>
            <a:ext cx="7993294" cy="5136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78796-6D8C-3E47-9709-229289712410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3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Major Contributions</a:t>
            </a:r>
            <a:endParaRPr lang="en-US" dirty="0"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0E2B4-5D56-6241-96C5-0364339D41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fontAlgn="base"/>
            <a:r>
              <a:rPr lang="en-US" dirty="0"/>
              <a:t>A novel framework for holistically integrating cyberGIS and ABM</a:t>
            </a:r>
          </a:p>
          <a:p>
            <a:pPr fontAlgn="base"/>
            <a:r>
              <a:rPr lang="en-US" dirty="0"/>
              <a:t>A computationally scalable approach to ABM based on spatial network representation</a:t>
            </a:r>
          </a:p>
          <a:p>
            <a:pPr fontAlgn="base"/>
            <a:r>
              <a:rPr lang="en-US" dirty="0"/>
              <a:t>An object-oriented design for high-performance and reusable ABM</a:t>
            </a:r>
          </a:p>
          <a:p>
            <a:pPr fontAlgn="base"/>
            <a:r>
              <a:rPr lang="en-US" dirty="0"/>
              <a:t>Computational reproducibility support based on a cutting-edge cyberGIS platform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79B755-0A8A-B940-9290-5F32AF1CCCFE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0E2B4-5D56-6241-96C5-0364339D41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fontAlgn="base"/>
            <a:r>
              <a:rPr lang="en-US" dirty="0"/>
              <a:t>Future goals:</a:t>
            </a:r>
          </a:p>
          <a:p>
            <a:pPr lvl="1" fontAlgn="base"/>
            <a:r>
              <a:rPr lang="en-US" dirty="0"/>
              <a:t>Implement dynamic network-based partitioning</a:t>
            </a:r>
          </a:p>
          <a:p>
            <a:pPr lvl="1" fontAlgn="base"/>
            <a:r>
              <a:rPr lang="en-US" dirty="0"/>
              <a:t>Support generalized spatial network-based ABMs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2E8ECC-63E9-E944-B499-DCCB1177487E}"/>
              </a:ext>
            </a:extLst>
          </p:cNvPr>
          <p:cNvGrpSpPr/>
          <p:nvPr/>
        </p:nvGrpSpPr>
        <p:grpSpPr>
          <a:xfrm>
            <a:off x="6355181" y="1073115"/>
            <a:ext cx="2331619" cy="1453699"/>
            <a:chOff x="6355181" y="1692875"/>
            <a:chExt cx="2331619" cy="14536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89AFA4-BBB5-3D40-9CE5-40C963E4A459}"/>
                </a:ext>
              </a:extLst>
            </p:cNvPr>
            <p:cNvSpPr/>
            <p:nvPr/>
          </p:nvSpPr>
          <p:spPr>
            <a:xfrm>
              <a:off x="6766763" y="1692875"/>
              <a:ext cx="1920037" cy="12037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CyberGIS-ABM</a:t>
              </a:r>
            </a:p>
          </p:txBody>
        </p:sp>
        <p:pic>
          <p:nvPicPr>
            <p:cNvPr id="5" name="Graphic 4" descr="Users with solid fill">
              <a:extLst>
                <a:ext uri="{FF2B5EF4-FFF2-40B4-BE49-F238E27FC236}">
                  <a16:creationId xmlns:a16="http://schemas.microsoft.com/office/drawing/2014/main" id="{C2EABF48-0DE5-E042-A41B-C8991852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55181" y="2232174"/>
              <a:ext cx="914400" cy="9144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4B17085-09C4-8640-972F-392B5EA1236E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US" dirty="0"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0E2B4-5D56-6241-96C5-0364339D41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fontAlgn="base"/>
            <a:r>
              <a:rPr lang="en-US" dirty="0"/>
              <a:t>CIGI Lab members</a:t>
            </a:r>
          </a:p>
          <a:p>
            <a:pPr lvl="1" fontAlgn="base"/>
            <a:r>
              <a:rPr lang="en-US" dirty="0"/>
              <a:t>Furqan </a:t>
            </a:r>
            <a:r>
              <a:rPr lang="en-US" dirty="0" err="1"/>
              <a:t>Baig</a:t>
            </a:r>
            <a:endParaRPr lang="en-US" dirty="0"/>
          </a:p>
          <a:p>
            <a:pPr lvl="1" fontAlgn="base"/>
            <a:r>
              <a:rPr lang="en-US" dirty="0" err="1"/>
              <a:t>Zhiyu</a:t>
            </a:r>
            <a:r>
              <a:rPr lang="en-US" dirty="0"/>
              <a:t> Li</a:t>
            </a:r>
          </a:p>
          <a:p>
            <a:pPr lvl="1" fontAlgn="base"/>
            <a:r>
              <a:rPr lang="en-US" dirty="0"/>
              <a:t>Alexander </a:t>
            </a:r>
            <a:r>
              <a:rPr lang="en-US" dirty="0" err="1"/>
              <a:t>Michels</a:t>
            </a:r>
            <a:endParaRPr lang="en-US" dirty="0"/>
          </a:p>
          <a:p>
            <a:pPr fontAlgn="base"/>
            <a:r>
              <a:rPr lang="en-US" dirty="0"/>
              <a:t>National Science Foundation</a:t>
            </a:r>
          </a:p>
          <a:p>
            <a:pPr lvl="1" fontAlgn="base"/>
            <a:r>
              <a:rPr lang="en-US" dirty="0"/>
              <a:t>2112356</a:t>
            </a:r>
          </a:p>
          <a:p>
            <a:pPr lvl="1" fontAlgn="base"/>
            <a:r>
              <a:rPr lang="en-US" dirty="0"/>
              <a:t>2118329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05B11-2517-EB4B-8745-DE9BCCF48470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1461A3-5BB5-4941-9257-968743AA87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16443"/>
            <a:ext cx="4602480" cy="4309720"/>
          </a:xfrm>
        </p:spPr>
        <p:txBody>
          <a:bodyPr/>
          <a:lstStyle/>
          <a:p>
            <a:pPr marL="25400" indent="0">
              <a:buNone/>
            </a:pPr>
            <a:r>
              <a:rPr lang="en-US" dirty="0"/>
              <a:t>For questions or comments, contact rcv3@Illinois.edu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527397-3189-EF4C-A6DD-11F38D1D183A}"/>
              </a:ext>
            </a:extLst>
          </p:cNvPr>
          <p:cNvSpPr/>
          <p:nvPr/>
        </p:nvSpPr>
        <p:spPr>
          <a:xfrm>
            <a:off x="5734578" y="1914647"/>
            <a:ext cx="2876764" cy="16575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Agent-Based Model (ABM)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C5682-98B8-A743-BF73-ACD417CB119D}"/>
              </a:ext>
            </a:extLst>
          </p:cNvPr>
          <p:cNvSpPr/>
          <p:nvPr/>
        </p:nvSpPr>
        <p:spPr>
          <a:xfrm>
            <a:off x="6022254" y="4438690"/>
            <a:ext cx="2301412" cy="18888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CyberGIS</a:t>
            </a:r>
          </a:p>
          <a:p>
            <a:pPr algn="ctr"/>
            <a:r>
              <a:rPr lang="en-US" sz="1800" dirty="0"/>
              <a:t>(GIS + cyberinfrastructure)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12CBB8AB-91B8-4240-8464-B727D515ABC2}"/>
              </a:ext>
            </a:extLst>
          </p:cNvPr>
          <p:cNvSpPr/>
          <p:nvPr/>
        </p:nvSpPr>
        <p:spPr>
          <a:xfrm>
            <a:off x="6895558" y="3712638"/>
            <a:ext cx="554804" cy="554804"/>
          </a:xfrm>
          <a:prstGeom prst="plus">
            <a:avLst>
              <a:gd name="adj" fmla="val 406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7A5987-521F-7241-809F-149B4A019A0C}"/>
              </a:ext>
            </a:extLst>
          </p:cNvPr>
          <p:cNvGrpSpPr/>
          <p:nvPr/>
        </p:nvGrpSpPr>
        <p:grpSpPr>
          <a:xfrm>
            <a:off x="7809957" y="3873358"/>
            <a:ext cx="986320" cy="1094708"/>
            <a:chOff x="5208997" y="3873358"/>
            <a:chExt cx="986320" cy="109470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5816D1-53B0-7044-9A67-44234929771C}"/>
                </a:ext>
              </a:extLst>
            </p:cNvPr>
            <p:cNvSpPr/>
            <p:nvPr/>
          </p:nvSpPr>
          <p:spPr>
            <a:xfrm>
              <a:off x="5250095" y="3873358"/>
              <a:ext cx="945222" cy="9452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B376F9-6987-C64F-9159-74122B6D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997" y="3909314"/>
              <a:ext cx="882293" cy="1058752"/>
            </a:xfrm>
            <a:prstGeom prst="rect">
              <a:avLst/>
            </a:prstGeom>
          </p:spPr>
        </p:pic>
      </p:grpSp>
      <p:pic>
        <p:nvPicPr>
          <p:cNvPr id="12" name="Graphic 11" descr="Users with solid fill">
            <a:extLst>
              <a:ext uri="{FF2B5EF4-FFF2-40B4-BE49-F238E27FC236}">
                <a16:creationId xmlns:a16="http://schemas.microsoft.com/office/drawing/2014/main" id="{0ECFB369-0EAC-A94A-9D1B-A2AEBEBF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378" y="2879582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CC9DA9-09A1-164F-AD0C-0C795F686BD5}"/>
              </a:ext>
            </a:extLst>
          </p:cNvPr>
          <p:cNvGrpSpPr/>
          <p:nvPr/>
        </p:nvGrpSpPr>
        <p:grpSpPr>
          <a:xfrm>
            <a:off x="1432560" y="4750210"/>
            <a:ext cx="3442599" cy="1375953"/>
            <a:chOff x="1227618" y="5564459"/>
            <a:chExt cx="3114212" cy="1244702"/>
          </a:xfrm>
        </p:grpSpPr>
        <p:pic>
          <p:nvPicPr>
            <p:cNvPr id="15" name="Graphic 14" descr="Car with solid fill">
              <a:extLst>
                <a:ext uri="{FF2B5EF4-FFF2-40B4-BE49-F238E27FC236}">
                  <a16:creationId xmlns:a16="http://schemas.microsoft.com/office/drawing/2014/main" id="{FF0F2430-EAA7-E343-839A-9B1514179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227618" y="5564459"/>
              <a:ext cx="1358801" cy="1244702"/>
            </a:xfrm>
            <a:prstGeom prst="rect">
              <a:avLst/>
            </a:prstGeom>
          </p:spPr>
        </p:pic>
        <p:pic>
          <p:nvPicPr>
            <p:cNvPr id="16" name="Graphic 15" descr="Chevron arrows with solid fill">
              <a:extLst>
                <a:ext uri="{FF2B5EF4-FFF2-40B4-BE49-F238E27FC236}">
                  <a16:creationId xmlns:a16="http://schemas.microsoft.com/office/drawing/2014/main" id="{C0D7553B-2272-214C-AA33-844699C6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3613224" y="5701480"/>
              <a:ext cx="728606" cy="728606"/>
            </a:xfrm>
            <a:prstGeom prst="rect">
              <a:avLst/>
            </a:prstGeom>
          </p:spPr>
        </p:pic>
        <p:pic>
          <p:nvPicPr>
            <p:cNvPr id="17" name="Graphic 16" descr="Chevron arrows with solid fill">
              <a:extLst>
                <a:ext uri="{FF2B5EF4-FFF2-40B4-BE49-F238E27FC236}">
                  <a16:creationId xmlns:a16="http://schemas.microsoft.com/office/drawing/2014/main" id="{5865AFF0-F706-1242-BC8A-0C42B156A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2770997" y="5701480"/>
              <a:ext cx="728606" cy="728606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3E3C6-E341-2845-A92B-BBB6FC26B9EB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AA5B4-B2D8-E54B-9B03-3E70B1C6609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16443"/>
            <a:ext cx="5055500" cy="4309720"/>
          </a:xfrm>
        </p:spPr>
        <p:txBody>
          <a:bodyPr/>
          <a:lstStyle/>
          <a:p>
            <a:r>
              <a:rPr lang="en-US" dirty="0"/>
              <a:t>What is CyberGIS-ABM?</a:t>
            </a:r>
          </a:p>
          <a:p>
            <a:endParaRPr lang="en-US" dirty="0"/>
          </a:p>
          <a:p>
            <a:r>
              <a:rPr lang="en-US" dirty="0"/>
              <a:t>How does CyberGIS-ABM enable scalable modeling of human-environment interactions?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2BD669-9978-184D-B97A-384116A8B5C3}"/>
              </a:ext>
            </a:extLst>
          </p:cNvPr>
          <p:cNvGrpSpPr/>
          <p:nvPr/>
        </p:nvGrpSpPr>
        <p:grpSpPr>
          <a:xfrm>
            <a:off x="6355181" y="1692875"/>
            <a:ext cx="2331619" cy="1453699"/>
            <a:chOff x="6355181" y="1692875"/>
            <a:chExt cx="2331619" cy="145369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575CF6-13E1-E649-956F-5B8D79BCB522}"/>
                </a:ext>
              </a:extLst>
            </p:cNvPr>
            <p:cNvSpPr/>
            <p:nvPr/>
          </p:nvSpPr>
          <p:spPr>
            <a:xfrm>
              <a:off x="6766763" y="1692875"/>
              <a:ext cx="1920037" cy="12037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CyberGIS-ABM</a:t>
              </a:r>
            </a:p>
          </p:txBody>
        </p:sp>
        <p:pic>
          <p:nvPicPr>
            <p:cNvPr id="8" name="Graphic 7" descr="Users with solid fill">
              <a:extLst>
                <a:ext uri="{FF2B5EF4-FFF2-40B4-BE49-F238E27FC236}">
                  <a16:creationId xmlns:a16="http://schemas.microsoft.com/office/drawing/2014/main" id="{1BFFCA9D-9715-F646-989E-9CB5A1570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55181" y="2232174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0F7095D-635B-8A48-9CE8-10ABC89B1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59" t="24685" r="38863" b="24045"/>
          <a:stretch/>
        </p:blipFill>
        <p:spPr>
          <a:xfrm>
            <a:off x="5512700" y="3223725"/>
            <a:ext cx="3513762" cy="351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2DF410-A3B6-504D-9252-813E0D214F1E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CyberGIS-ABM?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637E6E-746F-CF4D-AA4E-2D60346CC33B}"/>
              </a:ext>
            </a:extLst>
          </p:cNvPr>
          <p:cNvSpPr/>
          <p:nvPr/>
        </p:nvSpPr>
        <p:spPr>
          <a:xfrm>
            <a:off x="3133618" y="1914647"/>
            <a:ext cx="2876764" cy="16575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Agent-Based Model (ABM)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804FD-B63D-7849-8E32-A44D5DF2F85F}"/>
              </a:ext>
            </a:extLst>
          </p:cNvPr>
          <p:cNvSpPr/>
          <p:nvPr/>
        </p:nvSpPr>
        <p:spPr>
          <a:xfrm>
            <a:off x="3421294" y="4438690"/>
            <a:ext cx="2301412" cy="18888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CyberGIS</a:t>
            </a:r>
          </a:p>
          <a:p>
            <a:pPr algn="ctr"/>
            <a:r>
              <a:rPr lang="en-US" sz="1800" dirty="0"/>
              <a:t>(GIS + cyberinfrastructure)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61E39F94-F2B5-DE46-A191-F88E3E7F559B}"/>
              </a:ext>
            </a:extLst>
          </p:cNvPr>
          <p:cNvSpPr/>
          <p:nvPr/>
        </p:nvSpPr>
        <p:spPr>
          <a:xfrm>
            <a:off x="4294598" y="3712638"/>
            <a:ext cx="554804" cy="554804"/>
          </a:xfrm>
          <a:prstGeom prst="plus">
            <a:avLst>
              <a:gd name="adj" fmla="val 406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83EBFA-32A5-9D4D-88C3-E63D6636C554}"/>
              </a:ext>
            </a:extLst>
          </p:cNvPr>
          <p:cNvGrpSpPr/>
          <p:nvPr/>
        </p:nvGrpSpPr>
        <p:grpSpPr>
          <a:xfrm>
            <a:off x="5208997" y="3873358"/>
            <a:ext cx="986320" cy="1094708"/>
            <a:chOff x="5208997" y="3873358"/>
            <a:chExt cx="986320" cy="10947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BAE3C5-F105-BA4A-B5BD-246D067C8203}"/>
                </a:ext>
              </a:extLst>
            </p:cNvPr>
            <p:cNvSpPr/>
            <p:nvPr/>
          </p:nvSpPr>
          <p:spPr>
            <a:xfrm>
              <a:off x="5250095" y="3873358"/>
              <a:ext cx="945222" cy="9452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ACDFE1-E41A-5148-B2D3-B159FB927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997" y="3909314"/>
              <a:ext cx="882293" cy="1058752"/>
            </a:xfrm>
            <a:prstGeom prst="rect">
              <a:avLst/>
            </a:prstGeom>
          </p:spPr>
        </p:pic>
      </p:grpSp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DACAEE53-9142-1C4D-83E0-151A5BCD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6418" y="2879582"/>
            <a:ext cx="914400" cy="914400"/>
          </a:xfrm>
          <a:prstGeom prst="rect">
            <a:avLst/>
          </a:prstGeom>
        </p:spPr>
      </p:pic>
      <p:pic>
        <p:nvPicPr>
          <p:cNvPr id="22" name="Graphic 21" descr="City with solid fill">
            <a:extLst>
              <a:ext uri="{FF2B5EF4-FFF2-40B4-BE49-F238E27FC236}">
                <a16:creationId xmlns:a16="http://schemas.microsoft.com/office/drawing/2014/main" id="{B2FB688A-86E7-BA4B-8247-DE15F0127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190" y="4619790"/>
            <a:ext cx="1677228" cy="16772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BFA05C-CC15-9141-8377-59F748C14CF6}"/>
              </a:ext>
            </a:extLst>
          </p:cNvPr>
          <p:cNvGrpSpPr/>
          <p:nvPr/>
        </p:nvGrpSpPr>
        <p:grpSpPr>
          <a:xfrm>
            <a:off x="-2232897" y="4997772"/>
            <a:ext cx="3258846" cy="1253205"/>
            <a:chOff x="-444737" y="4209439"/>
            <a:chExt cx="3642988" cy="140092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109F7F3-C9E1-2A4A-AA03-757211A240F7}"/>
                </a:ext>
              </a:extLst>
            </p:cNvPr>
            <p:cNvSpPr/>
            <p:nvPr/>
          </p:nvSpPr>
          <p:spPr>
            <a:xfrm>
              <a:off x="1377071" y="5423470"/>
              <a:ext cx="1821180" cy="186898"/>
            </a:xfrm>
            <a:custGeom>
              <a:avLst/>
              <a:gdLst>
                <a:gd name="connsiteX0" fmla="*/ 1593533 w 1821180"/>
                <a:gd name="connsiteY0" fmla="*/ 0 h 186898"/>
                <a:gd name="connsiteX1" fmla="*/ 1456944 w 1821180"/>
                <a:gd name="connsiteY1" fmla="*/ 28911 h 186898"/>
                <a:gd name="connsiteX2" fmla="*/ 1365885 w 1821180"/>
                <a:gd name="connsiteY2" fmla="*/ 50310 h 186898"/>
                <a:gd name="connsiteX3" fmla="*/ 1274826 w 1821180"/>
                <a:gd name="connsiteY3" fmla="*/ 28911 h 186898"/>
                <a:gd name="connsiteX4" fmla="*/ 1138238 w 1821180"/>
                <a:gd name="connsiteY4" fmla="*/ 0 h 186898"/>
                <a:gd name="connsiteX5" fmla="*/ 1001649 w 1821180"/>
                <a:gd name="connsiteY5" fmla="*/ 28911 h 186898"/>
                <a:gd name="connsiteX6" fmla="*/ 910590 w 1821180"/>
                <a:gd name="connsiteY6" fmla="*/ 50310 h 186898"/>
                <a:gd name="connsiteX7" fmla="*/ 819531 w 1821180"/>
                <a:gd name="connsiteY7" fmla="*/ 28911 h 186898"/>
                <a:gd name="connsiteX8" fmla="*/ 682943 w 1821180"/>
                <a:gd name="connsiteY8" fmla="*/ 0 h 186898"/>
                <a:gd name="connsiteX9" fmla="*/ 546354 w 1821180"/>
                <a:gd name="connsiteY9" fmla="*/ 28911 h 186898"/>
                <a:gd name="connsiteX10" fmla="*/ 455295 w 1821180"/>
                <a:gd name="connsiteY10" fmla="*/ 50310 h 186898"/>
                <a:gd name="connsiteX11" fmla="*/ 364236 w 1821180"/>
                <a:gd name="connsiteY11" fmla="*/ 28911 h 186898"/>
                <a:gd name="connsiteX12" fmla="*/ 227648 w 1821180"/>
                <a:gd name="connsiteY12" fmla="*/ 0 h 186898"/>
                <a:gd name="connsiteX13" fmla="*/ 91059 w 1821180"/>
                <a:gd name="connsiteY13" fmla="*/ 28911 h 186898"/>
                <a:gd name="connsiteX14" fmla="*/ 0 w 1821180"/>
                <a:gd name="connsiteY14" fmla="*/ 50310 h 186898"/>
                <a:gd name="connsiteX15" fmla="*/ 0 w 1821180"/>
                <a:gd name="connsiteY15" fmla="*/ 186899 h 186898"/>
                <a:gd name="connsiteX16" fmla="*/ 136589 w 1821180"/>
                <a:gd name="connsiteY16" fmla="*/ 157987 h 186898"/>
                <a:gd name="connsiteX17" fmla="*/ 227648 w 1821180"/>
                <a:gd name="connsiteY17" fmla="*/ 135223 h 186898"/>
                <a:gd name="connsiteX18" fmla="*/ 318707 w 1821180"/>
                <a:gd name="connsiteY18" fmla="*/ 157987 h 186898"/>
                <a:gd name="connsiteX19" fmla="*/ 455295 w 1821180"/>
                <a:gd name="connsiteY19" fmla="*/ 186899 h 186898"/>
                <a:gd name="connsiteX20" fmla="*/ 591884 w 1821180"/>
                <a:gd name="connsiteY20" fmla="*/ 157987 h 186898"/>
                <a:gd name="connsiteX21" fmla="*/ 682943 w 1821180"/>
                <a:gd name="connsiteY21" fmla="*/ 135223 h 186898"/>
                <a:gd name="connsiteX22" fmla="*/ 774002 w 1821180"/>
                <a:gd name="connsiteY22" fmla="*/ 156621 h 186898"/>
                <a:gd name="connsiteX23" fmla="*/ 910590 w 1821180"/>
                <a:gd name="connsiteY23" fmla="*/ 186899 h 186898"/>
                <a:gd name="connsiteX24" fmla="*/ 1047179 w 1821180"/>
                <a:gd name="connsiteY24" fmla="*/ 157987 h 186898"/>
                <a:gd name="connsiteX25" fmla="*/ 1138238 w 1821180"/>
                <a:gd name="connsiteY25" fmla="*/ 135223 h 186898"/>
                <a:gd name="connsiteX26" fmla="*/ 1229297 w 1821180"/>
                <a:gd name="connsiteY26" fmla="*/ 157987 h 186898"/>
                <a:gd name="connsiteX27" fmla="*/ 1365885 w 1821180"/>
                <a:gd name="connsiteY27" fmla="*/ 186899 h 186898"/>
                <a:gd name="connsiteX28" fmla="*/ 1502474 w 1821180"/>
                <a:gd name="connsiteY28" fmla="*/ 157987 h 186898"/>
                <a:gd name="connsiteX29" fmla="*/ 1593533 w 1821180"/>
                <a:gd name="connsiteY29" fmla="*/ 135223 h 186898"/>
                <a:gd name="connsiteX30" fmla="*/ 1684592 w 1821180"/>
                <a:gd name="connsiteY30" fmla="*/ 156621 h 186898"/>
                <a:gd name="connsiteX31" fmla="*/ 1821180 w 1821180"/>
                <a:gd name="connsiteY31" fmla="*/ 186899 h 186898"/>
                <a:gd name="connsiteX32" fmla="*/ 1821180 w 1821180"/>
                <a:gd name="connsiteY32" fmla="*/ 50310 h 186898"/>
                <a:gd name="connsiteX33" fmla="*/ 1730121 w 1821180"/>
                <a:gd name="connsiteY33" fmla="*/ 28911 h 186898"/>
                <a:gd name="connsiteX34" fmla="*/ 1593533 w 1821180"/>
                <a:gd name="connsiteY34" fmla="*/ 0 h 18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1180" h="186898">
                  <a:moveTo>
                    <a:pt x="1593533" y="0"/>
                  </a:moveTo>
                  <a:cubicBezTo>
                    <a:pt x="1546692" y="1814"/>
                    <a:pt x="1500502" y="11592"/>
                    <a:pt x="1456944" y="28911"/>
                  </a:cubicBezTo>
                  <a:cubicBezTo>
                    <a:pt x="1427946" y="40913"/>
                    <a:pt x="1397193" y="48138"/>
                    <a:pt x="1365885" y="50310"/>
                  </a:cubicBezTo>
                  <a:cubicBezTo>
                    <a:pt x="1334577" y="48138"/>
                    <a:pt x="1303824" y="40913"/>
                    <a:pt x="1274826" y="28911"/>
                  </a:cubicBezTo>
                  <a:cubicBezTo>
                    <a:pt x="1231268" y="11592"/>
                    <a:pt x="1185078" y="1814"/>
                    <a:pt x="1138238" y="0"/>
                  </a:cubicBezTo>
                  <a:cubicBezTo>
                    <a:pt x="1091397" y="1814"/>
                    <a:pt x="1045207" y="11592"/>
                    <a:pt x="1001649" y="28911"/>
                  </a:cubicBezTo>
                  <a:cubicBezTo>
                    <a:pt x="972651" y="40913"/>
                    <a:pt x="941898" y="48138"/>
                    <a:pt x="910590" y="50310"/>
                  </a:cubicBezTo>
                  <a:cubicBezTo>
                    <a:pt x="879282" y="48138"/>
                    <a:pt x="848529" y="40913"/>
                    <a:pt x="819531" y="28911"/>
                  </a:cubicBezTo>
                  <a:cubicBezTo>
                    <a:pt x="775973" y="11592"/>
                    <a:pt x="729783" y="1814"/>
                    <a:pt x="682943" y="0"/>
                  </a:cubicBezTo>
                  <a:cubicBezTo>
                    <a:pt x="636102" y="1814"/>
                    <a:pt x="589912" y="11592"/>
                    <a:pt x="546354" y="28911"/>
                  </a:cubicBezTo>
                  <a:cubicBezTo>
                    <a:pt x="517354" y="40913"/>
                    <a:pt x="486603" y="48138"/>
                    <a:pt x="455295" y="50310"/>
                  </a:cubicBezTo>
                  <a:cubicBezTo>
                    <a:pt x="423987" y="48138"/>
                    <a:pt x="393236" y="40913"/>
                    <a:pt x="364236" y="28911"/>
                  </a:cubicBezTo>
                  <a:cubicBezTo>
                    <a:pt x="320678" y="11592"/>
                    <a:pt x="274488" y="1814"/>
                    <a:pt x="227648" y="0"/>
                  </a:cubicBezTo>
                  <a:cubicBezTo>
                    <a:pt x="180807" y="1814"/>
                    <a:pt x="134617" y="11592"/>
                    <a:pt x="91059" y="28911"/>
                  </a:cubicBezTo>
                  <a:cubicBezTo>
                    <a:pt x="62059" y="40913"/>
                    <a:pt x="31309" y="48138"/>
                    <a:pt x="0" y="50310"/>
                  </a:cubicBezTo>
                  <a:lnTo>
                    <a:pt x="0" y="186899"/>
                  </a:lnTo>
                  <a:cubicBezTo>
                    <a:pt x="46841" y="185084"/>
                    <a:pt x="93030" y="175307"/>
                    <a:pt x="136589" y="157987"/>
                  </a:cubicBezTo>
                  <a:cubicBezTo>
                    <a:pt x="165509" y="145521"/>
                    <a:pt x="196262" y="137831"/>
                    <a:pt x="227648" y="135223"/>
                  </a:cubicBezTo>
                  <a:cubicBezTo>
                    <a:pt x="259033" y="137831"/>
                    <a:pt x="289786" y="145521"/>
                    <a:pt x="318707" y="157987"/>
                  </a:cubicBezTo>
                  <a:cubicBezTo>
                    <a:pt x="362265" y="175307"/>
                    <a:pt x="408454" y="185084"/>
                    <a:pt x="455295" y="186899"/>
                  </a:cubicBezTo>
                  <a:cubicBezTo>
                    <a:pt x="502136" y="185084"/>
                    <a:pt x="548325" y="175307"/>
                    <a:pt x="591884" y="157987"/>
                  </a:cubicBezTo>
                  <a:cubicBezTo>
                    <a:pt x="620804" y="145521"/>
                    <a:pt x="651557" y="137831"/>
                    <a:pt x="682943" y="135223"/>
                  </a:cubicBezTo>
                  <a:cubicBezTo>
                    <a:pt x="714251" y="137394"/>
                    <a:pt x="745004" y="144620"/>
                    <a:pt x="774002" y="156621"/>
                  </a:cubicBezTo>
                  <a:cubicBezTo>
                    <a:pt x="817446" y="174512"/>
                    <a:pt x="863656" y="184756"/>
                    <a:pt x="910590" y="186899"/>
                  </a:cubicBezTo>
                  <a:cubicBezTo>
                    <a:pt x="957431" y="185084"/>
                    <a:pt x="1003620" y="175307"/>
                    <a:pt x="1047179" y="157987"/>
                  </a:cubicBezTo>
                  <a:cubicBezTo>
                    <a:pt x="1076099" y="145521"/>
                    <a:pt x="1106852" y="137834"/>
                    <a:pt x="1138238" y="135223"/>
                  </a:cubicBezTo>
                  <a:cubicBezTo>
                    <a:pt x="1169623" y="137834"/>
                    <a:pt x="1200376" y="145521"/>
                    <a:pt x="1229297" y="157987"/>
                  </a:cubicBezTo>
                  <a:cubicBezTo>
                    <a:pt x="1272855" y="175307"/>
                    <a:pt x="1319044" y="185084"/>
                    <a:pt x="1365885" y="186899"/>
                  </a:cubicBezTo>
                  <a:cubicBezTo>
                    <a:pt x="1412726" y="185084"/>
                    <a:pt x="1458916" y="175307"/>
                    <a:pt x="1502474" y="157987"/>
                  </a:cubicBezTo>
                  <a:cubicBezTo>
                    <a:pt x="1531394" y="145521"/>
                    <a:pt x="1562147" y="137834"/>
                    <a:pt x="1593533" y="135223"/>
                  </a:cubicBezTo>
                  <a:cubicBezTo>
                    <a:pt x="1624841" y="137394"/>
                    <a:pt x="1655594" y="144620"/>
                    <a:pt x="1684592" y="156621"/>
                  </a:cubicBezTo>
                  <a:cubicBezTo>
                    <a:pt x="1728036" y="174512"/>
                    <a:pt x="1774246" y="184756"/>
                    <a:pt x="1821180" y="186899"/>
                  </a:cubicBezTo>
                  <a:lnTo>
                    <a:pt x="1821180" y="50310"/>
                  </a:lnTo>
                  <a:cubicBezTo>
                    <a:pt x="1789872" y="48138"/>
                    <a:pt x="1759119" y="40913"/>
                    <a:pt x="1730121" y="28911"/>
                  </a:cubicBezTo>
                  <a:cubicBezTo>
                    <a:pt x="1686563" y="11592"/>
                    <a:pt x="1640373" y="1814"/>
                    <a:pt x="1593533" y="0"/>
                  </a:cubicBezTo>
                  <a:close/>
                </a:path>
              </a:pathLst>
            </a:custGeom>
            <a:solidFill>
              <a:srgbClr val="000000"/>
            </a:solidFill>
            <a:ln w="227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1ACAA0-A707-FB44-8423-29C70DC9F0F1}"/>
                </a:ext>
              </a:extLst>
            </p:cNvPr>
            <p:cNvSpPr/>
            <p:nvPr/>
          </p:nvSpPr>
          <p:spPr>
            <a:xfrm>
              <a:off x="692778" y="4209439"/>
              <a:ext cx="2505472" cy="1127754"/>
            </a:xfrm>
            <a:custGeom>
              <a:avLst/>
              <a:gdLst>
                <a:gd name="connsiteX0" fmla="*/ 1729210 w 1820269"/>
                <a:gd name="connsiteY0" fmla="*/ 969767 h 1127753"/>
                <a:gd name="connsiteX1" fmla="*/ 1592622 w 1820269"/>
                <a:gd name="connsiteY1" fmla="*/ 940855 h 1127753"/>
                <a:gd name="connsiteX2" fmla="*/ 1456033 w 1820269"/>
                <a:gd name="connsiteY2" fmla="*/ 969767 h 1127753"/>
                <a:gd name="connsiteX3" fmla="*/ 1364974 w 1820269"/>
                <a:gd name="connsiteY3" fmla="*/ 991166 h 1127753"/>
                <a:gd name="connsiteX4" fmla="*/ 1273915 w 1820269"/>
                <a:gd name="connsiteY4" fmla="*/ 969767 h 1127753"/>
                <a:gd name="connsiteX5" fmla="*/ 1225427 w 1820269"/>
                <a:gd name="connsiteY5" fmla="*/ 954287 h 1127753"/>
                <a:gd name="connsiteX6" fmla="*/ 952250 w 1820269"/>
                <a:gd name="connsiteY6" fmla="*/ 560001 h 1127753"/>
                <a:gd name="connsiteX7" fmla="*/ 1159409 w 1820269"/>
                <a:gd name="connsiteY7" fmla="*/ 300711 h 1127753"/>
                <a:gd name="connsiteX8" fmla="*/ 1414146 w 1820269"/>
                <a:gd name="connsiteY8" fmla="*/ 490341 h 1127753"/>
                <a:gd name="connsiteX9" fmla="*/ 1456033 w 1820269"/>
                <a:gd name="connsiteY9" fmla="*/ 524033 h 1127753"/>
                <a:gd name="connsiteX10" fmla="*/ 1484034 w 1820269"/>
                <a:gd name="connsiteY10" fmla="*/ 509236 h 1127753"/>
                <a:gd name="connsiteX11" fmla="*/ 1492457 w 1820269"/>
                <a:gd name="connsiteY11" fmla="*/ 478959 h 1127753"/>
                <a:gd name="connsiteX12" fmla="*/ 864150 w 1820269"/>
                <a:gd name="connsiteY12" fmla="*/ 3403 h 1127753"/>
                <a:gd name="connsiteX13" fmla="*/ 384269 w 1820269"/>
                <a:gd name="connsiteY13" fmla="*/ 322110 h 1127753"/>
                <a:gd name="connsiteX14" fmla="*/ 326447 w 1820269"/>
                <a:gd name="connsiteY14" fmla="*/ 399737 h 1127753"/>
                <a:gd name="connsiteX15" fmla="*/ 0 w 1820269"/>
                <a:gd name="connsiteY15" fmla="*/ 757599 h 1127753"/>
                <a:gd name="connsiteX16" fmla="*/ 0 w 1820269"/>
                <a:gd name="connsiteY16" fmla="*/ 1127754 h 1127753"/>
                <a:gd name="connsiteX17" fmla="*/ 136589 w 1820269"/>
                <a:gd name="connsiteY17" fmla="*/ 1098843 h 1127753"/>
                <a:gd name="connsiteX18" fmla="*/ 227648 w 1820269"/>
                <a:gd name="connsiteY18" fmla="*/ 1076078 h 1127753"/>
                <a:gd name="connsiteX19" fmla="*/ 318707 w 1820269"/>
                <a:gd name="connsiteY19" fmla="*/ 1098843 h 1127753"/>
                <a:gd name="connsiteX20" fmla="*/ 454384 w 1820269"/>
                <a:gd name="connsiteY20" fmla="*/ 1127754 h 1127753"/>
                <a:gd name="connsiteX21" fmla="*/ 590973 w 1820269"/>
                <a:gd name="connsiteY21" fmla="*/ 1098843 h 1127753"/>
                <a:gd name="connsiteX22" fmla="*/ 682032 w 1820269"/>
                <a:gd name="connsiteY22" fmla="*/ 1076078 h 1127753"/>
                <a:gd name="connsiteX23" fmla="*/ 773091 w 1820269"/>
                <a:gd name="connsiteY23" fmla="*/ 1097477 h 1127753"/>
                <a:gd name="connsiteX24" fmla="*/ 909679 w 1820269"/>
                <a:gd name="connsiteY24" fmla="*/ 1127754 h 1127753"/>
                <a:gd name="connsiteX25" fmla="*/ 1046268 w 1820269"/>
                <a:gd name="connsiteY25" fmla="*/ 1098843 h 1127753"/>
                <a:gd name="connsiteX26" fmla="*/ 1137327 w 1820269"/>
                <a:gd name="connsiteY26" fmla="*/ 1076078 h 1127753"/>
                <a:gd name="connsiteX27" fmla="*/ 1228386 w 1820269"/>
                <a:gd name="connsiteY27" fmla="*/ 1098843 h 1127753"/>
                <a:gd name="connsiteX28" fmla="*/ 1364974 w 1820269"/>
                <a:gd name="connsiteY28" fmla="*/ 1127754 h 1127753"/>
                <a:gd name="connsiteX29" fmla="*/ 1501563 w 1820269"/>
                <a:gd name="connsiteY29" fmla="*/ 1098843 h 1127753"/>
                <a:gd name="connsiteX30" fmla="*/ 1592622 w 1820269"/>
                <a:gd name="connsiteY30" fmla="*/ 1076078 h 1127753"/>
                <a:gd name="connsiteX31" fmla="*/ 1683681 w 1820269"/>
                <a:gd name="connsiteY31" fmla="*/ 1097477 h 1127753"/>
                <a:gd name="connsiteX32" fmla="*/ 1820269 w 1820269"/>
                <a:gd name="connsiteY32" fmla="*/ 1127754 h 1127753"/>
                <a:gd name="connsiteX33" fmla="*/ 1820269 w 1820269"/>
                <a:gd name="connsiteY33" fmla="*/ 991166 h 1127753"/>
                <a:gd name="connsiteX34" fmla="*/ 1729210 w 1820269"/>
                <a:gd name="connsiteY34" fmla="*/ 969767 h 1127753"/>
                <a:gd name="connsiteX0" fmla="*/ 1730126 w 1821185"/>
                <a:gd name="connsiteY0" fmla="*/ 969767 h 1127754"/>
                <a:gd name="connsiteX1" fmla="*/ 1593538 w 1821185"/>
                <a:gd name="connsiteY1" fmla="*/ 940855 h 1127754"/>
                <a:gd name="connsiteX2" fmla="*/ 1456949 w 1821185"/>
                <a:gd name="connsiteY2" fmla="*/ 969767 h 1127754"/>
                <a:gd name="connsiteX3" fmla="*/ 1365890 w 1821185"/>
                <a:gd name="connsiteY3" fmla="*/ 991166 h 1127754"/>
                <a:gd name="connsiteX4" fmla="*/ 1274831 w 1821185"/>
                <a:gd name="connsiteY4" fmla="*/ 969767 h 1127754"/>
                <a:gd name="connsiteX5" fmla="*/ 1226343 w 1821185"/>
                <a:gd name="connsiteY5" fmla="*/ 954287 h 1127754"/>
                <a:gd name="connsiteX6" fmla="*/ 953166 w 1821185"/>
                <a:gd name="connsiteY6" fmla="*/ 560001 h 1127754"/>
                <a:gd name="connsiteX7" fmla="*/ 1160325 w 1821185"/>
                <a:gd name="connsiteY7" fmla="*/ 300711 h 1127754"/>
                <a:gd name="connsiteX8" fmla="*/ 1415062 w 1821185"/>
                <a:gd name="connsiteY8" fmla="*/ 490341 h 1127754"/>
                <a:gd name="connsiteX9" fmla="*/ 1456949 w 1821185"/>
                <a:gd name="connsiteY9" fmla="*/ 524033 h 1127754"/>
                <a:gd name="connsiteX10" fmla="*/ 1484950 w 1821185"/>
                <a:gd name="connsiteY10" fmla="*/ 509236 h 1127754"/>
                <a:gd name="connsiteX11" fmla="*/ 1493373 w 1821185"/>
                <a:gd name="connsiteY11" fmla="*/ 478959 h 1127754"/>
                <a:gd name="connsiteX12" fmla="*/ 865066 w 1821185"/>
                <a:gd name="connsiteY12" fmla="*/ 3403 h 1127754"/>
                <a:gd name="connsiteX13" fmla="*/ 385185 w 1821185"/>
                <a:gd name="connsiteY13" fmla="*/ 322110 h 1127754"/>
                <a:gd name="connsiteX14" fmla="*/ 327363 w 1821185"/>
                <a:gd name="connsiteY14" fmla="*/ 399737 h 1127754"/>
                <a:gd name="connsiteX15" fmla="*/ 916 w 1821185"/>
                <a:gd name="connsiteY15" fmla="*/ 757599 h 1127754"/>
                <a:gd name="connsiteX16" fmla="*/ 0 w 1821185"/>
                <a:gd name="connsiteY16" fmla="*/ 912394 h 1127754"/>
                <a:gd name="connsiteX17" fmla="*/ 916 w 1821185"/>
                <a:gd name="connsiteY17" fmla="*/ 1127754 h 1127754"/>
                <a:gd name="connsiteX18" fmla="*/ 137505 w 1821185"/>
                <a:gd name="connsiteY18" fmla="*/ 1098843 h 1127754"/>
                <a:gd name="connsiteX19" fmla="*/ 228564 w 1821185"/>
                <a:gd name="connsiteY19" fmla="*/ 1076078 h 1127754"/>
                <a:gd name="connsiteX20" fmla="*/ 319623 w 1821185"/>
                <a:gd name="connsiteY20" fmla="*/ 1098843 h 1127754"/>
                <a:gd name="connsiteX21" fmla="*/ 455300 w 1821185"/>
                <a:gd name="connsiteY21" fmla="*/ 1127754 h 1127754"/>
                <a:gd name="connsiteX22" fmla="*/ 591889 w 1821185"/>
                <a:gd name="connsiteY22" fmla="*/ 1098843 h 1127754"/>
                <a:gd name="connsiteX23" fmla="*/ 682948 w 1821185"/>
                <a:gd name="connsiteY23" fmla="*/ 1076078 h 1127754"/>
                <a:gd name="connsiteX24" fmla="*/ 774007 w 1821185"/>
                <a:gd name="connsiteY24" fmla="*/ 1097477 h 1127754"/>
                <a:gd name="connsiteX25" fmla="*/ 910595 w 1821185"/>
                <a:gd name="connsiteY25" fmla="*/ 1127754 h 1127754"/>
                <a:gd name="connsiteX26" fmla="*/ 1047184 w 1821185"/>
                <a:gd name="connsiteY26" fmla="*/ 1098843 h 1127754"/>
                <a:gd name="connsiteX27" fmla="*/ 1138243 w 1821185"/>
                <a:gd name="connsiteY27" fmla="*/ 1076078 h 1127754"/>
                <a:gd name="connsiteX28" fmla="*/ 1229302 w 1821185"/>
                <a:gd name="connsiteY28" fmla="*/ 1098843 h 1127754"/>
                <a:gd name="connsiteX29" fmla="*/ 1365890 w 1821185"/>
                <a:gd name="connsiteY29" fmla="*/ 1127754 h 1127754"/>
                <a:gd name="connsiteX30" fmla="*/ 1502479 w 1821185"/>
                <a:gd name="connsiteY30" fmla="*/ 1098843 h 1127754"/>
                <a:gd name="connsiteX31" fmla="*/ 1593538 w 1821185"/>
                <a:gd name="connsiteY31" fmla="*/ 1076078 h 1127754"/>
                <a:gd name="connsiteX32" fmla="*/ 1684597 w 1821185"/>
                <a:gd name="connsiteY32" fmla="*/ 1097477 h 1127754"/>
                <a:gd name="connsiteX33" fmla="*/ 1821185 w 1821185"/>
                <a:gd name="connsiteY33" fmla="*/ 1127754 h 1127754"/>
                <a:gd name="connsiteX34" fmla="*/ 1821185 w 1821185"/>
                <a:gd name="connsiteY34" fmla="*/ 991166 h 1127754"/>
                <a:gd name="connsiteX35" fmla="*/ 1730126 w 1821185"/>
                <a:gd name="connsiteY35" fmla="*/ 969767 h 1127754"/>
                <a:gd name="connsiteX0" fmla="*/ 2316654 w 2407713"/>
                <a:gd name="connsiteY0" fmla="*/ 969767 h 1144891"/>
                <a:gd name="connsiteX1" fmla="*/ 2180066 w 2407713"/>
                <a:gd name="connsiteY1" fmla="*/ 940855 h 1144891"/>
                <a:gd name="connsiteX2" fmla="*/ 2043477 w 2407713"/>
                <a:gd name="connsiteY2" fmla="*/ 969767 h 1144891"/>
                <a:gd name="connsiteX3" fmla="*/ 1952418 w 2407713"/>
                <a:gd name="connsiteY3" fmla="*/ 991166 h 1144891"/>
                <a:gd name="connsiteX4" fmla="*/ 1861359 w 2407713"/>
                <a:gd name="connsiteY4" fmla="*/ 969767 h 1144891"/>
                <a:gd name="connsiteX5" fmla="*/ 1812871 w 2407713"/>
                <a:gd name="connsiteY5" fmla="*/ 954287 h 1144891"/>
                <a:gd name="connsiteX6" fmla="*/ 1539694 w 2407713"/>
                <a:gd name="connsiteY6" fmla="*/ 560001 h 1144891"/>
                <a:gd name="connsiteX7" fmla="*/ 1746853 w 2407713"/>
                <a:gd name="connsiteY7" fmla="*/ 300711 h 1144891"/>
                <a:gd name="connsiteX8" fmla="*/ 2001590 w 2407713"/>
                <a:gd name="connsiteY8" fmla="*/ 490341 h 1144891"/>
                <a:gd name="connsiteX9" fmla="*/ 2043477 w 2407713"/>
                <a:gd name="connsiteY9" fmla="*/ 524033 h 1144891"/>
                <a:gd name="connsiteX10" fmla="*/ 2071478 w 2407713"/>
                <a:gd name="connsiteY10" fmla="*/ 509236 h 1144891"/>
                <a:gd name="connsiteX11" fmla="*/ 2079901 w 2407713"/>
                <a:gd name="connsiteY11" fmla="*/ 478959 h 1144891"/>
                <a:gd name="connsiteX12" fmla="*/ 1451594 w 2407713"/>
                <a:gd name="connsiteY12" fmla="*/ 3403 h 1144891"/>
                <a:gd name="connsiteX13" fmla="*/ 971713 w 2407713"/>
                <a:gd name="connsiteY13" fmla="*/ 322110 h 1144891"/>
                <a:gd name="connsiteX14" fmla="*/ 913891 w 2407713"/>
                <a:gd name="connsiteY14" fmla="*/ 399737 h 1144891"/>
                <a:gd name="connsiteX15" fmla="*/ 587444 w 2407713"/>
                <a:gd name="connsiteY15" fmla="*/ 757599 h 1144891"/>
                <a:gd name="connsiteX16" fmla="*/ 0 w 2407713"/>
                <a:gd name="connsiteY16" fmla="*/ 1123689 h 1144891"/>
                <a:gd name="connsiteX17" fmla="*/ 587444 w 2407713"/>
                <a:gd name="connsiteY17" fmla="*/ 1127754 h 1144891"/>
                <a:gd name="connsiteX18" fmla="*/ 724033 w 2407713"/>
                <a:gd name="connsiteY18" fmla="*/ 1098843 h 1144891"/>
                <a:gd name="connsiteX19" fmla="*/ 815092 w 2407713"/>
                <a:gd name="connsiteY19" fmla="*/ 1076078 h 1144891"/>
                <a:gd name="connsiteX20" fmla="*/ 906151 w 2407713"/>
                <a:gd name="connsiteY20" fmla="*/ 1098843 h 1144891"/>
                <a:gd name="connsiteX21" fmla="*/ 1041828 w 2407713"/>
                <a:gd name="connsiteY21" fmla="*/ 1127754 h 1144891"/>
                <a:gd name="connsiteX22" fmla="*/ 1178417 w 2407713"/>
                <a:gd name="connsiteY22" fmla="*/ 1098843 h 1144891"/>
                <a:gd name="connsiteX23" fmla="*/ 1269476 w 2407713"/>
                <a:gd name="connsiteY23" fmla="*/ 1076078 h 1144891"/>
                <a:gd name="connsiteX24" fmla="*/ 1360535 w 2407713"/>
                <a:gd name="connsiteY24" fmla="*/ 1097477 h 1144891"/>
                <a:gd name="connsiteX25" fmla="*/ 1497123 w 2407713"/>
                <a:gd name="connsiteY25" fmla="*/ 1127754 h 1144891"/>
                <a:gd name="connsiteX26" fmla="*/ 1633712 w 2407713"/>
                <a:gd name="connsiteY26" fmla="*/ 1098843 h 1144891"/>
                <a:gd name="connsiteX27" fmla="*/ 1724771 w 2407713"/>
                <a:gd name="connsiteY27" fmla="*/ 1076078 h 1144891"/>
                <a:gd name="connsiteX28" fmla="*/ 1815830 w 2407713"/>
                <a:gd name="connsiteY28" fmla="*/ 1098843 h 1144891"/>
                <a:gd name="connsiteX29" fmla="*/ 1952418 w 2407713"/>
                <a:gd name="connsiteY29" fmla="*/ 1127754 h 1144891"/>
                <a:gd name="connsiteX30" fmla="*/ 2089007 w 2407713"/>
                <a:gd name="connsiteY30" fmla="*/ 1098843 h 1144891"/>
                <a:gd name="connsiteX31" fmla="*/ 2180066 w 2407713"/>
                <a:gd name="connsiteY31" fmla="*/ 1076078 h 1144891"/>
                <a:gd name="connsiteX32" fmla="*/ 2271125 w 2407713"/>
                <a:gd name="connsiteY32" fmla="*/ 1097477 h 1144891"/>
                <a:gd name="connsiteX33" fmla="*/ 2407713 w 2407713"/>
                <a:gd name="connsiteY33" fmla="*/ 1127754 h 1144891"/>
                <a:gd name="connsiteX34" fmla="*/ 2407713 w 2407713"/>
                <a:gd name="connsiteY34" fmla="*/ 991166 h 1144891"/>
                <a:gd name="connsiteX35" fmla="*/ 2316654 w 2407713"/>
                <a:gd name="connsiteY35" fmla="*/ 969767 h 1144891"/>
                <a:gd name="connsiteX0" fmla="*/ 2316654 w 2407713"/>
                <a:gd name="connsiteY0" fmla="*/ 969767 h 1144891"/>
                <a:gd name="connsiteX1" fmla="*/ 2180066 w 2407713"/>
                <a:gd name="connsiteY1" fmla="*/ 940855 h 1144891"/>
                <a:gd name="connsiteX2" fmla="*/ 2043477 w 2407713"/>
                <a:gd name="connsiteY2" fmla="*/ 969767 h 1144891"/>
                <a:gd name="connsiteX3" fmla="*/ 1952418 w 2407713"/>
                <a:gd name="connsiteY3" fmla="*/ 991166 h 1144891"/>
                <a:gd name="connsiteX4" fmla="*/ 1861359 w 2407713"/>
                <a:gd name="connsiteY4" fmla="*/ 969767 h 1144891"/>
                <a:gd name="connsiteX5" fmla="*/ 1812871 w 2407713"/>
                <a:gd name="connsiteY5" fmla="*/ 954287 h 1144891"/>
                <a:gd name="connsiteX6" fmla="*/ 1539694 w 2407713"/>
                <a:gd name="connsiteY6" fmla="*/ 560001 h 1144891"/>
                <a:gd name="connsiteX7" fmla="*/ 1746853 w 2407713"/>
                <a:gd name="connsiteY7" fmla="*/ 300711 h 1144891"/>
                <a:gd name="connsiteX8" fmla="*/ 2001590 w 2407713"/>
                <a:gd name="connsiteY8" fmla="*/ 490341 h 1144891"/>
                <a:gd name="connsiteX9" fmla="*/ 2043477 w 2407713"/>
                <a:gd name="connsiteY9" fmla="*/ 524033 h 1144891"/>
                <a:gd name="connsiteX10" fmla="*/ 2071478 w 2407713"/>
                <a:gd name="connsiteY10" fmla="*/ 509236 h 1144891"/>
                <a:gd name="connsiteX11" fmla="*/ 2079901 w 2407713"/>
                <a:gd name="connsiteY11" fmla="*/ 478959 h 1144891"/>
                <a:gd name="connsiteX12" fmla="*/ 1451594 w 2407713"/>
                <a:gd name="connsiteY12" fmla="*/ 3403 h 1144891"/>
                <a:gd name="connsiteX13" fmla="*/ 971713 w 2407713"/>
                <a:gd name="connsiteY13" fmla="*/ 322110 h 1144891"/>
                <a:gd name="connsiteX14" fmla="*/ 913891 w 2407713"/>
                <a:gd name="connsiteY14" fmla="*/ 399737 h 1144891"/>
                <a:gd name="connsiteX15" fmla="*/ 587444 w 2407713"/>
                <a:gd name="connsiteY15" fmla="*/ 757599 h 1144891"/>
                <a:gd name="connsiteX16" fmla="*/ 0 w 2407713"/>
                <a:gd name="connsiteY16" fmla="*/ 1123689 h 1144891"/>
                <a:gd name="connsiteX17" fmla="*/ 587444 w 2407713"/>
                <a:gd name="connsiteY17" fmla="*/ 1127754 h 1144891"/>
                <a:gd name="connsiteX18" fmla="*/ 724033 w 2407713"/>
                <a:gd name="connsiteY18" fmla="*/ 1098843 h 1144891"/>
                <a:gd name="connsiteX19" fmla="*/ 815092 w 2407713"/>
                <a:gd name="connsiteY19" fmla="*/ 1076078 h 1144891"/>
                <a:gd name="connsiteX20" fmla="*/ 906151 w 2407713"/>
                <a:gd name="connsiteY20" fmla="*/ 1098843 h 1144891"/>
                <a:gd name="connsiteX21" fmla="*/ 1041828 w 2407713"/>
                <a:gd name="connsiteY21" fmla="*/ 1127754 h 1144891"/>
                <a:gd name="connsiteX22" fmla="*/ 1178417 w 2407713"/>
                <a:gd name="connsiteY22" fmla="*/ 1098843 h 1144891"/>
                <a:gd name="connsiteX23" fmla="*/ 1269476 w 2407713"/>
                <a:gd name="connsiteY23" fmla="*/ 1076078 h 1144891"/>
                <a:gd name="connsiteX24" fmla="*/ 1360535 w 2407713"/>
                <a:gd name="connsiteY24" fmla="*/ 1097477 h 1144891"/>
                <a:gd name="connsiteX25" fmla="*/ 1497123 w 2407713"/>
                <a:gd name="connsiteY25" fmla="*/ 1127754 h 1144891"/>
                <a:gd name="connsiteX26" fmla="*/ 1633712 w 2407713"/>
                <a:gd name="connsiteY26" fmla="*/ 1098843 h 1144891"/>
                <a:gd name="connsiteX27" fmla="*/ 1724771 w 2407713"/>
                <a:gd name="connsiteY27" fmla="*/ 1076078 h 1144891"/>
                <a:gd name="connsiteX28" fmla="*/ 1815830 w 2407713"/>
                <a:gd name="connsiteY28" fmla="*/ 1098843 h 1144891"/>
                <a:gd name="connsiteX29" fmla="*/ 1952418 w 2407713"/>
                <a:gd name="connsiteY29" fmla="*/ 1127754 h 1144891"/>
                <a:gd name="connsiteX30" fmla="*/ 2089007 w 2407713"/>
                <a:gd name="connsiteY30" fmla="*/ 1098843 h 1144891"/>
                <a:gd name="connsiteX31" fmla="*/ 2180066 w 2407713"/>
                <a:gd name="connsiteY31" fmla="*/ 1076078 h 1144891"/>
                <a:gd name="connsiteX32" fmla="*/ 2271125 w 2407713"/>
                <a:gd name="connsiteY32" fmla="*/ 1097477 h 1144891"/>
                <a:gd name="connsiteX33" fmla="*/ 2407713 w 2407713"/>
                <a:gd name="connsiteY33" fmla="*/ 1127754 h 1144891"/>
                <a:gd name="connsiteX34" fmla="*/ 2407713 w 2407713"/>
                <a:gd name="connsiteY34" fmla="*/ 991166 h 1144891"/>
                <a:gd name="connsiteX35" fmla="*/ 2316654 w 2407713"/>
                <a:gd name="connsiteY35" fmla="*/ 969767 h 1144891"/>
                <a:gd name="connsiteX0" fmla="*/ 2309368 w 2400427"/>
                <a:gd name="connsiteY0" fmla="*/ 969767 h 1127754"/>
                <a:gd name="connsiteX1" fmla="*/ 2172780 w 2400427"/>
                <a:gd name="connsiteY1" fmla="*/ 940855 h 1127754"/>
                <a:gd name="connsiteX2" fmla="*/ 2036191 w 2400427"/>
                <a:gd name="connsiteY2" fmla="*/ 969767 h 1127754"/>
                <a:gd name="connsiteX3" fmla="*/ 1945132 w 2400427"/>
                <a:gd name="connsiteY3" fmla="*/ 991166 h 1127754"/>
                <a:gd name="connsiteX4" fmla="*/ 1854073 w 2400427"/>
                <a:gd name="connsiteY4" fmla="*/ 969767 h 1127754"/>
                <a:gd name="connsiteX5" fmla="*/ 1805585 w 2400427"/>
                <a:gd name="connsiteY5" fmla="*/ 954287 h 1127754"/>
                <a:gd name="connsiteX6" fmla="*/ 1532408 w 2400427"/>
                <a:gd name="connsiteY6" fmla="*/ 560001 h 1127754"/>
                <a:gd name="connsiteX7" fmla="*/ 1739567 w 2400427"/>
                <a:gd name="connsiteY7" fmla="*/ 300711 h 1127754"/>
                <a:gd name="connsiteX8" fmla="*/ 1994304 w 2400427"/>
                <a:gd name="connsiteY8" fmla="*/ 490341 h 1127754"/>
                <a:gd name="connsiteX9" fmla="*/ 2036191 w 2400427"/>
                <a:gd name="connsiteY9" fmla="*/ 524033 h 1127754"/>
                <a:gd name="connsiteX10" fmla="*/ 2064192 w 2400427"/>
                <a:gd name="connsiteY10" fmla="*/ 509236 h 1127754"/>
                <a:gd name="connsiteX11" fmla="*/ 2072615 w 2400427"/>
                <a:gd name="connsiteY11" fmla="*/ 478959 h 1127754"/>
                <a:gd name="connsiteX12" fmla="*/ 1444308 w 2400427"/>
                <a:gd name="connsiteY12" fmla="*/ 3403 h 1127754"/>
                <a:gd name="connsiteX13" fmla="*/ 964427 w 2400427"/>
                <a:gd name="connsiteY13" fmla="*/ 322110 h 1127754"/>
                <a:gd name="connsiteX14" fmla="*/ 906605 w 2400427"/>
                <a:gd name="connsiteY14" fmla="*/ 399737 h 1127754"/>
                <a:gd name="connsiteX15" fmla="*/ 580158 w 2400427"/>
                <a:gd name="connsiteY15" fmla="*/ 757599 h 1127754"/>
                <a:gd name="connsiteX16" fmla="*/ 0 w 2400427"/>
                <a:gd name="connsiteY16" fmla="*/ 1036257 h 1127754"/>
                <a:gd name="connsiteX17" fmla="*/ 580158 w 2400427"/>
                <a:gd name="connsiteY17" fmla="*/ 1127754 h 1127754"/>
                <a:gd name="connsiteX18" fmla="*/ 716747 w 2400427"/>
                <a:gd name="connsiteY18" fmla="*/ 1098843 h 1127754"/>
                <a:gd name="connsiteX19" fmla="*/ 807806 w 2400427"/>
                <a:gd name="connsiteY19" fmla="*/ 1076078 h 1127754"/>
                <a:gd name="connsiteX20" fmla="*/ 898865 w 2400427"/>
                <a:gd name="connsiteY20" fmla="*/ 1098843 h 1127754"/>
                <a:gd name="connsiteX21" fmla="*/ 1034542 w 2400427"/>
                <a:gd name="connsiteY21" fmla="*/ 1127754 h 1127754"/>
                <a:gd name="connsiteX22" fmla="*/ 1171131 w 2400427"/>
                <a:gd name="connsiteY22" fmla="*/ 1098843 h 1127754"/>
                <a:gd name="connsiteX23" fmla="*/ 1262190 w 2400427"/>
                <a:gd name="connsiteY23" fmla="*/ 1076078 h 1127754"/>
                <a:gd name="connsiteX24" fmla="*/ 1353249 w 2400427"/>
                <a:gd name="connsiteY24" fmla="*/ 1097477 h 1127754"/>
                <a:gd name="connsiteX25" fmla="*/ 1489837 w 2400427"/>
                <a:gd name="connsiteY25" fmla="*/ 1127754 h 1127754"/>
                <a:gd name="connsiteX26" fmla="*/ 1626426 w 2400427"/>
                <a:gd name="connsiteY26" fmla="*/ 1098843 h 1127754"/>
                <a:gd name="connsiteX27" fmla="*/ 1717485 w 2400427"/>
                <a:gd name="connsiteY27" fmla="*/ 1076078 h 1127754"/>
                <a:gd name="connsiteX28" fmla="*/ 1808544 w 2400427"/>
                <a:gd name="connsiteY28" fmla="*/ 1098843 h 1127754"/>
                <a:gd name="connsiteX29" fmla="*/ 1945132 w 2400427"/>
                <a:gd name="connsiteY29" fmla="*/ 1127754 h 1127754"/>
                <a:gd name="connsiteX30" fmla="*/ 2081721 w 2400427"/>
                <a:gd name="connsiteY30" fmla="*/ 1098843 h 1127754"/>
                <a:gd name="connsiteX31" fmla="*/ 2172780 w 2400427"/>
                <a:gd name="connsiteY31" fmla="*/ 1076078 h 1127754"/>
                <a:gd name="connsiteX32" fmla="*/ 2263839 w 2400427"/>
                <a:gd name="connsiteY32" fmla="*/ 1097477 h 1127754"/>
                <a:gd name="connsiteX33" fmla="*/ 2400427 w 2400427"/>
                <a:gd name="connsiteY33" fmla="*/ 1127754 h 1127754"/>
                <a:gd name="connsiteX34" fmla="*/ 2400427 w 2400427"/>
                <a:gd name="connsiteY34" fmla="*/ 991166 h 1127754"/>
                <a:gd name="connsiteX35" fmla="*/ 2309368 w 2400427"/>
                <a:gd name="connsiteY35" fmla="*/ 969767 h 1127754"/>
                <a:gd name="connsiteX0" fmla="*/ 2333443 w 2424502"/>
                <a:gd name="connsiteY0" fmla="*/ 969767 h 1127754"/>
                <a:gd name="connsiteX1" fmla="*/ 2196855 w 2424502"/>
                <a:gd name="connsiteY1" fmla="*/ 940855 h 1127754"/>
                <a:gd name="connsiteX2" fmla="*/ 2060266 w 2424502"/>
                <a:gd name="connsiteY2" fmla="*/ 969767 h 1127754"/>
                <a:gd name="connsiteX3" fmla="*/ 1969207 w 2424502"/>
                <a:gd name="connsiteY3" fmla="*/ 991166 h 1127754"/>
                <a:gd name="connsiteX4" fmla="*/ 1878148 w 2424502"/>
                <a:gd name="connsiteY4" fmla="*/ 969767 h 1127754"/>
                <a:gd name="connsiteX5" fmla="*/ 1829660 w 2424502"/>
                <a:gd name="connsiteY5" fmla="*/ 954287 h 1127754"/>
                <a:gd name="connsiteX6" fmla="*/ 1556483 w 2424502"/>
                <a:gd name="connsiteY6" fmla="*/ 560001 h 1127754"/>
                <a:gd name="connsiteX7" fmla="*/ 1763642 w 2424502"/>
                <a:gd name="connsiteY7" fmla="*/ 300711 h 1127754"/>
                <a:gd name="connsiteX8" fmla="*/ 2018379 w 2424502"/>
                <a:gd name="connsiteY8" fmla="*/ 490341 h 1127754"/>
                <a:gd name="connsiteX9" fmla="*/ 2060266 w 2424502"/>
                <a:gd name="connsiteY9" fmla="*/ 524033 h 1127754"/>
                <a:gd name="connsiteX10" fmla="*/ 2088267 w 2424502"/>
                <a:gd name="connsiteY10" fmla="*/ 509236 h 1127754"/>
                <a:gd name="connsiteX11" fmla="*/ 2096690 w 2424502"/>
                <a:gd name="connsiteY11" fmla="*/ 478959 h 1127754"/>
                <a:gd name="connsiteX12" fmla="*/ 1468383 w 2424502"/>
                <a:gd name="connsiteY12" fmla="*/ 3403 h 1127754"/>
                <a:gd name="connsiteX13" fmla="*/ 988502 w 2424502"/>
                <a:gd name="connsiteY13" fmla="*/ 322110 h 1127754"/>
                <a:gd name="connsiteX14" fmla="*/ 930680 w 2424502"/>
                <a:gd name="connsiteY14" fmla="*/ 399737 h 1127754"/>
                <a:gd name="connsiteX15" fmla="*/ 604233 w 2424502"/>
                <a:gd name="connsiteY15" fmla="*/ 757599 h 1127754"/>
                <a:gd name="connsiteX16" fmla="*/ 24075 w 2424502"/>
                <a:gd name="connsiteY16" fmla="*/ 1036257 h 1127754"/>
                <a:gd name="connsiteX17" fmla="*/ 158867 w 2424502"/>
                <a:gd name="connsiteY17" fmla="*/ 1079972 h 1127754"/>
                <a:gd name="connsiteX18" fmla="*/ 604233 w 2424502"/>
                <a:gd name="connsiteY18" fmla="*/ 1127754 h 1127754"/>
                <a:gd name="connsiteX19" fmla="*/ 740822 w 2424502"/>
                <a:gd name="connsiteY19" fmla="*/ 1098843 h 1127754"/>
                <a:gd name="connsiteX20" fmla="*/ 831881 w 2424502"/>
                <a:gd name="connsiteY20" fmla="*/ 1076078 h 1127754"/>
                <a:gd name="connsiteX21" fmla="*/ 922940 w 2424502"/>
                <a:gd name="connsiteY21" fmla="*/ 1098843 h 1127754"/>
                <a:gd name="connsiteX22" fmla="*/ 1058617 w 2424502"/>
                <a:gd name="connsiteY22" fmla="*/ 1127754 h 1127754"/>
                <a:gd name="connsiteX23" fmla="*/ 1195206 w 2424502"/>
                <a:gd name="connsiteY23" fmla="*/ 1098843 h 1127754"/>
                <a:gd name="connsiteX24" fmla="*/ 1286265 w 2424502"/>
                <a:gd name="connsiteY24" fmla="*/ 1076078 h 1127754"/>
                <a:gd name="connsiteX25" fmla="*/ 1377324 w 2424502"/>
                <a:gd name="connsiteY25" fmla="*/ 1097477 h 1127754"/>
                <a:gd name="connsiteX26" fmla="*/ 1513912 w 2424502"/>
                <a:gd name="connsiteY26" fmla="*/ 1127754 h 1127754"/>
                <a:gd name="connsiteX27" fmla="*/ 1650501 w 2424502"/>
                <a:gd name="connsiteY27" fmla="*/ 1098843 h 1127754"/>
                <a:gd name="connsiteX28" fmla="*/ 1741560 w 2424502"/>
                <a:gd name="connsiteY28" fmla="*/ 1076078 h 1127754"/>
                <a:gd name="connsiteX29" fmla="*/ 1832619 w 2424502"/>
                <a:gd name="connsiteY29" fmla="*/ 1098843 h 1127754"/>
                <a:gd name="connsiteX30" fmla="*/ 1969207 w 2424502"/>
                <a:gd name="connsiteY30" fmla="*/ 1127754 h 1127754"/>
                <a:gd name="connsiteX31" fmla="*/ 2105796 w 2424502"/>
                <a:gd name="connsiteY31" fmla="*/ 1098843 h 1127754"/>
                <a:gd name="connsiteX32" fmla="*/ 2196855 w 2424502"/>
                <a:gd name="connsiteY32" fmla="*/ 1076078 h 1127754"/>
                <a:gd name="connsiteX33" fmla="*/ 2287914 w 2424502"/>
                <a:gd name="connsiteY33" fmla="*/ 1097477 h 1127754"/>
                <a:gd name="connsiteX34" fmla="*/ 2424502 w 2424502"/>
                <a:gd name="connsiteY34" fmla="*/ 1127754 h 1127754"/>
                <a:gd name="connsiteX35" fmla="*/ 2424502 w 2424502"/>
                <a:gd name="connsiteY35" fmla="*/ 991166 h 1127754"/>
                <a:gd name="connsiteX36" fmla="*/ 2333443 w 2424502"/>
                <a:gd name="connsiteY36" fmla="*/ 969767 h 1127754"/>
                <a:gd name="connsiteX0" fmla="*/ 2318642 w 2409701"/>
                <a:gd name="connsiteY0" fmla="*/ 969767 h 1127754"/>
                <a:gd name="connsiteX1" fmla="*/ 2182054 w 2409701"/>
                <a:gd name="connsiteY1" fmla="*/ 940855 h 1127754"/>
                <a:gd name="connsiteX2" fmla="*/ 2045465 w 2409701"/>
                <a:gd name="connsiteY2" fmla="*/ 969767 h 1127754"/>
                <a:gd name="connsiteX3" fmla="*/ 1954406 w 2409701"/>
                <a:gd name="connsiteY3" fmla="*/ 991166 h 1127754"/>
                <a:gd name="connsiteX4" fmla="*/ 1863347 w 2409701"/>
                <a:gd name="connsiteY4" fmla="*/ 969767 h 1127754"/>
                <a:gd name="connsiteX5" fmla="*/ 1814859 w 2409701"/>
                <a:gd name="connsiteY5" fmla="*/ 954287 h 1127754"/>
                <a:gd name="connsiteX6" fmla="*/ 1541682 w 2409701"/>
                <a:gd name="connsiteY6" fmla="*/ 560001 h 1127754"/>
                <a:gd name="connsiteX7" fmla="*/ 1748841 w 2409701"/>
                <a:gd name="connsiteY7" fmla="*/ 300711 h 1127754"/>
                <a:gd name="connsiteX8" fmla="*/ 2003578 w 2409701"/>
                <a:gd name="connsiteY8" fmla="*/ 490341 h 1127754"/>
                <a:gd name="connsiteX9" fmla="*/ 2045465 w 2409701"/>
                <a:gd name="connsiteY9" fmla="*/ 524033 h 1127754"/>
                <a:gd name="connsiteX10" fmla="*/ 2073466 w 2409701"/>
                <a:gd name="connsiteY10" fmla="*/ 509236 h 1127754"/>
                <a:gd name="connsiteX11" fmla="*/ 2081889 w 2409701"/>
                <a:gd name="connsiteY11" fmla="*/ 478959 h 1127754"/>
                <a:gd name="connsiteX12" fmla="*/ 1453582 w 2409701"/>
                <a:gd name="connsiteY12" fmla="*/ 3403 h 1127754"/>
                <a:gd name="connsiteX13" fmla="*/ 973701 w 2409701"/>
                <a:gd name="connsiteY13" fmla="*/ 322110 h 1127754"/>
                <a:gd name="connsiteX14" fmla="*/ 915879 w 2409701"/>
                <a:gd name="connsiteY14" fmla="*/ 399737 h 1127754"/>
                <a:gd name="connsiteX15" fmla="*/ 589432 w 2409701"/>
                <a:gd name="connsiteY15" fmla="*/ 757599 h 1127754"/>
                <a:gd name="connsiteX16" fmla="*/ 9274 w 2409701"/>
                <a:gd name="connsiteY16" fmla="*/ 1036257 h 1127754"/>
                <a:gd name="connsiteX17" fmla="*/ 424579 w 2409701"/>
                <a:gd name="connsiteY17" fmla="*/ 1028970 h 1127754"/>
                <a:gd name="connsiteX18" fmla="*/ 589432 w 2409701"/>
                <a:gd name="connsiteY18" fmla="*/ 1127754 h 1127754"/>
                <a:gd name="connsiteX19" fmla="*/ 726021 w 2409701"/>
                <a:gd name="connsiteY19" fmla="*/ 1098843 h 1127754"/>
                <a:gd name="connsiteX20" fmla="*/ 817080 w 2409701"/>
                <a:gd name="connsiteY20" fmla="*/ 1076078 h 1127754"/>
                <a:gd name="connsiteX21" fmla="*/ 908139 w 2409701"/>
                <a:gd name="connsiteY21" fmla="*/ 1098843 h 1127754"/>
                <a:gd name="connsiteX22" fmla="*/ 1043816 w 2409701"/>
                <a:gd name="connsiteY22" fmla="*/ 1127754 h 1127754"/>
                <a:gd name="connsiteX23" fmla="*/ 1180405 w 2409701"/>
                <a:gd name="connsiteY23" fmla="*/ 1098843 h 1127754"/>
                <a:gd name="connsiteX24" fmla="*/ 1271464 w 2409701"/>
                <a:gd name="connsiteY24" fmla="*/ 1076078 h 1127754"/>
                <a:gd name="connsiteX25" fmla="*/ 1362523 w 2409701"/>
                <a:gd name="connsiteY25" fmla="*/ 1097477 h 1127754"/>
                <a:gd name="connsiteX26" fmla="*/ 1499111 w 2409701"/>
                <a:gd name="connsiteY26" fmla="*/ 1127754 h 1127754"/>
                <a:gd name="connsiteX27" fmla="*/ 1635700 w 2409701"/>
                <a:gd name="connsiteY27" fmla="*/ 1098843 h 1127754"/>
                <a:gd name="connsiteX28" fmla="*/ 1726759 w 2409701"/>
                <a:gd name="connsiteY28" fmla="*/ 1076078 h 1127754"/>
                <a:gd name="connsiteX29" fmla="*/ 1817818 w 2409701"/>
                <a:gd name="connsiteY29" fmla="*/ 1098843 h 1127754"/>
                <a:gd name="connsiteX30" fmla="*/ 1954406 w 2409701"/>
                <a:gd name="connsiteY30" fmla="*/ 1127754 h 1127754"/>
                <a:gd name="connsiteX31" fmla="*/ 2090995 w 2409701"/>
                <a:gd name="connsiteY31" fmla="*/ 1098843 h 1127754"/>
                <a:gd name="connsiteX32" fmla="*/ 2182054 w 2409701"/>
                <a:gd name="connsiteY32" fmla="*/ 1076078 h 1127754"/>
                <a:gd name="connsiteX33" fmla="*/ 2273113 w 2409701"/>
                <a:gd name="connsiteY33" fmla="*/ 1097477 h 1127754"/>
                <a:gd name="connsiteX34" fmla="*/ 2409701 w 2409701"/>
                <a:gd name="connsiteY34" fmla="*/ 1127754 h 1127754"/>
                <a:gd name="connsiteX35" fmla="*/ 2409701 w 2409701"/>
                <a:gd name="connsiteY35" fmla="*/ 991166 h 1127754"/>
                <a:gd name="connsiteX36" fmla="*/ 2318642 w 2409701"/>
                <a:gd name="connsiteY36" fmla="*/ 969767 h 1127754"/>
                <a:gd name="connsiteX0" fmla="*/ 2318642 w 2409701"/>
                <a:gd name="connsiteY0" fmla="*/ 969767 h 1127754"/>
                <a:gd name="connsiteX1" fmla="*/ 2182054 w 2409701"/>
                <a:gd name="connsiteY1" fmla="*/ 940855 h 1127754"/>
                <a:gd name="connsiteX2" fmla="*/ 2045465 w 2409701"/>
                <a:gd name="connsiteY2" fmla="*/ 969767 h 1127754"/>
                <a:gd name="connsiteX3" fmla="*/ 1954406 w 2409701"/>
                <a:gd name="connsiteY3" fmla="*/ 991166 h 1127754"/>
                <a:gd name="connsiteX4" fmla="*/ 1863347 w 2409701"/>
                <a:gd name="connsiteY4" fmla="*/ 969767 h 1127754"/>
                <a:gd name="connsiteX5" fmla="*/ 1814859 w 2409701"/>
                <a:gd name="connsiteY5" fmla="*/ 954287 h 1127754"/>
                <a:gd name="connsiteX6" fmla="*/ 1541682 w 2409701"/>
                <a:gd name="connsiteY6" fmla="*/ 560001 h 1127754"/>
                <a:gd name="connsiteX7" fmla="*/ 1748841 w 2409701"/>
                <a:gd name="connsiteY7" fmla="*/ 300711 h 1127754"/>
                <a:gd name="connsiteX8" fmla="*/ 2003578 w 2409701"/>
                <a:gd name="connsiteY8" fmla="*/ 490341 h 1127754"/>
                <a:gd name="connsiteX9" fmla="*/ 2045465 w 2409701"/>
                <a:gd name="connsiteY9" fmla="*/ 524033 h 1127754"/>
                <a:gd name="connsiteX10" fmla="*/ 2073466 w 2409701"/>
                <a:gd name="connsiteY10" fmla="*/ 509236 h 1127754"/>
                <a:gd name="connsiteX11" fmla="*/ 2081889 w 2409701"/>
                <a:gd name="connsiteY11" fmla="*/ 478959 h 1127754"/>
                <a:gd name="connsiteX12" fmla="*/ 1453582 w 2409701"/>
                <a:gd name="connsiteY12" fmla="*/ 3403 h 1127754"/>
                <a:gd name="connsiteX13" fmla="*/ 973701 w 2409701"/>
                <a:gd name="connsiteY13" fmla="*/ 322110 h 1127754"/>
                <a:gd name="connsiteX14" fmla="*/ 915879 w 2409701"/>
                <a:gd name="connsiteY14" fmla="*/ 399737 h 1127754"/>
                <a:gd name="connsiteX15" fmla="*/ 589432 w 2409701"/>
                <a:gd name="connsiteY15" fmla="*/ 757599 h 1127754"/>
                <a:gd name="connsiteX16" fmla="*/ 9274 w 2409701"/>
                <a:gd name="connsiteY16" fmla="*/ 1036257 h 1127754"/>
                <a:gd name="connsiteX17" fmla="*/ 424579 w 2409701"/>
                <a:gd name="connsiteY17" fmla="*/ 1028970 h 1127754"/>
                <a:gd name="connsiteX18" fmla="*/ 589432 w 2409701"/>
                <a:gd name="connsiteY18" fmla="*/ 1127754 h 1127754"/>
                <a:gd name="connsiteX19" fmla="*/ 726021 w 2409701"/>
                <a:gd name="connsiteY19" fmla="*/ 1098843 h 1127754"/>
                <a:gd name="connsiteX20" fmla="*/ 817080 w 2409701"/>
                <a:gd name="connsiteY20" fmla="*/ 1076078 h 1127754"/>
                <a:gd name="connsiteX21" fmla="*/ 908139 w 2409701"/>
                <a:gd name="connsiteY21" fmla="*/ 1098843 h 1127754"/>
                <a:gd name="connsiteX22" fmla="*/ 1043816 w 2409701"/>
                <a:gd name="connsiteY22" fmla="*/ 1127754 h 1127754"/>
                <a:gd name="connsiteX23" fmla="*/ 1180405 w 2409701"/>
                <a:gd name="connsiteY23" fmla="*/ 1098843 h 1127754"/>
                <a:gd name="connsiteX24" fmla="*/ 1271464 w 2409701"/>
                <a:gd name="connsiteY24" fmla="*/ 1076078 h 1127754"/>
                <a:gd name="connsiteX25" fmla="*/ 1362523 w 2409701"/>
                <a:gd name="connsiteY25" fmla="*/ 1097477 h 1127754"/>
                <a:gd name="connsiteX26" fmla="*/ 1499111 w 2409701"/>
                <a:gd name="connsiteY26" fmla="*/ 1127754 h 1127754"/>
                <a:gd name="connsiteX27" fmla="*/ 1635700 w 2409701"/>
                <a:gd name="connsiteY27" fmla="*/ 1098843 h 1127754"/>
                <a:gd name="connsiteX28" fmla="*/ 1726759 w 2409701"/>
                <a:gd name="connsiteY28" fmla="*/ 1076078 h 1127754"/>
                <a:gd name="connsiteX29" fmla="*/ 1817818 w 2409701"/>
                <a:gd name="connsiteY29" fmla="*/ 1098843 h 1127754"/>
                <a:gd name="connsiteX30" fmla="*/ 1954406 w 2409701"/>
                <a:gd name="connsiteY30" fmla="*/ 1127754 h 1127754"/>
                <a:gd name="connsiteX31" fmla="*/ 2090995 w 2409701"/>
                <a:gd name="connsiteY31" fmla="*/ 1098843 h 1127754"/>
                <a:gd name="connsiteX32" fmla="*/ 2182054 w 2409701"/>
                <a:gd name="connsiteY32" fmla="*/ 1076078 h 1127754"/>
                <a:gd name="connsiteX33" fmla="*/ 2273113 w 2409701"/>
                <a:gd name="connsiteY33" fmla="*/ 1097477 h 1127754"/>
                <a:gd name="connsiteX34" fmla="*/ 2409701 w 2409701"/>
                <a:gd name="connsiteY34" fmla="*/ 1127754 h 1127754"/>
                <a:gd name="connsiteX35" fmla="*/ 2409701 w 2409701"/>
                <a:gd name="connsiteY35" fmla="*/ 991166 h 1127754"/>
                <a:gd name="connsiteX36" fmla="*/ 2318642 w 2409701"/>
                <a:gd name="connsiteY36" fmla="*/ 969767 h 1127754"/>
                <a:gd name="connsiteX0" fmla="*/ 2408152 w 2499211"/>
                <a:gd name="connsiteY0" fmla="*/ 969767 h 1127754"/>
                <a:gd name="connsiteX1" fmla="*/ 2271564 w 2499211"/>
                <a:gd name="connsiteY1" fmla="*/ 940855 h 1127754"/>
                <a:gd name="connsiteX2" fmla="*/ 2134975 w 2499211"/>
                <a:gd name="connsiteY2" fmla="*/ 969767 h 1127754"/>
                <a:gd name="connsiteX3" fmla="*/ 2043916 w 2499211"/>
                <a:gd name="connsiteY3" fmla="*/ 991166 h 1127754"/>
                <a:gd name="connsiteX4" fmla="*/ 1952857 w 2499211"/>
                <a:gd name="connsiteY4" fmla="*/ 969767 h 1127754"/>
                <a:gd name="connsiteX5" fmla="*/ 1904369 w 2499211"/>
                <a:gd name="connsiteY5" fmla="*/ 954287 h 1127754"/>
                <a:gd name="connsiteX6" fmla="*/ 1631192 w 2499211"/>
                <a:gd name="connsiteY6" fmla="*/ 560001 h 1127754"/>
                <a:gd name="connsiteX7" fmla="*/ 1838351 w 2499211"/>
                <a:gd name="connsiteY7" fmla="*/ 300711 h 1127754"/>
                <a:gd name="connsiteX8" fmla="*/ 2093088 w 2499211"/>
                <a:gd name="connsiteY8" fmla="*/ 490341 h 1127754"/>
                <a:gd name="connsiteX9" fmla="*/ 2134975 w 2499211"/>
                <a:gd name="connsiteY9" fmla="*/ 524033 h 1127754"/>
                <a:gd name="connsiteX10" fmla="*/ 2162976 w 2499211"/>
                <a:gd name="connsiteY10" fmla="*/ 509236 h 1127754"/>
                <a:gd name="connsiteX11" fmla="*/ 2171399 w 2499211"/>
                <a:gd name="connsiteY11" fmla="*/ 478959 h 1127754"/>
                <a:gd name="connsiteX12" fmla="*/ 1543092 w 2499211"/>
                <a:gd name="connsiteY12" fmla="*/ 3403 h 1127754"/>
                <a:gd name="connsiteX13" fmla="*/ 1063211 w 2499211"/>
                <a:gd name="connsiteY13" fmla="*/ 322110 h 1127754"/>
                <a:gd name="connsiteX14" fmla="*/ 1005389 w 2499211"/>
                <a:gd name="connsiteY14" fmla="*/ 399737 h 1127754"/>
                <a:gd name="connsiteX15" fmla="*/ 678942 w 2499211"/>
                <a:gd name="connsiteY15" fmla="*/ 757599 h 1127754"/>
                <a:gd name="connsiteX16" fmla="*/ 7708 w 2499211"/>
                <a:gd name="connsiteY16" fmla="*/ 959753 h 1127754"/>
                <a:gd name="connsiteX17" fmla="*/ 514089 w 2499211"/>
                <a:gd name="connsiteY17" fmla="*/ 1028970 h 1127754"/>
                <a:gd name="connsiteX18" fmla="*/ 678942 w 2499211"/>
                <a:gd name="connsiteY18" fmla="*/ 1127754 h 1127754"/>
                <a:gd name="connsiteX19" fmla="*/ 815531 w 2499211"/>
                <a:gd name="connsiteY19" fmla="*/ 1098843 h 1127754"/>
                <a:gd name="connsiteX20" fmla="*/ 906590 w 2499211"/>
                <a:gd name="connsiteY20" fmla="*/ 1076078 h 1127754"/>
                <a:gd name="connsiteX21" fmla="*/ 997649 w 2499211"/>
                <a:gd name="connsiteY21" fmla="*/ 1098843 h 1127754"/>
                <a:gd name="connsiteX22" fmla="*/ 1133326 w 2499211"/>
                <a:gd name="connsiteY22" fmla="*/ 1127754 h 1127754"/>
                <a:gd name="connsiteX23" fmla="*/ 1269915 w 2499211"/>
                <a:gd name="connsiteY23" fmla="*/ 1098843 h 1127754"/>
                <a:gd name="connsiteX24" fmla="*/ 1360974 w 2499211"/>
                <a:gd name="connsiteY24" fmla="*/ 1076078 h 1127754"/>
                <a:gd name="connsiteX25" fmla="*/ 1452033 w 2499211"/>
                <a:gd name="connsiteY25" fmla="*/ 1097477 h 1127754"/>
                <a:gd name="connsiteX26" fmla="*/ 1588621 w 2499211"/>
                <a:gd name="connsiteY26" fmla="*/ 1127754 h 1127754"/>
                <a:gd name="connsiteX27" fmla="*/ 1725210 w 2499211"/>
                <a:gd name="connsiteY27" fmla="*/ 1098843 h 1127754"/>
                <a:gd name="connsiteX28" fmla="*/ 1816269 w 2499211"/>
                <a:gd name="connsiteY28" fmla="*/ 1076078 h 1127754"/>
                <a:gd name="connsiteX29" fmla="*/ 1907328 w 2499211"/>
                <a:gd name="connsiteY29" fmla="*/ 1098843 h 1127754"/>
                <a:gd name="connsiteX30" fmla="*/ 2043916 w 2499211"/>
                <a:gd name="connsiteY30" fmla="*/ 1127754 h 1127754"/>
                <a:gd name="connsiteX31" fmla="*/ 2180505 w 2499211"/>
                <a:gd name="connsiteY31" fmla="*/ 1098843 h 1127754"/>
                <a:gd name="connsiteX32" fmla="*/ 2271564 w 2499211"/>
                <a:gd name="connsiteY32" fmla="*/ 1076078 h 1127754"/>
                <a:gd name="connsiteX33" fmla="*/ 2362623 w 2499211"/>
                <a:gd name="connsiteY33" fmla="*/ 1097477 h 1127754"/>
                <a:gd name="connsiteX34" fmla="*/ 2499211 w 2499211"/>
                <a:gd name="connsiteY34" fmla="*/ 1127754 h 1127754"/>
                <a:gd name="connsiteX35" fmla="*/ 2499211 w 2499211"/>
                <a:gd name="connsiteY35" fmla="*/ 991166 h 1127754"/>
                <a:gd name="connsiteX36" fmla="*/ 2408152 w 2499211"/>
                <a:gd name="connsiteY36" fmla="*/ 969767 h 1127754"/>
                <a:gd name="connsiteX0" fmla="*/ 2408152 w 2499211"/>
                <a:gd name="connsiteY0" fmla="*/ 969767 h 1127754"/>
                <a:gd name="connsiteX1" fmla="*/ 2271564 w 2499211"/>
                <a:gd name="connsiteY1" fmla="*/ 940855 h 1127754"/>
                <a:gd name="connsiteX2" fmla="*/ 2134975 w 2499211"/>
                <a:gd name="connsiteY2" fmla="*/ 969767 h 1127754"/>
                <a:gd name="connsiteX3" fmla="*/ 2043916 w 2499211"/>
                <a:gd name="connsiteY3" fmla="*/ 991166 h 1127754"/>
                <a:gd name="connsiteX4" fmla="*/ 1952857 w 2499211"/>
                <a:gd name="connsiteY4" fmla="*/ 969767 h 1127754"/>
                <a:gd name="connsiteX5" fmla="*/ 1904369 w 2499211"/>
                <a:gd name="connsiteY5" fmla="*/ 954287 h 1127754"/>
                <a:gd name="connsiteX6" fmla="*/ 1631192 w 2499211"/>
                <a:gd name="connsiteY6" fmla="*/ 560001 h 1127754"/>
                <a:gd name="connsiteX7" fmla="*/ 1838351 w 2499211"/>
                <a:gd name="connsiteY7" fmla="*/ 300711 h 1127754"/>
                <a:gd name="connsiteX8" fmla="*/ 2093088 w 2499211"/>
                <a:gd name="connsiteY8" fmla="*/ 490341 h 1127754"/>
                <a:gd name="connsiteX9" fmla="*/ 2134975 w 2499211"/>
                <a:gd name="connsiteY9" fmla="*/ 524033 h 1127754"/>
                <a:gd name="connsiteX10" fmla="*/ 2162976 w 2499211"/>
                <a:gd name="connsiteY10" fmla="*/ 509236 h 1127754"/>
                <a:gd name="connsiteX11" fmla="*/ 2171399 w 2499211"/>
                <a:gd name="connsiteY11" fmla="*/ 478959 h 1127754"/>
                <a:gd name="connsiteX12" fmla="*/ 1543092 w 2499211"/>
                <a:gd name="connsiteY12" fmla="*/ 3403 h 1127754"/>
                <a:gd name="connsiteX13" fmla="*/ 1063211 w 2499211"/>
                <a:gd name="connsiteY13" fmla="*/ 322110 h 1127754"/>
                <a:gd name="connsiteX14" fmla="*/ 1005389 w 2499211"/>
                <a:gd name="connsiteY14" fmla="*/ 399737 h 1127754"/>
                <a:gd name="connsiteX15" fmla="*/ 678942 w 2499211"/>
                <a:gd name="connsiteY15" fmla="*/ 757599 h 1127754"/>
                <a:gd name="connsiteX16" fmla="*/ 7708 w 2499211"/>
                <a:gd name="connsiteY16" fmla="*/ 959753 h 1127754"/>
                <a:gd name="connsiteX17" fmla="*/ 514089 w 2499211"/>
                <a:gd name="connsiteY17" fmla="*/ 1028970 h 1127754"/>
                <a:gd name="connsiteX18" fmla="*/ 678942 w 2499211"/>
                <a:gd name="connsiteY18" fmla="*/ 1127754 h 1127754"/>
                <a:gd name="connsiteX19" fmla="*/ 815531 w 2499211"/>
                <a:gd name="connsiteY19" fmla="*/ 1098843 h 1127754"/>
                <a:gd name="connsiteX20" fmla="*/ 906590 w 2499211"/>
                <a:gd name="connsiteY20" fmla="*/ 1076078 h 1127754"/>
                <a:gd name="connsiteX21" fmla="*/ 997649 w 2499211"/>
                <a:gd name="connsiteY21" fmla="*/ 1098843 h 1127754"/>
                <a:gd name="connsiteX22" fmla="*/ 1133326 w 2499211"/>
                <a:gd name="connsiteY22" fmla="*/ 1127754 h 1127754"/>
                <a:gd name="connsiteX23" fmla="*/ 1269915 w 2499211"/>
                <a:gd name="connsiteY23" fmla="*/ 1098843 h 1127754"/>
                <a:gd name="connsiteX24" fmla="*/ 1360974 w 2499211"/>
                <a:gd name="connsiteY24" fmla="*/ 1076078 h 1127754"/>
                <a:gd name="connsiteX25" fmla="*/ 1452033 w 2499211"/>
                <a:gd name="connsiteY25" fmla="*/ 1097477 h 1127754"/>
                <a:gd name="connsiteX26" fmla="*/ 1588621 w 2499211"/>
                <a:gd name="connsiteY26" fmla="*/ 1127754 h 1127754"/>
                <a:gd name="connsiteX27" fmla="*/ 1725210 w 2499211"/>
                <a:gd name="connsiteY27" fmla="*/ 1098843 h 1127754"/>
                <a:gd name="connsiteX28" fmla="*/ 1816269 w 2499211"/>
                <a:gd name="connsiteY28" fmla="*/ 1076078 h 1127754"/>
                <a:gd name="connsiteX29" fmla="*/ 1907328 w 2499211"/>
                <a:gd name="connsiteY29" fmla="*/ 1098843 h 1127754"/>
                <a:gd name="connsiteX30" fmla="*/ 2043916 w 2499211"/>
                <a:gd name="connsiteY30" fmla="*/ 1127754 h 1127754"/>
                <a:gd name="connsiteX31" fmla="*/ 2180505 w 2499211"/>
                <a:gd name="connsiteY31" fmla="*/ 1098843 h 1127754"/>
                <a:gd name="connsiteX32" fmla="*/ 2271564 w 2499211"/>
                <a:gd name="connsiteY32" fmla="*/ 1076078 h 1127754"/>
                <a:gd name="connsiteX33" fmla="*/ 2362623 w 2499211"/>
                <a:gd name="connsiteY33" fmla="*/ 1097477 h 1127754"/>
                <a:gd name="connsiteX34" fmla="*/ 2499211 w 2499211"/>
                <a:gd name="connsiteY34" fmla="*/ 1127754 h 1127754"/>
                <a:gd name="connsiteX35" fmla="*/ 2499211 w 2499211"/>
                <a:gd name="connsiteY35" fmla="*/ 991166 h 1127754"/>
                <a:gd name="connsiteX36" fmla="*/ 2408152 w 2499211"/>
                <a:gd name="connsiteY36" fmla="*/ 969767 h 1127754"/>
                <a:gd name="connsiteX0" fmla="*/ 2417543 w 2508602"/>
                <a:gd name="connsiteY0" fmla="*/ 969767 h 1127754"/>
                <a:gd name="connsiteX1" fmla="*/ 2280955 w 2508602"/>
                <a:gd name="connsiteY1" fmla="*/ 940855 h 1127754"/>
                <a:gd name="connsiteX2" fmla="*/ 2144366 w 2508602"/>
                <a:gd name="connsiteY2" fmla="*/ 969767 h 1127754"/>
                <a:gd name="connsiteX3" fmla="*/ 2053307 w 2508602"/>
                <a:gd name="connsiteY3" fmla="*/ 991166 h 1127754"/>
                <a:gd name="connsiteX4" fmla="*/ 1962248 w 2508602"/>
                <a:gd name="connsiteY4" fmla="*/ 969767 h 1127754"/>
                <a:gd name="connsiteX5" fmla="*/ 1913760 w 2508602"/>
                <a:gd name="connsiteY5" fmla="*/ 954287 h 1127754"/>
                <a:gd name="connsiteX6" fmla="*/ 1640583 w 2508602"/>
                <a:gd name="connsiteY6" fmla="*/ 560001 h 1127754"/>
                <a:gd name="connsiteX7" fmla="*/ 1847742 w 2508602"/>
                <a:gd name="connsiteY7" fmla="*/ 300711 h 1127754"/>
                <a:gd name="connsiteX8" fmla="*/ 2102479 w 2508602"/>
                <a:gd name="connsiteY8" fmla="*/ 490341 h 1127754"/>
                <a:gd name="connsiteX9" fmla="*/ 2144366 w 2508602"/>
                <a:gd name="connsiteY9" fmla="*/ 524033 h 1127754"/>
                <a:gd name="connsiteX10" fmla="*/ 2172367 w 2508602"/>
                <a:gd name="connsiteY10" fmla="*/ 509236 h 1127754"/>
                <a:gd name="connsiteX11" fmla="*/ 2180790 w 2508602"/>
                <a:gd name="connsiteY11" fmla="*/ 478959 h 1127754"/>
                <a:gd name="connsiteX12" fmla="*/ 1552483 w 2508602"/>
                <a:gd name="connsiteY12" fmla="*/ 3403 h 1127754"/>
                <a:gd name="connsiteX13" fmla="*/ 1072602 w 2508602"/>
                <a:gd name="connsiteY13" fmla="*/ 322110 h 1127754"/>
                <a:gd name="connsiteX14" fmla="*/ 1014780 w 2508602"/>
                <a:gd name="connsiteY14" fmla="*/ 399737 h 1127754"/>
                <a:gd name="connsiteX15" fmla="*/ 688333 w 2508602"/>
                <a:gd name="connsiteY15" fmla="*/ 757599 h 1127754"/>
                <a:gd name="connsiteX16" fmla="*/ 7574 w 2508602"/>
                <a:gd name="connsiteY16" fmla="*/ 947053 h 1127754"/>
                <a:gd name="connsiteX17" fmla="*/ 523480 w 2508602"/>
                <a:gd name="connsiteY17" fmla="*/ 1028970 h 1127754"/>
                <a:gd name="connsiteX18" fmla="*/ 688333 w 2508602"/>
                <a:gd name="connsiteY18" fmla="*/ 1127754 h 1127754"/>
                <a:gd name="connsiteX19" fmla="*/ 824922 w 2508602"/>
                <a:gd name="connsiteY19" fmla="*/ 1098843 h 1127754"/>
                <a:gd name="connsiteX20" fmla="*/ 915981 w 2508602"/>
                <a:gd name="connsiteY20" fmla="*/ 1076078 h 1127754"/>
                <a:gd name="connsiteX21" fmla="*/ 1007040 w 2508602"/>
                <a:gd name="connsiteY21" fmla="*/ 1098843 h 1127754"/>
                <a:gd name="connsiteX22" fmla="*/ 1142717 w 2508602"/>
                <a:gd name="connsiteY22" fmla="*/ 1127754 h 1127754"/>
                <a:gd name="connsiteX23" fmla="*/ 1279306 w 2508602"/>
                <a:gd name="connsiteY23" fmla="*/ 1098843 h 1127754"/>
                <a:gd name="connsiteX24" fmla="*/ 1370365 w 2508602"/>
                <a:gd name="connsiteY24" fmla="*/ 1076078 h 1127754"/>
                <a:gd name="connsiteX25" fmla="*/ 1461424 w 2508602"/>
                <a:gd name="connsiteY25" fmla="*/ 1097477 h 1127754"/>
                <a:gd name="connsiteX26" fmla="*/ 1598012 w 2508602"/>
                <a:gd name="connsiteY26" fmla="*/ 1127754 h 1127754"/>
                <a:gd name="connsiteX27" fmla="*/ 1734601 w 2508602"/>
                <a:gd name="connsiteY27" fmla="*/ 1098843 h 1127754"/>
                <a:gd name="connsiteX28" fmla="*/ 1825660 w 2508602"/>
                <a:gd name="connsiteY28" fmla="*/ 1076078 h 1127754"/>
                <a:gd name="connsiteX29" fmla="*/ 1916719 w 2508602"/>
                <a:gd name="connsiteY29" fmla="*/ 1098843 h 1127754"/>
                <a:gd name="connsiteX30" fmla="*/ 2053307 w 2508602"/>
                <a:gd name="connsiteY30" fmla="*/ 1127754 h 1127754"/>
                <a:gd name="connsiteX31" fmla="*/ 2189896 w 2508602"/>
                <a:gd name="connsiteY31" fmla="*/ 1098843 h 1127754"/>
                <a:gd name="connsiteX32" fmla="*/ 2280955 w 2508602"/>
                <a:gd name="connsiteY32" fmla="*/ 1076078 h 1127754"/>
                <a:gd name="connsiteX33" fmla="*/ 2372014 w 2508602"/>
                <a:gd name="connsiteY33" fmla="*/ 1097477 h 1127754"/>
                <a:gd name="connsiteX34" fmla="*/ 2508602 w 2508602"/>
                <a:gd name="connsiteY34" fmla="*/ 1127754 h 1127754"/>
                <a:gd name="connsiteX35" fmla="*/ 2508602 w 2508602"/>
                <a:gd name="connsiteY35" fmla="*/ 991166 h 1127754"/>
                <a:gd name="connsiteX36" fmla="*/ 2417543 w 2508602"/>
                <a:gd name="connsiteY36" fmla="*/ 969767 h 1127754"/>
                <a:gd name="connsiteX0" fmla="*/ 2414413 w 2505472"/>
                <a:gd name="connsiteY0" fmla="*/ 969767 h 1127754"/>
                <a:gd name="connsiteX1" fmla="*/ 2277825 w 2505472"/>
                <a:gd name="connsiteY1" fmla="*/ 940855 h 1127754"/>
                <a:gd name="connsiteX2" fmla="*/ 2141236 w 2505472"/>
                <a:gd name="connsiteY2" fmla="*/ 969767 h 1127754"/>
                <a:gd name="connsiteX3" fmla="*/ 2050177 w 2505472"/>
                <a:gd name="connsiteY3" fmla="*/ 991166 h 1127754"/>
                <a:gd name="connsiteX4" fmla="*/ 1959118 w 2505472"/>
                <a:gd name="connsiteY4" fmla="*/ 969767 h 1127754"/>
                <a:gd name="connsiteX5" fmla="*/ 1910630 w 2505472"/>
                <a:gd name="connsiteY5" fmla="*/ 954287 h 1127754"/>
                <a:gd name="connsiteX6" fmla="*/ 1637453 w 2505472"/>
                <a:gd name="connsiteY6" fmla="*/ 560001 h 1127754"/>
                <a:gd name="connsiteX7" fmla="*/ 1844612 w 2505472"/>
                <a:gd name="connsiteY7" fmla="*/ 300711 h 1127754"/>
                <a:gd name="connsiteX8" fmla="*/ 2099349 w 2505472"/>
                <a:gd name="connsiteY8" fmla="*/ 490341 h 1127754"/>
                <a:gd name="connsiteX9" fmla="*/ 2141236 w 2505472"/>
                <a:gd name="connsiteY9" fmla="*/ 524033 h 1127754"/>
                <a:gd name="connsiteX10" fmla="*/ 2169237 w 2505472"/>
                <a:gd name="connsiteY10" fmla="*/ 509236 h 1127754"/>
                <a:gd name="connsiteX11" fmla="*/ 2177660 w 2505472"/>
                <a:gd name="connsiteY11" fmla="*/ 478959 h 1127754"/>
                <a:gd name="connsiteX12" fmla="*/ 1549353 w 2505472"/>
                <a:gd name="connsiteY12" fmla="*/ 3403 h 1127754"/>
                <a:gd name="connsiteX13" fmla="*/ 1069472 w 2505472"/>
                <a:gd name="connsiteY13" fmla="*/ 322110 h 1127754"/>
                <a:gd name="connsiteX14" fmla="*/ 1011650 w 2505472"/>
                <a:gd name="connsiteY14" fmla="*/ 399737 h 1127754"/>
                <a:gd name="connsiteX15" fmla="*/ 685203 w 2505472"/>
                <a:gd name="connsiteY15" fmla="*/ 757599 h 1127754"/>
                <a:gd name="connsiteX16" fmla="*/ 7619 w 2505472"/>
                <a:gd name="connsiteY16" fmla="*/ 947053 h 1127754"/>
                <a:gd name="connsiteX17" fmla="*/ 520350 w 2505472"/>
                <a:gd name="connsiteY17" fmla="*/ 1028970 h 1127754"/>
                <a:gd name="connsiteX18" fmla="*/ 685203 w 2505472"/>
                <a:gd name="connsiteY18" fmla="*/ 1127754 h 1127754"/>
                <a:gd name="connsiteX19" fmla="*/ 821792 w 2505472"/>
                <a:gd name="connsiteY19" fmla="*/ 1098843 h 1127754"/>
                <a:gd name="connsiteX20" fmla="*/ 912851 w 2505472"/>
                <a:gd name="connsiteY20" fmla="*/ 1076078 h 1127754"/>
                <a:gd name="connsiteX21" fmla="*/ 1003910 w 2505472"/>
                <a:gd name="connsiteY21" fmla="*/ 1098843 h 1127754"/>
                <a:gd name="connsiteX22" fmla="*/ 1139587 w 2505472"/>
                <a:gd name="connsiteY22" fmla="*/ 1127754 h 1127754"/>
                <a:gd name="connsiteX23" fmla="*/ 1276176 w 2505472"/>
                <a:gd name="connsiteY23" fmla="*/ 1098843 h 1127754"/>
                <a:gd name="connsiteX24" fmla="*/ 1367235 w 2505472"/>
                <a:gd name="connsiteY24" fmla="*/ 1076078 h 1127754"/>
                <a:gd name="connsiteX25" fmla="*/ 1458294 w 2505472"/>
                <a:gd name="connsiteY25" fmla="*/ 1097477 h 1127754"/>
                <a:gd name="connsiteX26" fmla="*/ 1594882 w 2505472"/>
                <a:gd name="connsiteY26" fmla="*/ 1127754 h 1127754"/>
                <a:gd name="connsiteX27" fmla="*/ 1731471 w 2505472"/>
                <a:gd name="connsiteY27" fmla="*/ 1098843 h 1127754"/>
                <a:gd name="connsiteX28" fmla="*/ 1822530 w 2505472"/>
                <a:gd name="connsiteY28" fmla="*/ 1076078 h 1127754"/>
                <a:gd name="connsiteX29" fmla="*/ 1913589 w 2505472"/>
                <a:gd name="connsiteY29" fmla="*/ 1098843 h 1127754"/>
                <a:gd name="connsiteX30" fmla="*/ 2050177 w 2505472"/>
                <a:gd name="connsiteY30" fmla="*/ 1127754 h 1127754"/>
                <a:gd name="connsiteX31" fmla="*/ 2186766 w 2505472"/>
                <a:gd name="connsiteY31" fmla="*/ 1098843 h 1127754"/>
                <a:gd name="connsiteX32" fmla="*/ 2277825 w 2505472"/>
                <a:gd name="connsiteY32" fmla="*/ 1076078 h 1127754"/>
                <a:gd name="connsiteX33" fmla="*/ 2368884 w 2505472"/>
                <a:gd name="connsiteY33" fmla="*/ 1097477 h 1127754"/>
                <a:gd name="connsiteX34" fmla="*/ 2505472 w 2505472"/>
                <a:gd name="connsiteY34" fmla="*/ 1127754 h 1127754"/>
                <a:gd name="connsiteX35" fmla="*/ 2505472 w 2505472"/>
                <a:gd name="connsiteY35" fmla="*/ 991166 h 1127754"/>
                <a:gd name="connsiteX36" fmla="*/ 2414413 w 2505472"/>
                <a:gd name="connsiteY36" fmla="*/ 969767 h 112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5472" h="1127754">
                  <a:moveTo>
                    <a:pt x="2414413" y="969767"/>
                  </a:moveTo>
                  <a:cubicBezTo>
                    <a:pt x="2370855" y="952447"/>
                    <a:pt x="2324666" y="942670"/>
                    <a:pt x="2277825" y="940855"/>
                  </a:cubicBezTo>
                  <a:cubicBezTo>
                    <a:pt x="2230984" y="942670"/>
                    <a:pt x="2184795" y="952447"/>
                    <a:pt x="2141236" y="969767"/>
                  </a:cubicBezTo>
                  <a:cubicBezTo>
                    <a:pt x="2112239" y="981768"/>
                    <a:pt x="2081486" y="988994"/>
                    <a:pt x="2050177" y="991166"/>
                  </a:cubicBezTo>
                  <a:cubicBezTo>
                    <a:pt x="2018869" y="988994"/>
                    <a:pt x="1988116" y="981768"/>
                    <a:pt x="1959118" y="969767"/>
                  </a:cubicBezTo>
                  <a:cubicBezTo>
                    <a:pt x="1943299" y="963584"/>
                    <a:pt x="1927104" y="958412"/>
                    <a:pt x="1910630" y="954287"/>
                  </a:cubicBezTo>
                  <a:cubicBezTo>
                    <a:pt x="1720771" y="868008"/>
                    <a:pt x="1623794" y="694313"/>
                    <a:pt x="1637453" y="560001"/>
                  </a:cubicBezTo>
                  <a:cubicBezTo>
                    <a:pt x="1648835" y="444129"/>
                    <a:pt x="1718495" y="313687"/>
                    <a:pt x="1844612" y="300711"/>
                  </a:cubicBezTo>
                  <a:cubicBezTo>
                    <a:pt x="1966171" y="287131"/>
                    <a:pt x="2077486" y="369997"/>
                    <a:pt x="2099349" y="490341"/>
                  </a:cubicBezTo>
                  <a:cubicBezTo>
                    <a:pt x="2102388" y="510777"/>
                    <a:pt x="2120625" y="525444"/>
                    <a:pt x="2141236" y="524033"/>
                  </a:cubicBezTo>
                  <a:cubicBezTo>
                    <a:pt x="2152168" y="523027"/>
                    <a:pt x="2162248" y="517702"/>
                    <a:pt x="2169237" y="509236"/>
                  </a:cubicBezTo>
                  <a:cubicBezTo>
                    <a:pt x="2176003" y="500688"/>
                    <a:pt x="2179040" y="489774"/>
                    <a:pt x="2177660" y="478959"/>
                  </a:cubicBezTo>
                  <a:cubicBezTo>
                    <a:pt x="2136911" y="175049"/>
                    <a:pt x="1866011" y="-29151"/>
                    <a:pt x="1549353" y="3403"/>
                  </a:cubicBezTo>
                  <a:cubicBezTo>
                    <a:pt x="1377479" y="21159"/>
                    <a:pt x="1216077" y="128609"/>
                    <a:pt x="1069472" y="322110"/>
                  </a:cubicBezTo>
                  <a:cubicBezTo>
                    <a:pt x="1049894" y="347834"/>
                    <a:pt x="1030772" y="373786"/>
                    <a:pt x="1011650" y="399737"/>
                  </a:cubicBezTo>
                  <a:cubicBezTo>
                    <a:pt x="909891" y="536326"/>
                    <a:pt x="812913" y="668361"/>
                    <a:pt x="685203" y="757599"/>
                  </a:cubicBezTo>
                  <a:cubicBezTo>
                    <a:pt x="295094" y="1024136"/>
                    <a:pt x="14274" y="943080"/>
                    <a:pt x="7619" y="947053"/>
                  </a:cubicBezTo>
                  <a:cubicBezTo>
                    <a:pt x="-66609" y="1000782"/>
                    <a:pt x="423657" y="1013721"/>
                    <a:pt x="520350" y="1028970"/>
                  </a:cubicBezTo>
                  <a:cubicBezTo>
                    <a:pt x="617043" y="1044219"/>
                    <a:pt x="588211" y="1124609"/>
                    <a:pt x="685203" y="1127754"/>
                  </a:cubicBezTo>
                  <a:cubicBezTo>
                    <a:pt x="732044" y="1125940"/>
                    <a:pt x="778233" y="1116162"/>
                    <a:pt x="821792" y="1098843"/>
                  </a:cubicBezTo>
                  <a:cubicBezTo>
                    <a:pt x="850712" y="1086377"/>
                    <a:pt x="881465" y="1078687"/>
                    <a:pt x="912851" y="1076078"/>
                  </a:cubicBezTo>
                  <a:cubicBezTo>
                    <a:pt x="944236" y="1078687"/>
                    <a:pt x="974989" y="1086377"/>
                    <a:pt x="1003910" y="1098843"/>
                  </a:cubicBezTo>
                  <a:cubicBezTo>
                    <a:pt x="1047181" y="1116062"/>
                    <a:pt x="1093054" y="1125837"/>
                    <a:pt x="1139587" y="1127754"/>
                  </a:cubicBezTo>
                  <a:cubicBezTo>
                    <a:pt x="1186428" y="1125940"/>
                    <a:pt x="1232618" y="1116162"/>
                    <a:pt x="1276176" y="1098843"/>
                  </a:cubicBezTo>
                  <a:cubicBezTo>
                    <a:pt x="1305096" y="1086377"/>
                    <a:pt x="1335849" y="1078687"/>
                    <a:pt x="1367235" y="1076078"/>
                  </a:cubicBezTo>
                  <a:cubicBezTo>
                    <a:pt x="1398543" y="1078250"/>
                    <a:pt x="1429296" y="1085475"/>
                    <a:pt x="1458294" y="1097477"/>
                  </a:cubicBezTo>
                  <a:cubicBezTo>
                    <a:pt x="1501738" y="1115368"/>
                    <a:pt x="1547948" y="1125612"/>
                    <a:pt x="1594882" y="1127754"/>
                  </a:cubicBezTo>
                  <a:cubicBezTo>
                    <a:pt x="1641723" y="1125940"/>
                    <a:pt x="1687913" y="1116162"/>
                    <a:pt x="1731471" y="1098843"/>
                  </a:cubicBezTo>
                  <a:cubicBezTo>
                    <a:pt x="1760391" y="1086377"/>
                    <a:pt x="1791144" y="1078689"/>
                    <a:pt x="1822530" y="1076078"/>
                  </a:cubicBezTo>
                  <a:cubicBezTo>
                    <a:pt x="1853916" y="1078689"/>
                    <a:pt x="1884669" y="1086377"/>
                    <a:pt x="1913589" y="1098843"/>
                  </a:cubicBezTo>
                  <a:cubicBezTo>
                    <a:pt x="1957147" y="1116162"/>
                    <a:pt x="2003337" y="1125940"/>
                    <a:pt x="2050177" y="1127754"/>
                  </a:cubicBezTo>
                  <a:cubicBezTo>
                    <a:pt x="2097018" y="1125940"/>
                    <a:pt x="2143208" y="1116162"/>
                    <a:pt x="2186766" y="1098843"/>
                  </a:cubicBezTo>
                  <a:cubicBezTo>
                    <a:pt x="2215686" y="1086377"/>
                    <a:pt x="2246439" y="1078689"/>
                    <a:pt x="2277825" y="1076078"/>
                  </a:cubicBezTo>
                  <a:cubicBezTo>
                    <a:pt x="2309133" y="1078250"/>
                    <a:pt x="2339886" y="1085475"/>
                    <a:pt x="2368884" y="1097477"/>
                  </a:cubicBezTo>
                  <a:cubicBezTo>
                    <a:pt x="2412328" y="1115368"/>
                    <a:pt x="2458538" y="1125612"/>
                    <a:pt x="2505472" y="1127754"/>
                  </a:cubicBezTo>
                  <a:lnTo>
                    <a:pt x="2505472" y="991166"/>
                  </a:lnTo>
                  <a:cubicBezTo>
                    <a:pt x="2474164" y="988994"/>
                    <a:pt x="2443411" y="981768"/>
                    <a:pt x="2414413" y="969767"/>
                  </a:cubicBezTo>
                  <a:close/>
                </a:path>
              </a:pathLst>
            </a:custGeom>
            <a:solidFill>
              <a:srgbClr val="000000"/>
            </a:solidFill>
            <a:ln w="227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D265A81-4A12-184A-B6E3-9E7165CA9BFD}"/>
                </a:ext>
              </a:extLst>
            </p:cNvPr>
            <p:cNvSpPr/>
            <p:nvPr/>
          </p:nvSpPr>
          <p:spPr>
            <a:xfrm>
              <a:off x="-444109" y="5423470"/>
              <a:ext cx="1821180" cy="186898"/>
            </a:xfrm>
            <a:custGeom>
              <a:avLst/>
              <a:gdLst>
                <a:gd name="connsiteX0" fmla="*/ 1593533 w 1821180"/>
                <a:gd name="connsiteY0" fmla="*/ 0 h 186898"/>
                <a:gd name="connsiteX1" fmla="*/ 1456944 w 1821180"/>
                <a:gd name="connsiteY1" fmla="*/ 28911 h 186898"/>
                <a:gd name="connsiteX2" fmla="*/ 1365885 w 1821180"/>
                <a:gd name="connsiteY2" fmla="*/ 50310 h 186898"/>
                <a:gd name="connsiteX3" fmla="*/ 1274826 w 1821180"/>
                <a:gd name="connsiteY3" fmla="*/ 28911 h 186898"/>
                <a:gd name="connsiteX4" fmla="*/ 1138238 w 1821180"/>
                <a:gd name="connsiteY4" fmla="*/ 0 h 186898"/>
                <a:gd name="connsiteX5" fmla="*/ 1001649 w 1821180"/>
                <a:gd name="connsiteY5" fmla="*/ 28911 h 186898"/>
                <a:gd name="connsiteX6" fmla="*/ 910590 w 1821180"/>
                <a:gd name="connsiteY6" fmla="*/ 50310 h 186898"/>
                <a:gd name="connsiteX7" fmla="*/ 819531 w 1821180"/>
                <a:gd name="connsiteY7" fmla="*/ 28911 h 186898"/>
                <a:gd name="connsiteX8" fmla="*/ 682943 w 1821180"/>
                <a:gd name="connsiteY8" fmla="*/ 0 h 186898"/>
                <a:gd name="connsiteX9" fmla="*/ 546354 w 1821180"/>
                <a:gd name="connsiteY9" fmla="*/ 28911 h 186898"/>
                <a:gd name="connsiteX10" fmla="*/ 455295 w 1821180"/>
                <a:gd name="connsiteY10" fmla="*/ 50310 h 186898"/>
                <a:gd name="connsiteX11" fmla="*/ 364236 w 1821180"/>
                <a:gd name="connsiteY11" fmla="*/ 28911 h 186898"/>
                <a:gd name="connsiteX12" fmla="*/ 227648 w 1821180"/>
                <a:gd name="connsiteY12" fmla="*/ 0 h 186898"/>
                <a:gd name="connsiteX13" fmla="*/ 91059 w 1821180"/>
                <a:gd name="connsiteY13" fmla="*/ 28911 h 186898"/>
                <a:gd name="connsiteX14" fmla="*/ 0 w 1821180"/>
                <a:gd name="connsiteY14" fmla="*/ 50310 h 186898"/>
                <a:gd name="connsiteX15" fmla="*/ 0 w 1821180"/>
                <a:gd name="connsiteY15" fmla="*/ 186899 h 186898"/>
                <a:gd name="connsiteX16" fmla="*/ 136589 w 1821180"/>
                <a:gd name="connsiteY16" fmla="*/ 157987 h 186898"/>
                <a:gd name="connsiteX17" fmla="*/ 227648 w 1821180"/>
                <a:gd name="connsiteY17" fmla="*/ 135223 h 186898"/>
                <a:gd name="connsiteX18" fmla="*/ 318707 w 1821180"/>
                <a:gd name="connsiteY18" fmla="*/ 157987 h 186898"/>
                <a:gd name="connsiteX19" fmla="*/ 455295 w 1821180"/>
                <a:gd name="connsiteY19" fmla="*/ 186899 h 186898"/>
                <a:gd name="connsiteX20" fmla="*/ 591884 w 1821180"/>
                <a:gd name="connsiteY20" fmla="*/ 157987 h 186898"/>
                <a:gd name="connsiteX21" fmla="*/ 682943 w 1821180"/>
                <a:gd name="connsiteY21" fmla="*/ 135223 h 186898"/>
                <a:gd name="connsiteX22" fmla="*/ 774002 w 1821180"/>
                <a:gd name="connsiteY22" fmla="*/ 156621 h 186898"/>
                <a:gd name="connsiteX23" fmla="*/ 910590 w 1821180"/>
                <a:gd name="connsiteY23" fmla="*/ 186899 h 186898"/>
                <a:gd name="connsiteX24" fmla="*/ 1047179 w 1821180"/>
                <a:gd name="connsiteY24" fmla="*/ 157987 h 186898"/>
                <a:gd name="connsiteX25" fmla="*/ 1138238 w 1821180"/>
                <a:gd name="connsiteY25" fmla="*/ 135223 h 186898"/>
                <a:gd name="connsiteX26" fmla="*/ 1229297 w 1821180"/>
                <a:gd name="connsiteY26" fmla="*/ 157987 h 186898"/>
                <a:gd name="connsiteX27" fmla="*/ 1365885 w 1821180"/>
                <a:gd name="connsiteY27" fmla="*/ 186899 h 186898"/>
                <a:gd name="connsiteX28" fmla="*/ 1502474 w 1821180"/>
                <a:gd name="connsiteY28" fmla="*/ 157987 h 186898"/>
                <a:gd name="connsiteX29" fmla="*/ 1593533 w 1821180"/>
                <a:gd name="connsiteY29" fmla="*/ 135223 h 186898"/>
                <a:gd name="connsiteX30" fmla="*/ 1684592 w 1821180"/>
                <a:gd name="connsiteY30" fmla="*/ 156621 h 186898"/>
                <a:gd name="connsiteX31" fmla="*/ 1821180 w 1821180"/>
                <a:gd name="connsiteY31" fmla="*/ 186899 h 186898"/>
                <a:gd name="connsiteX32" fmla="*/ 1821180 w 1821180"/>
                <a:gd name="connsiteY32" fmla="*/ 50310 h 186898"/>
                <a:gd name="connsiteX33" fmla="*/ 1730121 w 1821180"/>
                <a:gd name="connsiteY33" fmla="*/ 28911 h 186898"/>
                <a:gd name="connsiteX34" fmla="*/ 1593533 w 1821180"/>
                <a:gd name="connsiteY34" fmla="*/ 0 h 18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1180" h="186898">
                  <a:moveTo>
                    <a:pt x="1593533" y="0"/>
                  </a:moveTo>
                  <a:cubicBezTo>
                    <a:pt x="1546692" y="1814"/>
                    <a:pt x="1500502" y="11592"/>
                    <a:pt x="1456944" y="28911"/>
                  </a:cubicBezTo>
                  <a:cubicBezTo>
                    <a:pt x="1427946" y="40913"/>
                    <a:pt x="1397193" y="48138"/>
                    <a:pt x="1365885" y="50310"/>
                  </a:cubicBezTo>
                  <a:cubicBezTo>
                    <a:pt x="1334577" y="48138"/>
                    <a:pt x="1303824" y="40913"/>
                    <a:pt x="1274826" y="28911"/>
                  </a:cubicBezTo>
                  <a:cubicBezTo>
                    <a:pt x="1231268" y="11592"/>
                    <a:pt x="1185078" y="1814"/>
                    <a:pt x="1138238" y="0"/>
                  </a:cubicBezTo>
                  <a:cubicBezTo>
                    <a:pt x="1091397" y="1814"/>
                    <a:pt x="1045207" y="11592"/>
                    <a:pt x="1001649" y="28911"/>
                  </a:cubicBezTo>
                  <a:cubicBezTo>
                    <a:pt x="972651" y="40913"/>
                    <a:pt x="941898" y="48138"/>
                    <a:pt x="910590" y="50310"/>
                  </a:cubicBezTo>
                  <a:cubicBezTo>
                    <a:pt x="879282" y="48138"/>
                    <a:pt x="848529" y="40913"/>
                    <a:pt x="819531" y="28911"/>
                  </a:cubicBezTo>
                  <a:cubicBezTo>
                    <a:pt x="775973" y="11592"/>
                    <a:pt x="729783" y="1814"/>
                    <a:pt x="682943" y="0"/>
                  </a:cubicBezTo>
                  <a:cubicBezTo>
                    <a:pt x="636102" y="1814"/>
                    <a:pt x="589912" y="11592"/>
                    <a:pt x="546354" y="28911"/>
                  </a:cubicBezTo>
                  <a:cubicBezTo>
                    <a:pt x="517354" y="40913"/>
                    <a:pt x="486603" y="48138"/>
                    <a:pt x="455295" y="50310"/>
                  </a:cubicBezTo>
                  <a:cubicBezTo>
                    <a:pt x="423987" y="48138"/>
                    <a:pt x="393236" y="40913"/>
                    <a:pt x="364236" y="28911"/>
                  </a:cubicBezTo>
                  <a:cubicBezTo>
                    <a:pt x="320678" y="11592"/>
                    <a:pt x="274488" y="1814"/>
                    <a:pt x="227648" y="0"/>
                  </a:cubicBezTo>
                  <a:cubicBezTo>
                    <a:pt x="180807" y="1814"/>
                    <a:pt x="134617" y="11592"/>
                    <a:pt x="91059" y="28911"/>
                  </a:cubicBezTo>
                  <a:cubicBezTo>
                    <a:pt x="62059" y="40913"/>
                    <a:pt x="31309" y="48138"/>
                    <a:pt x="0" y="50310"/>
                  </a:cubicBezTo>
                  <a:lnTo>
                    <a:pt x="0" y="186899"/>
                  </a:lnTo>
                  <a:cubicBezTo>
                    <a:pt x="46841" y="185084"/>
                    <a:pt x="93030" y="175307"/>
                    <a:pt x="136589" y="157987"/>
                  </a:cubicBezTo>
                  <a:cubicBezTo>
                    <a:pt x="165509" y="145521"/>
                    <a:pt x="196262" y="137831"/>
                    <a:pt x="227648" y="135223"/>
                  </a:cubicBezTo>
                  <a:cubicBezTo>
                    <a:pt x="259033" y="137831"/>
                    <a:pt x="289786" y="145521"/>
                    <a:pt x="318707" y="157987"/>
                  </a:cubicBezTo>
                  <a:cubicBezTo>
                    <a:pt x="362265" y="175307"/>
                    <a:pt x="408454" y="185084"/>
                    <a:pt x="455295" y="186899"/>
                  </a:cubicBezTo>
                  <a:cubicBezTo>
                    <a:pt x="502136" y="185084"/>
                    <a:pt x="548325" y="175307"/>
                    <a:pt x="591884" y="157987"/>
                  </a:cubicBezTo>
                  <a:cubicBezTo>
                    <a:pt x="620804" y="145521"/>
                    <a:pt x="651557" y="137831"/>
                    <a:pt x="682943" y="135223"/>
                  </a:cubicBezTo>
                  <a:cubicBezTo>
                    <a:pt x="714251" y="137394"/>
                    <a:pt x="745004" y="144620"/>
                    <a:pt x="774002" y="156621"/>
                  </a:cubicBezTo>
                  <a:cubicBezTo>
                    <a:pt x="817446" y="174512"/>
                    <a:pt x="863656" y="184756"/>
                    <a:pt x="910590" y="186899"/>
                  </a:cubicBezTo>
                  <a:cubicBezTo>
                    <a:pt x="957431" y="185084"/>
                    <a:pt x="1003620" y="175307"/>
                    <a:pt x="1047179" y="157987"/>
                  </a:cubicBezTo>
                  <a:cubicBezTo>
                    <a:pt x="1076099" y="145521"/>
                    <a:pt x="1106852" y="137834"/>
                    <a:pt x="1138238" y="135223"/>
                  </a:cubicBezTo>
                  <a:cubicBezTo>
                    <a:pt x="1169623" y="137834"/>
                    <a:pt x="1200376" y="145521"/>
                    <a:pt x="1229297" y="157987"/>
                  </a:cubicBezTo>
                  <a:cubicBezTo>
                    <a:pt x="1272855" y="175307"/>
                    <a:pt x="1319044" y="185084"/>
                    <a:pt x="1365885" y="186899"/>
                  </a:cubicBezTo>
                  <a:cubicBezTo>
                    <a:pt x="1412726" y="185084"/>
                    <a:pt x="1458916" y="175307"/>
                    <a:pt x="1502474" y="157987"/>
                  </a:cubicBezTo>
                  <a:cubicBezTo>
                    <a:pt x="1531394" y="145521"/>
                    <a:pt x="1562147" y="137834"/>
                    <a:pt x="1593533" y="135223"/>
                  </a:cubicBezTo>
                  <a:cubicBezTo>
                    <a:pt x="1624841" y="137394"/>
                    <a:pt x="1655594" y="144620"/>
                    <a:pt x="1684592" y="156621"/>
                  </a:cubicBezTo>
                  <a:cubicBezTo>
                    <a:pt x="1728036" y="174512"/>
                    <a:pt x="1774246" y="184756"/>
                    <a:pt x="1821180" y="186899"/>
                  </a:cubicBezTo>
                  <a:lnTo>
                    <a:pt x="1821180" y="50310"/>
                  </a:lnTo>
                  <a:cubicBezTo>
                    <a:pt x="1789872" y="48138"/>
                    <a:pt x="1759119" y="40913"/>
                    <a:pt x="1730121" y="28911"/>
                  </a:cubicBezTo>
                  <a:cubicBezTo>
                    <a:pt x="1686563" y="11592"/>
                    <a:pt x="1640373" y="1814"/>
                    <a:pt x="1593533" y="0"/>
                  </a:cubicBezTo>
                  <a:close/>
                </a:path>
              </a:pathLst>
            </a:custGeom>
            <a:solidFill>
              <a:srgbClr val="000000"/>
            </a:solidFill>
            <a:ln w="227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10AF5D-9B0D-E842-9D4F-89F362DE5FDA}"/>
                </a:ext>
              </a:extLst>
            </p:cNvPr>
            <p:cNvSpPr/>
            <p:nvPr/>
          </p:nvSpPr>
          <p:spPr>
            <a:xfrm>
              <a:off x="-444737" y="5152242"/>
              <a:ext cx="1821180" cy="186898"/>
            </a:xfrm>
            <a:custGeom>
              <a:avLst/>
              <a:gdLst>
                <a:gd name="connsiteX0" fmla="*/ 1593533 w 1821180"/>
                <a:gd name="connsiteY0" fmla="*/ 0 h 186898"/>
                <a:gd name="connsiteX1" fmla="*/ 1456944 w 1821180"/>
                <a:gd name="connsiteY1" fmla="*/ 28911 h 186898"/>
                <a:gd name="connsiteX2" fmla="*/ 1365885 w 1821180"/>
                <a:gd name="connsiteY2" fmla="*/ 50310 h 186898"/>
                <a:gd name="connsiteX3" fmla="*/ 1274826 w 1821180"/>
                <a:gd name="connsiteY3" fmla="*/ 28911 h 186898"/>
                <a:gd name="connsiteX4" fmla="*/ 1138238 w 1821180"/>
                <a:gd name="connsiteY4" fmla="*/ 0 h 186898"/>
                <a:gd name="connsiteX5" fmla="*/ 1001649 w 1821180"/>
                <a:gd name="connsiteY5" fmla="*/ 28911 h 186898"/>
                <a:gd name="connsiteX6" fmla="*/ 910590 w 1821180"/>
                <a:gd name="connsiteY6" fmla="*/ 50310 h 186898"/>
                <a:gd name="connsiteX7" fmla="*/ 819531 w 1821180"/>
                <a:gd name="connsiteY7" fmla="*/ 28911 h 186898"/>
                <a:gd name="connsiteX8" fmla="*/ 682943 w 1821180"/>
                <a:gd name="connsiteY8" fmla="*/ 0 h 186898"/>
                <a:gd name="connsiteX9" fmla="*/ 546354 w 1821180"/>
                <a:gd name="connsiteY9" fmla="*/ 28911 h 186898"/>
                <a:gd name="connsiteX10" fmla="*/ 455295 w 1821180"/>
                <a:gd name="connsiteY10" fmla="*/ 50310 h 186898"/>
                <a:gd name="connsiteX11" fmla="*/ 364236 w 1821180"/>
                <a:gd name="connsiteY11" fmla="*/ 28911 h 186898"/>
                <a:gd name="connsiteX12" fmla="*/ 227648 w 1821180"/>
                <a:gd name="connsiteY12" fmla="*/ 0 h 186898"/>
                <a:gd name="connsiteX13" fmla="*/ 91059 w 1821180"/>
                <a:gd name="connsiteY13" fmla="*/ 28911 h 186898"/>
                <a:gd name="connsiteX14" fmla="*/ 0 w 1821180"/>
                <a:gd name="connsiteY14" fmla="*/ 50310 h 186898"/>
                <a:gd name="connsiteX15" fmla="*/ 0 w 1821180"/>
                <a:gd name="connsiteY15" fmla="*/ 186899 h 186898"/>
                <a:gd name="connsiteX16" fmla="*/ 136589 w 1821180"/>
                <a:gd name="connsiteY16" fmla="*/ 157987 h 186898"/>
                <a:gd name="connsiteX17" fmla="*/ 227648 w 1821180"/>
                <a:gd name="connsiteY17" fmla="*/ 135223 h 186898"/>
                <a:gd name="connsiteX18" fmla="*/ 318707 w 1821180"/>
                <a:gd name="connsiteY18" fmla="*/ 157987 h 186898"/>
                <a:gd name="connsiteX19" fmla="*/ 455295 w 1821180"/>
                <a:gd name="connsiteY19" fmla="*/ 186899 h 186898"/>
                <a:gd name="connsiteX20" fmla="*/ 591884 w 1821180"/>
                <a:gd name="connsiteY20" fmla="*/ 157987 h 186898"/>
                <a:gd name="connsiteX21" fmla="*/ 682943 w 1821180"/>
                <a:gd name="connsiteY21" fmla="*/ 135223 h 186898"/>
                <a:gd name="connsiteX22" fmla="*/ 774002 w 1821180"/>
                <a:gd name="connsiteY22" fmla="*/ 156621 h 186898"/>
                <a:gd name="connsiteX23" fmla="*/ 910590 w 1821180"/>
                <a:gd name="connsiteY23" fmla="*/ 186899 h 186898"/>
                <a:gd name="connsiteX24" fmla="*/ 1047179 w 1821180"/>
                <a:gd name="connsiteY24" fmla="*/ 157987 h 186898"/>
                <a:gd name="connsiteX25" fmla="*/ 1138238 w 1821180"/>
                <a:gd name="connsiteY25" fmla="*/ 135223 h 186898"/>
                <a:gd name="connsiteX26" fmla="*/ 1229297 w 1821180"/>
                <a:gd name="connsiteY26" fmla="*/ 157987 h 186898"/>
                <a:gd name="connsiteX27" fmla="*/ 1365885 w 1821180"/>
                <a:gd name="connsiteY27" fmla="*/ 186899 h 186898"/>
                <a:gd name="connsiteX28" fmla="*/ 1502474 w 1821180"/>
                <a:gd name="connsiteY28" fmla="*/ 157987 h 186898"/>
                <a:gd name="connsiteX29" fmla="*/ 1593533 w 1821180"/>
                <a:gd name="connsiteY29" fmla="*/ 135223 h 186898"/>
                <a:gd name="connsiteX30" fmla="*/ 1684592 w 1821180"/>
                <a:gd name="connsiteY30" fmla="*/ 156621 h 186898"/>
                <a:gd name="connsiteX31" fmla="*/ 1821180 w 1821180"/>
                <a:gd name="connsiteY31" fmla="*/ 186899 h 186898"/>
                <a:gd name="connsiteX32" fmla="*/ 1821180 w 1821180"/>
                <a:gd name="connsiteY32" fmla="*/ 50310 h 186898"/>
                <a:gd name="connsiteX33" fmla="*/ 1730121 w 1821180"/>
                <a:gd name="connsiteY33" fmla="*/ 28911 h 186898"/>
                <a:gd name="connsiteX34" fmla="*/ 1593533 w 1821180"/>
                <a:gd name="connsiteY34" fmla="*/ 0 h 18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1180" h="186898">
                  <a:moveTo>
                    <a:pt x="1593533" y="0"/>
                  </a:moveTo>
                  <a:cubicBezTo>
                    <a:pt x="1546692" y="1814"/>
                    <a:pt x="1500502" y="11592"/>
                    <a:pt x="1456944" y="28911"/>
                  </a:cubicBezTo>
                  <a:cubicBezTo>
                    <a:pt x="1427946" y="40913"/>
                    <a:pt x="1397193" y="48138"/>
                    <a:pt x="1365885" y="50310"/>
                  </a:cubicBezTo>
                  <a:cubicBezTo>
                    <a:pt x="1334577" y="48138"/>
                    <a:pt x="1303824" y="40913"/>
                    <a:pt x="1274826" y="28911"/>
                  </a:cubicBezTo>
                  <a:cubicBezTo>
                    <a:pt x="1231268" y="11592"/>
                    <a:pt x="1185078" y="1814"/>
                    <a:pt x="1138238" y="0"/>
                  </a:cubicBezTo>
                  <a:cubicBezTo>
                    <a:pt x="1091397" y="1814"/>
                    <a:pt x="1045207" y="11592"/>
                    <a:pt x="1001649" y="28911"/>
                  </a:cubicBezTo>
                  <a:cubicBezTo>
                    <a:pt x="972651" y="40913"/>
                    <a:pt x="941898" y="48138"/>
                    <a:pt x="910590" y="50310"/>
                  </a:cubicBezTo>
                  <a:cubicBezTo>
                    <a:pt x="879282" y="48138"/>
                    <a:pt x="848529" y="40913"/>
                    <a:pt x="819531" y="28911"/>
                  </a:cubicBezTo>
                  <a:cubicBezTo>
                    <a:pt x="775973" y="11592"/>
                    <a:pt x="729783" y="1814"/>
                    <a:pt x="682943" y="0"/>
                  </a:cubicBezTo>
                  <a:cubicBezTo>
                    <a:pt x="636102" y="1814"/>
                    <a:pt x="589912" y="11592"/>
                    <a:pt x="546354" y="28911"/>
                  </a:cubicBezTo>
                  <a:cubicBezTo>
                    <a:pt x="517354" y="40913"/>
                    <a:pt x="486603" y="48138"/>
                    <a:pt x="455295" y="50310"/>
                  </a:cubicBezTo>
                  <a:cubicBezTo>
                    <a:pt x="423987" y="48138"/>
                    <a:pt x="393236" y="40913"/>
                    <a:pt x="364236" y="28911"/>
                  </a:cubicBezTo>
                  <a:cubicBezTo>
                    <a:pt x="320678" y="11592"/>
                    <a:pt x="274488" y="1814"/>
                    <a:pt x="227648" y="0"/>
                  </a:cubicBezTo>
                  <a:cubicBezTo>
                    <a:pt x="180807" y="1814"/>
                    <a:pt x="134617" y="11592"/>
                    <a:pt x="91059" y="28911"/>
                  </a:cubicBezTo>
                  <a:cubicBezTo>
                    <a:pt x="62059" y="40913"/>
                    <a:pt x="31309" y="48138"/>
                    <a:pt x="0" y="50310"/>
                  </a:cubicBezTo>
                  <a:lnTo>
                    <a:pt x="0" y="186899"/>
                  </a:lnTo>
                  <a:cubicBezTo>
                    <a:pt x="46841" y="185084"/>
                    <a:pt x="93030" y="175307"/>
                    <a:pt x="136589" y="157987"/>
                  </a:cubicBezTo>
                  <a:cubicBezTo>
                    <a:pt x="165509" y="145521"/>
                    <a:pt x="196262" y="137831"/>
                    <a:pt x="227648" y="135223"/>
                  </a:cubicBezTo>
                  <a:cubicBezTo>
                    <a:pt x="259033" y="137831"/>
                    <a:pt x="289786" y="145521"/>
                    <a:pt x="318707" y="157987"/>
                  </a:cubicBezTo>
                  <a:cubicBezTo>
                    <a:pt x="362265" y="175307"/>
                    <a:pt x="408454" y="185084"/>
                    <a:pt x="455295" y="186899"/>
                  </a:cubicBezTo>
                  <a:cubicBezTo>
                    <a:pt x="502136" y="185084"/>
                    <a:pt x="548325" y="175307"/>
                    <a:pt x="591884" y="157987"/>
                  </a:cubicBezTo>
                  <a:cubicBezTo>
                    <a:pt x="620804" y="145521"/>
                    <a:pt x="651557" y="137831"/>
                    <a:pt x="682943" y="135223"/>
                  </a:cubicBezTo>
                  <a:cubicBezTo>
                    <a:pt x="714251" y="137394"/>
                    <a:pt x="745004" y="144620"/>
                    <a:pt x="774002" y="156621"/>
                  </a:cubicBezTo>
                  <a:cubicBezTo>
                    <a:pt x="817446" y="174512"/>
                    <a:pt x="863656" y="184756"/>
                    <a:pt x="910590" y="186899"/>
                  </a:cubicBezTo>
                  <a:cubicBezTo>
                    <a:pt x="957431" y="185084"/>
                    <a:pt x="1003620" y="175307"/>
                    <a:pt x="1047179" y="157987"/>
                  </a:cubicBezTo>
                  <a:cubicBezTo>
                    <a:pt x="1076099" y="145521"/>
                    <a:pt x="1106852" y="137834"/>
                    <a:pt x="1138238" y="135223"/>
                  </a:cubicBezTo>
                  <a:cubicBezTo>
                    <a:pt x="1169623" y="137834"/>
                    <a:pt x="1200376" y="145521"/>
                    <a:pt x="1229297" y="157987"/>
                  </a:cubicBezTo>
                  <a:cubicBezTo>
                    <a:pt x="1272855" y="175307"/>
                    <a:pt x="1319044" y="185084"/>
                    <a:pt x="1365885" y="186899"/>
                  </a:cubicBezTo>
                  <a:cubicBezTo>
                    <a:pt x="1412726" y="185084"/>
                    <a:pt x="1458916" y="175307"/>
                    <a:pt x="1502474" y="157987"/>
                  </a:cubicBezTo>
                  <a:cubicBezTo>
                    <a:pt x="1531394" y="145521"/>
                    <a:pt x="1562147" y="137834"/>
                    <a:pt x="1593533" y="135223"/>
                  </a:cubicBezTo>
                  <a:cubicBezTo>
                    <a:pt x="1624841" y="137394"/>
                    <a:pt x="1655594" y="144620"/>
                    <a:pt x="1684592" y="156621"/>
                  </a:cubicBezTo>
                  <a:cubicBezTo>
                    <a:pt x="1728036" y="174512"/>
                    <a:pt x="1774246" y="184756"/>
                    <a:pt x="1821180" y="186899"/>
                  </a:cubicBezTo>
                  <a:lnTo>
                    <a:pt x="1821180" y="50310"/>
                  </a:lnTo>
                  <a:cubicBezTo>
                    <a:pt x="1789872" y="48138"/>
                    <a:pt x="1759119" y="40913"/>
                    <a:pt x="1730121" y="28911"/>
                  </a:cubicBezTo>
                  <a:cubicBezTo>
                    <a:pt x="1686563" y="11592"/>
                    <a:pt x="1640373" y="1814"/>
                    <a:pt x="1593533" y="0"/>
                  </a:cubicBezTo>
                  <a:close/>
                </a:path>
              </a:pathLst>
            </a:custGeom>
            <a:solidFill>
              <a:srgbClr val="000000"/>
            </a:solidFill>
            <a:ln w="227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DAA535-A1D2-474F-9030-1A3E940A89AB}"/>
              </a:ext>
            </a:extLst>
          </p:cNvPr>
          <p:cNvGrpSpPr/>
          <p:nvPr/>
        </p:nvGrpSpPr>
        <p:grpSpPr>
          <a:xfrm>
            <a:off x="6694284" y="5164999"/>
            <a:ext cx="4441089" cy="1228218"/>
            <a:chOff x="4977244" y="4542328"/>
            <a:chExt cx="4441089" cy="1228218"/>
          </a:xfrm>
        </p:grpSpPr>
        <p:pic>
          <p:nvPicPr>
            <p:cNvPr id="33" name="Graphic 32" descr="Car with solid fill">
              <a:extLst>
                <a:ext uri="{FF2B5EF4-FFF2-40B4-BE49-F238E27FC236}">
                  <a16:creationId xmlns:a16="http://schemas.microsoft.com/office/drawing/2014/main" id="{32A43784-EC1B-3249-89A0-9C8685F0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77244" y="4856146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Car with solid fill">
              <a:extLst>
                <a:ext uri="{FF2B5EF4-FFF2-40B4-BE49-F238E27FC236}">
                  <a16:creationId xmlns:a16="http://schemas.microsoft.com/office/drawing/2014/main" id="{4258EC0F-FC00-1147-8435-DC11A3B63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43775" y="4542328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Car with solid fill">
              <a:extLst>
                <a:ext uri="{FF2B5EF4-FFF2-40B4-BE49-F238E27FC236}">
                  <a16:creationId xmlns:a16="http://schemas.microsoft.com/office/drawing/2014/main" id="{C0E35733-AC33-1843-B2A8-0FCD6A560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52807" y="4856146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ar with solid fill">
              <a:extLst>
                <a:ext uri="{FF2B5EF4-FFF2-40B4-BE49-F238E27FC236}">
                  <a16:creationId xmlns:a16="http://schemas.microsoft.com/office/drawing/2014/main" id="{2AFA1996-8334-1243-B4D2-3ED88049B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29148" y="4542328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Car with solid fill">
              <a:extLst>
                <a:ext uri="{FF2B5EF4-FFF2-40B4-BE49-F238E27FC236}">
                  <a16:creationId xmlns:a16="http://schemas.microsoft.com/office/drawing/2014/main" id="{2188CC3F-7B0F-234E-BAC7-D745691E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28370" y="4856146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Car with solid fill">
              <a:extLst>
                <a:ext uri="{FF2B5EF4-FFF2-40B4-BE49-F238E27FC236}">
                  <a16:creationId xmlns:a16="http://schemas.microsoft.com/office/drawing/2014/main" id="{F477E8C3-76E1-B340-89D0-15E15D27D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08504" y="4542328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Car with solid fill">
              <a:extLst>
                <a:ext uri="{FF2B5EF4-FFF2-40B4-BE49-F238E27FC236}">
                  <a16:creationId xmlns:a16="http://schemas.microsoft.com/office/drawing/2014/main" id="{02B75454-898C-6F4F-B6EB-23090B449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03933" y="4856146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8010DA0-F22B-7948-867E-BB8C9000EB38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3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CyberGIS-ABM?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637E6E-746F-CF4D-AA4E-2D60346CC33B}"/>
              </a:ext>
            </a:extLst>
          </p:cNvPr>
          <p:cNvSpPr/>
          <p:nvPr/>
        </p:nvSpPr>
        <p:spPr>
          <a:xfrm>
            <a:off x="3120774" y="1827451"/>
            <a:ext cx="2876764" cy="16575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Agent-Based Model (ABM)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BE3D4-908F-134A-9FC7-44C0D5CDE806}"/>
              </a:ext>
            </a:extLst>
          </p:cNvPr>
          <p:cNvSpPr/>
          <p:nvPr/>
        </p:nvSpPr>
        <p:spPr>
          <a:xfrm>
            <a:off x="1362611" y="3710924"/>
            <a:ext cx="1058238" cy="1058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Agents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804FD-B63D-7849-8E32-A44D5DF2F85F}"/>
              </a:ext>
            </a:extLst>
          </p:cNvPr>
          <p:cNvSpPr/>
          <p:nvPr/>
        </p:nvSpPr>
        <p:spPr>
          <a:xfrm>
            <a:off x="3914453" y="4811000"/>
            <a:ext cx="1289407" cy="1058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 Layers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46CA3-6B10-9B47-8BED-C5908F63596C}"/>
              </a:ext>
            </a:extLst>
          </p:cNvPr>
          <p:cNvSpPr/>
          <p:nvPr/>
        </p:nvSpPr>
        <p:spPr>
          <a:xfrm>
            <a:off x="6723151" y="3710924"/>
            <a:ext cx="1289407" cy="1058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3FEC9D-DC9F-964A-A576-C80EC43396B0}"/>
              </a:ext>
            </a:extLst>
          </p:cNvPr>
          <p:cNvCxnSpPr>
            <a:cxnSpLocks/>
            <a:stCxn id="7" idx="3"/>
            <a:endCxn id="8" idx="3"/>
          </p:cNvCxnSpPr>
          <p:nvPr/>
        </p:nvCxnSpPr>
        <p:spPr>
          <a:xfrm flipH="1">
            <a:off x="2420849" y="3242270"/>
            <a:ext cx="1121217" cy="997773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B872E1-A6FF-6849-BB8F-3FDE5A527FD7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4559156" y="3485014"/>
            <a:ext cx="1" cy="132598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745737-3D35-4744-B397-9CA80EC0F938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5576246" y="3242270"/>
            <a:ext cx="1146905" cy="997773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ED6AA9-0890-8A42-914F-4A16AE24AF0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420849" y="4240043"/>
            <a:ext cx="1493604" cy="110007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6BE3288-E5B3-704E-B16F-835BFDADDCC5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5203860" y="4240043"/>
            <a:ext cx="1519291" cy="110007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Graphic 79" descr="Users with solid fill">
            <a:extLst>
              <a:ext uri="{FF2B5EF4-FFF2-40B4-BE49-F238E27FC236}">
                <a16:creationId xmlns:a16="http://schemas.microsoft.com/office/drawing/2014/main" id="{E1342C2F-5914-6242-AC35-9983BF61E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841" y="2407556"/>
            <a:ext cx="914400" cy="914400"/>
          </a:xfrm>
          <a:prstGeom prst="rect">
            <a:avLst/>
          </a:prstGeom>
        </p:spPr>
      </p:pic>
      <p:pic>
        <p:nvPicPr>
          <p:cNvPr id="84" name="Graphic 83" descr="Users with solid fill">
            <a:extLst>
              <a:ext uri="{FF2B5EF4-FFF2-40B4-BE49-F238E27FC236}">
                <a16:creationId xmlns:a16="http://schemas.microsoft.com/office/drawing/2014/main" id="{C4680600-9504-5145-846B-92D47E33D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140" y="4311962"/>
            <a:ext cx="914400" cy="914400"/>
          </a:xfrm>
          <a:prstGeom prst="rect">
            <a:avLst/>
          </a:prstGeom>
        </p:spPr>
      </p:pic>
      <p:pic>
        <p:nvPicPr>
          <p:cNvPr id="91" name="Graphic 90" descr="Network with solid fill">
            <a:extLst>
              <a:ext uri="{FF2B5EF4-FFF2-40B4-BE49-F238E27FC236}">
                <a16:creationId xmlns:a16="http://schemas.microsoft.com/office/drawing/2014/main" id="{70DB16AC-6B68-E044-91A8-A7B715BE6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5358" y="4240043"/>
            <a:ext cx="914400" cy="914400"/>
          </a:xfrm>
          <a:prstGeom prst="rect">
            <a:avLst/>
          </a:prstGeom>
        </p:spPr>
      </p:pic>
      <p:pic>
        <p:nvPicPr>
          <p:cNvPr id="93" name="Graphic 92" descr="Layers Design with solid fill">
            <a:extLst>
              <a:ext uri="{FF2B5EF4-FFF2-40B4-BE49-F238E27FC236}">
                <a16:creationId xmlns:a16="http://schemas.microsoft.com/office/drawing/2014/main" id="{A5B719E5-0047-454D-92A4-B575CFA0F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6660" y="5453876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DEFFA5-C779-5641-ADB1-36DF2559915E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3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72CB074A-EF25-6445-B57C-51F8C258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897" y="4038081"/>
            <a:ext cx="2721367" cy="2155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CyberGIS-ABM 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DBBB-AC37-E94A-AAA6-3F737FF248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16443"/>
            <a:ext cx="5897981" cy="4309720"/>
          </a:xfrm>
        </p:spPr>
        <p:txBody>
          <a:bodyPr/>
          <a:lstStyle/>
          <a:p>
            <a:pPr fontAlgn="base"/>
            <a:r>
              <a:rPr lang="en-US" dirty="0"/>
              <a:t>Object-oriented design</a:t>
            </a:r>
          </a:p>
          <a:p>
            <a:pPr lvl="1" fontAlgn="base"/>
            <a:r>
              <a:rPr lang="en-US" dirty="0"/>
              <a:t>Extensible and reusable</a:t>
            </a:r>
          </a:p>
          <a:p>
            <a:pPr fontAlgn="base"/>
            <a:r>
              <a:rPr lang="en-US" dirty="0"/>
              <a:t>Spatial network representation</a:t>
            </a:r>
          </a:p>
          <a:p>
            <a:pPr fontAlgn="base"/>
            <a:r>
              <a:rPr lang="en-US" dirty="0"/>
              <a:t>Scalable computing</a:t>
            </a:r>
          </a:p>
          <a:p>
            <a:pPr fontAlgn="base"/>
            <a:r>
              <a:rPr lang="en-US" dirty="0"/>
              <a:t>Computational reproducibility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2A6F3E-70E4-B142-89A6-7679C6597C43}"/>
              </a:ext>
            </a:extLst>
          </p:cNvPr>
          <p:cNvGrpSpPr/>
          <p:nvPr/>
        </p:nvGrpSpPr>
        <p:grpSpPr>
          <a:xfrm>
            <a:off x="6355181" y="1692875"/>
            <a:ext cx="2331619" cy="1453699"/>
            <a:chOff x="6355181" y="1692875"/>
            <a:chExt cx="2331619" cy="14536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CB57F5-F11F-A344-8D85-A7AB1F5320F5}"/>
                </a:ext>
              </a:extLst>
            </p:cNvPr>
            <p:cNvSpPr/>
            <p:nvPr/>
          </p:nvSpPr>
          <p:spPr>
            <a:xfrm>
              <a:off x="6766763" y="1692875"/>
              <a:ext cx="1920037" cy="12037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CyberGIS-ABM</a:t>
              </a:r>
            </a:p>
          </p:txBody>
        </p:sp>
        <p:pic>
          <p:nvPicPr>
            <p:cNvPr id="18" name="Graphic 17" descr="Users with solid fill">
              <a:extLst>
                <a:ext uri="{FF2B5EF4-FFF2-40B4-BE49-F238E27FC236}">
                  <a16:creationId xmlns:a16="http://schemas.microsoft.com/office/drawing/2014/main" id="{A0320E42-FC19-B242-B78A-3052272E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55181" y="2232174"/>
              <a:ext cx="914400" cy="914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3565342-F056-3640-A960-A5DD4367D9F6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Design</a:t>
            </a:r>
            <a:endParaRPr lang="en-US" dirty="0">
              <a:effectLst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537F75E-18F2-6243-AADB-240EAE1B4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875"/>
            <a:ext cx="9144000" cy="4819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2A8CE-B419-A341-8D5D-A595A4D511B4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CyberGIS-ABM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DBBB-AC37-E94A-AAA6-3F737FF248B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fontAlgn="base"/>
            <a:r>
              <a:rPr lang="en-US" dirty="0"/>
              <a:t>C++</a:t>
            </a:r>
          </a:p>
          <a:p>
            <a:pPr fontAlgn="base"/>
            <a:r>
              <a:rPr lang="en-US" dirty="0"/>
              <a:t>GDAL + OGR, proj4</a:t>
            </a:r>
          </a:p>
          <a:p>
            <a:pPr fontAlgn="base"/>
            <a:r>
              <a:rPr lang="en-US" dirty="0" err="1"/>
              <a:t>RapidXML</a:t>
            </a:r>
            <a:endParaRPr lang="en-US" dirty="0"/>
          </a:p>
          <a:p>
            <a:pPr fontAlgn="base"/>
            <a:r>
              <a:rPr lang="en-US" dirty="0" err="1"/>
              <a:t>Cimg</a:t>
            </a:r>
            <a:endParaRPr lang="en-US" dirty="0"/>
          </a:p>
          <a:p>
            <a:pPr fontAlgn="base"/>
            <a:r>
              <a:rPr lang="en-US" dirty="0"/>
              <a:t>Message Passing Interface (MPI)</a:t>
            </a:r>
          </a:p>
          <a:p>
            <a:pPr fontAlgn="base"/>
            <a:r>
              <a:rPr lang="en-US" dirty="0"/>
              <a:t>Catch2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2A6F3E-70E4-B142-89A6-7679C6597C43}"/>
              </a:ext>
            </a:extLst>
          </p:cNvPr>
          <p:cNvGrpSpPr/>
          <p:nvPr/>
        </p:nvGrpSpPr>
        <p:grpSpPr>
          <a:xfrm>
            <a:off x="6355181" y="1692875"/>
            <a:ext cx="2331619" cy="1453699"/>
            <a:chOff x="6355181" y="1692875"/>
            <a:chExt cx="2331619" cy="14536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CB57F5-F11F-A344-8D85-A7AB1F5320F5}"/>
                </a:ext>
              </a:extLst>
            </p:cNvPr>
            <p:cNvSpPr/>
            <p:nvPr/>
          </p:nvSpPr>
          <p:spPr>
            <a:xfrm>
              <a:off x="6766763" y="1692875"/>
              <a:ext cx="1920037" cy="120378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CyberGIS-ABM</a:t>
              </a:r>
            </a:p>
          </p:txBody>
        </p:sp>
        <p:pic>
          <p:nvPicPr>
            <p:cNvPr id="18" name="Graphic 17" descr="Users with solid fill">
              <a:extLst>
                <a:ext uri="{FF2B5EF4-FFF2-40B4-BE49-F238E27FC236}">
                  <a16:creationId xmlns:a16="http://schemas.microsoft.com/office/drawing/2014/main" id="{A0320E42-FC19-B242-B78A-3052272E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55181" y="2232174"/>
              <a:ext cx="914400" cy="9144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2D3C20-A90A-C843-9A0F-31715E01B4B2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4064"/>
            <a:ext cx="6832897" cy="1028811"/>
          </a:xfrm>
        </p:spPr>
        <p:txBody>
          <a:bodyPr/>
          <a:lstStyle/>
          <a:p>
            <a:r>
              <a:rPr lang="en-US" dirty="0"/>
              <a:t>Scaling CyberGIS-ABM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CDBBB-AC37-E94A-AAA6-3F737FF248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16443"/>
            <a:ext cx="6832897" cy="4309720"/>
          </a:xfrm>
        </p:spPr>
        <p:txBody>
          <a:bodyPr/>
          <a:lstStyle/>
          <a:p>
            <a:pPr fontAlgn="base"/>
            <a:r>
              <a:rPr lang="en-US" dirty="0"/>
              <a:t>Parallel partitioning using MPI for:</a:t>
            </a:r>
          </a:p>
          <a:p>
            <a:pPr lvl="1" fontAlgn="base"/>
            <a:r>
              <a:rPr lang="en-US" dirty="0"/>
              <a:t>Larger study areas</a:t>
            </a:r>
          </a:p>
          <a:p>
            <a:pPr lvl="1" fontAlgn="base"/>
            <a:r>
              <a:rPr lang="en-US" dirty="0"/>
              <a:t>More agents</a:t>
            </a:r>
          </a:p>
          <a:p>
            <a:pPr lvl="1" fontAlgn="base"/>
            <a:r>
              <a:rPr lang="en-US" dirty="0"/>
              <a:t>More complex agent behavior &amp; interactions</a:t>
            </a:r>
          </a:p>
          <a:p>
            <a:pPr lvl="1" fontAlgn="base"/>
            <a:r>
              <a:rPr lang="en-US" dirty="0"/>
              <a:t>More diverse geospatial data</a:t>
            </a:r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956EA510-EA9F-E54E-A6B0-9EF79277D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0627" y="2233328"/>
            <a:ext cx="1410181" cy="1410181"/>
          </a:xfrm>
          <a:prstGeom prst="rect">
            <a:avLst/>
          </a:prstGeom>
        </p:spPr>
      </p:pic>
      <p:pic>
        <p:nvPicPr>
          <p:cNvPr id="8" name="Graphic 7" descr="Topography Map with solid fill">
            <a:extLst>
              <a:ext uri="{FF2B5EF4-FFF2-40B4-BE49-F238E27FC236}">
                <a16:creationId xmlns:a16="http://schemas.microsoft.com/office/drawing/2014/main" id="{8FC5CA53-AF3E-684E-9AB7-14941E05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0627" y="790365"/>
            <a:ext cx="1410181" cy="1410181"/>
          </a:xfrm>
          <a:prstGeom prst="rect">
            <a:avLst/>
          </a:prstGeom>
        </p:spPr>
      </p:pic>
      <p:pic>
        <p:nvPicPr>
          <p:cNvPr id="9" name="Graphic 8" descr="Workflow with solid fill">
            <a:extLst>
              <a:ext uri="{FF2B5EF4-FFF2-40B4-BE49-F238E27FC236}">
                <a16:creationId xmlns:a16="http://schemas.microsoft.com/office/drawing/2014/main" id="{0A6CD408-9235-CA46-9234-F038043C6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0627" y="3676291"/>
            <a:ext cx="1410181" cy="1410181"/>
          </a:xfrm>
          <a:prstGeom prst="rect">
            <a:avLst/>
          </a:prstGeom>
        </p:spPr>
      </p:pic>
      <p:pic>
        <p:nvPicPr>
          <p:cNvPr id="10" name="Graphic 9" descr="Layers Design with solid fill">
            <a:extLst>
              <a:ext uri="{FF2B5EF4-FFF2-40B4-BE49-F238E27FC236}">
                <a16:creationId xmlns:a16="http://schemas.microsoft.com/office/drawing/2014/main" id="{BAD382FE-48FF-DC4E-8A1A-4BFC602E4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0627" y="5119255"/>
            <a:ext cx="1410181" cy="14101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CDEED-CE9F-1744-BACB-FDF60F01CDBA}"/>
              </a:ext>
            </a:extLst>
          </p:cNvPr>
          <p:cNvGrpSpPr/>
          <p:nvPr/>
        </p:nvGrpSpPr>
        <p:grpSpPr>
          <a:xfrm>
            <a:off x="8189619" y="1462104"/>
            <a:ext cx="844032" cy="5172832"/>
            <a:chOff x="10192977" y="907230"/>
            <a:chExt cx="844032" cy="5172832"/>
          </a:xfrm>
          <a:solidFill>
            <a:schemeClr val="bg1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A29595-A7C0-374A-94EA-0AD98EE7415E}"/>
                </a:ext>
              </a:extLst>
            </p:cNvPr>
            <p:cNvGrpSpPr/>
            <p:nvPr/>
          </p:nvGrpSpPr>
          <p:grpSpPr>
            <a:xfrm>
              <a:off x="10192977" y="907230"/>
              <a:ext cx="843942" cy="843942"/>
              <a:chOff x="10898068" y="938559"/>
              <a:chExt cx="843942" cy="843942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D3F7F70-58F4-394E-AF2C-9EFEBF44E282}"/>
                  </a:ext>
                </a:extLst>
              </p:cNvPr>
              <p:cNvGrpSpPr/>
              <p:nvPr/>
            </p:nvGrpSpPr>
            <p:grpSpPr>
              <a:xfrm>
                <a:off x="10898068" y="938559"/>
                <a:ext cx="843942" cy="843942"/>
                <a:chOff x="7964346" y="1338854"/>
                <a:chExt cx="914400" cy="914400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404E287-5231-5F49-8E95-93531EE8C18B}"/>
                    </a:ext>
                  </a:extLst>
                </p:cNvPr>
                <p:cNvSpPr/>
                <p:nvPr/>
              </p:nvSpPr>
              <p:spPr>
                <a:xfrm>
                  <a:off x="8116243" y="1490751"/>
                  <a:ext cx="610606" cy="610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1" name="Graphic 30" descr="Badge Follow with solid fill">
                  <a:extLst>
                    <a:ext uri="{FF2B5EF4-FFF2-40B4-BE49-F238E27FC236}">
                      <a16:creationId xmlns:a16="http://schemas.microsoft.com/office/drawing/2014/main" id="{0A44F52D-86FA-4A4B-BE1E-7788968890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4346" y="1338854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29" name="Graphic 28" descr="Add with solid fill">
                <a:extLst>
                  <a:ext uri="{FF2B5EF4-FFF2-40B4-BE49-F238E27FC236}">
                    <a16:creationId xmlns:a16="http://schemas.microsoft.com/office/drawing/2014/main" id="{107568C5-3843-0740-A198-2B07A9CFA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108791" y="1149282"/>
                <a:ext cx="422496" cy="422496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5BF8AE-B3BE-BC49-A7A5-454AD942BE89}"/>
                </a:ext>
              </a:extLst>
            </p:cNvPr>
            <p:cNvGrpSpPr/>
            <p:nvPr/>
          </p:nvGrpSpPr>
          <p:grpSpPr>
            <a:xfrm>
              <a:off x="10192977" y="2350193"/>
              <a:ext cx="843942" cy="843942"/>
              <a:chOff x="10898068" y="938559"/>
              <a:chExt cx="843942" cy="843942"/>
            </a:xfrm>
            <a:grpFill/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80821DE-E2EE-4045-B40E-AF3AFB00C7D5}"/>
                  </a:ext>
                </a:extLst>
              </p:cNvPr>
              <p:cNvGrpSpPr/>
              <p:nvPr/>
            </p:nvGrpSpPr>
            <p:grpSpPr>
              <a:xfrm>
                <a:off x="10898068" y="938559"/>
                <a:ext cx="843942" cy="843942"/>
                <a:chOff x="7964346" y="1338854"/>
                <a:chExt cx="914400" cy="914400"/>
              </a:xfrm>
              <a:grp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51B9006-1F36-6A40-8A38-EDEE59F6711D}"/>
                    </a:ext>
                  </a:extLst>
                </p:cNvPr>
                <p:cNvSpPr/>
                <p:nvPr/>
              </p:nvSpPr>
              <p:spPr>
                <a:xfrm>
                  <a:off x="8116243" y="1490751"/>
                  <a:ext cx="610606" cy="610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7" name="Graphic 26" descr="Badge Follow with solid fill">
                  <a:extLst>
                    <a:ext uri="{FF2B5EF4-FFF2-40B4-BE49-F238E27FC236}">
                      <a16:creationId xmlns:a16="http://schemas.microsoft.com/office/drawing/2014/main" id="{D38C6BF3-4C20-9842-9F74-A37D3DBD36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4346" y="1338854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25" name="Graphic 24" descr="Add with solid fill">
                <a:extLst>
                  <a:ext uri="{FF2B5EF4-FFF2-40B4-BE49-F238E27FC236}">
                    <a16:creationId xmlns:a16="http://schemas.microsoft.com/office/drawing/2014/main" id="{30E9B297-F70E-A147-A4EA-E0E6E2178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108791" y="1149282"/>
                <a:ext cx="422496" cy="422496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1EBCBD-7186-024E-838F-A04AB88EDBCA}"/>
                </a:ext>
              </a:extLst>
            </p:cNvPr>
            <p:cNvGrpSpPr/>
            <p:nvPr/>
          </p:nvGrpSpPr>
          <p:grpSpPr>
            <a:xfrm>
              <a:off x="10192977" y="3793156"/>
              <a:ext cx="843942" cy="843942"/>
              <a:chOff x="10898068" y="938559"/>
              <a:chExt cx="843942" cy="843942"/>
            </a:xfrm>
            <a:grpFill/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8A75C75-E403-5848-952A-62DF41F2DEB8}"/>
                  </a:ext>
                </a:extLst>
              </p:cNvPr>
              <p:cNvGrpSpPr/>
              <p:nvPr/>
            </p:nvGrpSpPr>
            <p:grpSpPr>
              <a:xfrm>
                <a:off x="10898068" y="938559"/>
                <a:ext cx="843942" cy="843942"/>
                <a:chOff x="7964346" y="1338854"/>
                <a:chExt cx="914400" cy="914400"/>
              </a:xfrm>
              <a:grpFill/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B7E0932-D405-EE43-9496-CB9715894392}"/>
                    </a:ext>
                  </a:extLst>
                </p:cNvPr>
                <p:cNvSpPr/>
                <p:nvPr/>
              </p:nvSpPr>
              <p:spPr>
                <a:xfrm>
                  <a:off x="8116243" y="1490751"/>
                  <a:ext cx="610606" cy="610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3" name="Graphic 22" descr="Badge Follow with solid fill">
                  <a:extLst>
                    <a:ext uri="{FF2B5EF4-FFF2-40B4-BE49-F238E27FC236}">
                      <a16:creationId xmlns:a16="http://schemas.microsoft.com/office/drawing/2014/main" id="{4CDC705D-A853-0342-A9C7-BA60DD19F2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4346" y="1338854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21" name="Graphic 20" descr="Add with solid fill">
                <a:extLst>
                  <a:ext uri="{FF2B5EF4-FFF2-40B4-BE49-F238E27FC236}">
                    <a16:creationId xmlns:a16="http://schemas.microsoft.com/office/drawing/2014/main" id="{EA6962AC-1BF9-F34C-9159-D47315063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108791" y="1149282"/>
                <a:ext cx="422496" cy="422496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D4E6FD-3959-BD45-BF82-818BDD25CF8B}"/>
                </a:ext>
              </a:extLst>
            </p:cNvPr>
            <p:cNvGrpSpPr/>
            <p:nvPr/>
          </p:nvGrpSpPr>
          <p:grpSpPr>
            <a:xfrm>
              <a:off x="10193067" y="5236120"/>
              <a:ext cx="843942" cy="843942"/>
              <a:chOff x="10898068" y="938559"/>
              <a:chExt cx="843942" cy="843942"/>
            </a:xfrm>
            <a:grpFill/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C611A22-017B-0845-A443-0499CB8FC78A}"/>
                  </a:ext>
                </a:extLst>
              </p:cNvPr>
              <p:cNvGrpSpPr/>
              <p:nvPr/>
            </p:nvGrpSpPr>
            <p:grpSpPr>
              <a:xfrm>
                <a:off x="10898068" y="938559"/>
                <a:ext cx="843942" cy="843942"/>
                <a:chOff x="7964346" y="1338854"/>
                <a:chExt cx="914400" cy="914400"/>
              </a:xfrm>
              <a:grpFill/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0B38F5A-F5CA-B542-A070-86FB8D8CB3D4}"/>
                    </a:ext>
                  </a:extLst>
                </p:cNvPr>
                <p:cNvSpPr/>
                <p:nvPr/>
              </p:nvSpPr>
              <p:spPr>
                <a:xfrm>
                  <a:off x="8116243" y="1490751"/>
                  <a:ext cx="610606" cy="61060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9" name="Graphic 18" descr="Badge Follow with solid fill">
                  <a:extLst>
                    <a:ext uri="{FF2B5EF4-FFF2-40B4-BE49-F238E27FC236}">
                      <a16:creationId xmlns:a16="http://schemas.microsoft.com/office/drawing/2014/main" id="{55DF475E-A01F-6C40-952B-266E3BD12B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4346" y="1338854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7" name="Graphic 16" descr="Add with solid fill">
                <a:extLst>
                  <a:ext uri="{FF2B5EF4-FFF2-40B4-BE49-F238E27FC236}">
                    <a16:creationId xmlns:a16="http://schemas.microsoft.com/office/drawing/2014/main" id="{09C13D4B-7A00-F445-9F51-AA65C3087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108791" y="1149282"/>
                <a:ext cx="422496" cy="422496"/>
              </a:xfrm>
              <a:prstGeom prst="rect">
                <a:avLst/>
              </a:prstGeom>
            </p:spPr>
          </p:pic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3B0B9C1-004E-A443-9F04-94BB5712AF59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B43E-5C80-7444-B222-E0DC9010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CyberGIS Architecture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8DFA35-1322-F640-B3BD-09724ABDF5CB}"/>
              </a:ext>
            </a:extLst>
          </p:cNvPr>
          <p:cNvSpPr/>
          <p:nvPr/>
        </p:nvSpPr>
        <p:spPr>
          <a:xfrm>
            <a:off x="3138327" y="2364500"/>
            <a:ext cx="1920037" cy="12037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CyberGIS-ABM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52C48-9895-AD45-9E21-22C9BC9DCB12}"/>
              </a:ext>
            </a:extLst>
          </p:cNvPr>
          <p:cNvSpPr/>
          <p:nvPr/>
        </p:nvSpPr>
        <p:spPr>
          <a:xfrm>
            <a:off x="7397392" y="2437275"/>
            <a:ext cx="1289407" cy="10582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HPC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9D50D5-6477-B247-AEC0-8DEEC84DC8A1}"/>
              </a:ext>
            </a:extLst>
          </p:cNvPr>
          <p:cNvSpPr/>
          <p:nvPr/>
        </p:nvSpPr>
        <p:spPr>
          <a:xfrm>
            <a:off x="5794897" y="4137605"/>
            <a:ext cx="1324509" cy="10288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CyberGIS-Compute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D08D48-BACB-2D48-A702-F009672756F4}"/>
              </a:ext>
            </a:extLst>
          </p:cNvPr>
          <p:cNvSpPr/>
          <p:nvPr/>
        </p:nvSpPr>
        <p:spPr>
          <a:xfrm>
            <a:off x="3558743" y="4050116"/>
            <a:ext cx="1920037" cy="12037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CyberGIS-ABM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027185-5DED-EA48-975F-EC79795CF7EE}"/>
              </a:ext>
            </a:extLst>
          </p:cNvPr>
          <p:cNvSpPr/>
          <p:nvPr/>
        </p:nvSpPr>
        <p:spPr>
          <a:xfrm>
            <a:off x="7397393" y="4122891"/>
            <a:ext cx="1289407" cy="10582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HPC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4B0154-ED3B-CB4C-B646-EEB0B812913A}"/>
              </a:ext>
            </a:extLst>
          </p:cNvPr>
          <p:cNvGrpSpPr/>
          <p:nvPr/>
        </p:nvGrpSpPr>
        <p:grpSpPr>
          <a:xfrm>
            <a:off x="333021" y="2407377"/>
            <a:ext cx="914400" cy="1118035"/>
            <a:chOff x="457200" y="2293492"/>
            <a:chExt cx="914400" cy="1118035"/>
          </a:xfrm>
        </p:grpSpPr>
        <p:pic>
          <p:nvPicPr>
            <p:cNvPr id="4" name="Graphic 3" descr="User with solid fill">
              <a:extLst>
                <a:ext uri="{FF2B5EF4-FFF2-40B4-BE49-F238E27FC236}">
                  <a16:creationId xmlns:a16="http://schemas.microsoft.com/office/drawing/2014/main" id="{AEFFFD75-428F-CF4E-933C-FE9C8D3A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2293492"/>
              <a:ext cx="914400" cy="914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AD9D33-6E86-D745-A1D7-CA37DC900C9F}"/>
                </a:ext>
              </a:extLst>
            </p:cNvPr>
            <p:cNvSpPr txBox="1"/>
            <p:nvPr/>
          </p:nvSpPr>
          <p:spPr>
            <a:xfrm>
              <a:off x="632913" y="310375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E388D0-2204-6240-AFF5-B1C2414FCFE7}"/>
              </a:ext>
            </a:extLst>
          </p:cNvPr>
          <p:cNvGrpSpPr/>
          <p:nvPr/>
        </p:nvGrpSpPr>
        <p:grpSpPr>
          <a:xfrm>
            <a:off x="341797" y="4092993"/>
            <a:ext cx="914400" cy="1118035"/>
            <a:chOff x="457200" y="2293492"/>
            <a:chExt cx="914400" cy="1118035"/>
          </a:xfrm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242163C6-F4E2-A942-B66A-CAF7E2F04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2293492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2660CE-983E-8746-BEE1-9514B52B1B99}"/>
                </a:ext>
              </a:extLst>
            </p:cNvPr>
            <p:cNvSpPr txBox="1"/>
            <p:nvPr/>
          </p:nvSpPr>
          <p:spPr>
            <a:xfrm>
              <a:off x="632913" y="310375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277B1B-AB07-A241-98F2-013A12A8FAD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371600" y="2966394"/>
            <a:ext cx="1766727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53A014-4FAC-0E4C-B4CF-2599DDB3AA72}"/>
              </a:ext>
            </a:extLst>
          </p:cNvPr>
          <p:cNvCxnSpPr>
            <a:cxnSpLocks/>
            <a:stCxn id="18" idx="1"/>
            <a:endCxn id="11" idx="6"/>
          </p:cNvCxnSpPr>
          <p:nvPr/>
        </p:nvCxnSpPr>
        <p:spPr>
          <a:xfrm flipH="1">
            <a:off x="5058364" y="2966394"/>
            <a:ext cx="2339028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Graphic 33" descr="Users with solid fill">
            <a:extLst>
              <a:ext uri="{FF2B5EF4-FFF2-40B4-BE49-F238E27FC236}">
                <a16:creationId xmlns:a16="http://schemas.microsoft.com/office/drawing/2014/main" id="{310EA8EF-6A86-1541-91DE-E97E1ECD2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4352" y="4716621"/>
            <a:ext cx="914400" cy="914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3C63179-DE8A-D94D-A2DB-34EFAC0DA8C4}"/>
              </a:ext>
            </a:extLst>
          </p:cNvPr>
          <p:cNvCxnSpPr>
            <a:cxnSpLocks/>
          </p:cNvCxnSpPr>
          <p:nvPr/>
        </p:nvCxnSpPr>
        <p:spPr>
          <a:xfrm flipH="1">
            <a:off x="1156910" y="4652010"/>
            <a:ext cx="299357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045D2A-28C9-9645-88FA-2F6B7B514E1A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3230787" y="4652010"/>
            <a:ext cx="327956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E70F7A-874C-8346-A05E-D9D99C79F4D9}"/>
              </a:ext>
            </a:extLst>
          </p:cNvPr>
          <p:cNvCxnSpPr>
            <a:cxnSpLocks/>
            <a:stCxn id="20" idx="1"/>
            <a:endCxn id="21" idx="6"/>
          </p:cNvCxnSpPr>
          <p:nvPr/>
        </p:nvCxnSpPr>
        <p:spPr>
          <a:xfrm flipH="1" flipV="1">
            <a:off x="5478780" y="4652010"/>
            <a:ext cx="316117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8CA5A5F-0923-DC45-B699-4FC5D35EDB58}"/>
              </a:ext>
            </a:extLst>
          </p:cNvPr>
          <p:cNvCxnSpPr>
            <a:cxnSpLocks/>
            <a:stCxn id="22" idx="1"/>
            <a:endCxn id="20" idx="3"/>
          </p:cNvCxnSpPr>
          <p:nvPr/>
        </p:nvCxnSpPr>
        <p:spPr>
          <a:xfrm flipH="1">
            <a:off x="7119406" y="4652010"/>
            <a:ext cx="277987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AF4590D8-D8DC-A247-9D1D-9948B6458E2F}"/>
              </a:ext>
            </a:extLst>
          </p:cNvPr>
          <p:cNvCxnSpPr>
            <a:cxnSpLocks/>
            <a:stCxn id="119" idx="2"/>
            <a:endCxn id="20" idx="2"/>
          </p:cNvCxnSpPr>
          <p:nvPr/>
        </p:nvCxnSpPr>
        <p:spPr>
          <a:xfrm rot="5400000" flipH="1" flipV="1">
            <a:off x="3812033" y="3124137"/>
            <a:ext cx="602839" cy="4687398"/>
          </a:xfrm>
          <a:prstGeom prst="bentConnector3">
            <a:avLst>
              <a:gd name="adj1" fmla="val -37921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52CBFA3-D86C-DF4A-8E47-0DADB8C80962}"/>
              </a:ext>
            </a:extLst>
          </p:cNvPr>
          <p:cNvGrpSpPr/>
          <p:nvPr/>
        </p:nvGrpSpPr>
        <p:grpSpPr>
          <a:xfrm>
            <a:off x="3488461" y="5667733"/>
            <a:ext cx="648622" cy="778346"/>
            <a:chOff x="2625554" y="5003721"/>
            <a:chExt cx="648622" cy="77834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F455592-3130-7641-8279-216A0AFE90E3}"/>
                </a:ext>
              </a:extLst>
            </p:cNvPr>
            <p:cNvSpPr/>
            <p:nvPr/>
          </p:nvSpPr>
          <p:spPr>
            <a:xfrm>
              <a:off x="2625554" y="5044432"/>
              <a:ext cx="648622" cy="5663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7ED7CA-D94A-654F-9E08-2606B05B01DB}"/>
                </a:ext>
              </a:extLst>
            </p:cNvPr>
            <p:cNvSpPr/>
            <p:nvPr/>
          </p:nvSpPr>
          <p:spPr>
            <a:xfrm>
              <a:off x="2639830" y="5044433"/>
              <a:ext cx="549869" cy="626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A351CB-2223-C84C-91FD-66E934BAC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5554" y="5003721"/>
              <a:ext cx="648621" cy="778346"/>
            </a:xfrm>
            <a:prstGeom prst="rect">
              <a:avLst/>
            </a:prstGeom>
          </p:spPr>
        </p:pic>
      </p:grpSp>
      <p:pic>
        <p:nvPicPr>
          <p:cNvPr id="33" name="Graphic 32" descr="Users with solid fill">
            <a:extLst>
              <a:ext uri="{FF2B5EF4-FFF2-40B4-BE49-F238E27FC236}">
                <a16:creationId xmlns:a16="http://schemas.microsoft.com/office/drawing/2014/main" id="{BCF3609B-CA68-F845-B1F9-090E5763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105" y="2903799"/>
            <a:ext cx="914400" cy="914400"/>
          </a:xfrm>
          <a:prstGeom prst="rect">
            <a:avLst/>
          </a:prstGeom>
        </p:spPr>
      </p:pic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8B68BE1-C47B-1042-B7BA-94E431BD9D98}"/>
              </a:ext>
            </a:extLst>
          </p:cNvPr>
          <p:cNvCxnSpPr>
            <a:cxnSpLocks/>
          </p:cNvCxnSpPr>
          <p:nvPr/>
        </p:nvCxnSpPr>
        <p:spPr>
          <a:xfrm flipH="1">
            <a:off x="2108006" y="4652010"/>
            <a:ext cx="299357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08256E6-B38A-8240-B9FB-361F6D00EEBF}"/>
              </a:ext>
            </a:extLst>
          </p:cNvPr>
          <p:cNvSpPr/>
          <p:nvPr/>
        </p:nvSpPr>
        <p:spPr>
          <a:xfrm>
            <a:off x="1480495" y="4380088"/>
            <a:ext cx="588933" cy="80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raphic 115" descr="Browser window with solid fill">
            <a:extLst>
              <a:ext uri="{FF2B5EF4-FFF2-40B4-BE49-F238E27FC236}">
                <a16:creationId xmlns:a16="http://schemas.microsoft.com/office/drawing/2014/main" id="{BEF988C9-0BB6-5E4B-AE8C-658A36ABABB2}"/>
              </a:ext>
            </a:extLst>
          </p:cNvPr>
          <p:cNvSpPr/>
          <p:nvPr/>
        </p:nvSpPr>
        <p:spPr>
          <a:xfrm>
            <a:off x="1447775" y="4150694"/>
            <a:ext cx="654373" cy="1057163"/>
          </a:xfrm>
          <a:custGeom>
            <a:avLst/>
            <a:gdLst>
              <a:gd name="connsiteX0" fmla="*/ 0 w 1057292"/>
              <a:gd name="connsiteY0" fmla="*/ 0 h 819401"/>
              <a:gd name="connsiteX1" fmla="*/ 0 w 1057292"/>
              <a:gd name="connsiteY1" fmla="*/ 819402 h 819401"/>
              <a:gd name="connsiteX2" fmla="*/ 1057293 w 1057292"/>
              <a:gd name="connsiteY2" fmla="*/ 819402 h 819401"/>
              <a:gd name="connsiteX3" fmla="*/ 1057293 w 1057292"/>
              <a:gd name="connsiteY3" fmla="*/ 0 h 819401"/>
              <a:gd name="connsiteX4" fmla="*/ 911915 w 1057292"/>
              <a:gd name="connsiteY4" fmla="*/ 79297 h 819401"/>
              <a:gd name="connsiteX5" fmla="*/ 938347 w 1057292"/>
              <a:gd name="connsiteY5" fmla="*/ 105729 h 819401"/>
              <a:gd name="connsiteX6" fmla="*/ 911915 w 1057292"/>
              <a:gd name="connsiteY6" fmla="*/ 132162 h 819401"/>
              <a:gd name="connsiteX7" fmla="*/ 885483 w 1057292"/>
              <a:gd name="connsiteY7" fmla="*/ 105729 h 819401"/>
              <a:gd name="connsiteX8" fmla="*/ 911915 w 1057292"/>
              <a:gd name="connsiteY8" fmla="*/ 79297 h 819401"/>
              <a:gd name="connsiteX9" fmla="*/ 819402 w 1057292"/>
              <a:gd name="connsiteY9" fmla="*/ 79297 h 819401"/>
              <a:gd name="connsiteX10" fmla="*/ 845834 w 1057292"/>
              <a:gd name="connsiteY10" fmla="*/ 105729 h 819401"/>
              <a:gd name="connsiteX11" fmla="*/ 819402 w 1057292"/>
              <a:gd name="connsiteY11" fmla="*/ 132162 h 819401"/>
              <a:gd name="connsiteX12" fmla="*/ 792969 w 1057292"/>
              <a:gd name="connsiteY12" fmla="*/ 105729 h 819401"/>
              <a:gd name="connsiteX13" fmla="*/ 819402 w 1057292"/>
              <a:gd name="connsiteY13" fmla="*/ 79297 h 819401"/>
              <a:gd name="connsiteX14" fmla="*/ 726889 w 1057292"/>
              <a:gd name="connsiteY14" fmla="*/ 79297 h 819401"/>
              <a:gd name="connsiteX15" fmla="*/ 753321 w 1057292"/>
              <a:gd name="connsiteY15" fmla="*/ 105729 h 819401"/>
              <a:gd name="connsiteX16" fmla="*/ 726889 w 1057292"/>
              <a:gd name="connsiteY16" fmla="*/ 132162 h 819401"/>
              <a:gd name="connsiteX17" fmla="*/ 700456 w 1057292"/>
              <a:gd name="connsiteY17" fmla="*/ 105729 h 819401"/>
              <a:gd name="connsiteX18" fmla="*/ 726889 w 1057292"/>
              <a:gd name="connsiteY18" fmla="*/ 79297 h 819401"/>
              <a:gd name="connsiteX19" fmla="*/ 977996 w 1057292"/>
              <a:gd name="connsiteY19" fmla="*/ 740105 h 819401"/>
              <a:gd name="connsiteX20" fmla="*/ 79297 w 1057292"/>
              <a:gd name="connsiteY20" fmla="*/ 740105 h 819401"/>
              <a:gd name="connsiteX21" fmla="*/ 79297 w 1057292"/>
              <a:gd name="connsiteY21" fmla="*/ 211459 h 819401"/>
              <a:gd name="connsiteX22" fmla="*/ 977996 w 1057292"/>
              <a:gd name="connsiteY22" fmla="*/ 211459 h 8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7292" h="819401">
                <a:moveTo>
                  <a:pt x="0" y="0"/>
                </a:moveTo>
                <a:lnTo>
                  <a:pt x="0" y="819402"/>
                </a:lnTo>
                <a:lnTo>
                  <a:pt x="1057293" y="819402"/>
                </a:lnTo>
                <a:lnTo>
                  <a:pt x="1057293" y="0"/>
                </a:lnTo>
                <a:close/>
                <a:moveTo>
                  <a:pt x="911915" y="79297"/>
                </a:moveTo>
                <a:cubicBezTo>
                  <a:pt x="926513" y="79297"/>
                  <a:pt x="938347" y="91131"/>
                  <a:pt x="938347" y="105729"/>
                </a:cubicBezTo>
                <a:cubicBezTo>
                  <a:pt x="938347" y="120328"/>
                  <a:pt x="926513" y="132162"/>
                  <a:pt x="911915" y="132162"/>
                </a:cubicBezTo>
                <a:cubicBezTo>
                  <a:pt x="897316" y="132162"/>
                  <a:pt x="885483" y="120328"/>
                  <a:pt x="885483" y="105729"/>
                </a:cubicBezTo>
                <a:cubicBezTo>
                  <a:pt x="885483" y="91131"/>
                  <a:pt x="897316" y="79297"/>
                  <a:pt x="911915" y="79297"/>
                </a:cubicBezTo>
                <a:close/>
                <a:moveTo>
                  <a:pt x="819402" y="79297"/>
                </a:moveTo>
                <a:cubicBezTo>
                  <a:pt x="834000" y="79297"/>
                  <a:pt x="845834" y="91131"/>
                  <a:pt x="845834" y="105729"/>
                </a:cubicBezTo>
                <a:cubicBezTo>
                  <a:pt x="845834" y="120328"/>
                  <a:pt x="834000" y="132162"/>
                  <a:pt x="819402" y="132162"/>
                </a:cubicBezTo>
                <a:cubicBezTo>
                  <a:pt x="804803" y="132162"/>
                  <a:pt x="792969" y="120328"/>
                  <a:pt x="792969" y="105729"/>
                </a:cubicBezTo>
                <a:cubicBezTo>
                  <a:pt x="792969" y="91131"/>
                  <a:pt x="804803" y="79297"/>
                  <a:pt x="819402" y="79297"/>
                </a:cubicBezTo>
                <a:close/>
                <a:moveTo>
                  <a:pt x="726889" y="79297"/>
                </a:moveTo>
                <a:cubicBezTo>
                  <a:pt x="741487" y="79297"/>
                  <a:pt x="753321" y="91131"/>
                  <a:pt x="753321" y="105729"/>
                </a:cubicBezTo>
                <a:cubicBezTo>
                  <a:pt x="753321" y="120328"/>
                  <a:pt x="741487" y="132162"/>
                  <a:pt x="726889" y="132162"/>
                </a:cubicBezTo>
                <a:cubicBezTo>
                  <a:pt x="712290" y="132162"/>
                  <a:pt x="700456" y="120328"/>
                  <a:pt x="700456" y="105729"/>
                </a:cubicBezTo>
                <a:cubicBezTo>
                  <a:pt x="700456" y="91131"/>
                  <a:pt x="712290" y="79297"/>
                  <a:pt x="726889" y="79297"/>
                </a:cubicBezTo>
                <a:close/>
                <a:moveTo>
                  <a:pt x="977996" y="740105"/>
                </a:moveTo>
                <a:lnTo>
                  <a:pt x="79297" y="740105"/>
                </a:lnTo>
                <a:lnTo>
                  <a:pt x="79297" y="211459"/>
                </a:lnTo>
                <a:lnTo>
                  <a:pt x="977996" y="211459"/>
                </a:lnTo>
                <a:close/>
              </a:path>
            </a:pathLst>
          </a:custGeom>
          <a:solidFill>
            <a:srgbClr val="000000"/>
          </a:solidFill>
          <a:ln w="131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BD41490-1A53-5F4B-9E98-B8AA1952217A}"/>
              </a:ext>
            </a:extLst>
          </p:cNvPr>
          <p:cNvSpPr txBox="1"/>
          <p:nvPr/>
        </p:nvSpPr>
        <p:spPr>
          <a:xfrm>
            <a:off x="1156910" y="5461478"/>
            <a:ext cx="12256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CyberGISX</a:t>
            </a:r>
            <a:endParaRPr lang="en-US" sz="1400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FBF78CD-2C30-0040-A027-6F24B94B6C98}"/>
              </a:ext>
            </a:extLst>
          </p:cNvPr>
          <p:cNvCxnSpPr>
            <a:cxnSpLocks/>
          </p:cNvCxnSpPr>
          <p:nvPr/>
        </p:nvCxnSpPr>
        <p:spPr>
          <a:xfrm flipV="1">
            <a:off x="2850566" y="5173441"/>
            <a:ext cx="0" cy="8289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FF5CED2-E134-4F4E-B6C3-203EBD695A33}"/>
              </a:ext>
            </a:extLst>
          </p:cNvPr>
          <p:cNvCxnSpPr>
            <a:cxnSpLocks/>
            <a:stCxn id="119" idx="0"/>
          </p:cNvCxnSpPr>
          <p:nvPr/>
        </p:nvCxnSpPr>
        <p:spPr>
          <a:xfrm flipH="1" flipV="1">
            <a:off x="1769752" y="5166416"/>
            <a:ext cx="2" cy="2950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6D552B5-8EC2-D94B-927B-1312FF7899D1}"/>
              </a:ext>
            </a:extLst>
          </p:cNvPr>
          <p:cNvGrpSpPr/>
          <p:nvPr/>
        </p:nvGrpSpPr>
        <p:grpSpPr>
          <a:xfrm>
            <a:off x="2437856" y="4123390"/>
            <a:ext cx="792931" cy="1057241"/>
            <a:chOff x="2437856" y="4123390"/>
            <a:chExt cx="792931" cy="1057241"/>
          </a:xfrm>
        </p:grpSpPr>
        <p:grpSp>
          <p:nvGrpSpPr>
            <p:cNvPr id="79" name="Graphic 44" descr="Document outline">
              <a:extLst>
                <a:ext uri="{FF2B5EF4-FFF2-40B4-BE49-F238E27FC236}">
                  <a16:creationId xmlns:a16="http://schemas.microsoft.com/office/drawing/2014/main" id="{CF28EB83-A7D8-7A45-8246-8B00C74AAE71}"/>
                </a:ext>
              </a:extLst>
            </p:cNvPr>
            <p:cNvGrpSpPr/>
            <p:nvPr/>
          </p:nvGrpSpPr>
          <p:grpSpPr>
            <a:xfrm>
              <a:off x="2437856" y="4123390"/>
              <a:ext cx="792931" cy="1057241"/>
              <a:chOff x="2065318" y="3704151"/>
              <a:chExt cx="792931" cy="1057241"/>
            </a:xfrm>
            <a:solidFill>
              <a:srgbClr val="000000"/>
            </a:solidFill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E4D2D57-AFC9-A34E-8D46-965979C70F03}"/>
                  </a:ext>
                </a:extLst>
              </p:cNvPr>
              <p:cNvSpPr/>
              <p:nvPr/>
            </p:nvSpPr>
            <p:spPr>
              <a:xfrm>
                <a:off x="2197473" y="4153478"/>
                <a:ext cx="528620" cy="26431"/>
              </a:xfrm>
              <a:custGeom>
                <a:avLst/>
                <a:gdLst>
                  <a:gd name="connsiteX0" fmla="*/ 0 w 528620"/>
                  <a:gd name="connsiteY0" fmla="*/ 0 h 26431"/>
                  <a:gd name="connsiteX1" fmla="*/ 528621 w 528620"/>
                  <a:gd name="connsiteY1" fmla="*/ 0 h 26431"/>
                  <a:gd name="connsiteX2" fmla="*/ 528621 w 528620"/>
                  <a:gd name="connsiteY2" fmla="*/ 26431 h 26431"/>
                  <a:gd name="connsiteX3" fmla="*/ 0 w 528620"/>
                  <a:gd name="connsiteY3" fmla="*/ 26431 h 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20" h="26431">
                    <a:moveTo>
                      <a:pt x="0" y="0"/>
                    </a:moveTo>
                    <a:lnTo>
                      <a:pt x="528621" y="0"/>
                    </a:lnTo>
                    <a:lnTo>
                      <a:pt x="528621" y="26431"/>
                    </a:lnTo>
                    <a:lnTo>
                      <a:pt x="0" y="2643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838F0B7-1017-5B42-BFE0-F55F3D55D158}"/>
                  </a:ext>
                </a:extLst>
              </p:cNvPr>
              <p:cNvSpPr/>
              <p:nvPr/>
            </p:nvSpPr>
            <p:spPr>
              <a:xfrm>
                <a:off x="2197473" y="4047754"/>
                <a:ext cx="251094" cy="26431"/>
              </a:xfrm>
              <a:custGeom>
                <a:avLst/>
                <a:gdLst>
                  <a:gd name="connsiteX0" fmla="*/ 0 w 251094"/>
                  <a:gd name="connsiteY0" fmla="*/ 0 h 26431"/>
                  <a:gd name="connsiteX1" fmla="*/ 251095 w 251094"/>
                  <a:gd name="connsiteY1" fmla="*/ 0 h 26431"/>
                  <a:gd name="connsiteX2" fmla="*/ 251095 w 251094"/>
                  <a:gd name="connsiteY2" fmla="*/ 26431 h 26431"/>
                  <a:gd name="connsiteX3" fmla="*/ 0 w 251094"/>
                  <a:gd name="connsiteY3" fmla="*/ 26431 h 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4" h="26431">
                    <a:moveTo>
                      <a:pt x="0" y="0"/>
                    </a:moveTo>
                    <a:lnTo>
                      <a:pt x="251095" y="0"/>
                    </a:lnTo>
                    <a:lnTo>
                      <a:pt x="251095" y="26431"/>
                    </a:lnTo>
                    <a:lnTo>
                      <a:pt x="0" y="2643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6A8FEDBC-9FBE-9844-99BC-4EE9B0550E13}"/>
                  </a:ext>
                </a:extLst>
              </p:cNvPr>
              <p:cNvSpPr/>
              <p:nvPr/>
            </p:nvSpPr>
            <p:spPr>
              <a:xfrm>
                <a:off x="2197473" y="4259203"/>
                <a:ext cx="528620" cy="26431"/>
              </a:xfrm>
              <a:custGeom>
                <a:avLst/>
                <a:gdLst>
                  <a:gd name="connsiteX0" fmla="*/ 0 w 528620"/>
                  <a:gd name="connsiteY0" fmla="*/ 0 h 26431"/>
                  <a:gd name="connsiteX1" fmla="*/ 528621 w 528620"/>
                  <a:gd name="connsiteY1" fmla="*/ 0 h 26431"/>
                  <a:gd name="connsiteX2" fmla="*/ 528621 w 528620"/>
                  <a:gd name="connsiteY2" fmla="*/ 26431 h 26431"/>
                  <a:gd name="connsiteX3" fmla="*/ 0 w 528620"/>
                  <a:gd name="connsiteY3" fmla="*/ 26431 h 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20" h="26431">
                    <a:moveTo>
                      <a:pt x="0" y="0"/>
                    </a:moveTo>
                    <a:lnTo>
                      <a:pt x="528621" y="0"/>
                    </a:lnTo>
                    <a:lnTo>
                      <a:pt x="528621" y="26431"/>
                    </a:lnTo>
                    <a:lnTo>
                      <a:pt x="0" y="2643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0A436B1-BFCE-7849-B737-8C9C07ACC259}"/>
                  </a:ext>
                </a:extLst>
              </p:cNvPr>
              <p:cNvSpPr/>
              <p:nvPr/>
            </p:nvSpPr>
            <p:spPr>
              <a:xfrm>
                <a:off x="2197473" y="4364927"/>
                <a:ext cx="528620" cy="26431"/>
              </a:xfrm>
              <a:custGeom>
                <a:avLst/>
                <a:gdLst>
                  <a:gd name="connsiteX0" fmla="*/ 0 w 528620"/>
                  <a:gd name="connsiteY0" fmla="*/ 0 h 26431"/>
                  <a:gd name="connsiteX1" fmla="*/ 528621 w 528620"/>
                  <a:gd name="connsiteY1" fmla="*/ 0 h 26431"/>
                  <a:gd name="connsiteX2" fmla="*/ 528621 w 528620"/>
                  <a:gd name="connsiteY2" fmla="*/ 26431 h 26431"/>
                  <a:gd name="connsiteX3" fmla="*/ 0 w 528620"/>
                  <a:gd name="connsiteY3" fmla="*/ 26431 h 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20" h="26431">
                    <a:moveTo>
                      <a:pt x="0" y="0"/>
                    </a:moveTo>
                    <a:lnTo>
                      <a:pt x="528621" y="0"/>
                    </a:lnTo>
                    <a:lnTo>
                      <a:pt x="528621" y="26431"/>
                    </a:lnTo>
                    <a:lnTo>
                      <a:pt x="0" y="2643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C01F811D-DD8A-DD4C-870E-D9952AE19213}"/>
                  </a:ext>
                </a:extLst>
              </p:cNvPr>
              <p:cNvSpPr/>
              <p:nvPr/>
            </p:nvSpPr>
            <p:spPr>
              <a:xfrm>
                <a:off x="2197473" y="4470651"/>
                <a:ext cx="528620" cy="26431"/>
              </a:xfrm>
              <a:custGeom>
                <a:avLst/>
                <a:gdLst>
                  <a:gd name="connsiteX0" fmla="*/ 0 w 528620"/>
                  <a:gd name="connsiteY0" fmla="*/ 0 h 26431"/>
                  <a:gd name="connsiteX1" fmla="*/ 528621 w 528620"/>
                  <a:gd name="connsiteY1" fmla="*/ 0 h 26431"/>
                  <a:gd name="connsiteX2" fmla="*/ 528621 w 528620"/>
                  <a:gd name="connsiteY2" fmla="*/ 26431 h 26431"/>
                  <a:gd name="connsiteX3" fmla="*/ 0 w 528620"/>
                  <a:gd name="connsiteY3" fmla="*/ 26431 h 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20" h="26431">
                    <a:moveTo>
                      <a:pt x="0" y="0"/>
                    </a:moveTo>
                    <a:lnTo>
                      <a:pt x="528621" y="0"/>
                    </a:lnTo>
                    <a:lnTo>
                      <a:pt x="528621" y="26431"/>
                    </a:lnTo>
                    <a:lnTo>
                      <a:pt x="0" y="2643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324232D-23A5-9140-BD95-754FA05BD316}"/>
                  </a:ext>
                </a:extLst>
              </p:cNvPr>
              <p:cNvSpPr/>
              <p:nvPr/>
            </p:nvSpPr>
            <p:spPr>
              <a:xfrm>
                <a:off x="2197473" y="4576375"/>
                <a:ext cx="528620" cy="26431"/>
              </a:xfrm>
              <a:custGeom>
                <a:avLst/>
                <a:gdLst>
                  <a:gd name="connsiteX0" fmla="*/ 0 w 528620"/>
                  <a:gd name="connsiteY0" fmla="*/ 0 h 26431"/>
                  <a:gd name="connsiteX1" fmla="*/ 528621 w 528620"/>
                  <a:gd name="connsiteY1" fmla="*/ 0 h 26431"/>
                  <a:gd name="connsiteX2" fmla="*/ 528621 w 528620"/>
                  <a:gd name="connsiteY2" fmla="*/ 26431 h 26431"/>
                  <a:gd name="connsiteX3" fmla="*/ 0 w 528620"/>
                  <a:gd name="connsiteY3" fmla="*/ 26431 h 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20" h="26431">
                    <a:moveTo>
                      <a:pt x="0" y="0"/>
                    </a:moveTo>
                    <a:lnTo>
                      <a:pt x="528621" y="0"/>
                    </a:lnTo>
                    <a:lnTo>
                      <a:pt x="528621" y="26431"/>
                    </a:lnTo>
                    <a:lnTo>
                      <a:pt x="0" y="2643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A4553E4-590D-ED40-96FF-9F7DF1C35342}"/>
                  </a:ext>
                </a:extLst>
              </p:cNvPr>
              <p:cNvSpPr/>
              <p:nvPr/>
            </p:nvSpPr>
            <p:spPr>
              <a:xfrm>
                <a:off x="2065318" y="3704151"/>
                <a:ext cx="792931" cy="1057241"/>
              </a:xfrm>
              <a:custGeom>
                <a:avLst/>
                <a:gdLst>
                  <a:gd name="connsiteX0" fmla="*/ 0 w 792931"/>
                  <a:gd name="connsiteY0" fmla="*/ 0 h 1057241"/>
                  <a:gd name="connsiteX1" fmla="*/ 0 w 792931"/>
                  <a:gd name="connsiteY1" fmla="*/ 1057242 h 1057241"/>
                  <a:gd name="connsiteX2" fmla="*/ 792931 w 792931"/>
                  <a:gd name="connsiteY2" fmla="*/ 1057242 h 1057241"/>
                  <a:gd name="connsiteX3" fmla="*/ 792931 w 792931"/>
                  <a:gd name="connsiteY3" fmla="*/ 285270 h 1057241"/>
                  <a:gd name="connsiteX4" fmla="*/ 507661 w 792931"/>
                  <a:gd name="connsiteY4" fmla="*/ 0 h 1057241"/>
                  <a:gd name="connsiteX5" fmla="*/ 515630 w 792931"/>
                  <a:gd name="connsiteY5" fmla="*/ 45342 h 1057241"/>
                  <a:gd name="connsiteX6" fmla="*/ 747589 w 792931"/>
                  <a:gd name="connsiteY6" fmla="*/ 277301 h 1057241"/>
                  <a:gd name="connsiteX7" fmla="*/ 747588 w 792931"/>
                  <a:gd name="connsiteY7" fmla="*/ 277488 h 1057241"/>
                  <a:gd name="connsiteX8" fmla="*/ 747496 w 792931"/>
                  <a:gd name="connsiteY8" fmla="*/ 277526 h 1057241"/>
                  <a:gd name="connsiteX9" fmla="*/ 515405 w 792931"/>
                  <a:gd name="connsiteY9" fmla="*/ 277526 h 1057241"/>
                  <a:gd name="connsiteX10" fmla="*/ 515405 w 792931"/>
                  <a:gd name="connsiteY10" fmla="*/ 45435 h 1057241"/>
                  <a:gd name="connsiteX11" fmla="*/ 515539 w 792931"/>
                  <a:gd name="connsiteY11" fmla="*/ 45304 h 1057241"/>
                  <a:gd name="connsiteX12" fmla="*/ 515630 w 792931"/>
                  <a:gd name="connsiteY12" fmla="*/ 45342 h 1057241"/>
                  <a:gd name="connsiteX13" fmla="*/ 26431 w 792931"/>
                  <a:gd name="connsiteY13" fmla="*/ 1030811 h 1057241"/>
                  <a:gd name="connsiteX14" fmla="*/ 26431 w 792931"/>
                  <a:gd name="connsiteY14" fmla="*/ 26431 h 1057241"/>
                  <a:gd name="connsiteX15" fmla="*/ 488974 w 792931"/>
                  <a:gd name="connsiteY15" fmla="*/ 26431 h 1057241"/>
                  <a:gd name="connsiteX16" fmla="*/ 488974 w 792931"/>
                  <a:gd name="connsiteY16" fmla="*/ 303957 h 1057241"/>
                  <a:gd name="connsiteX17" fmla="*/ 766500 w 792931"/>
                  <a:gd name="connsiteY17" fmla="*/ 303957 h 1057241"/>
                  <a:gd name="connsiteX18" fmla="*/ 766500 w 792931"/>
                  <a:gd name="connsiteY18" fmla="*/ 1030811 h 105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2931" h="1057241">
                    <a:moveTo>
                      <a:pt x="0" y="0"/>
                    </a:moveTo>
                    <a:lnTo>
                      <a:pt x="0" y="1057242"/>
                    </a:lnTo>
                    <a:lnTo>
                      <a:pt x="792931" y="1057242"/>
                    </a:lnTo>
                    <a:lnTo>
                      <a:pt x="792931" y="285270"/>
                    </a:lnTo>
                    <a:lnTo>
                      <a:pt x="507661" y="0"/>
                    </a:lnTo>
                    <a:close/>
                    <a:moveTo>
                      <a:pt x="515630" y="45342"/>
                    </a:moveTo>
                    <a:lnTo>
                      <a:pt x="747589" y="277301"/>
                    </a:lnTo>
                    <a:cubicBezTo>
                      <a:pt x="747640" y="277353"/>
                      <a:pt x="747639" y="277437"/>
                      <a:pt x="747588" y="277488"/>
                    </a:cubicBezTo>
                    <a:cubicBezTo>
                      <a:pt x="747562" y="277511"/>
                      <a:pt x="747531" y="277526"/>
                      <a:pt x="747496" y="277526"/>
                    </a:cubicBezTo>
                    <a:lnTo>
                      <a:pt x="515405" y="277526"/>
                    </a:lnTo>
                    <a:lnTo>
                      <a:pt x="515405" y="45435"/>
                    </a:lnTo>
                    <a:cubicBezTo>
                      <a:pt x="515407" y="45362"/>
                      <a:pt x="515466" y="45304"/>
                      <a:pt x="515539" y="45304"/>
                    </a:cubicBezTo>
                    <a:cubicBezTo>
                      <a:pt x="515573" y="45305"/>
                      <a:pt x="515606" y="45319"/>
                      <a:pt x="515630" y="45342"/>
                    </a:cubicBezTo>
                    <a:close/>
                    <a:moveTo>
                      <a:pt x="26431" y="1030811"/>
                    </a:moveTo>
                    <a:lnTo>
                      <a:pt x="26431" y="26431"/>
                    </a:lnTo>
                    <a:lnTo>
                      <a:pt x="488974" y="26431"/>
                    </a:lnTo>
                    <a:lnTo>
                      <a:pt x="488974" y="303957"/>
                    </a:lnTo>
                    <a:lnTo>
                      <a:pt x="766500" y="303957"/>
                    </a:lnTo>
                    <a:lnTo>
                      <a:pt x="766500" y="1030811"/>
                    </a:lnTo>
                    <a:close/>
                  </a:path>
                </a:pathLst>
              </a:custGeom>
              <a:solidFill>
                <a:srgbClr val="000000"/>
              </a:solidFill>
              <a:ln w="13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78D612-44B6-DD43-AF2C-98984ED3B4A6}"/>
                </a:ext>
              </a:extLst>
            </p:cNvPr>
            <p:cNvSpPr/>
            <p:nvPr/>
          </p:nvSpPr>
          <p:spPr>
            <a:xfrm>
              <a:off x="2554922" y="4380088"/>
              <a:ext cx="295644" cy="729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1BB091-C4D0-634B-A59B-FAF762E79E76}"/>
                </a:ext>
              </a:extLst>
            </p:cNvPr>
            <p:cNvSpPr/>
            <p:nvPr/>
          </p:nvSpPr>
          <p:spPr>
            <a:xfrm>
              <a:off x="2735319" y="4489594"/>
              <a:ext cx="387102" cy="532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CADC4-E275-D24D-B8F8-844488026AE4}"/>
                </a:ext>
              </a:extLst>
            </p:cNvPr>
            <p:cNvGrpSpPr/>
            <p:nvPr/>
          </p:nvGrpSpPr>
          <p:grpSpPr>
            <a:xfrm>
              <a:off x="2554922" y="4461511"/>
              <a:ext cx="558800" cy="647700"/>
              <a:chOff x="4319855" y="6085856"/>
              <a:chExt cx="558800" cy="6477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D8D47AA-F460-3645-AEB4-03ECD3751847}"/>
                  </a:ext>
                </a:extLst>
              </p:cNvPr>
              <p:cNvSpPr/>
              <p:nvPr/>
            </p:nvSpPr>
            <p:spPr>
              <a:xfrm>
                <a:off x="4350679" y="6150358"/>
                <a:ext cx="500882" cy="50088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97E30F22-59A0-5842-8A22-ED387FA81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9855" y="6085856"/>
                <a:ext cx="558800" cy="647700"/>
              </a:xfrm>
              <a:prstGeom prst="rect">
                <a:avLst/>
              </a:prstGeom>
            </p:spPr>
          </p:pic>
        </p:grp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60E4E74-F56F-CF44-A91C-554C91CE8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1400" y="2002433"/>
            <a:ext cx="700893" cy="50230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09D765D-14C7-2245-B994-49AA7CBA7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7095" y="2003401"/>
            <a:ext cx="492030" cy="500370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E408A04C-D5D6-A348-9A6E-0F95A83C0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905" y="3831897"/>
            <a:ext cx="700893" cy="502307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8C591038-06DD-2944-843F-AF7A0171B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9600" y="3832865"/>
            <a:ext cx="492030" cy="50037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7874D83-52DD-CD42-AF78-C523513BC30F}"/>
              </a:ext>
            </a:extLst>
          </p:cNvPr>
          <p:cNvSpPr/>
          <p:nvPr/>
        </p:nvSpPr>
        <p:spPr>
          <a:xfrm>
            <a:off x="0" y="-228601"/>
            <a:ext cx="9144000" cy="28539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7397"/>
      </p:ext>
    </p:extLst>
  </p:cSld>
  <p:clrMapOvr>
    <a:masterClrMapping/>
  </p:clrMapOvr>
</p:sld>
</file>

<file path=ppt/theme/theme1.xml><?xml version="1.0" encoding="utf-8"?>
<a:theme xmlns:a="http://schemas.openxmlformats.org/drawingml/2006/main" name="CyberGIS-Center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E04248-F991-4B4F-8A5B-DE9B444D6F64}" vid="{5A4C600F-E854-AF4F-970F-729117178F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CyberGIS-CenterTemplate</Template>
  <TotalTime>840</TotalTime>
  <Words>327</Words>
  <Application>Microsoft Macintosh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CyberGIS-CenterTemplate</vt:lpstr>
      <vt:lpstr>CyberGIS-ABM: Synergizing High-Performance Computing and Network Science for Scalable Agent-Based Modeling of Human-Environment Interactions </vt:lpstr>
      <vt:lpstr>Outline</vt:lpstr>
      <vt:lpstr>What is CyberGIS-ABM?</vt:lpstr>
      <vt:lpstr>What is CyberGIS-ABM?</vt:lpstr>
      <vt:lpstr>CyberGIS-ABM Core</vt:lpstr>
      <vt:lpstr>Object-Oriented Design</vt:lpstr>
      <vt:lpstr>CyberGIS-ABM Implementation</vt:lpstr>
      <vt:lpstr>Scaling CyberGIS-ABM</vt:lpstr>
      <vt:lpstr>CyberGIS Architecture</vt:lpstr>
      <vt:lpstr>Example: Emergency Evacuation</vt:lpstr>
      <vt:lpstr>Computational Scalability</vt:lpstr>
      <vt:lpstr>Computational Reproducibility</vt:lpstr>
      <vt:lpstr>Summary of Major Contributions</vt:lpstr>
      <vt:lpstr>What’s Next?</vt:lpstr>
      <vt:lpstr>Acknowledgements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CyberGIS-ABM: Synergizing High-Performance Computing and Network Science for Scalable Agent-Based Modeling of Human-Environment Interactions </dc:title>
  <dc:creator>Vandewalle, Becky</dc:creator>
  <cp:lastModifiedBy>Vandewalle, Becky</cp:lastModifiedBy>
  <cp:revision>53</cp:revision>
  <dcterms:created xsi:type="dcterms:W3CDTF">2022-02-13T20:36:19Z</dcterms:created>
  <dcterms:modified xsi:type="dcterms:W3CDTF">2022-02-25T22:43:28Z</dcterms:modified>
</cp:coreProperties>
</file>