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4"/>
  </p:notesMasterIdLst>
  <p:sldIdLst>
    <p:sldId id="256" r:id="rId3"/>
    <p:sldId id="257" r:id="rId4"/>
    <p:sldId id="259" r:id="rId5"/>
    <p:sldId id="260" r:id="rId6"/>
    <p:sldId id="261" r:id="rId7"/>
    <p:sldId id="262" r:id="rId8"/>
    <p:sldId id="263" r:id="rId9"/>
    <p:sldId id="266" r:id="rId10"/>
    <p:sldId id="267" r:id="rId11"/>
    <p:sldId id="271" r:id="rId12"/>
    <p:sldId id="269" r:id="rId1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0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showGuides="1">
      <p:cViewPr varScale="1">
        <p:scale>
          <a:sx n="81" d="100"/>
          <a:sy n="81" d="100"/>
        </p:scale>
        <p:origin x="211" y="53"/>
      </p:cViewPr>
      <p:guideLst>
        <p:guide orient="horz" pos="210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2022/2/26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7AB9828E-777D-4B97-9F78-982671514D07}" type="datetimeFigureOut">
              <a:rPr lang="zh-CN" altLang="en-US" smtClean="0"/>
              <a:t>2022/2/26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2A3F0B8-583A-4887-9099-F54778EC9E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3F0B8-583A-4887-9099-F54778EC9E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B9828E-777D-4B97-9F78-982671514D07}" type="datetimeFigureOut">
              <a:rPr lang="zh-CN" altLang="en-US" smtClean="0"/>
              <a:t>2022/2/26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3F0B8-583A-4887-9099-F54778EC9E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sp>
        <p:nvSpPr>
          <p:cNvPr id="6" name="流程图: 手动输入 5"/>
          <p:cNvSpPr/>
          <p:nvPr/>
        </p:nvSpPr>
        <p:spPr>
          <a:xfrm rot="5400000">
            <a:off x="464839" y="-457582"/>
            <a:ext cx="6850743" cy="7780421"/>
          </a:xfrm>
          <a:prstGeom prst="flowChartManualInpu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9" name="图片 28"/>
          <p:cNvPicPr>
            <a:picLocks noChangeAspect="1"/>
          </p:cNvPicPr>
          <p:nvPr/>
        </p:nvPicPr>
        <p:blipFill rotWithShape="1">
          <a:blip r:embed="rId3" cstate="print">
            <a:extLst>
              <a:ext uri="{28A0092B-C50C-407E-A947-70E740481C1C}">
                <a14:useLocalDpi xmlns:a14="http://schemas.microsoft.com/office/drawing/2010/main" val="0"/>
              </a:ext>
            </a:extLst>
          </a:blip>
          <a:srcRect t="19472" b="5607"/>
          <a:stretch>
            <a:fillRect/>
          </a:stretch>
        </p:blipFill>
        <p:spPr>
          <a:xfrm>
            <a:off x="0" y="271"/>
            <a:ext cx="12192000" cy="6850744"/>
          </a:xfrm>
          <a:prstGeom prst="rect">
            <a:avLst/>
          </a:prstGeom>
        </p:spPr>
      </p:pic>
      <p:sp>
        <p:nvSpPr>
          <p:cNvPr id="4" name="流程图: 手动输入 3"/>
          <p:cNvSpPr/>
          <p:nvPr/>
        </p:nvSpPr>
        <p:spPr>
          <a:xfrm rot="5400000">
            <a:off x="455314" y="-464567"/>
            <a:ext cx="6850743" cy="7780421"/>
          </a:xfrm>
          <a:prstGeom prst="flowChartManualInput">
            <a:avLst/>
          </a:prstGeom>
          <a:solidFill>
            <a:schemeClr val="tx1">
              <a:lumMod val="95000"/>
              <a:lumOff val="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3" name="矩形 42"/>
          <p:cNvSpPr/>
          <p:nvPr/>
        </p:nvSpPr>
        <p:spPr>
          <a:xfrm>
            <a:off x="396875" y="2099945"/>
            <a:ext cx="6140450" cy="2062103"/>
          </a:xfrm>
          <a:prstGeom prst="rect">
            <a:avLst/>
          </a:prstGeom>
        </p:spPr>
        <p:txBody>
          <a:bodyPr wrap="square">
            <a:spAutoFit/>
          </a:bodyPr>
          <a:lstStyle/>
          <a:p>
            <a:pPr algn="l"/>
            <a:r>
              <a:rPr lang="zh-CN" sz="3200" dirty="0">
                <a:solidFill>
                  <a:schemeClr val="bg1"/>
                </a:solidFill>
                <a:latin typeface="Arial" panose="020B0604020202020204" pitchFamily="34" charset="0"/>
                <a:ea typeface="华光中等线_CNKI" panose="02000500000000000000" pitchFamily="2" charset="-122"/>
                <a:cs typeface="Arial" panose="020B0604020202020204" pitchFamily="34" charset="0"/>
              </a:rPr>
              <a:t>A novel and simple downscaling approach for generating a 250m resolution NDVI database since 1982 at global scale</a:t>
            </a:r>
          </a:p>
        </p:txBody>
      </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1" y="-127000"/>
            <a:ext cx="4204878" cy="1782072"/>
          </a:xfrm>
          <a:prstGeom prst="rect">
            <a:avLst/>
          </a:prstGeom>
        </p:spPr>
      </p:pic>
      <p:sp>
        <p:nvSpPr>
          <p:cNvPr id="5" name="文本框 4"/>
          <p:cNvSpPr txBox="1"/>
          <p:nvPr/>
        </p:nvSpPr>
        <p:spPr>
          <a:xfrm>
            <a:off x="396875" y="5175885"/>
            <a:ext cx="6449695" cy="1198880"/>
          </a:xfrm>
          <a:prstGeom prst="rect">
            <a:avLst/>
          </a:prstGeom>
          <a:noFill/>
        </p:spPr>
        <p:txBody>
          <a:bodyPr wrap="square" rtlCol="0">
            <a:spAutoFit/>
          </a:bodyPr>
          <a:lstStyle/>
          <a:p>
            <a:r>
              <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rPr>
              <a:t>Zhimin Ma, Chunyu Dong, Mingcong Liang</a:t>
            </a:r>
          </a:p>
          <a:p>
            <a:endParaRPr lang="en-US" altLang="zh-CN" dirty="0">
              <a:solidFill>
                <a:schemeClr val="bg1"/>
              </a:solidFill>
              <a:latin typeface="Arial" panose="020B0604020202020204" pitchFamily="34" charset="0"/>
              <a:ea typeface="微软雅黑" panose="020B0503020204020204" pitchFamily="34" charset="-122"/>
              <a:cs typeface="Arial" panose="020B0604020202020204" pitchFamily="34" charset="0"/>
            </a:endParaRPr>
          </a:p>
          <a:p>
            <a:r>
              <a:rPr lang="zh-CN" altLang="en-US" dirty="0">
                <a:solidFill>
                  <a:schemeClr val="bg1"/>
                </a:solidFill>
                <a:latin typeface="Arial" panose="020B0604020202020204" pitchFamily="34" charset="0"/>
                <a:ea typeface="微软雅黑" panose="020B0503020204020204" pitchFamily="34" charset="-122"/>
                <a:cs typeface="Arial" panose="020B0604020202020204" pitchFamily="34" charset="0"/>
              </a:rPr>
              <a:t>Center for Water Resources and Environment, School of Civil Engineering, Sun Yat-sen University, Zhuhai 519082, China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863"/>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030" y="6276079"/>
            <a:ext cx="1661419" cy="619065"/>
          </a:xfrm>
          <a:prstGeom prst="rect">
            <a:avLst/>
          </a:prstGeom>
        </p:spPr>
      </p:pic>
      <p:sp>
        <p:nvSpPr>
          <p:cNvPr id="8" name="文本框 7"/>
          <p:cNvSpPr txBox="1"/>
          <p:nvPr/>
        </p:nvSpPr>
        <p:spPr>
          <a:xfrm>
            <a:off x="0" y="96520"/>
            <a:ext cx="7130473" cy="52322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Practical research applications</a:t>
            </a:r>
          </a:p>
        </p:txBody>
      </p:sp>
      <p:grpSp>
        <p:nvGrpSpPr>
          <p:cNvPr id="17" name="组合 16">
            <a:extLst>
              <a:ext uri="{FF2B5EF4-FFF2-40B4-BE49-F238E27FC236}">
                <a16:creationId xmlns:a16="http://schemas.microsoft.com/office/drawing/2014/main" id="{67E18C57-E6AD-463C-A8F9-2165F0419E5C}"/>
              </a:ext>
            </a:extLst>
          </p:cNvPr>
          <p:cNvGrpSpPr/>
          <p:nvPr/>
        </p:nvGrpSpPr>
        <p:grpSpPr>
          <a:xfrm>
            <a:off x="2395434" y="823343"/>
            <a:ext cx="7420610" cy="5297170"/>
            <a:chOff x="7513" y="1621"/>
            <a:chExt cx="11686" cy="8342"/>
          </a:xfrm>
        </p:grpSpPr>
        <p:pic>
          <p:nvPicPr>
            <p:cNvPr id="18" name="图片 17" descr="NDVI-change">
              <a:extLst>
                <a:ext uri="{FF2B5EF4-FFF2-40B4-BE49-F238E27FC236}">
                  <a16:creationId xmlns:a16="http://schemas.microsoft.com/office/drawing/2014/main" id="{3ACA7395-A08A-4338-A0CE-DC1D09FE1BD7}"/>
                </a:ext>
              </a:extLst>
            </p:cNvPr>
            <p:cNvPicPr>
              <a:picLocks noChangeAspect="1"/>
            </p:cNvPicPr>
            <p:nvPr/>
          </p:nvPicPr>
          <p:blipFill>
            <a:blip r:embed="rId3"/>
            <a:stretch>
              <a:fillRect/>
            </a:stretch>
          </p:blipFill>
          <p:spPr>
            <a:xfrm>
              <a:off x="7513" y="1621"/>
              <a:ext cx="11687" cy="7036"/>
            </a:xfrm>
            <a:prstGeom prst="rect">
              <a:avLst/>
            </a:prstGeom>
          </p:spPr>
        </p:pic>
        <p:sp>
          <p:nvSpPr>
            <p:cNvPr id="19" name="文本框 18">
              <a:extLst>
                <a:ext uri="{FF2B5EF4-FFF2-40B4-BE49-F238E27FC236}">
                  <a16:creationId xmlns:a16="http://schemas.microsoft.com/office/drawing/2014/main" id="{98594639-7753-4221-A63F-C1CE2065FC40}"/>
                </a:ext>
              </a:extLst>
            </p:cNvPr>
            <p:cNvSpPr txBox="1"/>
            <p:nvPr/>
          </p:nvSpPr>
          <p:spPr>
            <a:xfrm>
              <a:off x="8890" y="8657"/>
              <a:ext cx="8933" cy="1307"/>
            </a:xfrm>
            <a:prstGeom prst="rect">
              <a:avLst/>
            </a:prstGeom>
            <a:noFill/>
          </p:spPr>
          <p:txBody>
            <a:bodyPr wrap="square" rtlCol="0" anchor="t">
              <a:spAutoFit/>
            </a:bodyPr>
            <a:lstStyle/>
            <a:p>
              <a:r>
                <a:rPr lang="zh-CN" altLang="en-US" sz="1600">
                  <a:latin typeface="Arial" panose="020B0604020202020204" pitchFamily="34" charset="0"/>
                  <a:cs typeface="Arial" panose="020B0604020202020204" pitchFamily="34" charset="0"/>
                </a:rPr>
                <a:t>The spatial distribution of interdecadal cumulative change of NDVI, (a) from 1992 to 2001, (b) from 2002 to 2011, (c) from 2012 to 2020, (d) from 1992 to 2020</a:t>
              </a:r>
            </a:p>
          </p:txBody>
        </p:sp>
      </p:grpSp>
      <p:grpSp>
        <p:nvGrpSpPr>
          <p:cNvPr id="20" name="组合 19">
            <a:extLst>
              <a:ext uri="{FF2B5EF4-FFF2-40B4-BE49-F238E27FC236}">
                <a16:creationId xmlns:a16="http://schemas.microsoft.com/office/drawing/2014/main" id="{4664F18B-5C25-4721-A314-46502EDF2274}"/>
              </a:ext>
            </a:extLst>
          </p:cNvPr>
          <p:cNvGrpSpPr/>
          <p:nvPr/>
        </p:nvGrpSpPr>
        <p:grpSpPr>
          <a:xfrm>
            <a:off x="920689" y="763722"/>
            <a:ext cx="11148060" cy="5758180"/>
            <a:chOff x="690" y="1052"/>
            <a:chExt cx="17556" cy="9068"/>
          </a:xfrm>
        </p:grpSpPr>
        <p:pic>
          <p:nvPicPr>
            <p:cNvPr id="21" name="图片 20" descr="NDVI-anomaly">
              <a:extLst>
                <a:ext uri="{FF2B5EF4-FFF2-40B4-BE49-F238E27FC236}">
                  <a16:creationId xmlns:a16="http://schemas.microsoft.com/office/drawing/2014/main" id="{24F90D4C-E01C-4674-A602-648264481D79}"/>
                </a:ext>
              </a:extLst>
            </p:cNvPr>
            <p:cNvPicPr>
              <a:picLocks noChangeAspect="1"/>
            </p:cNvPicPr>
            <p:nvPr/>
          </p:nvPicPr>
          <p:blipFill>
            <a:blip r:embed="rId4"/>
            <a:stretch>
              <a:fillRect/>
            </a:stretch>
          </p:blipFill>
          <p:spPr>
            <a:xfrm>
              <a:off x="690" y="1052"/>
              <a:ext cx="11162" cy="9069"/>
            </a:xfrm>
            <a:prstGeom prst="rect">
              <a:avLst/>
            </a:prstGeom>
          </p:spPr>
        </p:pic>
        <p:sp>
          <p:nvSpPr>
            <p:cNvPr id="22" name="文本框 21">
              <a:extLst>
                <a:ext uri="{FF2B5EF4-FFF2-40B4-BE49-F238E27FC236}">
                  <a16:creationId xmlns:a16="http://schemas.microsoft.com/office/drawing/2014/main" id="{F9F83A50-BDE8-498B-9C30-130AD6E88EB9}"/>
                </a:ext>
              </a:extLst>
            </p:cNvPr>
            <p:cNvSpPr txBox="1"/>
            <p:nvPr/>
          </p:nvSpPr>
          <p:spPr>
            <a:xfrm>
              <a:off x="12182" y="7694"/>
              <a:ext cx="6065" cy="2082"/>
            </a:xfrm>
            <a:prstGeom prst="rect">
              <a:avLst/>
            </a:prstGeom>
            <a:noFill/>
          </p:spPr>
          <p:txBody>
            <a:bodyPr wrap="square" rtlCol="0" anchor="t">
              <a:spAutoFit/>
            </a:bodyPr>
            <a:lstStyle/>
            <a:p>
              <a:r>
                <a:rPr lang="zh-CN" altLang="en-US" sz="1600">
                  <a:latin typeface="Arial" panose="020B0604020202020204" pitchFamily="34" charset="0"/>
                  <a:cs typeface="Arial" panose="020B0604020202020204" pitchFamily="34" charset="0"/>
                </a:rPr>
                <a:t>Spatial distribution of long-term NDVI Sen’s slope for four seasons and growing season during the period 1982-2020 and the results represent the trends are significant (p&lt;0.05)</a:t>
              </a:r>
            </a:p>
          </p:txBody>
        </p:sp>
      </p:grpSp>
      <p:grpSp>
        <p:nvGrpSpPr>
          <p:cNvPr id="5" name="组合 4">
            <a:extLst>
              <a:ext uri="{FF2B5EF4-FFF2-40B4-BE49-F238E27FC236}">
                <a16:creationId xmlns:a16="http://schemas.microsoft.com/office/drawing/2014/main" id="{4944A2A9-7BC9-4A31-B0EA-7399E62DC04A}"/>
              </a:ext>
            </a:extLst>
          </p:cNvPr>
          <p:cNvGrpSpPr/>
          <p:nvPr/>
        </p:nvGrpSpPr>
        <p:grpSpPr>
          <a:xfrm>
            <a:off x="523871" y="696809"/>
            <a:ext cx="11278389" cy="5744807"/>
            <a:chOff x="523871" y="696809"/>
            <a:chExt cx="11278389" cy="5744807"/>
          </a:xfrm>
        </p:grpSpPr>
        <p:pic>
          <p:nvPicPr>
            <p:cNvPr id="3" name="图片 2">
              <a:extLst>
                <a:ext uri="{FF2B5EF4-FFF2-40B4-BE49-F238E27FC236}">
                  <a16:creationId xmlns:a16="http://schemas.microsoft.com/office/drawing/2014/main" id="{0A034150-B18D-4F2C-A0BC-E21BDF04BF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871" y="696809"/>
              <a:ext cx="6514834" cy="5744807"/>
            </a:xfrm>
            <a:prstGeom prst="rect">
              <a:avLst/>
            </a:prstGeom>
          </p:spPr>
        </p:pic>
        <p:sp>
          <p:nvSpPr>
            <p:cNvPr id="4" name="矩形 3">
              <a:extLst>
                <a:ext uri="{FF2B5EF4-FFF2-40B4-BE49-F238E27FC236}">
                  <a16:creationId xmlns:a16="http://schemas.microsoft.com/office/drawing/2014/main" id="{7D95D5DB-0986-465F-9DF1-47CC74E7E1B7}"/>
                </a:ext>
              </a:extLst>
            </p:cNvPr>
            <p:cNvSpPr/>
            <p:nvPr/>
          </p:nvSpPr>
          <p:spPr>
            <a:xfrm>
              <a:off x="7164347" y="4952351"/>
              <a:ext cx="4637913" cy="1323439"/>
            </a:xfrm>
            <a:prstGeom prst="rect">
              <a:avLst/>
            </a:prstGeom>
          </p:spPr>
          <p:txBody>
            <a:bodyPr wrap="square">
              <a:spAutoFit/>
            </a:bodyPr>
            <a:lstStyle/>
            <a:p>
              <a:r>
                <a:rPr lang="en-US" altLang="zh-CN" sz="1600" dirty="0">
                  <a:solidFill>
                    <a:srgbClr val="2E2E2E"/>
                  </a:solidFill>
                  <a:latin typeface="Arial" panose="020B0604020202020204" pitchFamily="34" charset="0"/>
                  <a:cs typeface="Arial" panose="020B0604020202020204" pitchFamily="34" charset="0"/>
                </a:rPr>
                <a:t>I</a:t>
              </a:r>
              <a:r>
                <a:rPr lang="en-US" altLang="zh-CN" sz="1600" dirty="0">
                  <a:latin typeface="Arial" panose="020B0604020202020204" pitchFamily="34" charset="0"/>
                  <a:cs typeface="Arial" panose="020B0604020202020204" pitchFamily="34" charset="0"/>
                </a:rPr>
                <a:t>nterannual NDVI in QLMS over the period 1982–2020 with different vegetation types. The linear trend (red dashed lines) is based on Ordinary Least Square while the nonlinear trend (blue solid lines) is fitted by LOWESS</a:t>
              </a:r>
              <a:endParaRPr lang="zh-CN" altLang="en-US" sz="16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683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42"/>
          <p:cNvPicPr>
            <a:picLocks noChangeAspect="1"/>
          </p:cNvPicPr>
          <p:nvPr/>
        </p:nvPicPr>
        <p:blipFill rotWithShape="1">
          <a:blip r:embed="rId2" cstate="print">
            <a:extLst>
              <a:ext uri="{28A0092B-C50C-407E-A947-70E740481C1C}">
                <a14:useLocalDpi xmlns:a14="http://schemas.microsoft.com/office/drawing/2010/main" val="0"/>
              </a:ext>
            </a:extLst>
          </a:blip>
          <a:srcRect t="19472" b="5607"/>
          <a:stretch>
            <a:fillRect/>
          </a:stretch>
        </p:blipFill>
        <p:spPr>
          <a:xfrm>
            <a:off x="0" y="7256"/>
            <a:ext cx="12192000" cy="6850744"/>
          </a:xfrm>
          <a:prstGeom prst="rect">
            <a:avLst/>
          </a:prstGeom>
        </p:spPr>
      </p:pic>
      <p:sp>
        <p:nvSpPr>
          <p:cNvPr id="4" name="矩形 3"/>
          <p:cNvSpPr/>
          <p:nvPr/>
        </p:nvSpPr>
        <p:spPr>
          <a:xfrm>
            <a:off x="0" y="1716504"/>
            <a:ext cx="12192000" cy="3834063"/>
          </a:xfrm>
          <a:prstGeom prst="rect">
            <a:avLst/>
          </a:prstGeom>
          <a:solidFill>
            <a:schemeClr val="tx1">
              <a:lumMod val="75000"/>
              <a:lumOff val="2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787980" y="3213948"/>
            <a:ext cx="8229602" cy="706755"/>
          </a:xfrm>
          <a:prstGeom prst="rect">
            <a:avLst/>
          </a:prstGeom>
          <a:noFill/>
        </p:spPr>
        <p:txBody>
          <a:bodyPr wrap="square" rtlCol="0">
            <a:spAutoFit/>
          </a:bodyPr>
          <a:lstStyle/>
          <a:p>
            <a:r>
              <a:rPr lang="en-US" altLang="zh-CN" sz="4000" dirty="0">
                <a:solidFill>
                  <a:schemeClr val="bg1"/>
                </a:solidFill>
                <a:latin typeface="微软雅黑" panose="020B0503020204020204" pitchFamily="34" charset="-122"/>
                <a:ea typeface="微软雅黑" panose="020B0503020204020204" pitchFamily="34" charset="-122"/>
                <a:cs typeface="Times New Roman" panose="02020603050405020304" pitchFamily="18" charset="0"/>
              </a:rPr>
              <a:t>Thanks for listening!</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custDataLst>
              <p:tags r:id="rId1"/>
            </p:custDataLst>
          </p:nvPr>
        </p:nvGraphicFramePr>
        <p:xfrm>
          <a:off x="2318324" y="1743446"/>
          <a:ext cx="7795492" cy="4216400"/>
        </p:xfrm>
        <a:graphic>
          <a:graphicData uri="http://schemas.openxmlformats.org/drawingml/2006/table">
            <a:tbl>
              <a:tblPr firstRow="1" bandRow="1">
                <a:tableStyleId>{EB9631B5-78F2-41C9-869B-9F39066F8104}</a:tableStyleId>
              </a:tblPr>
              <a:tblGrid>
                <a:gridCol w="2227285">
                  <a:extLst>
                    <a:ext uri="{9D8B030D-6E8A-4147-A177-3AD203B41FA5}">
                      <a16:colId xmlns:a16="http://schemas.microsoft.com/office/drawing/2014/main" val="20000"/>
                    </a:ext>
                  </a:extLst>
                </a:gridCol>
                <a:gridCol w="1875606">
                  <a:extLst>
                    <a:ext uri="{9D8B030D-6E8A-4147-A177-3AD203B41FA5}">
                      <a16:colId xmlns:a16="http://schemas.microsoft.com/office/drawing/2014/main" val="20001"/>
                    </a:ext>
                  </a:extLst>
                </a:gridCol>
                <a:gridCol w="1813163">
                  <a:extLst>
                    <a:ext uri="{9D8B030D-6E8A-4147-A177-3AD203B41FA5}">
                      <a16:colId xmlns:a16="http://schemas.microsoft.com/office/drawing/2014/main" val="20002"/>
                    </a:ext>
                  </a:extLst>
                </a:gridCol>
                <a:gridCol w="1879438">
                  <a:extLst>
                    <a:ext uri="{9D8B030D-6E8A-4147-A177-3AD203B41FA5}">
                      <a16:colId xmlns:a16="http://schemas.microsoft.com/office/drawing/2014/main" val="20003"/>
                    </a:ext>
                  </a:extLst>
                </a:gridCol>
              </a:tblGrid>
              <a:tr h="370840">
                <a:tc>
                  <a:txBody>
                    <a:bodyPr/>
                    <a:lstStyle/>
                    <a:p>
                      <a:r>
                        <a:rPr lang="en-US" altLang="zh-CN" sz="1800" kern="1200" dirty="0">
                          <a:effectLst/>
                          <a:latin typeface="Arial" panose="020B0604020202020204" pitchFamily="34" charset="0"/>
                          <a:cs typeface="Arial" panose="020B0604020202020204" pitchFamily="34" charset="0"/>
                        </a:rPr>
                        <a:t>Instrument</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Satellite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Spatial resolution</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Time coverage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0"/>
                  </a:ext>
                </a:extLst>
              </a:tr>
              <a:tr h="370840">
                <a:tc>
                  <a:txBody>
                    <a:bodyPr/>
                    <a:lstStyle/>
                    <a:p>
                      <a:r>
                        <a:rPr lang="en-US" altLang="zh-CN" sz="1800" kern="1200" dirty="0">
                          <a:effectLst/>
                          <a:latin typeface="Arial" panose="020B0604020202020204" pitchFamily="34" charset="0"/>
                          <a:cs typeface="Arial" panose="020B0604020202020204" pitchFamily="34" charset="0"/>
                        </a:rPr>
                        <a:t>AVHRR 2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NOAA-7, 9, 11, 14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1.1 km, 0.05°, 1/12°</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1981–2001</a:t>
                      </a:r>
                      <a:endParaRPr lang="en-US" altLang="zh-CN" sz="1800" b="1" kern="12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1"/>
                  </a:ext>
                </a:extLst>
              </a:tr>
              <a:tr h="370840">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AVHRR</a:t>
                      </a:r>
                      <a:r>
                        <a:rPr lang="en-US" altLang="zh-CN" sz="1800" kern="1200" dirty="0">
                          <a:effectLst/>
                          <a:latin typeface="Arial" panose="020B0604020202020204" pitchFamily="34" charset="0"/>
                          <a:cs typeface="Arial" panose="020B0604020202020204" pitchFamily="34" charset="0"/>
                        </a:rPr>
                        <a:t> 3 </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NOAA-16, 17, 18, 19 </a:t>
                      </a:r>
                      <a:endParaRPr lang="en-US" altLang="zh-CN" dirty="0">
                        <a:latin typeface="Arial" panose="020B0604020202020204" pitchFamily="34" charset="0"/>
                        <a:cs typeface="Arial" panose="020B0604020202020204" pitchFamily="34" charset="0"/>
                      </a:endParaRPr>
                    </a:p>
                    <a:p>
                      <a:r>
                        <a:rPr lang="en-US" altLang="zh-CN" sz="1800" kern="1200" dirty="0" err="1">
                          <a:effectLst/>
                          <a:latin typeface="Arial" panose="020B0604020202020204" pitchFamily="34" charset="0"/>
                          <a:cs typeface="Arial" panose="020B0604020202020204" pitchFamily="34" charset="0"/>
                        </a:rPr>
                        <a:t>MetOp</a:t>
                      </a:r>
                      <a:r>
                        <a:rPr lang="en-US" altLang="zh-CN" sz="1800" kern="1200" dirty="0">
                          <a:effectLst/>
                          <a:latin typeface="Arial" panose="020B0604020202020204" pitchFamily="34" charset="0"/>
                          <a:cs typeface="Arial" panose="020B0604020202020204" pitchFamily="34" charset="0"/>
                        </a:rPr>
                        <a:t>-A, B, C </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1.1 km, </a:t>
                      </a:r>
                      <a:r>
                        <a:rPr lang="en-US" altLang="zh-CN" sz="1800" b="1" kern="1200" dirty="0">
                          <a:solidFill>
                            <a:srgbClr val="FF0000"/>
                          </a:solidFill>
                          <a:effectLst/>
                          <a:latin typeface="Arial" panose="020B0604020202020204" pitchFamily="34" charset="0"/>
                          <a:cs typeface="Arial" panose="020B0604020202020204" pitchFamily="34" charset="0"/>
                        </a:rPr>
                        <a:t>0.05°</a:t>
                      </a:r>
                      <a:r>
                        <a:rPr lang="en-US" altLang="zh-CN" sz="1800" kern="1200" dirty="0">
                          <a:effectLst/>
                          <a:latin typeface="Arial" panose="020B0604020202020204" pitchFamily="34" charset="0"/>
                          <a:cs typeface="Arial" panose="020B0604020202020204" pitchFamily="34" charset="0"/>
                        </a:rPr>
                        <a:t>, 1/12° </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2000 to present</a:t>
                      </a:r>
                      <a:endParaRPr lang="en-US" altLang="zh-CN" sz="1800" b="1" kern="12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2"/>
                  </a:ext>
                </a:extLst>
              </a:tr>
              <a:tr h="370840">
                <a:tc>
                  <a:txBody>
                    <a:bodyPr/>
                    <a:lstStyle/>
                    <a:p>
                      <a:r>
                        <a:rPr lang="en-US" altLang="zh-CN" sz="1800" kern="1200" dirty="0" err="1">
                          <a:effectLst/>
                          <a:latin typeface="Arial" panose="020B0604020202020204" pitchFamily="34" charset="0"/>
                          <a:cs typeface="Arial" panose="020B0604020202020204" pitchFamily="34" charset="0"/>
                        </a:rPr>
                        <a:t>SeaWiFS</a:t>
                      </a:r>
                      <a:r>
                        <a:rPr lang="en-US" altLang="zh-CN" sz="1800" kern="1200" dirty="0">
                          <a:effectLst/>
                          <a:latin typeface="Arial" panose="020B0604020202020204" pitchFamily="34" charset="0"/>
                          <a:cs typeface="Arial" panose="020B0604020202020204" pitchFamily="34" charset="0"/>
                        </a:rPr>
                        <a:t> </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OrbView-2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4 km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1997–2010 </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3"/>
                  </a:ext>
                </a:extLst>
              </a:tr>
              <a:tr h="370840">
                <a:tc>
                  <a:txBody>
                    <a:bodyPr/>
                    <a:lstStyle/>
                    <a:p>
                      <a:r>
                        <a:rPr lang="en-US" altLang="zh-CN" sz="1800" kern="1200" dirty="0">
                          <a:effectLst/>
                          <a:latin typeface="Arial" panose="020B0604020202020204" pitchFamily="34" charset="0"/>
                          <a:cs typeface="Arial" panose="020B0604020202020204" pitchFamily="34" charset="0"/>
                        </a:rPr>
                        <a:t>SPOT-Vegetation</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SPOT 4 and 5</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1 km</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1998–2013</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4"/>
                  </a:ext>
                </a:extLst>
              </a:tr>
              <a:tr h="370840">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MODIS</a:t>
                      </a:r>
                      <a:endParaRPr lang="en-US" altLang="zh-CN" sz="1800" b="1" kern="12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kern="1200" dirty="0">
                          <a:effectLst/>
                          <a:latin typeface="Arial" panose="020B0604020202020204" pitchFamily="34" charset="0"/>
                          <a:cs typeface="Arial" panose="020B0604020202020204" pitchFamily="34" charset="0"/>
                        </a:rPr>
                        <a:t>Terra, Aqua</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250 m</a:t>
                      </a:r>
                      <a:r>
                        <a:rPr lang="en-US" altLang="zh-CN" sz="1800" kern="1200" dirty="0">
                          <a:effectLst/>
                          <a:latin typeface="Arial" panose="020B0604020202020204" pitchFamily="34" charset="0"/>
                          <a:cs typeface="Arial" panose="020B0604020202020204" pitchFamily="34" charset="0"/>
                        </a:rPr>
                        <a:t> to 1 km, 0.05°</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pPr marL="0" algn="l" defTabSz="914400" rtl="0" eaLnBrk="1" latinLnBrk="0" hangingPunct="1"/>
                      <a:r>
                        <a:rPr lang="en-US" altLang="zh-CN" sz="1800" b="1" kern="1200" dirty="0">
                          <a:solidFill>
                            <a:srgbClr val="FF0000"/>
                          </a:solidFill>
                          <a:effectLst/>
                          <a:latin typeface="Arial" panose="020B0604020202020204" pitchFamily="34" charset="0"/>
                          <a:ea typeface="+mn-ea"/>
                          <a:cs typeface="Arial" panose="020B0604020202020204" pitchFamily="34" charset="0"/>
                        </a:rPr>
                        <a:t>2000 to present </a:t>
                      </a:r>
                    </a:p>
                  </a:txBody>
                  <a:tcPr/>
                </a:tc>
                <a:extLst>
                  <a:ext uri="{0D108BD9-81ED-4DB2-BD59-A6C34878D82A}">
                    <a16:rowId xmlns:a16="http://schemas.microsoft.com/office/drawing/2014/main" val="10005"/>
                  </a:ext>
                </a:extLst>
              </a:tr>
              <a:tr h="370840">
                <a:tc>
                  <a:txBody>
                    <a:bodyPr/>
                    <a:lstStyle/>
                    <a:p>
                      <a:r>
                        <a:rPr lang="en-US" altLang="zh-CN" sz="1800" kern="1200" dirty="0">
                          <a:effectLst/>
                          <a:latin typeface="Arial" panose="020B0604020202020204" pitchFamily="34" charset="0"/>
                          <a:cs typeface="Arial" panose="020B0604020202020204" pitchFamily="34" charset="0"/>
                        </a:rPr>
                        <a:t>TM/ETM+/OLI</a:t>
                      </a:r>
                      <a:endParaRPr lang="en-US" altLang="zh-CN" sz="1800" kern="1200" dirty="0">
                        <a:effectLst/>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da-DK" altLang="zh-CN" sz="1800" b="1" kern="1200" dirty="0">
                          <a:solidFill>
                            <a:srgbClr val="FF0000"/>
                          </a:solidFill>
                          <a:effectLst/>
                          <a:latin typeface="Arial" panose="020B0604020202020204" pitchFamily="34" charset="0"/>
                          <a:cs typeface="Arial" panose="020B0604020202020204" pitchFamily="34" charset="0"/>
                        </a:rPr>
                        <a:t>Landsat</a:t>
                      </a:r>
                      <a:r>
                        <a:rPr lang="da-DK" altLang="zh-CN" sz="1800" kern="1200" dirty="0">
                          <a:effectLst/>
                          <a:latin typeface="Arial" panose="020B0604020202020204" pitchFamily="34" charset="0"/>
                          <a:cs typeface="Arial" panose="020B0604020202020204" pitchFamily="34" charset="0"/>
                        </a:rPr>
                        <a:t> 4, 5, 7, 8</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30 m</a:t>
                      </a:r>
                      <a:r>
                        <a:rPr lang="en-US" altLang="zh-CN" sz="1800" kern="1200" dirty="0">
                          <a:effectLst/>
                          <a:latin typeface="Arial" panose="020B0604020202020204" pitchFamily="34" charset="0"/>
                          <a:cs typeface="Arial" panose="020B0604020202020204" pitchFamily="34" charset="0"/>
                        </a:rPr>
                        <a:t> </a:t>
                      </a:r>
                      <a:endParaRPr lang="zh-CN" altLang="en-US" dirty="0">
                        <a:latin typeface="Arial" panose="020B0604020202020204" pitchFamily="34" charset="0"/>
                        <a:ea typeface="微软雅黑" panose="020B0503020204020204" pitchFamily="34" charset="-122"/>
                        <a:cs typeface="Arial" panose="020B0604020202020204" pitchFamily="34" charset="0"/>
                      </a:endParaRPr>
                    </a:p>
                  </a:txBody>
                  <a:tcPr/>
                </a:tc>
                <a:tc>
                  <a:txBody>
                    <a:bodyPr/>
                    <a:lstStyle/>
                    <a:p>
                      <a:r>
                        <a:rPr lang="en-US" altLang="zh-CN" sz="1800" b="1" kern="1200" dirty="0">
                          <a:solidFill>
                            <a:srgbClr val="FF0000"/>
                          </a:solidFill>
                          <a:effectLst/>
                          <a:latin typeface="Arial" panose="020B0604020202020204" pitchFamily="34" charset="0"/>
                          <a:cs typeface="Arial" panose="020B0604020202020204" pitchFamily="34" charset="0"/>
                        </a:rPr>
                        <a:t>1972 to present</a:t>
                      </a:r>
                      <a:endParaRPr lang="en-US" altLang="zh-CN" sz="1800" b="1" kern="1200" dirty="0">
                        <a:solidFill>
                          <a:srgbClr val="FF0000"/>
                        </a:solidFill>
                        <a:effectLst/>
                        <a:latin typeface="Arial" panose="020B0604020202020204" pitchFamily="34" charset="0"/>
                        <a:ea typeface="微软雅黑" panose="020B0503020204020204" pitchFamily="34" charset="-122"/>
                        <a:cs typeface="Arial" panose="020B0604020202020204" pitchFamily="34" charset="0"/>
                      </a:endParaRPr>
                    </a:p>
                  </a:txBody>
                  <a:tcPr/>
                </a:tc>
                <a:extLst>
                  <a:ext uri="{0D108BD9-81ED-4DB2-BD59-A6C34878D82A}">
                    <a16:rowId xmlns:a16="http://schemas.microsoft.com/office/drawing/2014/main" val="10006"/>
                  </a:ext>
                </a:extLst>
              </a:tr>
            </a:tbl>
          </a:graphicData>
        </a:graphic>
      </p:graphicFrame>
      <p:sp>
        <p:nvSpPr>
          <p:cNvPr id="5" name="矩形 4"/>
          <p:cNvSpPr/>
          <p:nvPr/>
        </p:nvSpPr>
        <p:spPr>
          <a:xfrm>
            <a:off x="286323" y="939950"/>
            <a:ext cx="11859493" cy="400110"/>
          </a:xfrm>
          <a:prstGeom prst="rect">
            <a:avLst/>
          </a:prstGeom>
        </p:spPr>
        <p:txBody>
          <a:bodyPr wrap="square">
            <a:spAutoFit/>
          </a:bodyPr>
          <a:lstStyle/>
          <a:p>
            <a:r>
              <a:rPr lang="en-US" altLang="zh-CN" sz="2000" dirty="0">
                <a:solidFill>
                  <a:srgbClr val="000000"/>
                </a:solidFill>
                <a:latin typeface="Arial" panose="020B0604020202020204" pitchFamily="34" charset="0"/>
                <a:ea typeface="微软雅黑" panose="020B0503020204020204" pitchFamily="34" charset="-122"/>
                <a:cs typeface="Arial" panose="020B0604020202020204" pitchFamily="34" charset="0"/>
              </a:rPr>
              <a:t>1</a:t>
            </a:r>
            <a:r>
              <a:rPr lang="zh-CN" altLang="en-US" sz="2000" dirty="0">
                <a:solidFill>
                  <a:srgbClr val="000000"/>
                </a:solidFill>
                <a:latin typeface="Arial" panose="020B0604020202020204" pitchFamily="34" charset="0"/>
                <a:ea typeface="微软雅黑" panose="020B0503020204020204" pitchFamily="34" charset="-122"/>
                <a:cs typeface="Arial" panose="020B0604020202020204" pitchFamily="34" charset="0"/>
              </a:rPr>
              <a:t> </a:t>
            </a:r>
            <a:r>
              <a:rPr lang="en-US" altLang="zh-CN" sz="2000" dirty="0">
                <a:solidFill>
                  <a:srgbClr val="000000"/>
                </a:solidFill>
                <a:latin typeface="Arial" panose="020B0604020202020204" pitchFamily="34" charset="0"/>
                <a:ea typeface="微软雅黑" panose="020B0503020204020204" pitchFamily="34" charset="-122"/>
                <a:cs typeface="Arial" panose="020B0604020202020204" pitchFamily="34" charset="0"/>
              </a:rPr>
              <a:t>Characteristics of the global coarse-resolution NDVI instruments with more than 10 years of coverage</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sp>
        <p:nvSpPr>
          <p:cNvPr id="6" name="矩形 5"/>
          <p:cNvSpPr/>
          <p:nvPr/>
        </p:nvSpPr>
        <p:spPr>
          <a:xfrm>
            <a:off x="0" y="10540"/>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0" y="96305"/>
            <a:ext cx="2623127" cy="52322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Introduction</a:t>
            </a:r>
            <a:endParaRPr lang="zh-CN" altLang="en-US" sz="2800" dirty="0">
              <a:solidFill>
                <a:schemeClr val="bg1"/>
              </a:solidFill>
              <a:latin typeface="Arial Black" panose="020B0A04020102020204" pitchFamily="34" charset="0"/>
            </a:endParaRPr>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6686" y="6098701"/>
            <a:ext cx="1661419" cy="75929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10540"/>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0" y="96305"/>
            <a:ext cx="2623127" cy="52322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Introduction</a:t>
            </a:r>
            <a:endParaRPr lang="zh-CN" altLang="en-US" sz="2800" dirty="0">
              <a:solidFill>
                <a:schemeClr val="bg1"/>
              </a:solidFill>
              <a:latin typeface="Arial Black" panose="020B0A04020102020204" pitchFamily="34" charset="0"/>
            </a:endParaRPr>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6686" y="6098701"/>
            <a:ext cx="1661419" cy="759299"/>
          </a:xfrm>
          <a:prstGeom prst="rect">
            <a:avLst/>
          </a:prstGeom>
        </p:spPr>
      </p:pic>
      <p:pic>
        <p:nvPicPr>
          <p:cNvPr id="4" name="图片 3"/>
          <p:cNvPicPr>
            <a:picLocks noChangeAspect="1"/>
          </p:cNvPicPr>
          <p:nvPr/>
        </p:nvPicPr>
        <p:blipFill rotWithShape="1">
          <a:blip r:embed="rId3"/>
          <a:srcRect l="682" r="1439" b="9458"/>
          <a:stretch>
            <a:fillRect/>
          </a:stretch>
        </p:blipFill>
        <p:spPr>
          <a:xfrm>
            <a:off x="100704" y="1079200"/>
            <a:ext cx="11933382" cy="5185984"/>
          </a:xfrm>
          <a:prstGeom prst="rect">
            <a:avLst/>
          </a:prstGeom>
        </p:spPr>
      </p:pic>
      <p:sp>
        <p:nvSpPr>
          <p:cNvPr id="3" name="文本框 2"/>
          <p:cNvSpPr txBox="1"/>
          <p:nvPr/>
        </p:nvSpPr>
        <p:spPr>
          <a:xfrm>
            <a:off x="-1" y="727865"/>
            <a:ext cx="4904509" cy="400110"/>
          </a:xfrm>
          <a:prstGeom prst="rect">
            <a:avLst/>
          </a:prstGeom>
          <a:noFill/>
        </p:spPr>
        <p:txBody>
          <a:bodyPr wrap="square" rtlCol="0">
            <a:spAutoFit/>
          </a:bodyPr>
          <a:lstStyle/>
          <a:p>
            <a:r>
              <a:rPr lang="en-US" altLang="zh-CN" sz="2000" dirty="0">
                <a:latin typeface="Arial" panose="020B0604020202020204" pitchFamily="34" charset="0"/>
                <a:ea typeface="微软雅黑" panose="020B0503020204020204" pitchFamily="34" charset="-122"/>
                <a:cs typeface="Arial" panose="020B0604020202020204" pitchFamily="34" charset="0"/>
              </a:rPr>
              <a:t>2</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Google </a:t>
            </a:r>
            <a:r>
              <a:rPr lang="en-US" altLang="zh-CN" sz="2000" dirty="0">
                <a:solidFill>
                  <a:srgbClr val="000000"/>
                </a:solidFill>
                <a:latin typeface="Arial" panose="020B0604020202020204" pitchFamily="34" charset="0"/>
                <a:ea typeface="微软雅黑" panose="020B0503020204020204" pitchFamily="34" charset="-122"/>
                <a:cs typeface="Arial" panose="020B0604020202020204" pitchFamily="34" charset="0"/>
              </a:rPr>
              <a:t>Earth</a:t>
            </a:r>
            <a:r>
              <a:rPr lang="en-US" altLang="zh-CN" sz="2000" dirty="0">
                <a:latin typeface="Arial" panose="020B0604020202020204" pitchFamily="34" charset="0"/>
                <a:ea typeface="微软雅黑" panose="020B0503020204020204" pitchFamily="34" charset="-122"/>
                <a:cs typeface="Arial" panose="020B0604020202020204" pitchFamily="34" charset="0"/>
              </a:rPr>
              <a:t> Engine platform</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sp>
        <p:nvSpPr>
          <p:cNvPr id="5" name="矩形 4"/>
          <p:cNvSpPr/>
          <p:nvPr/>
        </p:nvSpPr>
        <p:spPr>
          <a:xfrm>
            <a:off x="803563" y="4504870"/>
            <a:ext cx="3833091" cy="6188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6812068" y="2870306"/>
            <a:ext cx="3731324" cy="1384995"/>
          </a:xfrm>
          <a:prstGeom prst="rect">
            <a:avLst/>
          </a:prstGeom>
          <a:noFill/>
        </p:spPr>
        <p:txBody>
          <a:bodyPr wrap="square" rtlCol="0">
            <a:spAutoFit/>
          </a:bodyPr>
          <a:lstStyle/>
          <a:p>
            <a:r>
              <a:rPr lang="en-US" altLang="zh-CN" sz="2800" b="1" dirty="0">
                <a:solidFill>
                  <a:schemeClr val="bg1"/>
                </a:solidFill>
                <a:latin typeface="Arial" panose="020B0604020202020204" pitchFamily="34" charset="0"/>
                <a:cs typeface="Arial" panose="020B0604020202020204" pitchFamily="34" charset="0"/>
              </a:rPr>
              <a:t>Big data</a:t>
            </a:r>
            <a:r>
              <a:rPr lang="zh-CN" altLang="en-US" sz="2800" b="1" dirty="0">
                <a:solidFill>
                  <a:schemeClr val="bg1"/>
                </a:solidFill>
                <a:latin typeface="Arial" panose="020B0604020202020204" pitchFamily="34" charset="0"/>
                <a:cs typeface="Arial" panose="020B0604020202020204" pitchFamily="34" charset="0"/>
              </a:rPr>
              <a:t>！</a:t>
            </a:r>
            <a:endParaRPr lang="en-US" altLang="zh-CN" sz="2800" b="1" dirty="0">
              <a:solidFill>
                <a:schemeClr val="bg1"/>
              </a:solidFill>
              <a:latin typeface="Arial" panose="020B0604020202020204" pitchFamily="34" charset="0"/>
              <a:cs typeface="Arial" panose="020B0604020202020204" pitchFamily="34" charset="0"/>
            </a:endParaRPr>
          </a:p>
          <a:p>
            <a:r>
              <a:rPr lang="en-US" altLang="zh-CN" sz="2800" b="1" dirty="0">
                <a:solidFill>
                  <a:schemeClr val="bg1"/>
                </a:solidFill>
                <a:latin typeface="Arial" panose="020B0604020202020204" pitchFamily="34" charset="0"/>
                <a:cs typeface="Arial" panose="020B0604020202020204" pitchFamily="34" charset="0"/>
              </a:rPr>
              <a:t>Online processing</a:t>
            </a:r>
            <a:r>
              <a:rPr lang="zh-CN" altLang="en-US" sz="2800" b="1" dirty="0">
                <a:solidFill>
                  <a:schemeClr val="bg1"/>
                </a:solidFill>
                <a:latin typeface="Arial" panose="020B0604020202020204" pitchFamily="34" charset="0"/>
                <a:cs typeface="Arial" panose="020B0604020202020204" pitchFamily="34" charset="0"/>
              </a:rPr>
              <a:t>！</a:t>
            </a:r>
            <a:endParaRPr lang="en-US" altLang="zh-CN" sz="2800" b="1" dirty="0">
              <a:solidFill>
                <a:schemeClr val="bg1"/>
              </a:solidFill>
              <a:latin typeface="Arial" panose="020B0604020202020204" pitchFamily="34" charset="0"/>
              <a:cs typeface="Arial" panose="020B0604020202020204" pitchFamily="34" charset="0"/>
            </a:endParaRPr>
          </a:p>
          <a:p>
            <a:r>
              <a:rPr lang="en-US" altLang="zh-CN" sz="2800" b="1" dirty="0">
                <a:solidFill>
                  <a:schemeClr val="bg1"/>
                </a:solidFill>
                <a:latin typeface="Arial" panose="020B0604020202020204" pitchFamily="34" charset="0"/>
                <a:cs typeface="Arial" panose="020B0604020202020204" pitchFamily="34" charset="0"/>
              </a:rPr>
              <a:t>View results in time</a:t>
            </a:r>
            <a:r>
              <a:rPr lang="zh-CN" altLang="en-US" sz="2800" b="1" dirty="0">
                <a:solidFill>
                  <a:schemeClr val="bg1"/>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0"/>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0" y="96305"/>
            <a:ext cx="2623127" cy="52322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Introduction</a:t>
            </a:r>
            <a:endParaRPr lang="zh-CN" altLang="en-US" sz="2800" dirty="0">
              <a:solidFill>
                <a:schemeClr val="bg1"/>
              </a:solidFill>
              <a:latin typeface="Arial Black" panose="020B0A04020102020204" pitchFamily="34" charset="0"/>
            </a:endParaRPr>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6686" y="6098701"/>
            <a:ext cx="1661419" cy="759299"/>
          </a:xfrm>
          <a:prstGeom prst="rect">
            <a:avLst/>
          </a:prstGeom>
        </p:spPr>
      </p:pic>
      <p:sp>
        <p:nvSpPr>
          <p:cNvPr id="3" name="文本框 2"/>
          <p:cNvSpPr txBox="1"/>
          <p:nvPr/>
        </p:nvSpPr>
        <p:spPr>
          <a:xfrm>
            <a:off x="-1" y="727865"/>
            <a:ext cx="4904509" cy="400110"/>
          </a:xfrm>
          <a:prstGeom prst="rect">
            <a:avLst/>
          </a:prstGeom>
          <a:noFill/>
        </p:spPr>
        <p:txBody>
          <a:bodyPr wrap="square" rtlCol="0">
            <a:spAutoFit/>
          </a:bodyPr>
          <a:lstStyle/>
          <a:p>
            <a:r>
              <a:rPr lang="en-US" altLang="zh-CN" sz="2000" dirty="0">
                <a:latin typeface="Arial" panose="020B0604020202020204" pitchFamily="34" charset="0"/>
                <a:ea typeface="微软雅黑" panose="020B0503020204020204" pitchFamily="34" charset="-122"/>
                <a:cs typeface="Arial" panose="020B0604020202020204" pitchFamily="34" charset="0"/>
              </a:rPr>
              <a:t>2</a:t>
            </a:r>
            <a:r>
              <a:rPr lang="zh-CN" altLang="en-US" sz="2000" dirty="0">
                <a:latin typeface="Arial" panose="020B0604020202020204" pitchFamily="34" charset="0"/>
                <a:ea typeface="微软雅黑" panose="020B0503020204020204" pitchFamily="34" charset="-122"/>
                <a:cs typeface="Arial" panose="020B0604020202020204" pitchFamily="34" charset="0"/>
              </a:rPr>
              <a:t> </a:t>
            </a:r>
            <a:r>
              <a:rPr lang="en-US" altLang="zh-CN" sz="2000" dirty="0">
                <a:latin typeface="Arial" panose="020B0604020202020204" pitchFamily="34" charset="0"/>
                <a:ea typeface="微软雅黑" panose="020B0503020204020204" pitchFamily="34" charset="-122"/>
                <a:cs typeface="Arial" panose="020B0604020202020204" pitchFamily="34" charset="0"/>
              </a:rPr>
              <a:t>Google </a:t>
            </a:r>
            <a:r>
              <a:rPr lang="en-US" altLang="zh-CN" sz="2000" dirty="0">
                <a:solidFill>
                  <a:srgbClr val="000000"/>
                </a:solidFill>
                <a:latin typeface="Arial" panose="020B0604020202020204" pitchFamily="34" charset="0"/>
                <a:ea typeface="微软雅黑" panose="020B0503020204020204" pitchFamily="34" charset="-122"/>
                <a:cs typeface="Arial" panose="020B0604020202020204" pitchFamily="34" charset="0"/>
              </a:rPr>
              <a:t>Earth</a:t>
            </a:r>
            <a:r>
              <a:rPr lang="en-US" altLang="zh-CN" sz="2000" dirty="0">
                <a:latin typeface="Arial" panose="020B0604020202020204" pitchFamily="34" charset="0"/>
                <a:ea typeface="微软雅黑" panose="020B0503020204020204" pitchFamily="34" charset="-122"/>
                <a:cs typeface="Arial" panose="020B0604020202020204" pitchFamily="34" charset="0"/>
              </a:rPr>
              <a:t> Engine platform</a:t>
            </a:r>
            <a:endParaRPr lang="zh-CN" altLang="en-US" sz="2000" dirty="0">
              <a:latin typeface="Arial" panose="020B0604020202020204" pitchFamily="34" charset="0"/>
              <a:ea typeface="微软雅黑" panose="020B0503020204020204" pitchFamily="34" charset="-122"/>
              <a:cs typeface="Arial" panose="020B0604020202020204" pitchFamily="34" charset="0"/>
            </a:endParaRPr>
          </a:p>
        </p:txBody>
      </p:sp>
      <p:pic>
        <p:nvPicPr>
          <p:cNvPr id="2" name="图片 1"/>
          <p:cNvPicPr>
            <a:picLocks noChangeAspect="1"/>
          </p:cNvPicPr>
          <p:nvPr/>
        </p:nvPicPr>
        <p:blipFill rotWithShape="1">
          <a:blip r:embed="rId3"/>
          <a:srcRect l="1219" t="2963" r="1205"/>
          <a:stretch>
            <a:fillRect/>
          </a:stretch>
        </p:blipFill>
        <p:spPr>
          <a:xfrm>
            <a:off x="0" y="1127975"/>
            <a:ext cx="11896436" cy="4224014"/>
          </a:xfrm>
          <a:prstGeom prst="rect">
            <a:avLst/>
          </a:prstGeom>
        </p:spPr>
      </p:pic>
      <p:sp>
        <p:nvSpPr>
          <p:cNvPr id="8" name="矩形 7"/>
          <p:cNvSpPr/>
          <p:nvPr/>
        </p:nvSpPr>
        <p:spPr>
          <a:xfrm>
            <a:off x="7282872" y="1615878"/>
            <a:ext cx="4756727" cy="2031325"/>
          </a:xfrm>
          <a:prstGeom prst="rect">
            <a:avLst/>
          </a:prstGeom>
        </p:spPr>
        <p:txBody>
          <a:bodyPr wrap="square">
            <a:spAutoFit/>
          </a:bodyPr>
          <a:lstStyle/>
          <a:p>
            <a:r>
              <a:rPr lang="en-US" altLang="zh-CN" dirty="0">
                <a:solidFill>
                  <a:srgbClr val="202124"/>
                </a:solidFill>
                <a:latin typeface="Arial" panose="020B0604020202020204" pitchFamily="34" charset="0"/>
                <a:cs typeface="Arial" panose="020B0604020202020204" pitchFamily="34" charset="0"/>
              </a:rPr>
              <a:t>The NOAA Climate Data Record (CDR) of NDVI contains gridded </a:t>
            </a:r>
            <a:r>
              <a:rPr lang="en-US" altLang="zh-CN" dirty="0">
                <a:solidFill>
                  <a:srgbClr val="FF0000"/>
                </a:solidFill>
                <a:latin typeface="Arial" panose="020B0604020202020204" pitchFamily="34" charset="0"/>
                <a:cs typeface="Arial" panose="020B0604020202020204" pitchFamily="34" charset="0"/>
              </a:rPr>
              <a:t>daily NDVI </a:t>
            </a:r>
            <a:r>
              <a:rPr lang="en-US" altLang="zh-CN" dirty="0">
                <a:solidFill>
                  <a:srgbClr val="202124"/>
                </a:solidFill>
                <a:latin typeface="Arial" panose="020B0604020202020204" pitchFamily="34" charset="0"/>
                <a:cs typeface="Arial" panose="020B0604020202020204" pitchFamily="34" charset="0"/>
              </a:rPr>
              <a:t>derived from the </a:t>
            </a:r>
            <a:r>
              <a:rPr lang="en-US" altLang="zh-CN" dirty="0">
                <a:solidFill>
                  <a:srgbClr val="FF0000"/>
                </a:solidFill>
                <a:latin typeface="Arial" panose="020B0604020202020204" pitchFamily="34" charset="0"/>
                <a:cs typeface="Arial" panose="020B0604020202020204" pitchFamily="34" charset="0"/>
              </a:rPr>
              <a:t>NOAA AVHRR </a:t>
            </a:r>
            <a:r>
              <a:rPr lang="en-US" altLang="zh-CN" dirty="0">
                <a:solidFill>
                  <a:srgbClr val="202124"/>
                </a:solidFill>
                <a:latin typeface="Arial" panose="020B0604020202020204" pitchFamily="34" charset="0"/>
                <a:cs typeface="Arial" panose="020B0604020202020204" pitchFamily="34" charset="0"/>
              </a:rPr>
              <a:t>Surface Reflectance product. It provides a measurement of surface vegetation coverage activity, gridded at a resolution of </a:t>
            </a:r>
            <a:r>
              <a:rPr lang="en-US" altLang="zh-CN" dirty="0">
                <a:solidFill>
                  <a:srgbClr val="FF0000"/>
                </a:solidFill>
                <a:latin typeface="Arial" panose="020B0604020202020204" pitchFamily="34" charset="0"/>
                <a:cs typeface="Arial" panose="020B0604020202020204" pitchFamily="34" charset="0"/>
              </a:rPr>
              <a:t>0.05°</a:t>
            </a:r>
            <a:r>
              <a:rPr lang="en-US" altLang="zh-CN" dirty="0">
                <a:solidFill>
                  <a:srgbClr val="202124"/>
                </a:solidFill>
                <a:latin typeface="Arial" panose="020B0604020202020204" pitchFamily="34" charset="0"/>
                <a:cs typeface="Arial" panose="020B0604020202020204" pitchFamily="34" charset="0"/>
              </a:rPr>
              <a:t> and computed globally over land surfaces.</a:t>
            </a:r>
            <a:endParaRPr lang="zh-CN" altLang="en-US" dirty="0">
              <a:latin typeface="Arial" panose="020B0604020202020204" pitchFamily="34" charset="0"/>
              <a:cs typeface="Arial" panose="020B0604020202020204" pitchFamily="34" charset="0"/>
            </a:endParaRPr>
          </a:p>
        </p:txBody>
      </p:sp>
      <p:sp>
        <p:nvSpPr>
          <p:cNvPr id="11" name="矩形 10"/>
          <p:cNvSpPr/>
          <p:nvPr/>
        </p:nvSpPr>
        <p:spPr>
          <a:xfrm>
            <a:off x="3486728" y="2198255"/>
            <a:ext cx="3652981" cy="2032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7211290" y="1615878"/>
            <a:ext cx="4756727" cy="2031325"/>
          </a:xfrm>
          <a:prstGeom prst="roundRect">
            <a:avLst/>
          </a:prstGeom>
          <a:no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a:extLst>
              <a:ext uri="{FF2B5EF4-FFF2-40B4-BE49-F238E27FC236}">
                <a16:creationId xmlns:a16="http://schemas.microsoft.com/office/drawing/2014/main" id="{ECDB986B-1303-4416-BFC7-239C7B0660B8}"/>
              </a:ext>
            </a:extLst>
          </p:cNvPr>
          <p:cNvGrpSpPr/>
          <p:nvPr/>
        </p:nvGrpSpPr>
        <p:grpSpPr>
          <a:xfrm>
            <a:off x="66674" y="1182200"/>
            <a:ext cx="11972925" cy="4581525"/>
            <a:chOff x="219075" y="1712702"/>
            <a:chExt cx="11972925" cy="4581525"/>
          </a:xfrm>
        </p:grpSpPr>
        <p:pic>
          <p:nvPicPr>
            <p:cNvPr id="16" name="图片 15"/>
            <p:cNvPicPr>
              <a:picLocks noChangeAspect="1"/>
            </p:cNvPicPr>
            <p:nvPr/>
          </p:nvPicPr>
          <p:blipFill>
            <a:blip r:embed="rId4"/>
            <a:stretch>
              <a:fillRect/>
            </a:stretch>
          </p:blipFill>
          <p:spPr>
            <a:xfrm>
              <a:off x="219075" y="1712702"/>
              <a:ext cx="11972925" cy="4581525"/>
            </a:xfrm>
            <a:prstGeom prst="rect">
              <a:avLst/>
            </a:prstGeom>
          </p:spPr>
        </p:pic>
        <p:sp>
          <p:nvSpPr>
            <p:cNvPr id="17" name="矩形 16"/>
            <p:cNvSpPr/>
            <p:nvPr/>
          </p:nvSpPr>
          <p:spPr>
            <a:xfrm>
              <a:off x="4202545" y="2909746"/>
              <a:ext cx="4017819" cy="2032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8683DF78-7067-47D3-AB9F-166694D3BFF3}"/>
              </a:ext>
            </a:extLst>
          </p:cNvPr>
          <p:cNvGrpSpPr/>
          <p:nvPr/>
        </p:nvGrpSpPr>
        <p:grpSpPr>
          <a:xfrm>
            <a:off x="-2" y="0"/>
            <a:ext cx="12192000" cy="6346990"/>
            <a:chOff x="254523" y="6140491"/>
            <a:chExt cx="12192000" cy="6346990"/>
          </a:xfrm>
        </p:grpSpPr>
        <p:pic>
          <p:nvPicPr>
            <p:cNvPr id="19" name="图片 18">
              <a:extLst>
                <a:ext uri="{FF2B5EF4-FFF2-40B4-BE49-F238E27FC236}">
                  <a16:creationId xmlns:a16="http://schemas.microsoft.com/office/drawing/2014/main" id="{8C21190E-4984-4B75-9163-EF0A0A91FA02}"/>
                </a:ext>
              </a:extLst>
            </p:cNvPr>
            <p:cNvPicPr>
              <a:picLocks noChangeAspect="1"/>
            </p:cNvPicPr>
            <p:nvPr/>
          </p:nvPicPr>
          <p:blipFill>
            <a:blip r:embed="rId5"/>
            <a:stretch>
              <a:fillRect/>
            </a:stretch>
          </p:blipFill>
          <p:spPr>
            <a:xfrm>
              <a:off x="254523" y="6140491"/>
              <a:ext cx="12192000" cy="3280520"/>
            </a:xfrm>
            <a:prstGeom prst="rect">
              <a:avLst/>
            </a:prstGeom>
          </p:spPr>
        </p:pic>
        <p:pic>
          <p:nvPicPr>
            <p:cNvPr id="20" name="图片 19">
              <a:extLst>
                <a:ext uri="{FF2B5EF4-FFF2-40B4-BE49-F238E27FC236}">
                  <a16:creationId xmlns:a16="http://schemas.microsoft.com/office/drawing/2014/main" id="{2256FFB5-F482-4914-A25C-A64E0125ADB6}"/>
                </a:ext>
              </a:extLst>
            </p:cNvPr>
            <p:cNvPicPr>
              <a:picLocks noChangeAspect="1"/>
            </p:cNvPicPr>
            <p:nvPr/>
          </p:nvPicPr>
          <p:blipFill>
            <a:blip r:embed="rId6"/>
            <a:stretch>
              <a:fillRect/>
            </a:stretch>
          </p:blipFill>
          <p:spPr>
            <a:xfrm>
              <a:off x="254523" y="9224731"/>
              <a:ext cx="12192000" cy="3262750"/>
            </a:xfrm>
            <a:prstGeom prst="rect">
              <a:avLst/>
            </a:prstGeom>
          </p:spPr>
        </p:pic>
        <p:sp>
          <p:nvSpPr>
            <p:cNvPr id="21" name="矩形 20">
              <a:extLst>
                <a:ext uri="{FF2B5EF4-FFF2-40B4-BE49-F238E27FC236}">
                  <a16:creationId xmlns:a16="http://schemas.microsoft.com/office/drawing/2014/main" id="{34C140F0-C245-4016-B4EC-A58ECEFD1645}"/>
                </a:ext>
              </a:extLst>
            </p:cNvPr>
            <p:cNvSpPr/>
            <p:nvPr/>
          </p:nvSpPr>
          <p:spPr>
            <a:xfrm>
              <a:off x="5159031" y="6155650"/>
              <a:ext cx="2419928" cy="30690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a:extLst>
                <a:ext uri="{FF2B5EF4-FFF2-40B4-BE49-F238E27FC236}">
                  <a16:creationId xmlns:a16="http://schemas.microsoft.com/office/drawing/2014/main" id="{60C85764-9157-4F49-ACD1-63C1CC077C14}"/>
                </a:ext>
              </a:extLst>
            </p:cNvPr>
            <p:cNvSpPr/>
            <p:nvPr/>
          </p:nvSpPr>
          <p:spPr>
            <a:xfrm>
              <a:off x="7616238" y="9313183"/>
              <a:ext cx="2373413" cy="31742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863"/>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0" y="96305"/>
            <a:ext cx="2623127" cy="52322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Method</a:t>
            </a:r>
            <a:endParaRPr lang="zh-CN" altLang="en-US" sz="2800" dirty="0">
              <a:solidFill>
                <a:schemeClr val="bg1"/>
              </a:solidFill>
              <a:latin typeface="Arial Black" panose="020B0A04020102020204" pitchFamily="34" charset="0"/>
            </a:endParaRPr>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030" y="6276079"/>
            <a:ext cx="1661419" cy="619065"/>
          </a:xfrm>
          <a:prstGeom prst="rect">
            <a:avLst/>
          </a:prstGeom>
        </p:spPr>
      </p:pic>
      <p:grpSp>
        <p:nvGrpSpPr>
          <p:cNvPr id="98" name="组合 97"/>
          <p:cNvGrpSpPr/>
          <p:nvPr/>
        </p:nvGrpSpPr>
        <p:grpSpPr>
          <a:xfrm>
            <a:off x="1951572" y="57825"/>
            <a:ext cx="8454615" cy="6552396"/>
            <a:chOff x="270554" y="58214"/>
            <a:chExt cx="8454615" cy="7096579"/>
          </a:xfrm>
        </p:grpSpPr>
        <p:cxnSp>
          <p:nvCxnSpPr>
            <p:cNvPr id="99" name="直接箭头连接符 98"/>
            <p:cNvCxnSpPr/>
            <p:nvPr/>
          </p:nvCxnSpPr>
          <p:spPr>
            <a:xfrm>
              <a:off x="3654215" y="3551529"/>
              <a:ext cx="0" cy="60208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组合 99"/>
            <p:cNvGrpSpPr/>
            <p:nvPr/>
          </p:nvGrpSpPr>
          <p:grpSpPr>
            <a:xfrm>
              <a:off x="3468299" y="2162829"/>
              <a:ext cx="1000460" cy="566674"/>
              <a:chOff x="1734277" y="2289851"/>
              <a:chExt cx="1000460" cy="566674"/>
            </a:xfrm>
          </p:grpSpPr>
          <p:sp>
            <p:nvSpPr>
              <p:cNvPr id="170" name="矩形: 圆角 169"/>
              <p:cNvSpPr/>
              <p:nvPr/>
            </p:nvSpPr>
            <p:spPr>
              <a:xfrm>
                <a:off x="1789935" y="2369382"/>
                <a:ext cx="857654" cy="445807"/>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71" name="文本框 170"/>
              <p:cNvSpPr txBox="1"/>
              <p:nvPr/>
            </p:nvSpPr>
            <p:spPr>
              <a:xfrm>
                <a:off x="1734277" y="2289851"/>
                <a:ext cx="1000460" cy="566674"/>
              </a:xfrm>
              <a:prstGeom prst="rect">
                <a:avLst/>
              </a:prstGeom>
              <a:noFill/>
            </p:spPr>
            <p:txBody>
              <a:bodyPr wrap="square" rtlCol="0">
                <a:spAutoFit/>
              </a:bodyPr>
              <a:lstStyle/>
              <a:p>
                <a:r>
                  <a:rPr lang="en-US" altLang="zh-CN" sz="1400" dirty="0">
                    <a:solidFill>
                      <a:srgbClr val="FF0000"/>
                    </a:solidFill>
                  </a:rPr>
                  <a:t>Baseline value filter</a:t>
                </a:r>
                <a:endParaRPr lang="zh-CN" altLang="en-US" sz="1400" dirty="0">
                  <a:solidFill>
                    <a:srgbClr val="FF0000"/>
                  </a:solidFill>
                </a:endParaRPr>
              </a:p>
            </p:txBody>
          </p:sp>
        </p:grpSp>
        <p:grpSp>
          <p:nvGrpSpPr>
            <p:cNvPr id="101" name="组合 100"/>
            <p:cNvGrpSpPr/>
            <p:nvPr/>
          </p:nvGrpSpPr>
          <p:grpSpPr>
            <a:xfrm>
              <a:off x="2931525" y="3017153"/>
              <a:ext cx="1564429" cy="566674"/>
              <a:chOff x="2460998" y="2870643"/>
              <a:chExt cx="1564429" cy="566674"/>
            </a:xfrm>
          </p:grpSpPr>
          <p:sp>
            <p:nvSpPr>
              <p:cNvPr id="168" name="矩形 167"/>
              <p:cNvSpPr/>
              <p:nvPr/>
            </p:nvSpPr>
            <p:spPr>
              <a:xfrm>
                <a:off x="2477516" y="2900270"/>
                <a:ext cx="1412344" cy="506039"/>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69" name="文本框 168"/>
              <p:cNvSpPr txBox="1"/>
              <p:nvPr/>
            </p:nvSpPr>
            <p:spPr>
              <a:xfrm>
                <a:off x="2460998" y="2870643"/>
                <a:ext cx="1564429" cy="566674"/>
              </a:xfrm>
              <a:prstGeom prst="rect">
                <a:avLst/>
              </a:prstGeom>
              <a:noFill/>
            </p:spPr>
            <p:txBody>
              <a:bodyPr wrap="square" rtlCol="0">
                <a:spAutoFit/>
              </a:bodyPr>
              <a:lstStyle/>
              <a:p>
                <a:r>
                  <a:rPr lang="en-US" altLang="zh-CN" sz="1400" dirty="0"/>
                  <a:t>The different monthly median</a:t>
                </a:r>
                <a:endParaRPr lang="zh-CN" altLang="en-US" sz="1400" dirty="0"/>
              </a:p>
            </p:txBody>
          </p:sp>
        </p:grpSp>
        <p:cxnSp>
          <p:nvCxnSpPr>
            <p:cNvPr id="102" name="直接箭头连接符 101"/>
            <p:cNvCxnSpPr/>
            <p:nvPr/>
          </p:nvCxnSpPr>
          <p:spPr>
            <a:xfrm>
              <a:off x="3146206" y="3801574"/>
              <a:ext cx="5243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组合 102"/>
            <p:cNvGrpSpPr/>
            <p:nvPr/>
          </p:nvGrpSpPr>
          <p:grpSpPr>
            <a:xfrm>
              <a:off x="1561232" y="3631999"/>
              <a:ext cx="1806012" cy="339290"/>
              <a:chOff x="975101" y="2981184"/>
              <a:chExt cx="1806012" cy="339290"/>
            </a:xfrm>
          </p:grpSpPr>
          <p:sp>
            <p:nvSpPr>
              <p:cNvPr id="166" name="矩形: 圆角 165"/>
              <p:cNvSpPr/>
              <p:nvPr/>
            </p:nvSpPr>
            <p:spPr>
              <a:xfrm>
                <a:off x="1002446" y="2987135"/>
                <a:ext cx="1557629" cy="333339"/>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67" name="文本框 166"/>
              <p:cNvSpPr txBox="1"/>
              <p:nvPr/>
            </p:nvSpPr>
            <p:spPr>
              <a:xfrm>
                <a:off x="975101" y="2981184"/>
                <a:ext cx="1806012" cy="333338"/>
              </a:xfrm>
              <a:prstGeom prst="rect">
                <a:avLst/>
              </a:prstGeom>
              <a:noFill/>
            </p:spPr>
            <p:txBody>
              <a:bodyPr wrap="square" rtlCol="0">
                <a:spAutoFit/>
              </a:bodyPr>
              <a:lstStyle/>
              <a:p>
                <a:r>
                  <a:rPr lang="en-US" altLang="zh-CN" sz="1400" dirty="0" err="1"/>
                  <a:t>image.expression</a:t>
                </a:r>
                <a:r>
                  <a:rPr lang="en-US" altLang="zh-CN" sz="1400" dirty="0"/>
                  <a:t>()</a:t>
                </a:r>
              </a:p>
            </p:txBody>
          </p:sp>
        </p:grpSp>
        <p:grpSp>
          <p:nvGrpSpPr>
            <p:cNvPr id="104" name="组合 103"/>
            <p:cNvGrpSpPr/>
            <p:nvPr/>
          </p:nvGrpSpPr>
          <p:grpSpPr>
            <a:xfrm>
              <a:off x="2893859" y="4149079"/>
              <a:ext cx="1633809" cy="818414"/>
              <a:chOff x="2331245" y="3518270"/>
              <a:chExt cx="1633809" cy="818414"/>
            </a:xfrm>
          </p:grpSpPr>
          <p:sp>
            <p:nvSpPr>
              <p:cNvPr id="164" name="矩形 163"/>
              <p:cNvSpPr/>
              <p:nvPr/>
            </p:nvSpPr>
            <p:spPr>
              <a:xfrm>
                <a:off x="2331245" y="3532873"/>
                <a:ext cx="1518650" cy="75834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mc:AlternateContent xmlns:mc="http://schemas.openxmlformats.org/markup-compatibility/2006" xmlns:a14="http://schemas.microsoft.com/office/drawing/2010/main">
            <mc:Choice Requires="a14">
              <p:sp>
                <p:nvSpPr>
                  <p:cNvPr id="165" name="文本框 164"/>
                  <p:cNvSpPr txBox="1"/>
                  <p:nvPr/>
                </p:nvSpPr>
                <p:spPr>
                  <a:xfrm>
                    <a:off x="2369684" y="3518270"/>
                    <a:ext cx="1595370" cy="818414"/>
                  </a:xfrm>
                  <a:prstGeom prst="rect">
                    <a:avLst/>
                  </a:prstGeom>
                  <a:noFill/>
                </p:spPr>
                <p:txBody>
                  <a:bodyPr wrap="square" rtlCol="0">
                    <a:spAutoFit/>
                  </a:bodyPr>
                  <a:lstStyle/>
                  <a:p>
                    <a:r>
                      <a:rPr lang="en-US" altLang="zh-CN" sz="1400" dirty="0"/>
                      <a:t>The </a:t>
                    </a:r>
                    <a14:m>
                      <m:oMath xmlns:m="http://schemas.openxmlformats.org/officeDocument/2006/math">
                        <m:sSub>
                          <m:sSubPr>
                            <m:ctrlPr>
                              <a:rPr lang="zh-CN" altLang="zh-CN" sz="1400" i="1" smtClean="0">
                                <a:solidFill>
                                  <a:srgbClr val="FF0000"/>
                                </a:solidFill>
                                <a:latin typeface="Cambria Math" panose="02040503050406030204" pitchFamily="18" charset="0"/>
                              </a:rPr>
                            </m:ctrlPr>
                          </m:sSubPr>
                          <m:e>
                            <m:r>
                              <a:rPr lang="en-US" altLang="zh-CN" sz="1400" i="1">
                                <a:solidFill>
                                  <a:srgbClr val="FF0000"/>
                                </a:solidFill>
                                <a:latin typeface="Cambria Math" panose="02040503050406030204" pitchFamily="18" charset="0"/>
                              </a:rPr>
                              <m:t>𝐾</m:t>
                            </m:r>
                          </m:e>
                          <m:sub>
                            <m:r>
                              <a:rPr lang="en-US" altLang="zh-CN" sz="1400" i="1">
                                <a:solidFill>
                                  <a:srgbClr val="FF0000"/>
                                </a:solidFill>
                                <a:latin typeface="Cambria Math" panose="02040503050406030204" pitchFamily="18" charset="0"/>
                              </a:rPr>
                              <m:t>𝑥</m:t>
                            </m:r>
                            <m:r>
                              <a:rPr lang="en-US" altLang="zh-CN" sz="1400" i="1">
                                <a:solidFill>
                                  <a:srgbClr val="FF0000"/>
                                </a:solidFill>
                                <a:latin typeface="Cambria Math" panose="02040503050406030204" pitchFamily="18" charset="0"/>
                              </a:rPr>
                              <m:t>,</m:t>
                            </m:r>
                            <m:r>
                              <a:rPr lang="en-US" altLang="zh-CN" sz="1400" i="1">
                                <a:solidFill>
                                  <a:srgbClr val="FF0000"/>
                                </a:solidFill>
                                <a:latin typeface="Cambria Math" panose="02040503050406030204" pitchFamily="18" charset="0"/>
                              </a:rPr>
                              <m:t>𝑦</m:t>
                            </m:r>
                            <m:r>
                              <a:rPr lang="en-US" altLang="zh-CN" sz="1400" i="1">
                                <a:solidFill>
                                  <a:srgbClr val="FF0000"/>
                                </a:solidFill>
                                <a:latin typeface="Cambria Math" panose="02040503050406030204" pitchFamily="18" charset="0"/>
                              </a:rPr>
                              <m:t>,</m:t>
                            </m:r>
                            <m:r>
                              <a:rPr lang="en-US" altLang="zh-CN" sz="1400" i="1">
                                <a:solidFill>
                                  <a:srgbClr val="FF0000"/>
                                </a:solidFill>
                                <a:latin typeface="Cambria Math" panose="02040503050406030204" pitchFamily="18" charset="0"/>
                              </a:rPr>
                              <m:t>𝑡</m:t>
                            </m:r>
                          </m:sub>
                        </m:sSub>
                      </m:oMath>
                    </a14:m>
                    <a:r>
                      <a:rPr lang="en-US" altLang="zh-CN" sz="1400" dirty="0"/>
                      <a:t> about every monthly temporal change</a:t>
                    </a:r>
                    <a:endParaRPr lang="zh-CN" altLang="en-US" sz="1400" dirty="0"/>
                  </a:p>
                </p:txBody>
              </p:sp>
            </mc:Choice>
            <mc:Fallback xmlns="">
              <p:sp>
                <p:nvSpPr>
                  <p:cNvPr id="165" name="文本框 164"/>
                  <p:cNvSpPr txBox="1">
                    <a:spLocks noRot="1" noChangeAspect="1" noMove="1" noResize="1" noEditPoints="1" noAdjustHandles="1" noChangeArrowheads="1" noChangeShapeType="1" noTextEdit="1"/>
                  </p:cNvSpPr>
                  <p:nvPr/>
                </p:nvSpPr>
                <p:spPr>
                  <a:xfrm>
                    <a:off x="2369684" y="3518270"/>
                    <a:ext cx="1595370" cy="818414"/>
                  </a:xfrm>
                  <a:prstGeom prst="rect">
                    <a:avLst/>
                  </a:prstGeom>
                  <a:blipFill rotWithShape="1">
                    <a:blip r:embed="rId3"/>
                  </a:blipFill>
                </p:spPr>
                <p:txBody>
                  <a:bodyPr/>
                  <a:lstStyle/>
                  <a:p>
                    <a:r>
                      <a:rPr lang="zh-CN" altLang="en-US">
                        <a:noFill/>
                      </a:rPr>
                      <a:t> </a:t>
                    </a:r>
                  </a:p>
                </p:txBody>
              </p:sp>
            </mc:Fallback>
          </mc:AlternateContent>
        </p:grpSp>
        <p:grpSp>
          <p:nvGrpSpPr>
            <p:cNvPr id="105" name="组合 104"/>
            <p:cNvGrpSpPr/>
            <p:nvPr/>
          </p:nvGrpSpPr>
          <p:grpSpPr>
            <a:xfrm>
              <a:off x="5087219" y="2172861"/>
              <a:ext cx="1000460" cy="566674"/>
              <a:chOff x="1763270" y="2308240"/>
              <a:chExt cx="1000460" cy="566674"/>
            </a:xfrm>
          </p:grpSpPr>
          <p:sp>
            <p:nvSpPr>
              <p:cNvPr id="162" name="矩形: 圆角 161"/>
              <p:cNvSpPr/>
              <p:nvPr/>
            </p:nvSpPr>
            <p:spPr>
              <a:xfrm>
                <a:off x="1789935" y="2369382"/>
                <a:ext cx="857654" cy="445807"/>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63" name="文本框 162"/>
              <p:cNvSpPr txBox="1"/>
              <p:nvPr/>
            </p:nvSpPr>
            <p:spPr>
              <a:xfrm>
                <a:off x="1763270" y="2308240"/>
                <a:ext cx="1000460" cy="566674"/>
              </a:xfrm>
              <a:prstGeom prst="rect">
                <a:avLst/>
              </a:prstGeom>
              <a:noFill/>
            </p:spPr>
            <p:txBody>
              <a:bodyPr wrap="square" rtlCol="0">
                <a:spAutoFit/>
              </a:bodyPr>
              <a:lstStyle/>
              <a:p>
                <a:r>
                  <a:rPr lang="en-US" altLang="zh-CN" sz="1400" dirty="0">
                    <a:solidFill>
                      <a:srgbClr val="FF0000"/>
                    </a:solidFill>
                  </a:rPr>
                  <a:t>The CV value filter</a:t>
                </a:r>
                <a:endParaRPr lang="zh-CN" altLang="en-US" sz="1400" dirty="0">
                  <a:solidFill>
                    <a:srgbClr val="FF0000"/>
                  </a:solidFill>
                </a:endParaRPr>
              </a:p>
            </p:txBody>
          </p:sp>
        </p:grpSp>
        <p:grpSp>
          <p:nvGrpSpPr>
            <p:cNvPr id="106" name="组合 105"/>
            <p:cNvGrpSpPr/>
            <p:nvPr/>
          </p:nvGrpSpPr>
          <p:grpSpPr>
            <a:xfrm>
              <a:off x="4927162" y="3050141"/>
              <a:ext cx="2219956" cy="576225"/>
              <a:chOff x="2383605" y="2927597"/>
              <a:chExt cx="1763035" cy="675750"/>
            </a:xfrm>
          </p:grpSpPr>
          <p:sp>
            <p:nvSpPr>
              <p:cNvPr id="160" name="矩形 159"/>
              <p:cNvSpPr/>
              <p:nvPr/>
            </p:nvSpPr>
            <p:spPr>
              <a:xfrm>
                <a:off x="2383605" y="2927597"/>
                <a:ext cx="1763035" cy="646107"/>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61" name="文本框 160"/>
              <p:cNvSpPr txBox="1"/>
              <p:nvPr/>
            </p:nvSpPr>
            <p:spPr>
              <a:xfrm>
                <a:off x="2389931" y="2938797"/>
                <a:ext cx="1730207" cy="664550"/>
              </a:xfrm>
              <a:prstGeom prst="rect">
                <a:avLst/>
              </a:prstGeom>
              <a:noFill/>
            </p:spPr>
            <p:txBody>
              <a:bodyPr wrap="square" rtlCol="0">
                <a:spAutoFit/>
              </a:bodyPr>
              <a:lstStyle/>
              <a:p>
                <a:r>
                  <a:rPr lang="en-US" altLang="zh-CN" sz="1400" dirty="0"/>
                  <a:t>MODIS- NDVI and AVHRR-NDVI monthly CV</a:t>
                </a:r>
                <a:endParaRPr lang="zh-CN" altLang="zh-CN" sz="1400" dirty="0"/>
              </a:p>
            </p:txBody>
          </p:sp>
        </p:grpSp>
        <p:cxnSp>
          <p:nvCxnSpPr>
            <p:cNvPr id="107" name="直接箭头连接符 106"/>
            <p:cNvCxnSpPr/>
            <p:nvPr/>
          </p:nvCxnSpPr>
          <p:spPr>
            <a:xfrm>
              <a:off x="5961331" y="3606999"/>
              <a:ext cx="5276" cy="57910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8" name="组合 107"/>
            <p:cNvGrpSpPr/>
            <p:nvPr/>
          </p:nvGrpSpPr>
          <p:grpSpPr>
            <a:xfrm>
              <a:off x="6647155" y="3643340"/>
              <a:ext cx="1599710" cy="321996"/>
              <a:chOff x="7391703" y="3735048"/>
              <a:chExt cx="1599710" cy="321996"/>
            </a:xfrm>
          </p:grpSpPr>
          <p:sp>
            <p:nvSpPr>
              <p:cNvPr id="158" name="矩形: 圆角 157"/>
              <p:cNvSpPr/>
              <p:nvPr/>
            </p:nvSpPr>
            <p:spPr>
              <a:xfrm>
                <a:off x="7448465" y="3756093"/>
                <a:ext cx="1542948" cy="300951"/>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59" name="文本框 158"/>
              <p:cNvSpPr txBox="1"/>
              <p:nvPr/>
            </p:nvSpPr>
            <p:spPr>
              <a:xfrm>
                <a:off x="7391703" y="3735048"/>
                <a:ext cx="1564429" cy="307777"/>
              </a:xfrm>
              <a:prstGeom prst="rect">
                <a:avLst/>
              </a:prstGeom>
              <a:noFill/>
            </p:spPr>
            <p:txBody>
              <a:bodyPr wrap="square" rtlCol="0">
                <a:spAutoFit/>
              </a:bodyPr>
              <a:lstStyle/>
              <a:p>
                <a:r>
                  <a:rPr lang="en-US" altLang="zh-CN" sz="1400" dirty="0" err="1"/>
                  <a:t>image.expression</a:t>
                </a:r>
                <a:r>
                  <a:rPr lang="en-US" altLang="zh-CN" sz="1400" dirty="0"/>
                  <a:t>()</a:t>
                </a:r>
              </a:p>
            </p:txBody>
          </p:sp>
        </p:grpSp>
        <p:grpSp>
          <p:nvGrpSpPr>
            <p:cNvPr id="109" name="组合 108"/>
            <p:cNvGrpSpPr/>
            <p:nvPr/>
          </p:nvGrpSpPr>
          <p:grpSpPr>
            <a:xfrm>
              <a:off x="5241581" y="4165435"/>
              <a:ext cx="1597488" cy="818415"/>
              <a:chOff x="5219351" y="5091980"/>
              <a:chExt cx="1597488" cy="818415"/>
            </a:xfrm>
          </p:grpSpPr>
          <p:sp>
            <p:nvSpPr>
              <p:cNvPr id="156" name="矩形 155"/>
              <p:cNvSpPr/>
              <p:nvPr/>
            </p:nvSpPr>
            <p:spPr>
              <a:xfrm>
                <a:off x="5219351" y="5107910"/>
                <a:ext cx="1518650" cy="75834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mc:AlternateContent xmlns:mc="http://schemas.openxmlformats.org/markup-compatibility/2006" xmlns:a14="http://schemas.microsoft.com/office/drawing/2010/main">
            <mc:Choice Requires="a14">
              <p:sp>
                <p:nvSpPr>
                  <p:cNvPr id="157" name="文本框 156"/>
                  <p:cNvSpPr txBox="1"/>
                  <p:nvPr/>
                </p:nvSpPr>
                <p:spPr>
                  <a:xfrm>
                    <a:off x="5221469" y="5091980"/>
                    <a:ext cx="1595370" cy="818415"/>
                  </a:xfrm>
                  <a:prstGeom prst="rect">
                    <a:avLst/>
                  </a:prstGeom>
                  <a:noFill/>
                </p:spPr>
                <p:txBody>
                  <a:bodyPr wrap="square" rtlCol="0">
                    <a:spAutoFit/>
                  </a:bodyPr>
                  <a:lstStyle/>
                  <a:p>
                    <a:r>
                      <a:rPr lang="en-US" altLang="zh-CN" sz="1400" dirty="0"/>
                      <a:t>The month-series </a:t>
                    </a:r>
                    <a14:m>
                      <m:oMath xmlns:m="http://schemas.openxmlformats.org/officeDocument/2006/math">
                        <m:sSub>
                          <m:sSubPr>
                            <m:ctrlPr>
                              <a:rPr lang="zh-CN" altLang="zh-CN" sz="1400" i="1" smtClean="0">
                                <a:solidFill>
                                  <a:srgbClr val="FF0000"/>
                                </a:solidFill>
                                <a:latin typeface="Cambria Math" panose="02040503050406030204" pitchFamily="18" charset="0"/>
                              </a:rPr>
                            </m:ctrlPr>
                          </m:sSubPr>
                          <m:e>
                            <m:r>
                              <a:rPr lang="en-US" altLang="zh-CN" sz="1400" i="1">
                                <a:solidFill>
                                  <a:srgbClr val="FF0000"/>
                                </a:solidFill>
                                <a:latin typeface="Cambria Math" panose="02040503050406030204" pitchFamily="18" charset="0"/>
                              </a:rPr>
                              <m:t>𝐶𝑉</m:t>
                            </m:r>
                          </m:e>
                          <m:sub>
                            <m:r>
                              <a:rPr lang="en-US" altLang="zh-CN" sz="1400" i="1">
                                <a:solidFill>
                                  <a:srgbClr val="FF0000"/>
                                </a:solidFill>
                                <a:latin typeface="Cambria Math" panose="02040503050406030204" pitchFamily="18" charset="0"/>
                              </a:rPr>
                              <m:t>𝑥</m:t>
                            </m:r>
                            <m:r>
                              <a:rPr lang="en-US" altLang="zh-CN" sz="1400" i="1">
                                <a:solidFill>
                                  <a:srgbClr val="FF0000"/>
                                </a:solidFill>
                                <a:latin typeface="Cambria Math" panose="02040503050406030204" pitchFamily="18" charset="0"/>
                              </a:rPr>
                              <m:t>,</m:t>
                            </m:r>
                            <m:r>
                              <a:rPr lang="en-US" altLang="zh-CN" sz="1400" i="1">
                                <a:solidFill>
                                  <a:srgbClr val="FF0000"/>
                                </a:solidFill>
                                <a:latin typeface="Cambria Math" panose="02040503050406030204" pitchFamily="18" charset="0"/>
                              </a:rPr>
                              <m:t>𝑦</m:t>
                            </m:r>
                          </m:sub>
                        </m:sSub>
                      </m:oMath>
                    </a14:m>
                    <a:r>
                      <a:rPr lang="en-US" altLang="zh-CN" sz="1400" dirty="0"/>
                      <a:t>about spatial change</a:t>
                    </a:r>
                    <a:endParaRPr lang="zh-CN" altLang="en-US" sz="1400" dirty="0"/>
                  </a:p>
                </p:txBody>
              </p:sp>
            </mc:Choice>
            <mc:Fallback xmlns="">
              <p:sp>
                <p:nvSpPr>
                  <p:cNvPr id="157" name="文本框 156"/>
                  <p:cNvSpPr txBox="1">
                    <a:spLocks noRot="1" noChangeAspect="1" noMove="1" noResize="1" noEditPoints="1" noAdjustHandles="1" noChangeArrowheads="1" noChangeShapeType="1" noTextEdit="1"/>
                  </p:cNvSpPr>
                  <p:nvPr/>
                </p:nvSpPr>
                <p:spPr>
                  <a:xfrm>
                    <a:off x="5221469" y="5091980"/>
                    <a:ext cx="1595370" cy="818415"/>
                  </a:xfrm>
                  <a:prstGeom prst="rect">
                    <a:avLst/>
                  </a:prstGeom>
                  <a:blipFill rotWithShape="1">
                    <a:blip r:embed="rId4"/>
                  </a:blipFill>
                </p:spPr>
                <p:txBody>
                  <a:bodyPr/>
                  <a:lstStyle/>
                  <a:p>
                    <a:r>
                      <a:rPr lang="zh-CN" altLang="en-US">
                        <a:noFill/>
                      </a:rPr>
                      <a:t> </a:t>
                    </a:r>
                  </a:p>
                </p:txBody>
              </p:sp>
            </mc:Fallback>
          </mc:AlternateContent>
        </p:grpSp>
        <p:cxnSp>
          <p:nvCxnSpPr>
            <p:cNvPr id="110" name="直接连接符 109"/>
            <p:cNvCxnSpPr/>
            <p:nvPr/>
          </p:nvCxnSpPr>
          <p:spPr>
            <a:xfrm flipH="1">
              <a:off x="3649006" y="4929451"/>
              <a:ext cx="10906" cy="106601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3659912" y="5997244"/>
              <a:ext cx="23116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flipV="1">
              <a:off x="5971539" y="4957727"/>
              <a:ext cx="0" cy="103373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接箭头连接符 112"/>
            <p:cNvCxnSpPr/>
            <p:nvPr/>
          </p:nvCxnSpPr>
          <p:spPr>
            <a:xfrm>
              <a:off x="4771967" y="5991460"/>
              <a:ext cx="0" cy="2638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4" name="组合 113"/>
            <p:cNvGrpSpPr/>
            <p:nvPr/>
          </p:nvGrpSpPr>
          <p:grpSpPr>
            <a:xfrm>
              <a:off x="3809036" y="6240770"/>
              <a:ext cx="2152295" cy="800010"/>
              <a:chOff x="3899269" y="6244319"/>
              <a:chExt cx="2152295" cy="800010"/>
            </a:xfrm>
          </p:grpSpPr>
          <p:sp>
            <p:nvSpPr>
              <p:cNvPr id="154" name="矩形 153"/>
              <p:cNvSpPr/>
              <p:nvPr/>
            </p:nvSpPr>
            <p:spPr>
              <a:xfrm>
                <a:off x="3899269" y="6276772"/>
                <a:ext cx="2152295" cy="735107"/>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55" name="文本框 154"/>
              <p:cNvSpPr txBox="1"/>
              <p:nvPr/>
            </p:nvSpPr>
            <p:spPr>
              <a:xfrm>
                <a:off x="3930233" y="6244319"/>
                <a:ext cx="2121331" cy="800010"/>
              </a:xfrm>
              <a:prstGeom prst="rect">
                <a:avLst/>
              </a:prstGeom>
              <a:noFill/>
            </p:spPr>
            <p:txBody>
              <a:bodyPr wrap="square" rtlCol="0">
                <a:spAutoFit/>
              </a:bodyPr>
              <a:lstStyle/>
              <a:p>
                <a:r>
                  <a:rPr lang="en-US" altLang="zh-CN" sz="1400" dirty="0">
                    <a:solidFill>
                      <a:srgbClr val="FF0000"/>
                    </a:solidFill>
                  </a:rPr>
                  <a:t>High-quality downscaled NDVI time series from 1982 to 2020</a:t>
                </a:r>
                <a:endParaRPr lang="zh-CN" altLang="en-US" sz="1400" dirty="0">
                  <a:solidFill>
                    <a:srgbClr val="FF0000"/>
                  </a:solidFill>
                </a:endParaRPr>
              </a:p>
            </p:txBody>
          </p:sp>
        </p:grpSp>
        <p:sp>
          <p:nvSpPr>
            <p:cNvPr id="115" name="矩形: 圆角 114"/>
            <p:cNvSpPr/>
            <p:nvPr/>
          </p:nvSpPr>
          <p:spPr>
            <a:xfrm>
              <a:off x="4061970" y="5430758"/>
              <a:ext cx="1573017" cy="310459"/>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cxnSp>
          <p:nvCxnSpPr>
            <p:cNvPr id="116" name="直接连接符 115"/>
            <p:cNvCxnSpPr/>
            <p:nvPr/>
          </p:nvCxnSpPr>
          <p:spPr>
            <a:xfrm>
              <a:off x="3243829" y="2031749"/>
              <a:ext cx="0" cy="8155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3243829" y="2847279"/>
              <a:ext cx="292113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接连接符 117"/>
            <p:cNvCxnSpPr/>
            <p:nvPr/>
          </p:nvCxnSpPr>
          <p:spPr>
            <a:xfrm flipH="1" flipV="1">
              <a:off x="6153471" y="2039528"/>
              <a:ext cx="2782" cy="80078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接箭头连接符 118"/>
            <p:cNvCxnSpPr/>
            <p:nvPr/>
          </p:nvCxnSpPr>
          <p:spPr>
            <a:xfrm>
              <a:off x="3941585" y="2847279"/>
              <a:ext cx="0" cy="2222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接箭头连接符 119"/>
            <p:cNvCxnSpPr/>
            <p:nvPr/>
          </p:nvCxnSpPr>
          <p:spPr>
            <a:xfrm>
              <a:off x="3941585" y="2693474"/>
              <a:ext cx="1" cy="16351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接箭头连接符 120"/>
            <p:cNvCxnSpPr/>
            <p:nvPr/>
          </p:nvCxnSpPr>
          <p:spPr>
            <a:xfrm flipH="1">
              <a:off x="5954986" y="3861865"/>
              <a:ext cx="737074"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箭头连接符 121"/>
            <p:cNvCxnSpPr/>
            <p:nvPr/>
          </p:nvCxnSpPr>
          <p:spPr>
            <a:xfrm>
              <a:off x="4771967" y="5739810"/>
              <a:ext cx="0" cy="25165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文本框 122"/>
            <p:cNvSpPr txBox="1"/>
            <p:nvPr/>
          </p:nvSpPr>
          <p:spPr>
            <a:xfrm>
              <a:off x="4092262" y="5385241"/>
              <a:ext cx="1859111" cy="333338"/>
            </a:xfrm>
            <a:prstGeom prst="rect">
              <a:avLst/>
            </a:prstGeom>
            <a:noFill/>
          </p:spPr>
          <p:txBody>
            <a:bodyPr wrap="square" rtlCol="0">
              <a:spAutoFit/>
            </a:bodyPr>
            <a:lstStyle/>
            <a:p>
              <a:r>
                <a:rPr lang="en-US" altLang="zh-CN" sz="1400" dirty="0" err="1"/>
                <a:t>image.expression</a:t>
              </a:r>
              <a:r>
                <a:rPr lang="en-US" altLang="zh-CN" sz="1400" dirty="0"/>
                <a:t>()</a:t>
              </a:r>
            </a:p>
          </p:txBody>
        </p:sp>
        <p:sp>
          <p:nvSpPr>
            <p:cNvPr id="124" name="矩形: 圆角 123"/>
            <p:cNvSpPr/>
            <p:nvPr/>
          </p:nvSpPr>
          <p:spPr>
            <a:xfrm>
              <a:off x="1003051" y="2148193"/>
              <a:ext cx="7722118" cy="5006600"/>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p>
          </p:txBody>
        </p:sp>
        <p:grpSp>
          <p:nvGrpSpPr>
            <p:cNvPr id="125" name="组合 124"/>
            <p:cNvGrpSpPr/>
            <p:nvPr/>
          </p:nvGrpSpPr>
          <p:grpSpPr>
            <a:xfrm>
              <a:off x="274368" y="3731014"/>
              <a:ext cx="594459" cy="1821037"/>
              <a:chOff x="122910" y="3264666"/>
              <a:chExt cx="578553" cy="1821037"/>
            </a:xfrm>
          </p:grpSpPr>
          <p:sp>
            <p:nvSpPr>
              <p:cNvPr id="152" name="矩形 151"/>
              <p:cNvSpPr/>
              <p:nvPr/>
            </p:nvSpPr>
            <p:spPr>
              <a:xfrm>
                <a:off x="124911" y="3337467"/>
                <a:ext cx="576552" cy="17482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3" name="文本框 152"/>
              <p:cNvSpPr txBox="1"/>
              <p:nvPr/>
            </p:nvSpPr>
            <p:spPr>
              <a:xfrm rot="16200000">
                <a:off x="-500908" y="3888484"/>
                <a:ext cx="1816764" cy="569128"/>
              </a:xfrm>
              <a:prstGeom prst="rect">
                <a:avLst/>
              </a:prstGeom>
              <a:noFill/>
            </p:spPr>
            <p:txBody>
              <a:bodyPr wrap="square" rtlCol="0">
                <a:spAutoFit/>
              </a:bodyPr>
              <a:lstStyle/>
              <a:p>
                <a:r>
                  <a:rPr lang="en-US" altLang="zh-CN" sz="1600" dirty="0"/>
                  <a:t>Training period</a:t>
                </a:r>
              </a:p>
              <a:p>
                <a:r>
                  <a:rPr lang="en-US" altLang="zh-CN" sz="1400" dirty="0"/>
                  <a:t>   </a:t>
                </a:r>
                <a:r>
                  <a:rPr lang="en-US" altLang="zh-CN" sz="1600" dirty="0"/>
                  <a:t>(1982-2015)</a:t>
                </a:r>
                <a:endParaRPr lang="zh-CN" altLang="en-US" sz="1600" dirty="0"/>
              </a:p>
            </p:txBody>
          </p:sp>
        </p:grpSp>
        <p:grpSp>
          <p:nvGrpSpPr>
            <p:cNvPr id="126" name="组合 125"/>
            <p:cNvGrpSpPr/>
            <p:nvPr/>
          </p:nvGrpSpPr>
          <p:grpSpPr>
            <a:xfrm>
              <a:off x="270554" y="58214"/>
              <a:ext cx="8438100" cy="2034466"/>
              <a:chOff x="270554" y="58214"/>
              <a:chExt cx="8438100" cy="2034466"/>
            </a:xfrm>
          </p:grpSpPr>
          <p:sp>
            <p:nvSpPr>
              <p:cNvPr id="129" name="矩形: 圆角 128"/>
              <p:cNvSpPr/>
              <p:nvPr/>
            </p:nvSpPr>
            <p:spPr>
              <a:xfrm>
                <a:off x="2083173" y="818254"/>
                <a:ext cx="668097" cy="317141"/>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30" name="矩形: 圆角 129"/>
              <p:cNvSpPr/>
              <p:nvPr/>
            </p:nvSpPr>
            <p:spPr>
              <a:xfrm>
                <a:off x="3809037" y="775662"/>
                <a:ext cx="1176571" cy="477089"/>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31" name="矩形 130"/>
              <p:cNvSpPr/>
              <p:nvPr/>
            </p:nvSpPr>
            <p:spPr>
              <a:xfrm>
                <a:off x="2554227" y="184345"/>
                <a:ext cx="1518650" cy="506039"/>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32" name="文本框 131"/>
              <p:cNvSpPr txBox="1"/>
              <p:nvPr/>
            </p:nvSpPr>
            <p:spPr>
              <a:xfrm>
                <a:off x="2554228" y="184345"/>
                <a:ext cx="1595372" cy="523220"/>
              </a:xfrm>
              <a:prstGeom prst="rect">
                <a:avLst/>
              </a:prstGeom>
              <a:noFill/>
            </p:spPr>
            <p:txBody>
              <a:bodyPr wrap="square" rtlCol="0">
                <a:spAutoFit/>
              </a:bodyPr>
              <a:lstStyle/>
              <a:p>
                <a:r>
                  <a:rPr lang="en-US" altLang="zh-CN" sz="1400" dirty="0"/>
                  <a:t>Daily AVHRR NDVI time series</a:t>
                </a:r>
                <a:endParaRPr lang="zh-CN" altLang="en-US" sz="1400" dirty="0"/>
              </a:p>
            </p:txBody>
          </p:sp>
          <p:sp>
            <p:nvSpPr>
              <p:cNvPr id="133" name="文本框 132"/>
              <p:cNvSpPr txBox="1"/>
              <p:nvPr/>
            </p:nvSpPr>
            <p:spPr>
              <a:xfrm>
                <a:off x="2149965" y="825235"/>
                <a:ext cx="572452" cy="307777"/>
              </a:xfrm>
              <a:prstGeom prst="rect">
                <a:avLst/>
              </a:prstGeom>
              <a:noFill/>
            </p:spPr>
            <p:txBody>
              <a:bodyPr wrap="square" rtlCol="0">
                <a:spAutoFit/>
              </a:bodyPr>
              <a:lstStyle/>
              <a:p>
                <a:r>
                  <a:rPr lang="en-US" altLang="zh-CN" sz="1400" dirty="0"/>
                  <a:t>MCV</a:t>
                </a:r>
                <a:endParaRPr lang="zh-CN" altLang="en-US" sz="1400" dirty="0"/>
              </a:p>
            </p:txBody>
          </p:sp>
          <p:cxnSp>
            <p:nvCxnSpPr>
              <p:cNvPr id="134" name="直接箭头连接符 133"/>
              <p:cNvCxnSpPr/>
              <p:nvPr/>
            </p:nvCxnSpPr>
            <p:spPr>
              <a:xfrm>
                <a:off x="3275585" y="695493"/>
                <a:ext cx="0" cy="6205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接箭头连接符 134"/>
              <p:cNvCxnSpPr/>
              <p:nvPr/>
            </p:nvCxnSpPr>
            <p:spPr>
              <a:xfrm>
                <a:off x="2751271" y="976823"/>
                <a:ext cx="5243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接箭头连接符 135"/>
              <p:cNvCxnSpPr/>
              <p:nvPr/>
            </p:nvCxnSpPr>
            <p:spPr>
              <a:xfrm rot="10800000">
                <a:off x="3275586" y="976823"/>
                <a:ext cx="5243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7" name="文本框 136"/>
              <p:cNvSpPr txBox="1"/>
              <p:nvPr/>
            </p:nvSpPr>
            <p:spPr>
              <a:xfrm>
                <a:off x="3778080" y="741383"/>
                <a:ext cx="1304845" cy="566674"/>
              </a:xfrm>
              <a:prstGeom prst="rect">
                <a:avLst/>
              </a:prstGeom>
              <a:noFill/>
              <a:ln>
                <a:noFill/>
              </a:ln>
            </p:spPr>
            <p:txBody>
              <a:bodyPr wrap="square" rtlCol="0">
                <a:spAutoFit/>
              </a:bodyPr>
              <a:lstStyle/>
              <a:p>
                <a:r>
                  <a:rPr lang="en-US" altLang="zh-CN" sz="1400" dirty="0"/>
                  <a:t>Bicubic spatial </a:t>
                </a:r>
              </a:p>
              <a:p>
                <a:r>
                  <a:rPr lang="en-US" altLang="zh-CN" sz="1400" dirty="0"/>
                  <a:t>interpolation</a:t>
                </a:r>
                <a:endParaRPr lang="zh-CN" altLang="en-US" sz="1400" dirty="0"/>
              </a:p>
            </p:txBody>
          </p:sp>
          <p:sp>
            <p:nvSpPr>
              <p:cNvPr id="138" name="矩形 137"/>
              <p:cNvSpPr/>
              <p:nvPr/>
            </p:nvSpPr>
            <p:spPr>
              <a:xfrm>
                <a:off x="2425141" y="1313090"/>
                <a:ext cx="1867240" cy="724700"/>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39" name="文本框 138"/>
              <p:cNvSpPr txBox="1"/>
              <p:nvPr/>
            </p:nvSpPr>
            <p:spPr>
              <a:xfrm>
                <a:off x="2458716" y="1278243"/>
                <a:ext cx="1928433" cy="800011"/>
              </a:xfrm>
              <a:prstGeom prst="rect">
                <a:avLst/>
              </a:prstGeom>
              <a:noFill/>
            </p:spPr>
            <p:txBody>
              <a:bodyPr wrap="square" rtlCol="0">
                <a:spAutoFit/>
              </a:bodyPr>
              <a:lstStyle/>
              <a:p>
                <a:r>
                  <a:rPr lang="en-US" altLang="zh-CN" sz="1400" dirty="0">
                    <a:solidFill>
                      <a:srgbClr val="FF0000"/>
                    </a:solidFill>
                  </a:rPr>
                  <a:t>Monthly</a:t>
                </a:r>
                <a:r>
                  <a:rPr lang="en-US" altLang="zh-CN" sz="1400" dirty="0"/>
                  <a:t> </a:t>
                </a:r>
                <a:r>
                  <a:rPr lang="en-US" altLang="zh-CN" sz="1400" dirty="0">
                    <a:solidFill>
                      <a:srgbClr val="FF0000"/>
                    </a:solidFill>
                  </a:rPr>
                  <a:t>AVHRR NDVI </a:t>
                </a:r>
                <a:r>
                  <a:rPr lang="en-US" altLang="zh-CN" sz="1400" dirty="0"/>
                  <a:t>(250-m resolution) from 1982 to 2020</a:t>
                </a:r>
                <a:endParaRPr lang="zh-CN" altLang="en-US" sz="1400" dirty="0"/>
              </a:p>
            </p:txBody>
          </p:sp>
          <p:sp>
            <p:nvSpPr>
              <p:cNvPr id="140" name="矩形 139"/>
              <p:cNvSpPr/>
              <p:nvPr/>
            </p:nvSpPr>
            <p:spPr>
              <a:xfrm>
                <a:off x="5395537" y="187183"/>
                <a:ext cx="1518650" cy="506039"/>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41" name="文本框 140"/>
              <p:cNvSpPr txBox="1"/>
              <p:nvPr/>
            </p:nvSpPr>
            <p:spPr>
              <a:xfrm>
                <a:off x="5395538" y="187183"/>
                <a:ext cx="1595372" cy="523220"/>
              </a:xfrm>
              <a:prstGeom prst="rect">
                <a:avLst/>
              </a:prstGeom>
              <a:noFill/>
            </p:spPr>
            <p:txBody>
              <a:bodyPr wrap="square" rtlCol="0">
                <a:spAutoFit/>
              </a:bodyPr>
              <a:lstStyle/>
              <a:p>
                <a:r>
                  <a:rPr lang="en-US" altLang="zh-CN" sz="1400" dirty="0"/>
                  <a:t>16-days MODIS NDVI time series</a:t>
                </a:r>
                <a:endParaRPr lang="zh-CN" altLang="en-US" sz="1400" dirty="0"/>
              </a:p>
            </p:txBody>
          </p:sp>
          <p:sp>
            <p:nvSpPr>
              <p:cNvPr id="142" name="矩形: 圆角 141"/>
              <p:cNvSpPr/>
              <p:nvPr/>
            </p:nvSpPr>
            <p:spPr>
              <a:xfrm>
                <a:off x="6703917" y="833698"/>
                <a:ext cx="668097" cy="317141"/>
              </a:xfrm>
              <a:prstGeom prst="roundRect">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43" name="文本框 142"/>
              <p:cNvSpPr txBox="1"/>
              <p:nvPr/>
            </p:nvSpPr>
            <p:spPr>
              <a:xfrm>
                <a:off x="6770709" y="840679"/>
                <a:ext cx="572452" cy="307777"/>
              </a:xfrm>
              <a:prstGeom prst="rect">
                <a:avLst/>
              </a:prstGeom>
              <a:noFill/>
            </p:spPr>
            <p:txBody>
              <a:bodyPr wrap="square" rtlCol="0">
                <a:spAutoFit/>
              </a:bodyPr>
              <a:lstStyle/>
              <a:p>
                <a:r>
                  <a:rPr lang="en-US" altLang="zh-CN" sz="1400" dirty="0"/>
                  <a:t>MCV</a:t>
                </a:r>
                <a:endParaRPr lang="zh-CN" altLang="en-US" sz="1400" dirty="0"/>
              </a:p>
            </p:txBody>
          </p:sp>
          <p:cxnSp>
            <p:nvCxnSpPr>
              <p:cNvPr id="144" name="直接箭头连接符 143"/>
              <p:cNvCxnSpPr/>
              <p:nvPr/>
            </p:nvCxnSpPr>
            <p:spPr>
              <a:xfrm>
                <a:off x="6167744" y="701934"/>
                <a:ext cx="0" cy="62052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5" name="直接箭头连接符 144"/>
              <p:cNvCxnSpPr/>
              <p:nvPr/>
            </p:nvCxnSpPr>
            <p:spPr>
              <a:xfrm rot="10800000">
                <a:off x="6167745" y="983264"/>
                <a:ext cx="524315"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6" name="矩形 145"/>
              <p:cNvSpPr/>
              <p:nvPr/>
            </p:nvSpPr>
            <p:spPr>
              <a:xfrm>
                <a:off x="5275538" y="1324195"/>
                <a:ext cx="1836582" cy="713594"/>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noAutofit/>
              </a:bodyPr>
              <a:lstStyle/>
              <a:p>
                <a:pPr algn="ctr"/>
                <a:endParaRPr lang="zh-CN" altLang="en-US" sz="1400"/>
              </a:p>
            </p:txBody>
          </p:sp>
          <p:sp>
            <p:nvSpPr>
              <p:cNvPr id="147" name="文本框 146"/>
              <p:cNvSpPr txBox="1"/>
              <p:nvPr/>
            </p:nvSpPr>
            <p:spPr>
              <a:xfrm>
                <a:off x="5270401" y="1292669"/>
                <a:ext cx="1928426" cy="800011"/>
              </a:xfrm>
              <a:prstGeom prst="rect">
                <a:avLst/>
              </a:prstGeom>
              <a:noFill/>
            </p:spPr>
            <p:txBody>
              <a:bodyPr wrap="square" rtlCol="0">
                <a:spAutoFit/>
              </a:bodyPr>
              <a:lstStyle/>
              <a:p>
                <a:r>
                  <a:rPr lang="en-US" altLang="zh-CN" sz="1400" dirty="0">
                    <a:solidFill>
                      <a:srgbClr val="FF0000"/>
                    </a:solidFill>
                  </a:rPr>
                  <a:t>Monthly MODIS NDVI </a:t>
                </a:r>
                <a:r>
                  <a:rPr lang="en-US" altLang="zh-CN" sz="1400" dirty="0"/>
                  <a:t>(250-m resolution) from 2001 to 2020</a:t>
                </a:r>
                <a:endParaRPr lang="zh-CN" altLang="en-US" sz="1400" dirty="0"/>
              </a:p>
            </p:txBody>
          </p:sp>
          <p:sp>
            <p:nvSpPr>
              <p:cNvPr id="148" name="矩形: 圆角 147"/>
              <p:cNvSpPr/>
              <p:nvPr/>
            </p:nvSpPr>
            <p:spPr>
              <a:xfrm>
                <a:off x="1003051" y="58214"/>
                <a:ext cx="7705603" cy="2020040"/>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149" name="组合 148"/>
              <p:cNvGrpSpPr/>
              <p:nvPr/>
            </p:nvGrpSpPr>
            <p:grpSpPr>
              <a:xfrm>
                <a:off x="270554" y="121708"/>
                <a:ext cx="592403" cy="1836138"/>
                <a:chOff x="124911" y="3236376"/>
                <a:chExt cx="576552" cy="2111649"/>
              </a:xfrm>
            </p:grpSpPr>
            <p:sp>
              <p:nvSpPr>
                <p:cNvPr id="150" name="矩形 149"/>
                <p:cNvSpPr/>
                <p:nvPr/>
              </p:nvSpPr>
              <p:spPr>
                <a:xfrm>
                  <a:off x="124911" y="3337467"/>
                  <a:ext cx="576552" cy="2010558"/>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151" name="文本框 150"/>
                <p:cNvSpPr txBox="1"/>
                <p:nvPr/>
              </p:nvSpPr>
              <p:spPr>
                <a:xfrm rot="16200000">
                  <a:off x="-582366" y="3947364"/>
                  <a:ext cx="1991104" cy="569127"/>
                </a:xfrm>
                <a:prstGeom prst="rect">
                  <a:avLst/>
                </a:prstGeom>
                <a:noFill/>
              </p:spPr>
              <p:txBody>
                <a:bodyPr wrap="square" rtlCol="0">
                  <a:spAutoFit/>
                </a:bodyPr>
                <a:lstStyle/>
                <a:p>
                  <a:r>
                    <a:rPr lang="en-US" altLang="zh-CN" sz="1600" dirty="0"/>
                    <a:t>Datasets and </a:t>
                  </a:r>
                </a:p>
                <a:p>
                  <a:r>
                    <a:rPr lang="en-US" altLang="zh-CN" sz="1600" dirty="0"/>
                    <a:t>Pre-processing</a:t>
                  </a:r>
                </a:p>
              </p:txBody>
            </p:sp>
          </p:grpSp>
        </p:grpSp>
        <p:cxnSp>
          <p:nvCxnSpPr>
            <p:cNvPr id="127" name="直接箭头连接符 126"/>
            <p:cNvCxnSpPr/>
            <p:nvPr/>
          </p:nvCxnSpPr>
          <p:spPr>
            <a:xfrm>
              <a:off x="5522693" y="2679098"/>
              <a:ext cx="0" cy="168181"/>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接箭头连接符 127"/>
            <p:cNvCxnSpPr/>
            <p:nvPr/>
          </p:nvCxnSpPr>
          <p:spPr>
            <a:xfrm>
              <a:off x="5522102" y="2856993"/>
              <a:ext cx="591" cy="21257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组合 2">
            <a:extLst>
              <a:ext uri="{FF2B5EF4-FFF2-40B4-BE49-F238E27FC236}">
                <a16:creationId xmlns:a16="http://schemas.microsoft.com/office/drawing/2014/main" id="{C4595A64-1B30-42C2-9C1A-A8FD3A230C21}"/>
              </a:ext>
            </a:extLst>
          </p:cNvPr>
          <p:cNvGrpSpPr/>
          <p:nvPr/>
        </p:nvGrpSpPr>
        <p:grpSpPr>
          <a:xfrm>
            <a:off x="2003199" y="2220022"/>
            <a:ext cx="8410973" cy="2166412"/>
            <a:chOff x="308010" y="7204079"/>
            <a:chExt cx="8410973" cy="2166412"/>
          </a:xfrm>
        </p:grpSpPr>
        <p:grpSp>
          <p:nvGrpSpPr>
            <p:cNvPr id="2" name="组合 1">
              <a:extLst>
                <a:ext uri="{FF2B5EF4-FFF2-40B4-BE49-F238E27FC236}">
                  <a16:creationId xmlns:a16="http://schemas.microsoft.com/office/drawing/2014/main" id="{8F01B09C-13F4-4FE1-A80D-22332B4D9FC5}"/>
                </a:ext>
              </a:extLst>
            </p:cNvPr>
            <p:cNvGrpSpPr/>
            <p:nvPr/>
          </p:nvGrpSpPr>
          <p:grpSpPr>
            <a:xfrm>
              <a:off x="308010" y="7275097"/>
              <a:ext cx="6635642" cy="2003717"/>
              <a:chOff x="308010" y="7275097"/>
              <a:chExt cx="6635642" cy="2003717"/>
            </a:xfrm>
          </p:grpSpPr>
          <p:grpSp>
            <p:nvGrpSpPr>
              <p:cNvPr id="81" name="组合 80">
                <a:extLst>
                  <a:ext uri="{FF2B5EF4-FFF2-40B4-BE49-F238E27FC236}">
                    <a16:creationId xmlns:a16="http://schemas.microsoft.com/office/drawing/2014/main" id="{CD38CAE4-463F-4F9E-871A-B9A6F925BCB1}"/>
                  </a:ext>
                </a:extLst>
              </p:cNvPr>
              <p:cNvGrpSpPr/>
              <p:nvPr/>
            </p:nvGrpSpPr>
            <p:grpSpPr>
              <a:xfrm>
                <a:off x="308010" y="7275097"/>
                <a:ext cx="584774" cy="2003717"/>
                <a:chOff x="168175" y="3176347"/>
                <a:chExt cx="408327" cy="1862494"/>
              </a:xfrm>
            </p:grpSpPr>
            <p:sp>
              <p:nvSpPr>
                <p:cNvPr id="82" name="矩形 81">
                  <a:extLst>
                    <a:ext uri="{FF2B5EF4-FFF2-40B4-BE49-F238E27FC236}">
                      <a16:creationId xmlns:a16="http://schemas.microsoft.com/office/drawing/2014/main" id="{20F109D7-FBFB-415A-B683-CA5AA8F02656}"/>
                    </a:ext>
                  </a:extLst>
                </p:cNvPr>
                <p:cNvSpPr/>
                <p:nvPr/>
              </p:nvSpPr>
              <p:spPr>
                <a:xfrm>
                  <a:off x="171541" y="3290605"/>
                  <a:ext cx="401594" cy="1748236"/>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sp>
              <p:nvSpPr>
                <p:cNvPr id="83" name="文本框 82">
                  <a:extLst>
                    <a:ext uri="{FF2B5EF4-FFF2-40B4-BE49-F238E27FC236}">
                      <a16:creationId xmlns:a16="http://schemas.microsoft.com/office/drawing/2014/main" id="{AD3E7BE0-46B0-416D-AF03-591EB5CD2BA8}"/>
                    </a:ext>
                  </a:extLst>
                </p:cNvPr>
                <p:cNvSpPr txBox="1"/>
                <p:nvPr/>
              </p:nvSpPr>
              <p:spPr>
                <a:xfrm rot="16200000">
                  <a:off x="-524884" y="3869406"/>
                  <a:ext cx="1794446" cy="408327"/>
                </a:xfrm>
                <a:prstGeom prst="rect">
                  <a:avLst/>
                </a:prstGeom>
                <a:noFill/>
              </p:spPr>
              <p:txBody>
                <a:bodyPr wrap="square" rtlCol="0">
                  <a:spAutoFit/>
                </a:bodyPr>
                <a:lstStyle/>
                <a:p>
                  <a:r>
                    <a:rPr lang="en-US" altLang="zh-CN" sz="1600" dirty="0"/>
                    <a:t>Validation period</a:t>
                  </a:r>
                </a:p>
                <a:p>
                  <a:r>
                    <a:rPr lang="en-US" altLang="zh-CN" sz="1600" dirty="0"/>
                    <a:t>    (2016-2020)</a:t>
                  </a:r>
                  <a:endParaRPr lang="zh-CN" altLang="en-US" sz="1600" dirty="0"/>
                </a:p>
              </p:txBody>
            </p:sp>
          </p:grpSp>
          <p:grpSp>
            <p:nvGrpSpPr>
              <p:cNvPr id="84" name="组合 83">
                <a:extLst>
                  <a:ext uri="{FF2B5EF4-FFF2-40B4-BE49-F238E27FC236}">
                    <a16:creationId xmlns:a16="http://schemas.microsoft.com/office/drawing/2014/main" id="{E766E837-5C58-41B4-8DD4-BB858343D4BD}"/>
                  </a:ext>
                </a:extLst>
              </p:cNvPr>
              <p:cNvGrpSpPr/>
              <p:nvPr/>
            </p:nvGrpSpPr>
            <p:grpSpPr>
              <a:xfrm>
                <a:off x="3081193" y="7446300"/>
                <a:ext cx="3581266" cy="735107"/>
                <a:chOff x="2951881" y="7619603"/>
                <a:chExt cx="3581266" cy="735107"/>
              </a:xfrm>
            </p:grpSpPr>
            <p:sp>
              <p:nvSpPr>
                <p:cNvPr id="85" name="矩形 84">
                  <a:extLst>
                    <a:ext uri="{FF2B5EF4-FFF2-40B4-BE49-F238E27FC236}">
                      <a16:creationId xmlns:a16="http://schemas.microsoft.com/office/drawing/2014/main" id="{678A2EAA-3917-4004-B141-A6D1F5480650}"/>
                    </a:ext>
                  </a:extLst>
                </p:cNvPr>
                <p:cNvSpPr/>
                <p:nvPr/>
              </p:nvSpPr>
              <p:spPr>
                <a:xfrm>
                  <a:off x="2951881" y="7619603"/>
                  <a:ext cx="3374339" cy="735107"/>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algn="ctr"/>
                  <a:endParaRPr lang="zh-CN" altLang="en-US" sz="1400"/>
                </a:p>
              </p:txBody>
            </p:sp>
            <p:sp>
              <p:nvSpPr>
                <p:cNvPr id="86" name="文本框 85">
                  <a:extLst>
                    <a:ext uri="{FF2B5EF4-FFF2-40B4-BE49-F238E27FC236}">
                      <a16:creationId xmlns:a16="http://schemas.microsoft.com/office/drawing/2014/main" id="{36D14E88-8351-4BF9-A084-38660537A3B7}"/>
                    </a:ext>
                  </a:extLst>
                </p:cNvPr>
                <p:cNvSpPr txBox="1"/>
                <p:nvPr/>
              </p:nvSpPr>
              <p:spPr>
                <a:xfrm>
                  <a:off x="2987708" y="7694364"/>
                  <a:ext cx="3545439" cy="523220"/>
                </a:xfrm>
                <a:prstGeom prst="rect">
                  <a:avLst/>
                </a:prstGeom>
                <a:noFill/>
              </p:spPr>
              <p:txBody>
                <a:bodyPr wrap="square" rtlCol="0">
                  <a:spAutoFit/>
                </a:bodyPr>
                <a:lstStyle/>
                <a:p>
                  <a:r>
                    <a:rPr lang="en-US" altLang="zh-CN" sz="1400" dirty="0"/>
                    <a:t>Select the downscaled and MODIS NDVI products from 2016 to 2020</a:t>
                  </a:r>
                  <a:endParaRPr lang="zh-CN" altLang="en-US" sz="1400" dirty="0"/>
                </a:p>
              </p:txBody>
            </p:sp>
          </p:grpSp>
          <p:cxnSp>
            <p:nvCxnSpPr>
              <p:cNvPr id="87" name="直接连接符 86">
                <a:extLst>
                  <a:ext uri="{FF2B5EF4-FFF2-40B4-BE49-F238E27FC236}">
                    <a16:creationId xmlns:a16="http://schemas.microsoft.com/office/drawing/2014/main" id="{2103CEEC-0783-4A2A-816C-7668B665C397}"/>
                  </a:ext>
                </a:extLst>
              </p:cNvPr>
              <p:cNvCxnSpPr>
                <a:cxnSpLocks/>
              </p:cNvCxnSpPr>
              <p:nvPr/>
            </p:nvCxnSpPr>
            <p:spPr>
              <a:xfrm>
                <a:off x="3143737" y="8423071"/>
                <a:ext cx="317899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直接箭头连接符 87">
                <a:extLst>
                  <a:ext uri="{FF2B5EF4-FFF2-40B4-BE49-F238E27FC236}">
                    <a16:creationId xmlns:a16="http://schemas.microsoft.com/office/drawing/2014/main" id="{3AB985C1-3DA6-4EAD-AA6D-D40C4D777D09}"/>
                  </a:ext>
                </a:extLst>
              </p:cNvPr>
              <p:cNvCxnSpPr>
                <a:cxnSpLocks/>
              </p:cNvCxnSpPr>
              <p:nvPr/>
            </p:nvCxnSpPr>
            <p:spPr>
              <a:xfrm>
                <a:off x="3139512" y="8417908"/>
                <a:ext cx="795" cy="3798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9" name="直接箭头连接符 88">
                <a:extLst>
                  <a:ext uri="{FF2B5EF4-FFF2-40B4-BE49-F238E27FC236}">
                    <a16:creationId xmlns:a16="http://schemas.microsoft.com/office/drawing/2014/main" id="{BC00C3E4-F601-4D32-AF9C-843DB5F57365}"/>
                  </a:ext>
                </a:extLst>
              </p:cNvPr>
              <p:cNvCxnSpPr>
                <a:cxnSpLocks/>
              </p:cNvCxnSpPr>
              <p:nvPr/>
            </p:nvCxnSpPr>
            <p:spPr>
              <a:xfrm>
                <a:off x="6322728" y="8424714"/>
                <a:ext cx="795" cy="379868"/>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E89EA99C-D36E-4780-A010-9B8CB5ECE091}"/>
                  </a:ext>
                </a:extLst>
              </p:cNvPr>
              <p:cNvCxnSpPr>
                <a:cxnSpLocks/>
              </p:cNvCxnSpPr>
              <p:nvPr/>
            </p:nvCxnSpPr>
            <p:spPr>
              <a:xfrm>
                <a:off x="4750748" y="8173735"/>
                <a:ext cx="0" cy="6233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1" name="组合 90">
                <a:extLst>
                  <a:ext uri="{FF2B5EF4-FFF2-40B4-BE49-F238E27FC236}">
                    <a16:creationId xmlns:a16="http://schemas.microsoft.com/office/drawing/2014/main" id="{D8C3DD52-C6CE-4B9D-885E-CB9DD9BB7CC8}"/>
                  </a:ext>
                </a:extLst>
              </p:cNvPr>
              <p:cNvGrpSpPr/>
              <p:nvPr/>
            </p:nvGrpSpPr>
            <p:grpSpPr>
              <a:xfrm>
                <a:off x="2764750" y="8791829"/>
                <a:ext cx="749524" cy="379868"/>
                <a:chOff x="2331245" y="3532873"/>
                <a:chExt cx="765099" cy="379868"/>
              </a:xfrm>
            </p:grpSpPr>
            <p:sp>
              <p:nvSpPr>
                <p:cNvPr id="92" name="矩形 91">
                  <a:extLst>
                    <a:ext uri="{FF2B5EF4-FFF2-40B4-BE49-F238E27FC236}">
                      <a16:creationId xmlns:a16="http://schemas.microsoft.com/office/drawing/2014/main" id="{1631DF80-FA1D-4555-B420-CAD0734851D6}"/>
                    </a:ext>
                  </a:extLst>
                </p:cNvPr>
                <p:cNvSpPr/>
                <p:nvPr/>
              </p:nvSpPr>
              <p:spPr>
                <a:xfrm>
                  <a:off x="2331245" y="3532873"/>
                  <a:ext cx="765099" cy="37986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algn="ctr"/>
                  <a:endParaRPr lang="zh-CN" altLang="en-US" sz="1400"/>
                </a:p>
              </p:txBody>
            </p:sp>
            <p:sp>
              <p:nvSpPr>
                <p:cNvPr id="93" name="文本框 92">
                  <a:extLst>
                    <a:ext uri="{FF2B5EF4-FFF2-40B4-BE49-F238E27FC236}">
                      <a16:creationId xmlns:a16="http://schemas.microsoft.com/office/drawing/2014/main" id="{5A6EE18E-68F4-49AA-98F6-671A9460F157}"/>
                    </a:ext>
                  </a:extLst>
                </p:cNvPr>
                <p:cNvSpPr txBox="1"/>
                <p:nvPr/>
              </p:nvSpPr>
              <p:spPr>
                <a:xfrm>
                  <a:off x="2404943" y="3568897"/>
                  <a:ext cx="662987" cy="307777"/>
                </a:xfrm>
                <a:prstGeom prst="rect">
                  <a:avLst/>
                </a:prstGeom>
                <a:noFill/>
              </p:spPr>
              <p:txBody>
                <a:bodyPr wrap="square" rtlCol="0">
                  <a:spAutoFit/>
                </a:bodyPr>
                <a:lstStyle/>
                <a:p>
                  <a:r>
                    <a:rPr lang="en-US" altLang="zh-CN" sz="1400" dirty="0"/>
                    <a:t>RMSE</a:t>
                  </a:r>
                  <a:endParaRPr lang="zh-CN" altLang="en-US" sz="1400" dirty="0"/>
                </a:p>
              </p:txBody>
            </p:sp>
          </p:grpSp>
          <p:grpSp>
            <p:nvGrpSpPr>
              <p:cNvPr id="94" name="组合 93">
                <a:extLst>
                  <a:ext uri="{FF2B5EF4-FFF2-40B4-BE49-F238E27FC236}">
                    <a16:creationId xmlns:a16="http://schemas.microsoft.com/office/drawing/2014/main" id="{167F1A5A-9EC8-416A-A8AC-6E6AAA39EE88}"/>
                  </a:ext>
                </a:extLst>
              </p:cNvPr>
              <p:cNvGrpSpPr/>
              <p:nvPr/>
            </p:nvGrpSpPr>
            <p:grpSpPr>
              <a:xfrm>
                <a:off x="4396679" y="8796628"/>
                <a:ext cx="777331" cy="370271"/>
                <a:chOff x="2331246" y="3532873"/>
                <a:chExt cx="736684" cy="379868"/>
              </a:xfrm>
            </p:grpSpPr>
            <p:sp>
              <p:nvSpPr>
                <p:cNvPr id="95" name="矩形 94">
                  <a:extLst>
                    <a:ext uri="{FF2B5EF4-FFF2-40B4-BE49-F238E27FC236}">
                      <a16:creationId xmlns:a16="http://schemas.microsoft.com/office/drawing/2014/main" id="{FAC7A670-AB0D-4494-9396-3D1B29CF561F}"/>
                    </a:ext>
                  </a:extLst>
                </p:cNvPr>
                <p:cNvSpPr/>
                <p:nvPr/>
              </p:nvSpPr>
              <p:spPr>
                <a:xfrm>
                  <a:off x="2331246" y="3532873"/>
                  <a:ext cx="661431" cy="37986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algn="ctr"/>
                  <a:endParaRPr lang="zh-CN" altLang="en-US" sz="1400"/>
                </a:p>
              </p:txBody>
            </p:sp>
            <p:sp>
              <p:nvSpPr>
                <p:cNvPr id="96" name="文本框 95">
                  <a:extLst>
                    <a:ext uri="{FF2B5EF4-FFF2-40B4-BE49-F238E27FC236}">
                      <a16:creationId xmlns:a16="http://schemas.microsoft.com/office/drawing/2014/main" id="{C0BDCB5E-A266-4066-9891-761650535351}"/>
                    </a:ext>
                  </a:extLst>
                </p:cNvPr>
                <p:cNvSpPr txBox="1"/>
                <p:nvPr/>
              </p:nvSpPr>
              <p:spPr>
                <a:xfrm>
                  <a:off x="2404943" y="3568897"/>
                  <a:ext cx="662987" cy="315754"/>
                </a:xfrm>
                <a:prstGeom prst="rect">
                  <a:avLst/>
                </a:prstGeom>
                <a:noFill/>
              </p:spPr>
              <p:txBody>
                <a:bodyPr wrap="square" rtlCol="0">
                  <a:spAutoFit/>
                </a:bodyPr>
                <a:lstStyle/>
                <a:p>
                  <a:r>
                    <a:rPr lang="en-US" altLang="zh-CN" sz="1400" dirty="0"/>
                    <a:t>MAE</a:t>
                  </a:r>
                  <a:endParaRPr lang="zh-CN" altLang="en-US" sz="1400" dirty="0"/>
                </a:p>
              </p:txBody>
            </p:sp>
          </p:grpSp>
          <p:grpSp>
            <p:nvGrpSpPr>
              <p:cNvPr id="97" name="组合 96">
                <a:extLst>
                  <a:ext uri="{FF2B5EF4-FFF2-40B4-BE49-F238E27FC236}">
                    <a16:creationId xmlns:a16="http://schemas.microsoft.com/office/drawing/2014/main" id="{F5F27972-9AA9-4ACF-956D-10EE0E3C8CE3}"/>
                  </a:ext>
                </a:extLst>
              </p:cNvPr>
              <p:cNvGrpSpPr/>
              <p:nvPr/>
            </p:nvGrpSpPr>
            <p:grpSpPr>
              <a:xfrm>
                <a:off x="5916151" y="8801948"/>
                <a:ext cx="1027501" cy="379868"/>
                <a:chOff x="2325868" y="3532873"/>
                <a:chExt cx="910993" cy="379868"/>
              </a:xfrm>
            </p:grpSpPr>
            <p:sp>
              <p:nvSpPr>
                <p:cNvPr id="172" name="矩形 171">
                  <a:extLst>
                    <a:ext uri="{FF2B5EF4-FFF2-40B4-BE49-F238E27FC236}">
                      <a16:creationId xmlns:a16="http://schemas.microsoft.com/office/drawing/2014/main" id="{24EE4B45-FB07-4002-8503-1F87C3BDA20F}"/>
                    </a:ext>
                  </a:extLst>
                </p:cNvPr>
                <p:cNvSpPr/>
                <p:nvPr/>
              </p:nvSpPr>
              <p:spPr>
                <a:xfrm>
                  <a:off x="2331245" y="3532873"/>
                  <a:ext cx="765099" cy="379868"/>
                </a:xfrm>
                <a:prstGeom prst="rect">
                  <a:avLst/>
                </a:prstGeom>
                <a:no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7497" tIns="33748" rIns="67497" bIns="33748" numCol="1" spcCol="0" rtlCol="0" fromWordArt="0" anchor="ctr" anchorCtr="0" forceAA="0" compatLnSpc="1">
                  <a:prstTxWarp prst="textNoShape">
                    <a:avLst/>
                  </a:prstTxWarp>
                  <a:noAutofit/>
                </a:bodyPr>
                <a:lstStyle/>
                <a:p>
                  <a:pPr algn="ctr"/>
                  <a:endParaRPr lang="zh-CN" altLang="en-US" sz="1400"/>
                </a:p>
              </p:txBody>
            </p:sp>
            <p:sp>
              <p:nvSpPr>
                <p:cNvPr id="173" name="文本框 172">
                  <a:extLst>
                    <a:ext uri="{FF2B5EF4-FFF2-40B4-BE49-F238E27FC236}">
                      <a16:creationId xmlns:a16="http://schemas.microsoft.com/office/drawing/2014/main" id="{C357E080-FB4C-4435-942F-B0077ADDC859}"/>
                    </a:ext>
                  </a:extLst>
                </p:cNvPr>
                <p:cNvSpPr txBox="1"/>
                <p:nvPr/>
              </p:nvSpPr>
              <p:spPr>
                <a:xfrm>
                  <a:off x="2325868" y="3568897"/>
                  <a:ext cx="910993" cy="307777"/>
                </a:xfrm>
                <a:prstGeom prst="rect">
                  <a:avLst/>
                </a:prstGeom>
                <a:noFill/>
              </p:spPr>
              <p:txBody>
                <a:bodyPr wrap="square" rtlCol="0">
                  <a:spAutoFit/>
                </a:bodyPr>
                <a:lstStyle/>
                <a:p>
                  <a:r>
                    <a:rPr lang="en-US" altLang="zh-CN" sz="1400" dirty="0"/>
                    <a:t>Pearson(r)</a:t>
                  </a:r>
                  <a:endParaRPr lang="zh-CN" altLang="en-US" sz="1400" dirty="0"/>
                </a:p>
              </p:txBody>
            </p:sp>
          </p:grpSp>
        </p:grpSp>
        <p:sp>
          <p:nvSpPr>
            <p:cNvPr id="174" name="矩形: 圆角 173">
              <a:extLst>
                <a:ext uri="{FF2B5EF4-FFF2-40B4-BE49-F238E27FC236}">
                  <a16:creationId xmlns:a16="http://schemas.microsoft.com/office/drawing/2014/main" id="{E1124AAD-F183-4E5F-BE99-332EC873AB4D}"/>
                </a:ext>
              </a:extLst>
            </p:cNvPr>
            <p:cNvSpPr/>
            <p:nvPr/>
          </p:nvSpPr>
          <p:spPr>
            <a:xfrm>
              <a:off x="1013380" y="7204079"/>
              <a:ext cx="7705603" cy="2166412"/>
            </a:xfrm>
            <a:prstGeom prst="round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8"/>
                                        </p:tgtEl>
                                      </p:cBhvr>
                                    </p:animEffect>
                                    <p:set>
                                      <p:cBhvr>
                                        <p:cTn id="7" dur="1" fill="hold">
                                          <p:stCondLst>
                                            <p:cond delay="499"/>
                                          </p:stCondLst>
                                        </p:cTn>
                                        <p:tgtEl>
                                          <p:spTgt spid="9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863"/>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0" y="96305"/>
            <a:ext cx="2623127" cy="52322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Method</a:t>
            </a:r>
            <a:endParaRPr lang="zh-CN" altLang="en-US" sz="2800" dirty="0">
              <a:solidFill>
                <a:schemeClr val="bg1"/>
              </a:solidFill>
              <a:latin typeface="Arial Black" panose="020B0A04020102020204" pitchFamily="34" charset="0"/>
            </a:endParaRPr>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030" y="6276079"/>
            <a:ext cx="1661419" cy="619065"/>
          </a:xfrm>
          <a:prstGeom prst="rect">
            <a:avLst/>
          </a:prstGeom>
        </p:spPr>
      </p:pic>
      <mc:AlternateContent xmlns:mc="http://schemas.openxmlformats.org/markup-compatibility/2006" xmlns:a14="http://schemas.microsoft.com/office/drawing/2010/main">
        <mc:Choice Requires="a14">
          <p:sp>
            <p:nvSpPr>
              <p:cNvPr id="2" name="矩形 1"/>
              <p:cNvSpPr/>
              <p:nvPr/>
            </p:nvSpPr>
            <p:spPr>
              <a:xfrm>
                <a:off x="3633547" y="1355550"/>
                <a:ext cx="5327676" cy="3912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FF0000"/>
                              </a:solidFill>
                              <a:latin typeface="Cambria Math" panose="02040503050406030204" pitchFamily="18" charset="0"/>
                            </a:rPr>
                          </m:ctrlPr>
                        </m:sSubPr>
                        <m:e>
                          <m:r>
                            <a:rPr lang="zh-CN" altLang="en-US" i="1">
                              <a:solidFill>
                                <a:srgbClr val="FF0000"/>
                              </a:solidFill>
                              <a:latin typeface="Cambria Math" panose="02040503050406030204" pitchFamily="18" charset="0"/>
                            </a:rPr>
                            <m:t>𝐾</m:t>
                          </m:r>
                        </m:e>
                        <m:sub>
                          <m:r>
                            <a:rPr lang="zh-CN" altLang="en-US" i="1">
                              <a:solidFill>
                                <a:srgbClr val="FF0000"/>
                              </a:solidFill>
                              <a:latin typeface="Cambria Math" panose="02040503050406030204" pitchFamily="18" charset="0"/>
                            </a:rPr>
                            <m:t>𝑥</m:t>
                          </m:r>
                          <m:r>
                            <a:rPr lang="zh-CN" altLang="en-US" i="0">
                              <a:solidFill>
                                <a:srgbClr val="FF0000"/>
                              </a:solidFill>
                              <a:latin typeface="Cambria Math" panose="02040503050406030204" pitchFamily="18" charset="0"/>
                            </a:rPr>
                            <m:t>,</m:t>
                          </m:r>
                          <m:r>
                            <a:rPr lang="zh-CN" altLang="en-US" i="1">
                              <a:solidFill>
                                <a:srgbClr val="FF0000"/>
                              </a:solidFill>
                              <a:latin typeface="Cambria Math" panose="02040503050406030204" pitchFamily="18" charset="0"/>
                            </a:rPr>
                            <m:t>𝑦</m:t>
                          </m:r>
                          <m:r>
                            <a:rPr lang="zh-CN" altLang="en-US" i="0">
                              <a:solidFill>
                                <a:srgbClr val="FF0000"/>
                              </a:solidFill>
                              <a:latin typeface="Cambria Math" panose="02040503050406030204" pitchFamily="18" charset="0"/>
                            </a:rPr>
                            <m:t>,</m:t>
                          </m:r>
                          <m:r>
                            <a:rPr lang="zh-CN" altLang="en-US" i="1">
                              <a:solidFill>
                                <a:srgbClr val="FF0000"/>
                              </a:solidFill>
                              <a:latin typeface="Cambria Math" panose="02040503050406030204" pitchFamily="18" charset="0"/>
                            </a:rPr>
                            <m:t>𝑡</m:t>
                          </m:r>
                        </m:sub>
                      </m:sSub>
                      <m:r>
                        <a:rPr lang="zh-CN" altLang="en-US" i="0">
                          <a:latin typeface="Cambria Math" panose="02040503050406030204" pitchFamily="18" charset="0"/>
                        </a:rPr>
                        <m:t>= (</m:t>
                      </m:r>
                      <m:sSub>
                        <m:sSubPr>
                          <m:ctrlPr>
                            <a:rPr lang="zh-CN" altLang="en-US" i="1">
                              <a:latin typeface="Cambria Math" panose="02040503050406030204" pitchFamily="18" charset="0"/>
                            </a:rPr>
                          </m:ctrlPr>
                        </m:sSubPr>
                        <m:e>
                          <m:r>
                            <a:rPr lang="zh-CN" altLang="en-US" i="1">
                              <a:latin typeface="Cambria Math" panose="02040503050406030204" pitchFamily="18" charset="0"/>
                            </a:rPr>
                            <m:t>𝑁𝐷𝑉𝐼</m:t>
                          </m:r>
                        </m:e>
                        <m:sub>
                          <m:r>
                            <a:rPr lang="zh-CN" altLang="en-US" i="1">
                              <a:latin typeface="Cambria Math" panose="02040503050406030204" pitchFamily="18" charset="0"/>
                            </a:rPr>
                            <m:t>𝐿</m:t>
                          </m:r>
                          <m:r>
                            <a:rPr lang="zh-CN" altLang="en-US" i="0">
                              <a:latin typeface="Cambria Math" panose="02040503050406030204" pitchFamily="18" charset="0"/>
                            </a:rPr>
                            <m:t>,</m:t>
                          </m:r>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𝑡</m:t>
                          </m:r>
                        </m:sub>
                      </m:sSub>
                      <m:r>
                        <a:rPr lang="zh-CN" altLang="en-US" i="0">
                          <a:latin typeface="Cambria Math" panose="02040503050406030204" pitchFamily="18" charset="0"/>
                        </a:rPr>
                        <m:t> − </m:t>
                      </m:r>
                      <m:sSub>
                        <m:sSubPr>
                          <m:ctrlPr>
                            <a:rPr lang="zh-CN" altLang="en-US" i="1">
                              <a:latin typeface="Cambria Math" panose="02040503050406030204" pitchFamily="18" charset="0"/>
                            </a:rPr>
                          </m:ctrlPr>
                        </m:sSubPr>
                        <m:e>
                          <m:r>
                            <a:rPr lang="zh-CN" altLang="en-US" i="1">
                              <a:latin typeface="Cambria Math" panose="02040503050406030204" pitchFamily="18" charset="0"/>
                            </a:rPr>
                            <m:t>𝑁𝐷𝑉𝐼</m:t>
                          </m:r>
                        </m:e>
                        <m:sub>
                          <m:r>
                            <a:rPr lang="zh-CN" altLang="en-US" i="1">
                              <a:latin typeface="Cambria Math" panose="02040503050406030204" pitchFamily="18" charset="0"/>
                            </a:rPr>
                            <m:t>𝐿</m:t>
                          </m:r>
                          <m:r>
                            <a:rPr lang="zh-CN" altLang="en-US" i="0">
                              <a:latin typeface="Cambria Math" panose="02040503050406030204" pitchFamily="18" charset="0"/>
                            </a:rPr>
                            <m:t>,</m:t>
                          </m:r>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𝑏𝑙</m:t>
                          </m:r>
                        </m:sub>
                      </m:sSub>
                      <m:r>
                        <a:rPr lang="zh-CN" altLang="en-US" i="0">
                          <a:latin typeface="Cambria Math" panose="02040503050406030204" pitchFamily="18" charset="0"/>
                        </a:rPr>
                        <m:t>)</m:t>
                      </m:r>
                      <m:f>
                        <m:fPr>
                          <m:type m:val="lin"/>
                          <m:ctrlPr>
                            <a:rPr lang="zh-CN" altLang="en-US" i="1">
                              <a:latin typeface="Cambria Math" panose="02040503050406030204" pitchFamily="18" charset="0"/>
                            </a:rPr>
                          </m:ctrlPr>
                        </m:fPr>
                        <m:num>
                          <m:r>
                            <a:rPr lang="zh-CN" altLang="en-US" i="0">
                              <a:latin typeface="Cambria Math" panose="02040503050406030204" pitchFamily="18" charset="0"/>
                            </a:rPr>
                            <m:t> </m:t>
                          </m:r>
                        </m:num>
                        <m:den>
                          <m:r>
                            <a:rPr lang="zh-CN" altLang="en-US" i="0">
                              <a:latin typeface="Cambria Math" panose="02040503050406030204" pitchFamily="18" charset="0"/>
                            </a:rPr>
                            <m:t> </m:t>
                          </m:r>
                        </m:den>
                      </m:f>
                      <m:sSub>
                        <m:sSubPr>
                          <m:ctrlPr>
                            <a:rPr lang="zh-CN" altLang="en-US" i="1">
                              <a:latin typeface="Cambria Math" panose="02040503050406030204" pitchFamily="18" charset="0"/>
                            </a:rPr>
                          </m:ctrlPr>
                        </m:sSubPr>
                        <m:e>
                          <m:r>
                            <a:rPr lang="zh-CN" altLang="en-US" i="1">
                              <a:latin typeface="Cambria Math" panose="02040503050406030204" pitchFamily="18" charset="0"/>
                            </a:rPr>
                            <m:t>𝑁𝐷𝑉𝐼</m:t>
                          </m:r>
                        </m:e>
                        <m:sub>
                          <m:r>
                            <a:rPr lang="zh-CN" altLang="en-US" i="1">
                              <a:latin typeface="Cambria Math" panose="02040503050406030204" pitchFamily="18" charset="0"/>
                            </a:rPr>
                            <m:t>𝐿</m:t>
                          </m:r>
                          <m:r>
                            <a:rPr lang="zh-CN" altLang="en-US" i="0">
                              <a:latin typeface="Cambria Math" panose="02040503050406030204" pitchFamily="18" charset="0"/>
                            </a:rPr>
                            <m:t>,</m:t>
                          </m:r>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𝑏𝑙</m:t>
                          </m:r>
                        </m:sub>
                      </m:sSub>
                    </m:oMath>
                  </m:oMathPara>
                </a14:m>
                <a:endParaRPr lang="zh-CN" altLang="en-US" dirty="0"/>
              </a:p>
            </p:txBody>
          </p:sp>
        </mc:Choice>
        <mc:Fallback xmlns="">
          <p:sp>
            <p:nvSpPr>
              <p:cNvPr id="2" name="矩形 1"/>
              <p:cNvSpPr>
                <a:spLocks noRot="1" noChangeAspect="1" noMove="1" noResize="1" noEditPoints="1" noAdjustHandles="1" noChangeArrowheads="1" noChangeShapeType="1" noTextEdit="1"/>
              </p:cNvSpPr>
              <p:nvPr/>
            </p:nvSpPr>
            <p:spPr>
              <a:xfrm>
                <a:off x="3633547" y="1355550"/>
                <a:ext cx="5327676" cy="391261"/>
              </a:xfrm>
              <a:prstGeom prst="rect">
                <a:avLst/>
              </a:prstGeom>
              <a:blipFill rotWithShape="1">
                <a:blip r:embed="rId3"/>
                <a:stretch>
                  <a:fillRect l="-1" t="-118" r="2" b="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4485840" y="2842905"/>
                <a:ext cx="3239798" cy="391261"/>
              </a:xfrm>
              <a:prstGeom prst="rect">
                <a:avLst/>
              </a:prstGeom>
            </p:spPr>
            <p:txBody>
              <a:bodyPr wrap="none">
                <a:spAutoFit/>
              </a:bodyPr>
              <a:lstStyle/>
              <a:p>
                <a14:m>
                  <m:oMath xmlns:m="http://schemas.openxmlformats.org/officeDocument/2006/math">
                    <m:sSub>
                      <m:sSubPr>
                        <m:ctrlPr>
                          <a:rPr lang="zh-CN" altLang="zh-CN" i="1" smtClean="0">
                            <a:solidFill>
                              <a:srgbClr val="FF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solidFill>
                              <a:srgbClr val="FF0000"/>
                            </a:solidFill>
                            <a:latin typeface="Cambria Math" panose="02040503050406030204" pitchFamily="18" charset="0"/>
                            <a:cs typeface="Times New Roman" panose="02020603050405020304" pitchFamily="18" charset="0"/>
                          </a:rPr>
                          <m:t>𝐶𝑉</m:t>
                        </m:r>
                      </m:e>
                      <m:sub>
                        <m:r>
                          <a:rPr lang="en-US" altLang="zh-CN" i="1" kern="100">
                            <a:solidFill>
                              <a:srgbClr val="FF0000"/>
                            </a:solidFill>
                            <a:latin typeface="Cambria Math" panose="02040503050406030204" pitchFamily="18" charset="0"/>
                            <a:cs typeface="Times New Roman" panose="02020603050405020304" pitchFamily="18" charset="0"/>
                          </a:rPr>
                          <m:t>𝑥</m:t>
                        </m:r>
                        <m:r>
                          <a:rPr lang="en-US" altLang="zh-CN" i="1" kern="100">
                            <a:solidFill>
                              <a:srgbClr val="FF0000"/>
                            </a:solidFill>
                            <a:latin typeface="Cambria Math" panose="02040503050406030204" pitchFamily="18" charset="0"/>
                            <a:cs typeface="Times New Roman" panose="02020603050405020304" pitchFamily="18" charset="0"/>
                          </a:rPr>
                          <m:t>,</m:t>
                        </m:r>
                        <m:r>
                          <a:rPr lang="en-US" altLang="zh-CN" i="1" kern="100">
                            <a:solidFill>
                              <a:srgbClr val="FF0000"/>
                            </a:solidFill>
                            <a:latin typeface="Cambria Math" panose="02040503050406030204" pitchFamily="18" charset="0"/>
                            <a:cs typeface="Times New Roman" panose="02020603050405020304" pitchFamily="18" charset="0"/>
                          </a:rPr>
                          <m:t>𝑦</m:t>
                        </m:r>
                      </m:sub>
                    </m:sSub>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𝑀𝑂𝐷𝐼𝑆</m:t>
                    </m:r>
                    <m:r>
                      <a:rPr lang="en-US" altLang="zh-CN" i="1" kern="100">
                        <a:latin typeface="Cambria Math" panose="02040503050406030204" pitchFamily="18" charset="0"/>
                        <a:cs typeface="Times New Roman" panose="02020603050405020304" pitchFamily="18" charset="0"/>
                      </a:rPr>
                      <m:t>_</m:t>
                    </m:r>
                    <m:r>
                      <a:rPr lang="en-US" altLang="zh-CN" i="1" kern="100">
                        <a:latin typeface="Cambria Math" panose="02040503050406030204" pitchFamily="18" charset="0"/>
                        <a:cs typeface="Times New Roman" panose="02020603050405020304" pitchFamily="18" charset="0"/>
                      </a:rPr>
                      <m:t>𝐶𝑉</m:t>
                    </m:r>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𝑁𝑂𝐴𝐴</m:t>
                    </m:r>
                    <m:r>
                      <a:rPr lang="en-US" altLang="zh-CN" i="1" kern="100">
                        <a:latin typeface="Cambria Math" panose="02040503050406030204" pitchFamily="18" charset="0"/>
                        <a:cs typeface="Times New Roman" panose="02020603050405020304" pitchFamily="18" charset="0"/>
                      </a:rPr>
                      <m:t>_</m:t>
                    </m:r>
                    <m:r>
                      <a:rPr lang="en-US" altLang="zh-CN" i="1" kern="100">
                        <a:latin typeface="Cambria Math" panose="02040503050406030204" pitchFamily="18" charset="0"/>
                        <a:cs typeface="Times New Roman" panose="02020603050405020304" pitchFamily="18" charset="0"/>
                      </a:rPr>
                      <m:t>𝐶𝑉</m:t>
                    </m:r>
                  </m:oMath>
                </a14:m>
                <a:r>
                  <a:rPr lang="en-US" altLang="zh-CN" kern="100" dirty="0">
                    <a:latin typeface="Times New Roman" panose="02020603050405020304" pitchFamily="18" charset="0"/>
                  </a:rPr>
                  <a:t> </a:t>
                </a:r>
                <a:endParaRPr lang="zh-CN" altLang="en-US" dirty="0"/>
              </a:p>
            </p:txBody>
          </p:sp>
        </mc:Choice>
        <mc:Fallback xmlns="">
          <p:sp>
            <p:nvSpPr>
              <p:cNvPr id="3" name="矩形 2"/>
              <p:cNvSpPr>
                <a:spLocks noRot="1" noChangeAspect="1" noMove="1" noResize="1" noEditPoints="1" noAdjustHandles="1" noChangeArrowheads="1" noChangeShapeType="1" noTextEdit="1"/>
              </p:cNvSpPr>
              <p:nvPr/>
            </p:nvSpPr>
            <p:spPr>
              <a:xfrm>
                <a:off x="4485840" y="2842905"/>
                <a:ext cx="3239798" cy="391261"/>
              </a:xfrm>
              <a:prstGeom prst="rect">
                <a:avLst/>
              </a:prstGeom>
              <a:blipFill rotWithShape="1">
                <a:blip r:embed="rId4"/>
                <a:stretch>
                  <a:fillRect l="-6" t="-3" r="-1679" b="28"/>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4" name="矩形 3"/>
              <p:cNvSpPr/>
              <p:nvPr/>
            </p:nvSpPr>
            <p:spPr>
              <a:xfrm>
                <a:off x="3041983" y="4542527"/>
                <a:ext cx="6510804" cy="39126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a:latin typeface="Cambria Math" panose="02040503050406030204" pitchFamily="18" charset="0"/>
                            </a:rPr>
                          </m:ctrlPr>
                        </m:sSubPr>
                        <m:e>
                          <m:r>
                            <a:rPr lang="zh-CN" altLang="en-US" i="1">
                              <a:latin typeface="Cambria Math" panose="02040503050406030204" pitchFamily="18" charset="0"/>
                            </a:rPr>
                            <m:t>𝑁𝐷𝑉𝐼</m:t>
                          </m:r>
                        </m:e>
                        <m:sub>
                          <m:r>
                            <a:rPr lang="zh-CN" altLang="en-US" i="1">
                              <a:latin typeface="Cambria Math" panose="02040503050406030204" pitchFamily="18" charset="0"/>
                            </a:rPr>
                            <m:t>𝐻</m:t>
                          </m:r>
                          <m:r>
                            <a:rPr lang="zh-CN" altLang="en-US" i="0">
                              <a:latin typeface="Cambria Math" panose="02040503050406030204" pitchFamily="18" charset="0"/>
                            </a:rPr>
                            <m:t>,</m:t>
                          </m:r>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𝑡</m:t>
                          </m:r>
                        </m:sub>
                      </m:sSub>
                      <m:r>
                        <a:rPr lang="zh-CN" altLang="en-US" i="0">
                          <a:latin typeface="Cambria Math" panose="02040503050406030204" pitchFamily="18" charset="0"/>
                        </a:rPr>
                        <m:t> = </m:t>
                      </m:r>
                      <m:sSub>
                        <m:sSubPr>
                          <m:ctrlPr>
                            <a:rPr lang="zh-CN" altLang="en-US" i="1">
                              <a:latin typeface="Cambria Math" panose="02040503050406030204" pitchFamily="18" charset="0"/>
                            </a:rPr>
                          </m:ctrlPr>
                        </m:sSubPr>
                        <m:e>
                          <m:r>
                            <a:rPr lang="zh-CN" altLang="en-US" i="1">
                              <a:latin typeface="Cambria Math" panose="02040503050406030204" pitchFamily="18" charset="0"/>
                            </a:rPr>
                            <m:t>𝑁𝐷𝑉𝐼</m:t>
                          </m:r>
                        </m:e>
                        <m:sub>
                          <m:r>
                            <a:rPr lang="zh-CN" altLang="en-US" i="1">
                              <a:latin typeface="Cambria Math" panose="02040503050406030204" pitchFamily="18" charset="0"/>
                            </a:rPr>
                            <m:t>𝐻</m:t>
                          </m:r>
                          <m:r>
                            <a:rPr lang="zh-CN" altLang="en-US" i="0">
                              <a:latin typeface="Cambria Math" panose="02040503050406030204" pitchFamily="18" charset="0"/>
                            </a:rPr>
                            <m:t>,</m:t>
                          </m:r>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𝑏𝑙</m:t>
                          </m:r>
                        </m:sub>
                      </m:sSub>
                      <m:r>
                        <a:rPr lang="zh-CN" altLang="en-US" i="0">
                          <a:latin typeface="Cambria Math" panose="02040503050406030204" pitchFamily="18" charset="0"/>
                        </a:rPr>
                        <m:t> × (</m:t>
                      </m:r>
                      <m:r>
                        <a:rPr lang="zh-CN" altLang="en-US" i="0" smtClean="0">
                          <a:solidFill>
                            <a:srgbClr val="FF0000"/>
                          </a:solidFill>
                          <a:latin typeface="Cambria Math" panose="02040503050406030204" pitchFamily="18" charset="0"/>
                        </a:rPr>
                        <m:t>1+ </m:t>
                      </m:r>
                      <m:sSub>
                        <m:sSubPr>
                          <m:ctrlPr>
                            <a:rPr lang="zh-CN" altLang="en-US" i="1">
                              <a:solidFill>
                                <a:srgbClr val="FF0000"/>
                              </a:solidFill>
                              <a:latin typeface="Cambria Math" panose="02040503050406030204" pitchFamily="18" charset="0"/>
                            </a:rPr>
                          </m:ctrlPr>
                        </m:sSubPr>
                        <m:e>
                          <m:r>
                            <a:rPr lang="zh-CN" altLang="en-US" i="1">
                              <a:solidFill>
                                <a:srgbClr val="FF0000"/>
                              </a:solidFill>
                              <a:latin typeface="Cambria Math" panose="02040503050406030204" pitchFamily="18" charset="0"/>
                            </a:rPr>
                            <m:t>𝐾</m:t>
                          </m:r>
                          <m:r>
                            <a:rPr lang="zh-CN" altLang="en-US" i="0">
                              <a:solidFill>
                                <a:srgbClr val="FF0000"/>
                              </a:solidFill>
                              <a:latin typeface="Cambria Math" panose="02040503050406030204" pitchFamily="18" charset="0"/>
                            </a:rPr>
                            <m:t> </m:t>
                          </m:r>
                        </m:e>
                        <m:sub>
                          <m:r>
                            <a:rPr lang="zh-CN" altLang="en-US" i="1">
                              <a:solidFill>
                                <a:srgbClr val="FF0000"/>
                              </a:solidFill>
                              <a:latin typeface="Cambria Math" panose="02040503050406030204" pitchFamily="18" charset="0"/>
                            </a:rPr>
                            <m:t>𝑥</m:t>
                          </m:r>
                          <m:r>
                            <a:rPr lang="zh-CN" altLang="en-US" i="0">
                              <a:solidFill>
                                <a:srgbClr val="FF0000"/>
                              </a:solidFill>
                              <a:latin typeface="Cambria Math" panose="02040503050406030204" pitchFamily="18" charset="0"/>
                            </a:rPr>
                            <m:t>,</m:t>
                          </m:r>
                          <m:r>
                            <a:rPr lang="zh-CN" altLang="en-US" i="1">
                              <a:solidFill>
                                <a:srgbClr val="FF0000"/>
                              </a:solidFill>
                              <a:latin typeface="Cambria Math" panose="02040503050406030204" pitchFamily="18" charset="0"/>
                            </a:rPr>
                            <m:t>𝑦</m:t>
                          </m:r>
                          <m:r>
                            <a:rPr lang="zh-CN" altLang="en-US" i="0">
                              <a:solidFill>
                                <a:srgbClr val="FF0000"/>
                              </a:solidFill>
                              <a:latin typeface="Cambria Math" panose="02040503050406030204" pitchFamily="18" charset="0"/>
                            </a:rPr>
                            <m:t>,</m:t>
                          </m:r>
                          <m:r>
                            <a:rPr lang="zh-CN" altLang="en-US" i="1">
                              <a:solidFill>
                                <a:srgbClr val="FF0000"/>
                              </a:solidFill>
                              <a:latin typeface="Cambria Math" panose="02040503050406030204" pitchFamily="18" charset="0"/>
                            </a:rPr>
                            <m:t>𝑡</m:t>
                          </m:r>
                        </m:sub>
                      </m:sSub>
                      <m:r>
                        <a:rPr lang="zh-CN" altLang="en-US" i="0">
                          <a:solidFill>
                            <a:srgbClr val="FF0000"/>
                          </a:solidFill>
                          <a:latin typeface="Cambria Math" panose="02040503050406030204" pitchFamily="18" charset="0"/>
                        </a:rPr>
                        <m:t>× </m:t>
                      </m:r>
                      <m:sSub>
                        <m:sSubPr>
                          <m:ctrlPr>
                            <a:rPr lang="zh-CN" altLang="en-US" i="1">
                              <a:solidFill>
                                <a:srgbClr val="FF0000"/>
                              </a:solidFill>
                              <a:latin typeface="Cambria Math" panose="02040503050406030204" pitchFamily="18" charset="0"/>
                            </a:rPr>
                          </m:ctrlPr>
                        </m:sSubPr>
                        <m:e>
                          <m:r>
                            <a:rPr lang="zh-CN" altLang="en-US" i="1">
                              <a:solidFill>
                                <a:srgbClr val="FF0000"/>
                              </a:solidFill>
                              <a:latin typeface="Cambria Math" panose="02040503050406030204" pitchFamily="18" charset="0"/>
                            </a:rPr>
                            <m:t>𝐶𝑉</m:t>
                          </m:r>
                        </m:e>
                        <m:sub>
                          <m:r>
                            <a:rPr lang="zh-CN" altLang="en-US" i="1">
                              <a:solidFill>
                                <a:srgbClr val="FF0000"/>
                              </a:solidFill>
                              <a:latin typeface="Cambria Math" panose="02040503050406030204" pitchFamily="18" charset="0"/>
                            </a:rPr>
                            <m:t>𝑥</m:t>
                          </m:r>
                          <m:r>
                            <a:rPr lang="zh-CN" altLang="en-US" i="0">
                              <a:solidFill>
                                <a:srgbClr val="FF0000"/>
                              </a:solidFill>
                              <a:latin typeface="Cambria Math" panose="02040503050406030204" pitchFamily="18" charset="0"/>
                            </a:rPr>
                            <m:t>,</m:t>
                          </m:r>
                          <m:r>
                            <a:rPr lang="zh-CN" altLang="en-US" i="1">
                              <a:solidFill>
                                <a:srgbClr val="FF0000"/>
                              </a:solidFill>
                              <a:latin typeface="Cambria Math" panose="02040503050406030204" pitchFamily="18" charset="0"/>
                            </a:rPr>
                            <m:t>𝑦</m:t>
                          </m:r>
                        </m:sub>
                      </m:sSub>
                      <m:r>
                        <a:rPr lang="zh-CN" altLang="en-US" i="0">
                          <a:latin typeface="Cambria Math" panose="02040503050406030204" pitchFamily="18" charset="0"/>
                        </a:rPr>
                        <m:t>) + </m:t>
                      </m:r>
                      <m:sSub>
                        <m:sSubPr>
                          <m:ctrlPr>
                            <a:rPr lang="zh-CN" altLang="en-US" i="1">
                              <a:latin typeface="Cambria Math" panose="02040503050406030204" pitchFamily="18" charset="0"/>
                            </a:rPr>
                          </m:ctrlPr>
                        </m:sSubPr>
                        <m:e>
                          <m:r>
                            <a:rPr lang="zh-CN" altLang="en-US" i="1">
                              <a:latin typeface="Cambria Math" panose="02040503050406030204" pitchFamily="18" charset="0"/>
                            </a:rPr>
                            <m:t>𝜀</m:t>
                          </m:r>
                          <m:r>
                            <a:rPr lang="zh-CN" altLang="en-US" i="0">
                              <a:latin typeface="Cambria Math" panose="02040503050406030204" pitchFamily="18" charset="0"/>
                            </a:rPr>
                            <m:t> </m:t>
                          </m:r>
                        </m:e>
                        <m:sub>
                          <m:r>
                            <a:rPr lang="zh-CN" altLang="en-US" i="1">
                              <a:latin typeface="Cambria Math" panose="02040503050406030204" pitchFamily="18" charset="0"/>
                            </a:rPr>
                            <m:t>𝑥</m:t>
                          </m:r>
                          <m:r>
                            <a:rPr lang="zh-CN" altLang="en-US" i="0">
                              <a:latin typeface="Cambria Math" panose="02040503050406030204" pitchFamily="18" charset="0"/>
                            </a:rPr>
                            <m:t>,</m:t>
                          </m:r>
                          <m:r>
                            <a:rPr lang="zh-CN" altLang="en-US" i="1">
                              <a:latin typeface="Cambria Math" panose="02040503050406030204" pitchFamily="18" charset="0"/>
                            </a:rPr>
                            <m:t>𝑦</m:t>
                          </m:r>
                          <m:r>
                            <a:rPr lang="zh-CN" altLang="en-US" i="0">
                              <a:latin typeface="Cambria Math" panose="02040503050406030204" pitchFamily="18" charset="0"/>
                            </a:rPr>
                            <m:t>,</m:t>
                          </m:r>
                          <m:r>
                            <a:rPr lang="zh-CN" altLang="en-US" i="1">
                              <a:latin typeface="Cambria Math" panose="02040503050406030204" pitchFamily="18" charset="0"/>
                            </a:rPr>
                            <m:t>𝑡</m:t>
                          </m:r>
                          <m:r>
                            <a:rPr lang="zh-CN" altLang="en-US" i="0">
                              <a:latin typeface="Cambria Math" panose="02040503050406030204" pitchFamily="18" charset="0"/>
                            </a:rPr>
                            <m:t> </m:t>
                          </m:r>
                        </m:sub>
                      </m:sSub>
                    </m:oMath>
                  </m:oMathPara>
                </a14:m>
                <a:endParaRPr lang="zh-CN" altLang="en-US" dirty="0"/>
              </a:p>
            </p:txBody>
          </p:sp>
        </mc:Choice>
        <mc:Fallback>
          <p:sp>
            <p:nvSpPr>
              <p:cNvPr id="4" name="矩形 3"/>
              <p:cNvSpPr>
                <a:spLocks noRot="1" noChangeAspect="1" noMove="1" noResize="1" noEditPoints="1" noAdjustHandles="1" noChangeArrowheads="1" noChangeShapeType="1" noTextEdit="1"/>
              </p:cNvSpPr>
              <p:nvPr/>
            </p:nvSpPr>
            <p:spPr>
              <a:xfrm>
                <a:off x="3041983" y="4542527"/>
                <a:ext cx="6510804" cy="391261"/>
              </a:xfrm>
              <a:prstGeom prst="rect">
                <a:avLst/>
              </a:prstGeom>
              <a:blipFill>
                <a:blip r:embed="rId5"/>
                <a:stretch>
                  <a:fillRect b="-93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936171" y="1852236"/>
                <a:ext cx="10961913" cy="690189"/>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where </a:t>
                </a:r>
                <a14:m>
                  <m:oMath xmlns:m="http://schemas.openxmlformats.org/officeDocument/2006/math">
                    <m:sSub>
                      <m:sSubPr>
                        <m:ctrlPr>
                          <a:rPr lang="zh-CN" altLang="zh-CN" i="1" ker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𝑁𝐷𝑉𝐼</m:t>
                        </m:r>
                      </m:e>
                      <m:sub>
                        <m:r>
                          <a:rPr lang="en-US" altLang="zh-CN" i="1">
                            <a:latin typeface="Cambria Math" panose="02040503050406030204" pitchFamily="18" charset="0"/>
                            <a:cs typeface="Times New Roman" panose="02020603050405020304" pitchFamily="18" charset="0"/>
                          </a:rPr>
                          <m:t>𝐿</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𝑥</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𝑦</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𝑡</m:t>
                        </m:r>
                      </m:sub>
                    </m:sSub>
                  </m:oMath>
                </a14:m>
                <a:r>
                  <a:rPr lang="en-US" altLang="zh-CN" dirty="0">
                    <a:latin typeface="Arial" panose="020B0604020202020204" pitchFamily="34" charset="0"/>
                    <a:cs typeface="Arial" panose="020B0604020202020204" pitchFamily="34" charset="0"/>
                  </a:rPr>
                  <a:t> is the pixelwise monthly AVHRR NDVI in the entire time series, and </a:t>
                </a:r>
                <a14:m>
                  <m:oMath xmlns:m="http://schemas.openxmlformats.org/officeDocument/2006/math">
                    <m:sSub>
                      <m:sSubPr>
                        <m:ctrlPr>
                          <a:rPr lang="zh-CN" altLang="zh-CN" i="1" ker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𝑁𝐷𝑉𝐼</m:t>
                        </m:r>
                      </m:e>
                      <m:sub>
                        <m:r>
                          <a:rPr lang="en-US" altLang="zh-CN" i="1">
                            <a:latin typeface="Cambria Math" panose="02040503050406030204" pitchFamily="18" charset="0"/>
                            <a:cs typeface="Times New Roman" panose="02020603050405020304" pitchFamily="18" charset="0"/>
                          </a:rPr>
                          <m:t>𝐿</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𝑥</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𝑦</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𝑏𝑙</m:t>
                        </m:r>
                      </m:sub>
                    </m:sSub>
                  </m:oMath>
                </a14:m>
                <a:r>
                  <a:rPr lang="en-US" altLang="zh-CN" dirty="0">
                    <a:latin typeface="Arial" panose="020B0604020202020204" pitchFamily="34" charset="0"/>
                    <a:cs typeface="Arial" panose="020B0604020202020204" pitchFamily="34" charset="0"/>
                  </a:rPr>
                  <a:t> is the baseline median NDVI in different months during the training period.</a:t>
                </a:r>
                <a:endParaRPr lang="zh-CN" altLang="en-US" dirty="0">
                  <a:latin typeface="Arial" panose="020B0604020202020204" pitchFamily="34" charset="0"/>
                  <a:cs typeface="Arial" panose="020B0604020202020204" pitchFamily="34" charset="0"/>
                </a:endParaRPr>
              </a:p>
            </p:txBody>
          </p:sp>
        </mc:Choice>
        <mc:Fallback xmlns="">
          <p:sp>
            <p:nvSpPr>
              <p:cNvPr id="5" name="矩形 4"/>
              <p:cNvSpPr>
                <a:spLocks noRot="1" noChangeAspect="1" noMove="1" noResize="1" noEditPoints="1" noAdjustHandles="1" noChangeArrowheads="1" noChangeShapeType="1" noTextEdit="1"/>
              </p:cNvSpPr>
              <p:nvPr/>
            </p:nvSpPr>
            <p:spPr>
              <a:xfrm>
                <a:off x="936171" y="1852236"/>
                <a:ext cx="10961913" cy="690189"/>
              </a:xfrm>
              <a:prstGeom prst="rect">
                <a:avLst/>
              </a:prstGeom>
              <a:blipFill rotWithShape="1">
                <a:blip r:embed="rId6"/>
                <a:stretch>
                  <a:fillRect l="-2" t="-83" r="1" b="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1034142" y="3415019"/>
                <a:ext cx="10374085"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where </a:t>
                </a:r>
                <a14:m>
                  <m:oMath xmlns:m="http://schemas.openxmlformats.org/officeDocument/2006/math">
                    <m:r>
                      <a:rPr lang="en-US" altLang="zh-CN" i="1" kern="100">
                        <a:latin typeface="Cambria Math" panose="02040503050406030204" pitchFamily="18" charset="0"/>
                        <a:cs typeface="Times New Roman" panose="02020603050405020304" pitchFamily="18" charset="0"/>
                      </a:rPr>
                      <m:t>𝑀𝑂𝐷𝐼𝑆</m:t>
                    </m:r>
                    <m:r>
                      <a:rPr lang="en-US" altLang="zh-CN" i="1" kern="100">
                        <a:latin typeface="Cambria Math" panose="02040503050406030204" pitchFamily="18" charset="0"/>
                        <a:cs typeface="Times New Roman" panose="02020603050405020304" pitchFamily="18" charset="0"/>
                      </a:rPr>
                      <m:t>_</m:t>
                    </m:r>
                    <m:r>
                      <a:rPr lang="en-US" altLang="zh-CN" i="1" kern="100">
                        <a:latin typeface="Cambria Math" panose="02040503050406030204" pitchFamily="18" charset="0"/>
                        <a:cs typeface="Times New Roman" panose="02020603050405020304" pitchFamily="18" charset="0"/>
                      </a:rPr>
                      <m:t>𝐶𝑉</m:t>
                    </m:r>
                  </m:oMath>
                </a14:m>
                <a:r>
                  <a:rPr lang="en-US" altLang="zh-CN" kern="100" dirty="0">
                    <a:latin typeface="Arial" panose="020B0604020202020204" pitchFamily="34" charset="0"/>
                    <a:cs typeface="Arial" panose="020B0604020202020204" pitchFamily="34" charset="0"/>
                  </a:rPr>
                  <a:t> and </a:t>
                </a:r>
                <a14:m>
                  <m:oMath xmlns:m="http://schemas.openxmlformats.org/officeDocument/2006/math">
                    <m:r>
                      <a:rPr lang="en-US" altLang="zh-CN" i="1" kern="100">
                        <a:latin typeface="Cambria Math" panose="02040503050406030204" pitchFamily="18" charset="0"/>
                        <a:cs typeface="Times New Roman" panose="02020603050405020304" pitchFamily="18" charset="0"/>
                      </a:rPr>
                      <m:t>𝑁𝑂𝐴𝐴</m:t>
                    </m:r>
                    <m:r>
                      <a:rPr lang="en-US" altLang="zh-CN" i="1" kern="100">
                        <a:latin typeface="Cambria Math" panose="02040503050406030204" pitchFamily="18" charset="0"/>
                        <a:cs typeface="Times New Roman" panose="02020603050405020304" pitchFamily="18" charset="0"/>
                      </a:rPr>
                      <m:t>_</m:t>
                    </m:r>
                    <m:r>
                      <a:rPr lang="en-US" altLang="zh-CN" i="1" kern="100">
                        <a:latin typeface="Cambria Math" panose="02040503050406030204" pitchFamily="18" charset="0"/>
                        <a:cs typeface="Times New Roman" panose="02020603050405020304" pitchFamily="18" charset="0"/>
                      </a:rPr>
                      <m:t>𝐶𝑉</m:t>
                    </m:r>
                    <m:r>
                      <a:rPr lang="en-US" altLang="zh-CN" i="1" kern="100">
                        <a:latin typeface="Cambria Math" panose="02040503050406030204" pitchFamily="18" charset="0"/>
                        <a:cs typeface="Times New Roman" panose="02020603050405020304" pitchFamily="18" charset="0"/>
                      </a:rPr>
                      <m:t> </m:t>
                    </m:r>
                  </m:oMath>
                </a14:m>
                <a:r>
                  <a:rPr lang="en-US" altLang="zh-CN" kern="100" dirty="0">
                    <a:latin typeface="Arial" panose="020B0604020202020204" pitchFamily="34" charset="0"/>
                    <a:cs typeface="Arial" panose="020B0604020202020204" pitchFamily="34" charset="0"/>
                  </a:rPr>
                  <a:t>are respectively </a:t>
                </a:r>
                <a:r>
                  <a:rPr lang="en-US" altLang="zh-CN" dirty="0">
                    <a:latin typeface="Arial" panose="020B0604020202020204" pitchFamily="34" charset="0"/>
                    <a:cs typeface="Arial" panose="020B0604020202020204" pitchFamily="34" charset="0"/>
                  </a:rPr>
                  <a:t>the pixelwise monthly coefficients of variation (CV) of the MODIS and AVHRR products.</a:t>
                </a:r>
                <a:endParaRPr lang="zh-CN" altLang="en-US" dirty="0">
                  <a:latin typeface="Arial" panose="020B0604020202020204" pitchFamily="34" charset="0"/>
                  <a:cs typeface="Arial" panose="020B0604020202020204" pitchFamily="34" charset="0"/>
                </a:endParaRPr>
              </a:p>
            </p:txBody>
          </p:sp>
        </mc:Choice>
        <mc:Fallback xmlns="">
          <p:sp>
            <p:nvSpPr>
              <p:cNvPr id="8" name="矩形 7"/>
              <p:cNvSpPr>
                <a:spLocks noRot="1" noChangeAspect="1" noMove="1" noResize="1" noEditPoints="1" noAdjustHandles="1" noChangeArrowheads="1" noChangeShapeType="1" noTextEdit="1"/>
              </p:cNvSpPr>
              <p:nvPr/>
            </p:nvSpPr>
            <p:spPr>
              <a:xfrm>
                <a:off x="1034142" y="3415019"/>
                <a:ext cx="10374085" cy="646331"/>
              </a:xfrm>
              <a:prstGeom prst="rect">
                <a:avLst/>
              </a:prstGeom>
              <a:blipFill rotWithShape="1">
                <a:blip r:embed="rId7"/>
                <a:stretch>
                  <a:fillRect l="-3" t="-97" r="4" b="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矩形 9"/>
              <p:cNvSpPr/>
              <p:nvPr/>
            </p:nvSpPr>
            <p:spPr>
              <a:xfrm>
                <a:off x="1132113" y="5125737"/>
                <a:ext cx="10570028" cy="690189"/>
              </a:xfrm>
              <a:prstGeom prst="rect">
                <a:avLst/>
              </a:prstGeom>
            </p:spPr>
            <p:txBody>
              <a:bodyPr wrap="square">
                <a:spAutoFit/>
              </a:bodyPr>
              <a:lstStyle/>
              <a:p>
                <a:r>
                  <a:rPr lang="en-US" altLang="zh-CN" dirty="0">
                    <a:latin typeface="Arial" panose="020B0604020202020204" pitchFamily="34" charset="0"/>
                    <a:ea typeface="Cambria Math" panose="02040503050406030204" pitchFamily="18" charset="0"/>
                    <a:cs typeface="Arial" panose="020B0604020202020204" pitchFamily="34" charset="0"/>
                  </a:rPr>
                  <a:t>where </a:t>
                </a:r>
                <a14:m>
                  <m:oMath xmlns:m="http://schemas.openxmlformats.org/officeDocument/2006/math">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kern="100">
                            <a:effectLst/>
                            <a:latin typeface="Cambria Math" panose="02040503050406030204" pitchFamily="18" charset="0"/>
                            <a:ea typeface="Cambria Math" panose="02040503050406030204" pitchFamily="18" charset="0"/>
                            <a:cs typeface="Times New Roman" panose="02020603050405020304" pitchFamily="18" charset="0"/>
                          </a:rPr>
                          <m:t>𝑁𝐷𝑉𝐼</m:t>
                        </m:r>
                      </m:e>
                      <m:sub>
                        <m:r>
                          <a:rPr lang="zh-CN" altLang="en-US" i="1" kern="100">
                            <a:effectLst/>
                            <a:latin typeface="Cambria Math" panose="02040503050406030204" pitchFamily="18" charset="0"/>
                            <a:ea typeface="Cambria Math" panose="02040503050406030204" pitchFamily="18" charset="0"/>
                            <a:cs typeface="Times New Roman" panose="02020603050405020304" pitchFamily="18" charset="0"/>
                          </a:rPr>
                          <m:t>𝐻</m:t>
                        </m:r>
                        <m:r>
                          <a:rPr lang="en-US" altLang="zh-CN" i="1" kern="100">
                            <a:latin typeface="Cambria Math" panose="02040503050406030204" pitchFamily="18" charset="0"/>
                            <a:cs typeface="Times New Roman" panose="02020603050405020304" pitchFamily="18" charset="0"/>
                          </a:rPr>
                          <m:t>,</m:t>
                        </m:r>
                        <m:r>
                          <a:rPr lang="zh-CN" altLang="en-US" i="1" kern="100">
                            <a:effectLst/>
                            <a:latin typeface="Cambria Math" panose="02040503050406030204" pitchFamily="18" charset="0"/>
                            <a:ea typeface="Cambria Math" panose="02040503050406030204" pitchFamily="18" charset="0"/>
                            <a:cs typeface="Times New Roman" panose="02020603050405020304" pitchFamily="18" charset="0"/>
                          </a:rPr>
                          <m:t>𝑥</m:t>
                        </m:r>
                        <m:r>
                          <a:rPr lang="en-US" altLang="zh-CN" i="1" kern="100">
                            <a:latin typeface="Cambria Math" panose="02040503050406030204" pitchFamily="18" charset="0"/>
                            <a:cs typeface="Times New Roman" panose="02020603050405020304" pitchFamily="18" charset="0"/>
                          </a:rPr>
                          <m:t>,</m:t>
                        </m:r>
                        <m:r>
                          <a:rPr lang="zh-CN" altLang="en-US" i="1" kern="100">
                            <a:effectLst/>
                            <a:latin typeface="Cambria Math" panose="02040503050406030204" pitchFamily="18" charset="0"/>
                            <a:ea typeface="Cambria Math" panose="02040503050406030204" pitchFamily="18" charset="0"/>
                            <a:cs typeface="Times New Roman" panose="02020603050405020304" pitchFamily="18" charset="0"/>
                          </a:rPr>
                          <m:t>𝑦</m:t>
                        </m:r>
                        <m:r>
                          <a:rPr lang="en-US" altLang="zh-CN" i="1" kern="100">
                            <a:latin typeface="Cambria Math" panose="02040503050406030204" pitchFamily="18" charset="0"/>
                            <a:cs typeface="Times New Roman" panose="02020603050405020304" pitchFamily="18" charset="0"/>
                          </a:rPr>
                          <m:t>,</m:t>
                        </m:r>
                        <m:r>
                          <a:rPr lang="zh-CN" altLang="en-US" i="1" kern="100">
                            <a:effectLst/>
                            <a:latin typeface="Cambria Math" panose="02040503050406030204" pitchFamily="18" charset="0"/>
                            <a:ea typeface="Cambria Math" panose="02040503050406030204" pitchFamily="18" charset="0"/>
                            <a:cs typeface="Times New Roman" panose="02020603050405020304" pitchFamily="18" charset="0"/>
                          </a:rPr>
                          <m:t>𝑏𝑙</m:t>
                        </m:r>
                      </m:sub>
                    </m:sSub>
                  </m:oMath>
                </a14:m>
                <a:r>
                  <a:rPr lang="en-US" altLang="zh-CN" dirty="0">
                    <a:latin typeface="Arial" panose="020B0604020202020204" pitchFamily="34" charset="0"/>
                    <a:cs typeface="Arial" panose="020B0604020202020204" pitchFamily="34" charset="0"/>
                  </a:rPr>
                  <a:t> is the monthly median MODIS NDVI in the training period (baseline NDVI), and </a:t>
                </a:r>
                <a14:m>
                  <m:oMath xmlns:m="http://schemas.openxmlformats.org/officeDocument/2006/math">
                    <m:sSub>
                      <m:sSubPr>
                        <m:ctrlPr>
                          <a:rPr lang="zh-CN" altLang="zh-CN" i="1" ker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a:latin typeface="Cambria Math" panose="02040503050406030204" pitchFamily="18" charset="0"/>
                            <a:cs typeface="Times New Roman" panose="02020603050405020304" pitchFamily="18" charset="0"/>
                          </a:rPr>
                          <m:t>𝜀</m:t>
                        </m:r>
                      </m:e>
                      <m:sub>
                        <m:r>
                          <a:rPr lang="en-US" altLang="zh-CN" i="1">
                            <a:latin typeface="Cambria Math" panose="02040503050406030204" pitchFamily="18" charset="0"/>
                            <a:cs typeface="Times New Roman" panose="02020603050405020304" pitchFamily="18" charset="0"/>
                          </a:rPr>
                          <m:t>𝑥</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𝑦</m:t>
                        </m:r>
                        <m:r>
                          <a:rPr lang="en-US" altLang="zh-CN">
                            <a:latin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𝑡</m:t>
                        </m:r>
                        <m:r>
                          <a:rPr lang="en-US" altLang="zh-CN">
                            <a:latin typeface="Cambria Math" panose="02040503050406030204" pitchFamily="18" charset="0"/>
                            <a:cs typeface="Times New Roman" panose="02020603050405020304" pitchFamily="18" charset="0"/>
                          </a:rPr>
                          <m:t> </m:t>
                        </m:r>
                      </m:sub>
                    </m:sSub>
                  </m:oMath>
                </a14:m>
                <a:r>
                  <a:rPr lang="en-US" altLang="zh-CN" dirty="0">
                    <a:latin typeface="Arial" panose="020B0604020202020204" pitchFamily="34" charset="0"/>
                    <a:cs typeface="Arial" panose="020B0604020202020204" pitchFamily="34" charset="0"/>
                  </a:rPr>
                  <a:t> is the random errors generated in the downscaling process</a:t>
                </a:r>
                <a:endParaRPr lang="zh-CN" altLang="en-US" dirty="0">
                  <a:latin typeface="Arial" panose="020B0604020202020204" pitchFamily="34" charset="0"/>
                  <a:cs typeface="Arial" panose="020B0604020202020204" pitchFamily="34" charset="0"/>
                </a:endParaRPr>
              </a:p>
            </p:txBody>
          </p:sp>
        </mc:Choice>
        <mc:Fallback xmlns="">
          <p:sp>
            <p:nvSpPr>
              <p:cNvPr id="10" name="矩形 9"/>
              <p:cNvSpPr>
                <a:spLocks noRot="1" noChangeAspect="1" noMove="1" noResize="1" noEditPoints="1" noAdjustHandles="1" noChangeArrowheads="1" noChangeShapeType="1" noTextEdit="1"/>
              </p:cNvSpPr>
              <p:nvPr/>
            </p:nvSpPr>
            <p:spPr>
              <a:xfrm>
                <a:off x="1132113" y="5125737"/>
                <a:ext cx="10570028" cy="690189"/>
              </a:xfrm>
              <a:prstGeom prst="rect">
                <a:avLst/>
              </a:prstGeom>
              <a:blipFill rotWithShape="1">
                <a:blip r:embed="rId8"/>
                <a:stretch>
                  <a:fillRect l="-5" t="-2" r="3" b="86"/>
                </a:stretch>
              </a:blipFill>
            </p:spPr>
            <p:txBody>
              <a:bodyPr/>
              <a:lstStyle/>
              <a:p>
                <a:r>
                  <a:rPr lang="zh-CN" altLang="en-US">
                    <a:noFill/>
                  </a:rPr>
                  <a:t> </a:t>
                </a:r>
              </a:p>
            </p:txBody>
          </p:sp>
        </mc:Fallback>
      </mc:AlternateContent>
      <p:sp>
        <p:nvSpPr>
          <p:cNvPr id="11" name="文本框 10"/>
          <p:cNvSpPr txBox="1"/>
          <p:nvPr/>
        </p:nvSpPr>
        <p:spPr>
          <a:xfrm>
            <a:off x="342733" y="903084"/>
            <a:ext cx="2590801" cy="461665"/>
          </a:xfrm>
          <a:prstGeom prst="rect">
            <a:avLst/>
          </a:prstGeom>
          <a:noFill/>
        </p:spPr>
        <p:txBody>
          <a:bodyPr wrap="square" rtlCol="0">
            <a:spAutoFit/>
          </a:bodyPr>
          <a:lstStyle/>
          <a:p>
            <a:r>
              <a:rPr lang="en-US" altLang="zh-CN" sz="2400" dirty="0">
                <a:solidFill>
                  <a:srgbClr val="FF0000"/>
                </a:solidFill>
                <a:latin typeface="Arial" panose="020B0604020202020204" pitchFamily="34" charset="0"/>
                <a:cs typeface="Arial" panose="020B0604020202020204" pitchFamily="34" charset="0"/>
              </a:rPr>
              <a:t>Core Formulas</a:t>
            </a:r>
            <a:endParaRPr lang="zh-CN" altLang="en-US" sz="2400" dirty="0">
              <a:solidFill>
                <a:srgbClr val="FF0000"/>
              </a:solidFill>
              <a:latin typeface="Arial" panose="020B0604020202020204" pitchFamily="34" charset="0"/>
              <a:cs typeface="Arial" panose="020B0604020202020204" pitchFamily="34" charset="0"/>
            </a:endParaRPr>
          </a:p>
        </p:txBody>
      </p:sp>
      <p:cxnSp>
        <p:nvCxnSpPr>
          <p:cNvPr id="15" name="直接箭头连接符 14"/>
          <p:cNvCxnSpPr>
            <a:stCxn id="2" idx="3"/>
          </p:cNvCxnSpPr>
          <p:nvPr/>
        </p:nvCxnSpPr>
        <p:spPr>
          <a:xfrm flipV="1">
            <a:off x="8961223" y="1540371"/>
            <a:ext cx="700013" cy="1081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17" name="文本框 16"/>
          <p:cNvSpPr txBox="1"/>
          <p:nvPr/>
        </p:nvSpPr>
        <p:spPr>
          <a:xfrm>
            <a:off x="9726549" y="1042074"/>
            <a:ext cx="2377958" cy="830997"/>
          </a:xfrm>
          <a:prstGeom prst="rect">
            <a:avLst/>
          </a:prstGeom>
          <a:noFill/>
        </p:spPr>
        <p:txBody>
          <a:bodyPr wrap="square" rtlCol="0">
            <a:spAutoFit/>
          </a:bodyPr>
          <a:lstStyle/>
          <a:p>
            <a:r>
              <a:rPr lang="en-US" altLang="zh-CN" sz="2400" dirty="0">
                <a:solidFill>
                  <a:srgbClr val="FF0000"/>
                </a:solidFill>
                <a:latin typeface="Arial" panose="020B0604020202020204" pitchFamily="34" charset="0"/>
                <a:cs typeface="Arial" panose="020B0604020202020204" pitchFamily="34" charset="0"/>
              </a:rPr>
              <a:t>Temporal information</a:t>
            </a:r>
            <a:endParaRPr lang="zh-CN" altLang="en-US" sz="2400" dirty="0">
              <a:solidFill>
                <a:srgbClr val="FF0000"/>
              </a:solidFill>
              <a:latin typeface="Arial" panose="020B0604020202020204" pitchFamily="34" charset="0"/>
              <a:cs typeface="Arial" panose="020B0604020202020204" pitchFamily="34" charset="0"/>
            </a:endParaRPr>
          </a:p>
        </p:txBody>
      </p:sp>
      <p:cxnSp>
        <p:nvCxnSpPr>
          <p:cNvPr id="92" name="直接箭头连接符 91"/>
          <p:cNvCxnSpPr/>
          <p:nvPr/>
        </p:nvCxnSpPr>
        <p:spPr>
          <a:xfrm flipV="1">
            <a:off x="7619643" y="3029912"/>
            <a:ext cx="700013" cy="1081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93" name="文本框 92"/>
          <p:cNvSpPr txBox="1"/>
          <p:nvPr/>
        </p:nvSpPr>
        <p:spPr>
          <a:xfrm>
            <a:off x="8319656" y="2769796"/>
            <a:ext cx="3023463" cy="461665"/>
          </a:xfrm>
          <a:prstGeom prst="rect">
            <a:avLst/>
          </a:prstGeom>
          <a:noFill/>
        </p:spPr>
        <p:txBody>
          <a:bodyPr wrap="square" rtlCol="0">
            <a:spAutoFit/>
          </a:bodyPr>
          <a:lstStyle/>
          <a:p>
            <a:r>
              <a:rPr lang="en-US" altLang="zh-CN" sz="2400" dirty="0">
                <a:solidFill>
                  <a:srgbClr val="FF0000"/>
                </a:solidFill>
                <a:latin typeface="Arial" panose="020B0604020202020204" pitchFamily="34" charset="0"/>
                <a:cs typeface="Arial" panose="020B0604020202020204" pitchFamily="34" charset="0"/>
              </a:rPr>
              <a:t>Spatial information</a:t>
            </a:r>
            <a:endParaRPr lang="zh-CN" altLang="en-US" sz="2400" dirty="0">
              <a:solidFill>
                <a:srgbClr val="FF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fade">
                                      <p:cBhvr>
                                        <p:cTn id="15" dur="500"/>
                                        <p:tgtEl>
                                          <p:spTgt spid="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863"/>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sp>
        <p:nvSpPr>
          <p:cNvPr id="7" name="文本框 6"/>
          <p:cNvSpPr txBox="1"/>
          <p:nvPr/>
        </p:nvSpPr>
        <p:spPr>
          <a:xfrm>
            <a:off x="0" y="96520"/>
            <a:ext cx="5163185" cy="52197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Results and validation</a:t>
            </a:r>
            <a:endParaRPr lang="zh-CN" altLang="en-US" sz="2800" dirty="0">
              <a:solidFill>
                <a:schemeClr val="bg1"/>
              </a:solidFill>
              <a:latin typeface="Arial Black" panose="020B0A04020102020204" pitchFamily="34" charset="0"/>
            </a:endParaRPr>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030" y="6276079"/>
            <a:ext cx="1661419" cy="619065"/>
          </a:xfrm>
          <a:prstGeom prst="rect">
            <a:avLst/>
          </a:prstGeom>
        </p:spPr>
      </p:pic>
      <p:grpSp>
        <p:nvGrpSpPr>
          <p:cNvPr id="13" name="组合 12"/>
          <p:cNvGrpSpPr/>
          <p:nvPr/>
        </p:nvGrpSpPr>
        <p:grpSpPr>
          <a:xfrm>
            <a:off x="0" y="720873"/>
            <a:ext cx="6936449" cy="6057745"/>
            <a:chOff x="0" y="653180"/>
            <a:chExt cx="6936449" cy="6057745"/>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53180"/>
              <a:ext cx="6936449" cy="5529241"/>
            </a:xfrm>
            <a:prstGeom prst="rect">
              <a:avLst/>
            </a:prstGeom>
          </p:spPr>
        </p:pic>
        <p:sp>
          <p:nvSpPr>
            <p:cNvPr id="4" name="矩形 3"/>
            <p:cNvSpPr/>
            <p:nvPr/>
          </p:nvSpPr>
          <p:spPr>
            <a:xfrm>
              <a:off x="326571" y="6064594"/>
              <a:ext cx="6096000" cy="646331"/>
            </a:xfrm>
            <a:prstGeom prst="rect">
              <a:avLst/>
            </a:prstGeom>
          </p:spPr>
          <p:txBody>
            <a:bodyPr>
              <a:spAutoFit/>
            </a:bodyPr>
            <a:lstStyle/>
            <a:p>
              <a:r>
                <a:rPr lang="en-US" altLang="zh-CN" dirty="0">
                  <a:latin typeface="Arial" panose="020B0604020202020204" pitchFamily="34" charset="0"/>
                  <a:cs typeface="Arial" panose="020B0604020202020204" pitchFamily="34" charset="0"/>
                </a:rPr>
                <a:t>Maps of NDVI compared between downscaled and MODIS datasets for April and July in 2016</a:t>
              </a:r>
              <a:endParaRPr lang="zh-CN" altLang="en-US" dirty="0">
                <a:latin typeface="Arial" panose="020B0604020202020204" pitchFamily="34" charset="0"/>
                <a:cs typeface="Arial" panose="020B0604020202020204" pitchFamily="34" charset="0"/>
              </a:endParaRPr>
            </a:p>
          </p:txBody>
        </p:sp>
      </p:grpSp>
      <p:grpSp>
        <p:nvGrpSpPr>
          <p:cNvPr id="11" name="组合 10"/>
          <p:cNvGrpSpPr/>
          <p:nvPr/>
        </p:nvGrpSpPr>
        <p:grpSpPr>
          <a:xfrm>
            <a:off x="732838" y="720873"/>
            <a:ext cx="10726323" cy="5802697"/>
            <a:chOff x="745672" y="653180"/>
            <a:chExt cx="10726323" cy="5802697"/>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672" y="653180"/>
              <a:ext cx="10726323" cy="5363162"/>
            </a:xfrm>
            <a:prstGeom prst="rect">
              <a:avLst/>
            </a:prstGeom>
          </p:spPr>
        </p:pic>
        <p:sp>
          <p:nvSpPr>
            <p:cNvPr id="10" name="矩形 9"/>
            <p:cNvSpPr/>
            <p:nvPr/>
          </p:nvSpPr>
          <p:spPr>
            <a:xfrm>
              <a:off x="1455190" y="5809546"/>
              <a:ext cx="9307286" cy="646331"/>
            </a:xfrm>
            <a:prstGeom prst="rect">
              <a:avLst/>
            </a:prstGeom>
          </p:spPr>
          <p:txBody>
            <a:bodyPr wrap="square">
              <a:spAutoFit/>
            </a:bodyPr>
            <a:lstStyle/>
            <a:p>
              <a:r>
                <a:rPr lang="en-US" altLang="zh-CN" dirty="0">
                  <a:latin typeface="Arial" panose="020B0604020202020204" pitchFamily="34" charset="0"/>
                  <a:cs typeface="Arial" panose="020B0604020202020204" pitchFamily="34" charset="0"/>
                </a:rPr>
                <a:t>Spatial variation of the goodness of fit indices. (a) RMSE, (b) MAE, (c) Pearson (r), and (d) RGB image of all above three measures (Red: RMSE, Green: MAE, and Blue: Pearson-r)</a:t>
              </a:r>
              <a:endParaRPr lang="zh-CN" altLang="en-US" dirty="0">
                <a:latin typeface="Arial" panose="020B0604020202020204" pitchFamily="34" charset="0"/>
                <a:cs typeface="Arial" panose="020B0604020202020204" pitchFamily="34" charset="0"/>
              </a:endParaRPr>
            </a:p>
          </p:txBody>
        </p:sp>
      </p:grpSp>
      <p:grpSp>
        <p:nvGrpSpPr>
          <p:cNvPr id="15" name="组合 14">
            <a:extLst>
              <a:ext uri="{FF2B5EF4-FFF2-40B4-BE49-F238E27FC236}">
                <a16:creationId xmlns:a16="http://schemas.microsoft.com/office/drawing/2014/main" id="{681CCD7C-E466-4FCD-934B-A858E2223508}"/>
              </a:ext>
            </a:extLst>
          </p:cNvPr>
          <p:cNvGrpSpPr/>
          <p:nvPr/>
        </p:nvGrpSpPr>
        <p:grpSpPr>
          <a:xfrm>
            <a:off x="0" y="886115"/>
            <a:ext cx="12192000" cy="5489920"/>
            <a:chOff x="0" y="886115"/>
            <a:chExt cx="12192000" cy="5489920"/>
          </a:xfrm>
        </p:grpSpPr>
        <p:pic>
          <p:nvPicPr>
            <p:cNvPr id="16" name="图片 15" descr="error-world2.24">
              <a:extLst>
                <a:ext uri="{FF2B5EF4-FFF2-40B4-BE49-F238E27FC236}">
                  <a16:creationId xmlns:a16="http://schemas.microsoft.com/office/drawing/2014/main" id="{28004F15-499C-4ECF-8DEC-F886FDEA197D}"/>
                </a:ext>
              </a:extLst>
            </p:cNvPr>
            <p:cNvPicPr>
              <a:picLocks noChangeAspect="1"/>
            </p:cNvPicPr>
            <p:nvPr/>
          </p:nvPicPr>
          <p:blipFill>
            <a:blip r:embed="rId5"/>
            <a:srcRect t="9505" b="3327"/>
            <a:stretch>
              <a:fillRect/>
            </a:stretch>
          </p:blipFill>
          <p:spPr>
            <a:xfrm>
              <a:off x="0" y="886115"/>
              <a:ext cx="12192000" cy="5008245"/>
            </a:xfrm>
            <a:prstGeom prst="rect">
              <a:avLst/>
            </a:prstGeom>
          </p:spPr>
        </p:pic>
        <p:sp>
          <p:nvSpPr>
            <p:cNvPr id="17" name="文本框 16">
              <a:extLst>
                <a:ext uri="{FF2B5EF4-FFF2-40B4-BE49-F238E27FC236}">
                  <a16:creationId xmlns:a16="http://schemas.microsoft.com/office/drawing/2014/main" id="{14709341-C6BE-48B2-A158-07B8247D0E0D}"/>
                </a:ext>
              </a:extLst>
            </p:cNvPr>
            <p:cNvSpPr txBox="1"/>
            <p:nvPr/>
          </p:nvSpPr>
          <p:spPr>
            <a:xfrm>
              <a:off x="1215390" y="5730875"/>
              <a:ext cx="9761220" cy="645160"/>
            </a:xfrm>
            <a:prstGeom prst="rect">
              <a:avLst/>
            </a:prstGeom>
            <a:noFill/>
          </p:spPr>
          <p:txBody>
            <a:bodyPr wrap="square" rtlCol="0" anchor="t">
              <a:spAutoFit/>
            </a:bodyPr>
            <a:lstStyle/>
            <a:p>
              <a:r>
                <a:rPr lang="zh-CN" altLang="en-US" dirty="0">
                  <a:latin typeface="Arial" panose="020B0604020202020204" pitchFamily="34" charset="0"/>
                  <a:cs typeface="Arial" panose="020B0604020202020204" pitchFamily="34" charset="0"/>
                </a:rPr>
                <a:t>Spatial variation of the goodness of fit indices. (a) RMSE, (b) MAE, (c) Pearson (r), and (d) RGB image of all above three measures (Red: RMSE, Green: MAE, and Blue: Pearson-r)</a:t>
              </a:r>
            </a:p>
          </p:txBody>
        </p:sp>
      </p:grpSp>
      <p:grpSp>
        <p:nvGrpSpPr>
          <p:cNvPr id="18" name="组合 17">
            <a:extLst>
              <a:ext uri="{FF2B5EF4-FFF2-40B4-BE49-F238E27FC236}">
                <a16:creationId xmlns:a16="http://schemas.microsoft.com/office/drawing/2014/main" id="{053D8EA2-D492-4B37-B711-DF120D5B8ED8}"/>
              </a:ext>
            </a:extLst>
          </p:cNvPr>
          <p:cNvGrpSpPr/>
          <p:nvPr/>
        </p:nvGrpSpPr>
        <p:grpSpPr>
          <a:xfrm>
            <a:off x="7601239" y="4452620"/>
            <a:ext cx="4061171" cy="391160"/>
            <a:chOff x="7601239" y="4452620"/>
            <a:chExt cx="4061171" cy="391160"/>
          </a:xfrm>
        </p:grpSpPr>
        <p:sp>
          <p:nvSpPr>
            <p:cNvPr id="19" name="矩形 18">
              <a:extLst>
                <a:ext uri="{FF2B5EF4-FFF2-40B4-BE49-F238E27FC236}">
                  <a16:creationId xmlns:a16="http://schemas.microsoft.com/office/drawing/2014/main" id="{1514AF69-6A7C-4E2F-A36C-201046EEE82A}"/>
                </a:ext>
              </a:extLst>
            </p:cNvPr>
            <p:cNvSpPr/>
            <p:nvPr/>
          </p:nvSpPr>
          <p:spPr>
            <a:xfrm>
              <a:off x="8711565" y="4452620"/>
              <a:ext cx="2950845" cy="3911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a:extLst>
                <a:ext uri="{FF2B5EF4-FFF2-40B4-BE49-F238E27FC236}">
                  <a16:creationId xmlns:a16="http://schemas.microsoft.com/office/drawing/2014/main" id="{64734D54-CD89-48D7-9937-5DFD2B65DC2B}"/>
                </a:ext>
              </a:extLst>
            </p:cNvPr>
            <p:cNvSpPr/>
            <p:nvPr/>
          </p:nvSpPr>
          <p:spPr>
            <a:xfrm>
              <a:off x="7601239" y="4452620"/>
              <a:ext cx="784225" cy="391160"/>
            </a:xfrm>
            <a:prstGeom prst="rect">
              <a:avLst/>
            </a:prstGeom>
            <a:noFill/>
            <a:ln w="28575">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863"/>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030" y="6276079"/>
            <a:ext cx="1661419" cy="619065"/>
          </a:xfrm>
          <a:prstGeom prst="rect">
            <a:avLst/>
          </a:prstGeom>
        </p:spPr>
      </p:pic>
      <p:sp>
        <p:nvSpPr>
          <p:cNvPr id="8" name="文本框 7"/>
          <p:cNvSpPr txBox="1"/>
          <p:nvPr/>
        </p:nvSpPr>
        <p:spPr>
          <a:xfrm>
            <a:off x="0" y="96520"/>
            <a:ext cx="5163185" cy="52197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Results and validation</a:t>
            </a:r>
            <a:endParaRPr lang="zh-CN" altLang="en-US" sz="2800" dirty="0">
              <a:solidFill>
                <a:schemeClr val="bg1"/>
              </a:solidFill>
              <a:latin typeface="Arial Black" panose="020B0A04020102020204" pitchFamily="34" charset="0"/>
            </a:endParaRPr>
          </a:p>
        </p:txBody>
      </p:sp>
      <p:grpSp>
        <p:nvGrpSpPr>
          <p:cNvPr id="13" name="组合 12"/>
          <p:cNvGrpSpPr/>
          <p:nvPr/>
        </p:nvGrpSpPr>
        <p:grpSpPr>
          <a:xfrm>
            <a:off x="0" y="668020"/>
            <a:ext cx="7738110" cy="4890135"/>
            <a:chOff x="0" y="1052"/>
            <a:chExt cx="12186" cy="7701"/>
          </a:xfrm>
        </p:grpSpPr>
        <p:pic>
          <p:nvPicPr>
            <p:cNvPr id="2" name="图片 1" descr="Fig. 6"/>
            <p:cNvPicPr>
              <a:picLocks noChangeAspect="1"/>
            </p:cNvPicPr>
            <p:nvPr/>
          </p:nvPicPr>
          <p:blipFill>
            <a:blip r:embed="rId3"/>
            <a:stretch>
              <a:fillRect/>
            </a:stretch>
          </p:blipFill>
          <p:spPr>
            <a:xfrm>
              <a:off x="0" y="1052"/>
              <a:ext cx="12187" cy="7312"/>
            </a:xfrm>
            <a:prstGeom prst="rect">
              <a:avLst/>
            </a:prstGeom>
          </p:spPr>
        </p:pic>
        <p:sp>
          <p:nvSpPr>
            <p:cNvPr id="3" name="文本框 2"/>
            <p:cNvSpPr txBox="1"/>
            <p:nvPr/>
          </p:nvSpPr>
          <p:spPr>
            <a:xfrm>
              <a:off x="1068" y="7737"/>
              <a:ext cx="10052" cy="1016"/>
            </a:xfrm>
            <a:prstGeom prst="rect">
              <a:avLst/>
            </a:prstGeom>
            <a:noFill/>
          </p:spPr>
          <p:txBody>
            <a:bodyPr wrap="square" rtlCol="0" anchor="t">
              <a:spAutoFit/>
            </a:bodyPr>
            <a:lstStyle/>
            <a:p>
              <a:r>
                <a:rPr lang="zh-CN" altLang="en-US">
                  <a:latin typeface="Arial" panose="020B0604020202020204" pitchFamily="34" charset="0"/>
                  <a:cs typeface="Arial" panose="020B0604020202020204" pitchFamily="34" charset="0"/>
                </a:rPr>
                <a:t>Locations of the eight selected verification areas that have eight representative vegetation types</a:t>
              </a:r>
            </a:p>
          </p:txBody>
        </p:sp>
      </p:grpSp>
      <p:grpSp>
        <p:nvGrpSpPr>
          <p:cNvPr id="19" name="组合 18"/>
          <p:cNvGrpSpPr/>
          <p:nvPr/>
        </p:nvGrpSpPr>
        <p:grpSpPr>
          <a:xfrm>
            <a:off x="0" y="-17780"/>
            <a:ext cx="7482840" cy="6748780"/>
            <a:chOff x="0" y="-28"/>
            <a:chExt cx="11784" cy="10628"/>
          </a:xfrm>
        </p:grpSpPr>
        <p:pic>
          <p:nvPicPr>
            <p:cNvPr id="15" name="图片 14" descr="Fig. 7"/>
            <p:cNvPicPr>
              <a:picLocks noChangeAspect="1"/>
            </p:cNvPicPr>
            <p:nvPr/>
          </p:nvPicPr>
          <p:blipFill>
            <a:blip r:embed="rId4"/>
            <a:stretch>
              <a:fillRect/>
            </a:stretch>
          </p:blipFill>
          <p:spPr>
            <a:xfrm>
              <a:off x="0" y="-28"/>
              <a:ext cx="7854" cy="10629"/>
            </a:xfrm>
            <a:prstGeom prst="rect">
              <a:avLst/>
            </a:prstGeom>
          </p:spPr>
        </p:pic>
        <p:sp>
          <p:nvSpPr>
            <p:cNvPr id="16" name="文本框 15"/>
            <p:cNvSpPr txBox="1"/>
            <p:nvPr/>
          </p:nvSpPr>
          <p:spPr>
            <a:xfrm>
              <a:off x="7854" y="1052"/>
              <a:ext cx="3931" cy="2082"/>
            </a:xfrm>
            <a:prstGeom prst="rect">
              <a:avLst/>
            </a:prstGeom>
            <a:noFill/>
          </p:spPr>
          <p:txBody>
            <a:bodyPr wrap="square" rtlCol="0" anchor="t">
              <a:spAutoFit/>
            </a:bodyPr>
            <a:lstStyle/>
            <a:p>
              <a:r>
                <a:rPr lang="zh-CN" altLang="en-US" sz="1600" dirty="0">
                  <a:latin typeface="Arial" panose="020B0604020202020204" pitchFamily="34" charset="0"/>
                  <a:cs typeface="Arial" panose="020B0604020202020204" pitchFamily="34" charset="0"/>
                </a:rPr>
                <a:t>The correlation verification between downscaled and MODIS NDVI for different vegetation types</a:t>
              </a:r>
            </a:p>
          </p:txBody>
        </p:sp>
      </p:grpSp>
      <p:grpSp>
        <p:nvGrpSpPr>
          <p:cNvPr id="20" name="组合 19"/>
          <p:cNvGrpSpPr/>
          <p:nvPr/>
        </p:nvGrpSpPr>
        <p:grpSpPr>
          <a:xfrm>
            <a:off x="4874260" y="-17780"/>
            <a:ext cx="7317740" cy="6635115"/>
            <a:chOff x="7676" y="-28"/>
            <a:chExt cx="11524" cy="10449"/>
          </a:xfrm>
        </p:grpSpPr>
        <p:pic>
          <p:nvPicPr>
            <p:cNvPr id="17" name="图片 16" descr="Fig. 8"/>
            <p:cNvPicPr>
              <a:picLocks noChangeAspect="1"/>
            </p:cNvPicPr>
            <p:nvPr/>
          </p:nvPicPr>
          <p:blipFill>
            <a:blip r:embed="rId5"/>
            <a:stretch>
              <a:fillRect/>
            </a:stretch>
          </p:blipFill>
          <p:spPr>
            <a:xfrm>
              <a:off x="11562" y="-28"/>
              <a:ext cx="7638" cy="10449"/>
            </a:xfrm>
            <a:prstGeom prst="rect">
              <a:avLst/>
            </a:prstGeom>
          </p:spPr>
        </p:pic>
        <p:sp>
          <p:nvSpPr>
            <p:cNvPr id="18" name="文本框 17"/>
            <p:cNvSpPr txBox="1"/>
            <p:nvPr/>
          </p:nvSpPr>
          <p:spPr>
            <a:xfrm>
              <a:off x="7676" y="8189"/>
              <a:ext cx="4288" cy="1695"/>
            </a:xfrm>
            <a:prstGeom prst="rect">
              <a:avLst/>
            </a:prstGeom>
            <a:noFill/>
          </p:spPr>
          <p:txBody>
            <a:bodyPr wrap="square" rtlCol="0" anchor="t">
              <a:spAutoFit/>
            </a:bodyPr>
            <a:lstStyle/>
            <a:p>
              <a:r>
                <a:rPr lang="zh-CN" altLang="en-US" sz="1600" dirty="0">
                  <a:latin typeface="Arial" panose="020B0604020202020204" pitchFamily="34" charset="0"/>
                  <a:cs typeface="Arial" panose="020B0604020202020204" pitchFamily="34" charset="0"/>
                </a:rPr>
                <a:t>Performance comparison of the three NDVI datasets for distinguishing different vegetation types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863"/>
            <a:ext cx="12192000" cy="67364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a:p>
        </p:txBody>
      </p:sp>
      <p:cxnSp>
        <p:nvCxnSpPr>
          <p:cNvPr id="9" name="直接连接符 8"/>
          <p:cNvCxnSpPr/>
          <p:nvPr/>
        </p:nvCxnSpPr>
        <p:spPr>
          <a:xfrm>
            <a:off x="0" y="6757754"/>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cxnSp>
        <p:nvCxnSpPr>
          <p:cNvPr id="12" name="直接连接符 11"/>
          <p:cNvCxnSpPr/>
          <p:nvPr/>
        </p:nvCxnSpPr>
        <p:spPr>
          <a:xfrm>
            <a:off x="7130473" y="6753813"/>
            <a:ext cx="5061527" cy="3941"/>
          </a:xfrm>
          <a:prstGeom prst="line">
            <a:avLst/>
          </a:prstGeom>
          <a:ln w="28575"/>
        </p:spPr>
        <p:style>
          <a:lnRef idx="1">
            <a:schemeClr val="accent6"/>
          </a:lnRef>
          <a:fillRef idx="0">
            <a:schemeClr val="accent6"/>
          </a:fillRef>
          <a:effectRef idx="0">
            <a:schemeClr val="accent6"/>
          </a:effectRef>
          <a:fontRef idx="minor">
            <a:schemeClr val="tx1"/>
          </a:fontRef>
        </p:style>
      </p:cxnSp>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75030" y="6276079"/>
            <a:ext cx="1661419" cy="619065"/>
          </a:xfrm>
          <a:prstGeom prst="rect">
            <a:avLst/>
          </a:prstGeom>
        </p:spPr>
      </p:pic>
      <p:sp>
        <p:nvSpPr>
          <p:cNvPr id="8" name="文本框 7"/>
          <p:cNvSpPr txBox="1"/>
          <p:nvPr/>
        </p:nvSpPr>
        <p:spPr>
          <a:xfrm>
            <a:off x="0" y="96520"/>
            <a:ext cx="6847840" cy="521970"/>
          </a:xfrm>
          <a:prstGeom prst="rect">
            <a:avLst/>
          </a:prstGeom>
          <a:noFill/>
        </p:spPr>
        <p:txBody>
          <a:bodyPr wrap="square" rtlCol="0">
            <a:spAutoFit/>
          </a:bodyPr>
          <a:lstStyle/>
          <a:p>
            <a:r>
              <a:rPr lang="en-US" altLang="zh-CN" sz="2800" dirty="0">
                <a:solidFill>
                  <a:schemeClr val="bg1"/>
                </a:solidFill>
                <a:latin typeface="Arial Black" panose="020B0A04020102020204" pitchFamily="34" charset="0"/>
              </a:rPr>
              <a:t>Practical research applications</a:t>
            </a:r>
          </a:p>
        </p:txBody>
      </p:sp>
      <p:grpSp>
        <p:nvGrpSpPr>
          <p:cNvPr id="11" name="组合 10"/>
          <p:cNvGrpSpPr/>
          <p:nvPr/>
        </p:nvGrpSpPr>
        <p:grpSpPr>
          <a:xfrm>
            <a:off x="-10160" y="722630"/>
            <a:ext cx="5168900" cy="6044565"/>
            <a:chOff x="-1" y="1052"/>
            <a:chExt cx="8140" cy="9519"/>
          </a:xfrm>
        </p:grpSpPr>
        <p:pic>
          <p:nvPicPr>
            <p:cNvPr id="2" name="图片 1" descr="DEM"/>
            <p:cNvPicPr>
              <a:picLocks noChangeAspect="1"/>
            </p:cNvPicPr>
            <p:nvPr/>
          </p:nvPicPr>
          <p:blipFill>
            <a:blip r:embed="rId3"/>
            <a:srcRect b="3804"/>
            <a:stretch>
              <a:fillRect/>
            </a:stretch>
          </p:blipFill>
          <p:spPr>
            <a:xfrm>
              <a:off x="-1" y="1052"/>
              <a:ext cx="8003" cy="8724"/>
            </a:xfrm>
            <a:prstGeom prst="rect">
              <a:avLst/>
            </a:prstGeom>
          </p:spPr>
        </p:pic>
        <p:sp>
          <p:nvSpPr>
            <p:cNvPr id="10" name="文本框 9"/>
            <p:cNvSpPr txBox="1"/>
            <p:nvPr/>
          </p:nvSpPr>
          <p:spPr>
            <a:xfrm>
              <a:off x="514" y="9652"/>
              <a:ext cx="7625" cy="919"/>
            </a:xfrm>
            <a:prstGeom prst="rect">
              <a:avLst/>
            </a:prstGeom>
            <a:noFill/>
          </p:spPr>
          <p:txBody>
            <a:bodyPr wrap="square" rtlCol="0" anchor="t">
              <a:spAutoFit/>
            </a:bodyPr>
            <a:lstStyle/>
            <a:p>
              <a:r>
                <a:rPr lang="zh-CN" altLang="en-US" sz="1600" dirty="0">
                  <a:latin typeface="Arial" panose="020B0604020202020204" pitchFamily="34" charset="0"/>
                  <a:cs typeface="Arial" panose="020B0604020202020204" pitchFamily="34" charset="0"/>
                </a:rPr>
                <a:t>Geographic location of QLMs with the distribution of vegetation (a), and elevation distribution (b)</a:t>
              </a:r>
            </a:p>
          </p:txBody>
        </p:sp>
      </p:grpSp>
      <p:grpSp>
        <p:nvGrpSpPr>
          <p:cNvPr id="3" name="组合 2">
            <a:extLst>
              <a:ext uri="{FF2B5EF4-FFF2-40B4-BE49-F238E27FC236}">
                <a16:creationId xmlns:a16="http://schemas.microsoft.com/office/drawing/2014/main" id="{735AF75E-931E-47EE-8335-E57D8B10897D}"/>
              </a:ext>
            </a:extLst>
          </p:cNvPr>
          <p:cNvGrpSpPr/>
          <p:nvPr/>
        </p:nvGrpSpPr>
        <p:grpSpPr>
          <a:xfrm>
            <a:off x="5071745" y="705485"/>
            <a:ext cx="6918325" cy="5699125"/>
            <a:chOff x="5071745" y="705485"/>
            <a:chExt cx="6918325" cy="5699125"/>
          </a:xfrm>
        </p:grpSpPr>
        <p:pic>
          <p:nvPicPr>
            <p:cNvPr id="20" name="图片 19" descr="Fig. S1"/>
            <p:cNvPicPr>
              <a:picLocks noChangeAspect="1"/>
            </p:cNvPicPr>
            <p:nvPr/>
          </p:nvPicPr>
          <p:blipFill>
            <a:blip r:embed="rId4"/>
            <a:srcRect l="5565" t="5454" r="4556" b="3590"/>
            <a:stretch>
              <a:fillRect/>
            </a:stretch>
          </p:blipFill>
          <p:spPr>
            <a:xfrm>
              <a:off x="5071745" y="705485"/>
              <a:ext cx="6918325" cy="5324475"/>
            </a:xfrm>
            <a:prstGeom prst="rect">
              <a:avLst/>
            </a:prstGeom>
          </p:spPr>
        </p:pic>
        <p:sp>
          <p:nvSpPr>
            <p:cNvPr id="21" name="文本框 20"/>
            <p:cNvSpPr txBox="1"/>
            <p:nvPr/>
          </p:nvSpPr>
          <p:spPr>
            <a:xfrm>
              <a:off x="6540500" y="6067425"/>
              <a:ext cx="5014595" cy="337185"/>
            </a:xfrm>
            <a:prstGeom prst="rect">
              <a:avLst/>
            </a:prstGeom>
            <a:noFill/>
          </p:spPr>
          <p:txBody>
            <a:bodyPr wrap="square" rtlCol="0" anchor="t">
              <a:spAutoFit/>
            </a:bodyPr>
            <a:lstStyle/>
            <a:p>
              <a:r>
                <a:rPr lang="zh-CN" altLang="en-US" sz="1600" dirty="0">
                  <a:latin typeface="Arial" panose="020B0604020202020204" pitchFamily="34" charset="0"/>
                  <a:cs typeface="Arial" panose="020B0604020202020204" pitchFamily="34" charset="0"/>
                </a:rPr>
                <a:t>Spatial variation of the goodness of fit indices</a:t>
              </a:r>
            </a:p>
          </p:txBody>
        </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ae295ca5-fc50-4f97-83cb-581e24028a1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849</TotalTime>
  <Words>786</Words>
  <Application>Microsoft Office PowerPoint</Application>
  <PresentationFormat>宽屏</PresentationFormat>
  <Paragraphs>98</Paragraphs>
  <Slides>11</Slides>
  <Notes>1</Notes>
  <HiddenSlides>0</HiddenSlides>
  <MMClips>0</MMClips>
  <ScaleCrop>false</ScaleCrop>
  <HeadingPairs>
    <vt:vector size="6" baseType="variant">
      <vt:variant>
        <vt:lpstr>已用的字体</vt:lpstr>
      </vt:variant>
      <vt:variant>
        <vt:i4>10</vt:i4>
      </vt:variant>
      <vt:variant>
        <vt:lpstr>主题</vt:lpstr>
      </vt:variant>
      <vt:variant>
        <vt:i4>2</vt:i4>
      </vt:variant>
      <vt:variant>
        <vt:lpstr>幻灯片标题</vt:lpstr>
      </vt:variant>
      <vt:variant>
        <vt:i4>11</vt:i4>
      </vt:variant>
    </vt:vector>
  </HeadingPairs>
  <TitlesOfParts>
    <vt:vector size="23" baseType="lpstr">
      <vt:lpstr>等线</vt:lpstr>
      <vt:lpstr>等线 Light</vt:lpstr>
      <vt:lpstr>华光中等线_CNKI</vt:lpstr>
      <vt:lpstr>宋体</vt:lpstr>
      <vt:lpstr>微软雅黑</vt:lpstr>
      <vt:lpstr>Arial</vt:lpstr>
      <vt:lpstr>Arial Black</vt:lpstr>
      <vt:lpstr>Calibri</vt:lpstr>
      <vt:lpstr>Cambria Math</vt:lpstr>
      <vt:lpstr>Times New Roman</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Lenovo</cp:lastModifiedBy>
  <cp:revision>32</cp:revision>
  <dcterms:created xsi:type="dcterms:W3CDTF">2022-02-23T10:48:00Z</dcterms:created>
  <dcterms:modified xsi:type="dcterms:W3CDTF">2022-02-26T07:41:30Z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3B0230304EC74E77A97916FDD92FBDA7</vt:lpwstr>
  </property>
  <property fmtid="{D5CDD505-2E9C-101B-9397-08002B2CF9AE}" pid="3" name="KSOProductBuildVer">
    <vt:lpwstr>2052-11.1.0.11365</vt:lpwstr>
  </property>
</Properties>
</file>