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6" r:id="rId10"/>
    <p:sldId id="265" r:id="rId11"/>
    <p:sldId id="266" r:id="rId12"/>
    <p:sldId id="268" r:id="rId13"/>
    <p:sldId id="285" r:id="rId14"/>
    <p:sldId id="269" r:id="rId15"/>
    <p:sldId id="283" r:id="rId16"/>
    <p:sldId id="270" r:id="rId17"/>
    <p:sldId id="271" r:id="rId18"/>
    <p:sldId id="277" r:id="rId19"/>
    <p:sldId id="267" r:id="rId20"/>
    <p:sldId id="272" r:id="rId21"/>
    <p:sldId id="273" r:id="rId22"/>
    <p:sldId id="274" r:id="rId23"/>
    <p:sldId id="276" r:id="rId24"/>
    <p:sldId id="275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8" autoAdjust="0"/>
    <p:restoredTop sz="91484" autoAdjust="0"/>
  </p:normalViewPr>
  <p:slideViewPr>
    <p:cSldViewPr snapToGrid="0">
      <p:cViewPr varScale="1">
        <p:scale>
          <a:sx n="76" d="100"/>
          <a:sy n="76" d="100"/>
        </p:scale>
        <p:origin x="8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Improved\PRIME\ClassifierAccuraci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Accuracies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Composite Index (90-10)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Linear Discriminant Analysis</c:v>
                </c:pt>
                <c:pt idx="1">
                  <c:v>Gaussian Naïve Bayes</c:v>
                </c:pt>
                <c:pt idx="2">
                  <c:v>Logistic Regression</c:v>
                </c:pt>
                <c:pt idx="3">
                  <c:v>Random Forest</c:v>
                </c:pt>
                <c:pt idx="4">
                  <c:v>Support Vector Machines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0.4153</c:v>
                </c:pt>
                <c:pt idx="1">
                  <c:v>0.44400000000000001</c:v>
                </c:pt>
                <c:pt idx="2">
                  <c:v>0.53669999999999995</c:v>
                </c:pt>
                <c:pt idx="3">
                  <c:v>0.48559999999999998</c:v>
                </c:pt>
                <c:pt idx="4">
                  <c:v>0.52390000000000003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C8-4222-B86F-2F9FB1E6F15D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Vulnerability (90-10)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Linear Discriminant Analysis</c:v>
                </c:pt>
                <c:pt idx="1">
                  <c:v>Gaussian Naïve Bayes</c:v>
                </c:pt>
                <c:pt idx="2">
                  <c:v>Logistic Regression</c:v>
                </c:pt>
                <c:pt idx="3">
                  <c:v>Random Forest</c:v>
                </c:pt>
                <c:pt idx="4">
                  <c:v>Support Vector Machines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0">
                  <c:v>0.56230000000000002</c:v>
                </c:pt>
                <c:pt idx="1">
                  <c:v>0.61980000000000002</c:v>
                </c:pt>
                <c:pt idx="2">
                  <c:v>0.64849999999999997</c:v>
                </c:pt>
                <c:pt idx="3">
                  <c:v>0.50790000000000002</c:v>
                </c:pt>
                <c:pt idx="4">
                  <c:v>0.61660000000000004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C8-4222-B86F-2F9FB1E6F15D}"/>
            </c:ext>
          </c:extLst>
        </c:ser>
        <c:ser>
          <c:idx val="2"/>
          <c:order val="2"/>
          <c:tx>
            <c:strRef>
              <c:f>Sheet1!$K$1</c:f>
              <c:strCache>
                <c:ptCount val="1"/>
                <c:pt idx="0">
                  <c:v>Adaptability (90-10)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Linear Discriminant Analysis</c:v>
                </c:pt>
                <c:pt idx="1">
                  <c:v>Gaussian Naïve Bayes</c:v>
                </c:pt>
                <c:pt idx="2">
                  <c:v>Logistic Regression</c:v>
                </c:pt>
                <c:pt idx="3">
                  <c:v>Random Forest</c:v>
                </c:pt>
                <c:pt idx="4">
                  <c:v>Support Vector Machines</c:v>
                </c:pt>
              </c:strCache>
            </c:strRef>
          </c:cat>
          <c:val>
            <c:numRef>
              <c:f>Sheet1!$K$2:$K$6</c:f>
              <c:numCache>
                <c:formatCode>General</c:formatCode>
                <c:ptCount val="5"/>
                <c:pt idx="0">
                  <c:v>0.67090000000000005</c:v>
                </c:pt>
                <c:pt idx="1">
                  <c:v>0.72199999999999998</c:v>
                </c:pt>
                <c:pt idx="2">
                  <c:v>0.82740000000000002</c:v>
                </c:pt>
                <c:pt idx="3">
                  <c:v>0.79869999999999997</c:v>
                </c:pt>
                <c:pt idx="4">
                  <c:v>0.80830000000000002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C8-4222-B86F-2F9FB1E6F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6973567"/>
        <c:axId val="1225183983"/>
      </c:lineChart>
      <c:catAx>
        <c:axId val="123697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183983"/>
        <c:crosses val="autoZero"/>
        <c:auto val="1"/>
        <c:lblAlgn val="ctr"/>
        <c:lblOffset val="100"/>
        <c:noMultiLvlLbl val="0"/>
      </c:catAx>
      <c:valAx>
        <c:axId val="122518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697356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D27D5-1B9A-463D-8785-BC9D3FF38EFF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089B9-6BDA-40CE-A89B-E295EADC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5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089B9-6BDA-40CE-A89B-E295EADC81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0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089B9-6BDA-40CE-A89B-E295EADC8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2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USGS and Census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089B9-6BDA-40CE-A89B-E295EADC8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 is consistently best because Population is in the recovery. But it being normalized by damage is why we can use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089B9-6BDA-40CE-A89B-E295EADC81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56FF1A44-1CD6-4094-9AF6-B3BEB9529D42}" type="datetime1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56447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463581E9-D4A4-48BC-93BC-5B8406B340AC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1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0C4B0FFB-9A6E-4675-977B-D3098C413C37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4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A95C0506-A3BE-4C76-88B3-A83E030171B5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50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98AE3443-450F-4B79-A64D-1217D21D713B}" type="datetime1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E985EED6-F086-4FC3-8DF5-1295DEE8F8FB}" type="datetime1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D2AB547-C256-4EE4-9DC8-EC0E437DAD7C}" type="datetime1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5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8869C9B7-00AC-4B2B-822A-F28531E8A77D}" type="datetime1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0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C8E05BB-DABA-47A3-8FA8-CCAC96CE6C71}" type="datetime1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5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9EA47D82-3FE7-41E4-BEB5-12A140E9D7CC}" type="datetime1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1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49A6BC1-0012-4F41-8AF5-29F7876FAD40}" type="datetime1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7D06171-1EF6-4D54-AE9D-8D098140DE3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89746" y="0"/>
            <a:ext cx="1602253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13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A0A1E-EAE9-45F7-8D6B-E217141C1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900" y="1079500"/>
            <a:ext cx="6119131" cy="2138400"/>
          </a:xfrm>
        </p:spPr>
        <p:txBody>
          <a:bodyPr>
            <a:normAutofit/>
          </a:bodyPr>
          <a:lstStyle/>
          <a:p>
            <a:r>
              <a:rPr lang="en-US" dirty="0"/>
              <a:t>A modular machine learning Platform for Resilience Inference Measurement and Enhancement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40DF6-4078-4D62-A547-8D7D7B839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0779" y="4113213"/>
            <a:ext cx="6125372" cy="1655762"/>
          </a:xfrm>
        </p:spPr>
        <p:txBody>
          <a:bodyPr>
            <a:normAutofit/>
          </a:bodyPr>
          <a:lstStyle/>
          <a:p>
            <a:r>
              <a:rPr lang="en-US" dirty="0"/>
              <a:t>Debayan Mandal, </a:t>
            </a:r>
            <a:r>
              <a:rPr lang="en-US" dirty="0" err="1"/>
              <a:t>Binbin</a:t>
            </a:r>
            <a:r>
              <a:rPr lang="en-US" dirty="0"/>
              <a:t> Lin, Bing Zhou, Heng Cai, </a:t>
            </a:r>
            <a:r>
              <a:rPr lang="en-US" dirty="0" err="1"/>
              <a:t>Joynal</a:t>
            </a:r>
            <a:r>
              <a:rPr lang="en-US" dirty="0"/>
              <a:t> Abedin, </a:t>
            </a:r>
            <a:r>
              <a:rPr lang="en-US" dirty="0" err="1"/>
              <a:t>Mingzheng</a:t>
            </a:r>
            <a:r>
              <a:rPr lang="en-US" dirty="0"/>
              <a:t> Yang, Lei Zou*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0DF2-BDDF-4E74-B82E-52CD1BDDF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60" r="33334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3465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B9FE3-D40F-45FB-965B-C1321DF5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3C99-053D-4BB9-8BE8-0B4595A243C2}" type="datetime1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E0DEC-5374-4FEE-BF4E-023F3AB2C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5CC00-57DA-4923-AEF2-FE7F4E49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78AB4AF-E7E5-4A5F-B92C-10B72443C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304" y="-9525"/>
            <a:ext cx="1479676" cy="4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7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16A5661-2CFE-478C-BAC3-729F393F3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DFDEF-ED3B-4FFA-AB4D-C16521E6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252663"/>
            <a:ext cx="4457200" cy="2349500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Data processing toolbox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BE8CD-E348-464A-82CC-7EF7AA828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9771" y="649304"/>
            <a:ext cx="913428" cy="1315264"/>
            <a:chOff x="999771" y="649304"/>
            <a:chExt cx="913428" cy="131526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CC82D2-4C4A-4C67-8483-5199F97B3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999771" y="932104"/>
              <a:ext cx="913428" cy="1032464"/>
              <a:chOff x="999771" y="932104"/>
              <a:chExt cx="913428" cy="103246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0D2391D-AA33-4F5E-BD96-B42D93DED2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V="1">
                <a:off x="1047457" y="1290386"/>
                <a:ext cx="865742" cy="628383"/>
                <a:chOff x="558167" y="958515"/>
                <a:chExt cx="865742" cy="628383"/>
              </a:xfrm>
              <a:solidFill>
                <a:schemeClr val="accent3"/>
              </a:solidFill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BE166DCE-539D-4C74-9C9D-AC000BA2F8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8100000" flipH="1">
                  <a:off x="558167" y="1122160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CC6BEB5-DA1F-4F9E-BA5D-8F892A0FB8F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5400000" flipH="1">
                  <a:off x="959170" y="95851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0300EB9-093C-4C32-A212-821D7AC082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0800000" flipH="1" flipV="1">
                <a:off x="999771" y="932104"/>
                <a:ext cx="864005" cy="1032464"/>
                <a:chOff x="2207971" y="2384401"/>
                <a:chExt cx="864005" cy="1032464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FC97B3C-CF0E-4C93-AA39-7A677A12C5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2207971" y="285630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943F14E-6185-4A31-8318-2088A05F5C9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0800000">
                  <a:off x="2607238" y="2688467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3" name="Group 21">
                  <a:extLst>
                    <a:ext uri="{FF2B5EF4-FFF2-40B4-BE49-F238E27FC236}">
                      <a16:creationId xmlns:a16="http://schemas.microsoft.com/office/drawing/2014/main" id="{F3B56658-371E-446B-B30D-D4EA2A88A9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2440769" y="2384401"/>
                  <a:ext cx="313009" cy="1032464"/>
                  <a:chOff x="2440769" y="2384401"/>
                  <a:chExt cx="313009" cy="1032464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068979FB-2943-4091-A490-D9F8695DF0D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2440769" y="2516865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23">
                    <a:extLst>
                      <a:ext uri="{FF2B5EF4-FFF2-40B4-BE49-F238E27FC236}">
                        <a16:creationId xmlns:a16="http://schemas.microsoft.com/office/drawing/2014/main" id="{B378C39C-3FC0-4521-8336-33A86391920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8100000" flipH="1">
                    <a:off x="2753778" y="2384401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2C6951D-2EAF-4333-B8A8-F473DC3B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437136" y="649304"/>
              <a:ext cx="388541" cy="388541"/>
              <a:chOff x="5752675" y="5440856"/>
              <a:chExt cx="388541" cy="38854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3E77698-5758-433A-9DF3-3BE43B6FBD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5800801" y="5488982"/>
                <a:ext cx="340415" cy="34041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Oval 16">
                <a:extLst>
                  <a:ext uri="{FF2B5EF4-FFF2-40B4-BE49-F238E27FC236}">
                    <a16:creationId xmlns:a16="http://schemas.microsoft.com/office/drawing/2014/main" id="{FF47FF7F-75A9-438D-8BA7-428BF7697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52675" y="5440856"/>
                <a:ext cx="340415" cy="3404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C516E-AC01-43B1-B8A5-C0C27E65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A71D96-4B83-4917-8138-4AD4A8531294}" type="datetime1">
              <a:rPr lang="en-US" smtClean="0"/>
              <a:pPr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1DE8-3647-4A78-852E-8737A684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653C6-7658-40D6-B0A7-504EEDBC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274510-CA88-4275-8C21-634FAA2B67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897" y="535855"/>
            <a:ext cx="2771073" cy="605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41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0D77E-88C5-45E5-9C22-06DDAB5F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0" y="1011237"/>
            <a:ext cx="6120000" cy="860400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Data processing script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6DA0307-07F3-48EA-9C26-651CFB68C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948"/>
          <a:stretch/>
        </p:blipFill>
        <p:spPr bwMode="auto">
          <a:xfrm>
            <a:off x="20" y="10"/>
            <a:ext cx="387096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7" name="Straight Connector 72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475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1497-106C-43D5-8C6B-17AE07648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0" y="2562437"/>
            <a:ext cx="6121400" cy="3839562"/>
          </a:xfrm>
        </p:spPr>
        <p:txBody>
          <a:bodyPr>
            <a:normAutofit/>
          </a:bodyPr>
          <a:lstStyle/>
          <a:p>
            <a:r>
              <a:rPr lang="en-US" dirty="0"/>
              <a:t>The first toolbox is geared towards data processing and indicator calculations. - User based parameter inputs</a:t>
            </a:r>
          </a:p>
          <a:p>
            <a:r>
              <a:rPr lang="en-US" dirty="0"/>
              <a:t>Duration input is taken in years and data is trimmed (Sample Run – 2000 to 2010)</a:t>
            </a:r>
          </a:p>
          <a:p>
            <a:r>
              <a:rPr lang="en-US" dirty="0"/>
              <a:t>Filtered dataset according to chosen parameters is passed.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9A3A-E30F-43D1-9A49-8FBB6C21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A71D96-4B83-4917-8138-4AD4A8531294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2/25/2022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70592-B91E-46F6-A84B-940870AF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B1A08-EB08-4858-A67E-59662C07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3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DFDEF-ED3B-4FFA-AB4D-C16521E6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Priori groups toolbox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C516E-AC01-43B1-B8A5-C0C27E65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EA71D96-4B83-4917-8138-4AD4A8531294}" type="datetime1">
              <a:rPr lang="en-US" smtClean="0"/>
              <a:pPr defTabSz="914400"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884256F-2499-4502-9480-EC46C73D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4301" y="540032"/>
            <a:ext cx="4261274" cy="5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1DE8-3647-4A78-852E-8737A684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spc="300" baseline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653C6-7658-40D6-B0A7-504EEDBC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39607A7-8386-47DB-8578-DDEDD194E5D4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43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D347B-A72E-40BA-A567-1F0F1E3D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Formulas used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513F900-4C42-43E6-8D66-CBAC19F68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802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7" name="Screen Shot 2020-11-26 at 1.51.05 PM.png">
            <a:extLst>
              <a:ext uri="{FF2B5EF4-FFF2-40B4-BE49-F238E27FC236}">
                <a16:creationId xmlns:a16="http://schemas.microsoft.com/office/drawing/2014/main" id="{DD4944E8-3353-419C-98CE-F7BC551413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7" r="1215"/>
          <a:stretch>
            <a:fillRect/>
          </a:stretch>
        </p:blipFill>
        <p:spPr>
          <a:xfrm>
            <a:off x="7195791" y="648837"/>
            <a:ext cx="4442400" cy="1528325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6344"/>
            <a:ext cx="2216150" cy="1177924"/>
            <a:chOff x="4987925" y="2840038"/>
            <a:chExt cx="2216150" cy="117792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7" name="Screen Shot 2020-11-27 at 12.34.25 AM.png">
            <a:extLst>
              <a:ext uri="{FF2B5EF4-FFF2-40B4-BE49-F238E27FC236}">
                <a16:creationId xmlns:a16="http://schemas.microsoft.com/office/drawing/2014/main" id="{AC55FE13-2002-4B3D-A32D-D684BAD7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790" y="3016018"/>
            <a:ext cx="4442400" cy="1055069"/>
          </a:xfrm>
          <a:prstGeom prst="rect">
            <a:avLst/>
          </a:prstGeom>
        </p:spPr>
      </p:pic>
      <p:pic>
        <p:nvPicPr>
          <p:cNvPr id="9" name="Screen Shot 2020-11-27 at 12.36.06 AM.png">
            <a:extLst>
              <a:ext uri="{FF2B5EF4-FFF2-40B4-BE49-F238E27FC236}">
                <a16:creationId xmlns:a16="http://schemas.microsoft.com/office/drawing/2014/main" id="{ABEAEE0B-8C75-42FD-801E-1734881E1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90" y="4985711"/>
            <a:ext cx="4442400" cy="8551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A8588-0C89-4B06-8A53-78C0CC28D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EA71D96-4B83-4917-8138-4AD4A8531294}" type="datetime1">
              <a:rPr lang="en-US" smtClean="0"/>
              <a:pPr defTabSz="914400"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2C7C-F8A2-49C9-BE98-50093113E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spc="300" baseline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18A53-2511-4FB7-8C0E-74C869338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39607A7-8386-47DB-8578-DDEDD194E5D4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9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2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0D77E-88C5-45E5-9C22-06DDAB5F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862151"/>
            <a:ext cx="6120000" cy="1009486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Priori groups script</a:t>
            </a:r>
          </a:p>
        </p:txBody>
      </p:sp>
      <p:cxnSp>
        <p:nvCxnSpPr>
          <p:cNvPr id="5125" name="Straight Connector 74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1497-106C-43D5-8C6B-17AE07648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295990"/>
            <a:ext cx="6121400" cy="4019340"/>
          </a:xfrm>
        </p:spPr>
        <p:txBody>
          <a:bodyPr>
            <a:normAutofit/>
          </a:bodyPr>
          <a:lstStyle/>
          <a:p>
            <a:r>
              <a:rPr lang="en-US" b="0" i="1" u="none" strike="noStrike" dirty="0">
                <a:solidFill>
                  <a:srgbClr val="FFC000"/>
                </a:solidFill>
                <a:effectLst/>
                <a:latin typeface="Avenir"/>
              </a:rPr>
              <a:t>Weightage for each hazard type = Damage per day per capita / Count</a:t>
            </a:r>
            <a:endParaRPr lang="en-US" b="0" i="1" u="none" strike="noStrike" dirty="0"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/>
              <a:t>	Days is calculated with a minimum set to one.</a:t>
            </a:r>
          </a:p>
          <a:p>
            <a:r>
              <a:rPr lang="en-US" b="0" i="0" u="sng" strike="noStrike" dirty="0">
                <a:solidFill>
                  <a:srgbClr val="FFC000"/>
                </a:solidFill>
                <a:effectLst/>
                <a:latin typeface="Avenir"/>
              </a:rPr>
              <a:t>Per Capita </a:t>
            </a:r>
            <a:r>
              <a:rPr lang="en-US" b="0" i="0" u="sng" dirty="0">
                <a:solidFill>
                  <a:srgbClr val="FFC000"/>
                </a:solidFill>
                <a:effectLst/>
                <a:latin typeface="Avenir"/>
              </a:rPr>
              <a:t>Damage</a:t>
            </a:r>
            <a:r>
              <a:rPr lang="en-US" b="0" i="0" u="none" strike="noStrike" dirty="0">
                <a:solidFill>
                  <a:srgbClr val="FFC000"/>
                </a:solidFill>
                <a:effectLst/>
                <a:latin typeface="Avenir"/>
              </a:rPr>
              <a:t> is calculated per county by Summary Statistics. ( </a:t>
            </a:r>
            <a:r>
              <a:rPr lang="en-US" b="0" i="1" u="none" strike="noStrike" dirty="0">
                <a:solidFill>
                  <a:srgbClr val="FFC000"/>
                </a:solidFill>
                <a:effectLst/>
                <a:latin typeface="Avenir"/>
              </a:rPr>
              <a:t>Sum of total damage divided by lower bound population.</a:t>
            </a:r>
            <a:r>
              <a:rPr lang="en-US" b="0" i="0" u="none" strike="noStrike" dirty="0">
                <a:solidFill>
                  <a:srgbClr val="FFC000"/>
                </a:solidFill>
                <a:effectLst/>
                <a:latin typeface="Avenir"/>
              </a:rPr>
              <a:t> ) This forms our damage values.</a:t>
            </a:r>
          </a:p>
          <a:p>
            <a:r>
              <a:rPr lang="en-US" b="0" i="0" u="sng" dirty="0">
                <a:solidFill>
                  <a:srgbClr val="FFC000"/>
                </a:solidFill>
                <a:effectLst/>
                <a:latin typeface="Avenir"/>
              </a:rPr>
              <a:t>Recovery</a:t>
            </a:r>
            <a:r>
              <a:rPr lang="en-US" b="0" i="0" u="none" strike="noStrike" dirty="0">
                <a:solidFill>
                  <a:srgbClr val="FFC000"/>
                </a:solidFill>
                <a:effectLst/>
                <a:latin typeface="Avenir"/>
              </a:rPr>
              <a:t> is calculated by increase in population divided by the initial population.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9A3A-E30F-43D1-9A49-8FBB6C21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A71D96-4B83-4917-8138-4AD4A8531294}" type="datetime1">
              <a:rPr lang="en-US"/>
              <a:pPr>
                <a:spcAft>
                  <a:spcPts val="600"/>
                </a:spcAft>
              </a:pPr>
              <a:t>2/25/2022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0D15DEF-0E8E-4900-A03F-58177D64A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5"/>
          <a:stretch/>
        </p:blipFill>
        <p:spPr bwMode="auto">
          <a:xfrm>
            <a:off x="8321011" y="10"/>
            <a:ext cx="38709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70592-B91E-46F6-A84B-940870AF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B1A08-EB08-4858-A67E-59662C07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3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2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0D77E-88C5-45E5-9C22-06DDAB5F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862151"/>
            <a:ext cx="6120000" cy="1009486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Priori groups script</a:t>
            </a:r>
          </a:p>
        </p:txBody>
      </p:sp>
      <p:cxnSp>
        <p:nvCxnSpPr>
          <p:cNvPr id="5125" name="Straight Connector 74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1497-106C-43D5-8C6B-17AE07648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295990"/>
            <a:ext cx="6121400" cy="4019340"/>
          </a:xfrm>
        </p:spPr>
        <p:txBody>
          <a:bodyPr>
            <a:normAutofit lnSpcReduction="10000"/>
          </a:bodyPr>
          <a:lstStyle/>
          <a:p>
            <a:r>
              <a:rPr lang="en-US" b="0" i="1" u="none" strike="noStrike" dirty="0">
                <a:solidFill>
                  <a:srgbClr val="FFC000"/>
                </a:solidFill>
                <a:effectLst/>
                <a:latin typeface="Avenir"/>
              </a:rPr>
              <a:t>Product of weight of hazard types and duration is summed per county to evaluate </a:t>
            </a:r>
            <a:r>
              <a:rPr lang="en-US" b="0" i="1" u="sng" strike="noStrike" dirty="0">
                <a:solidFill>
                  <a:srgbClr val="FFC000"/>
                </a:solidFill>
                <a:effectLst/>
                <a:latin typeface="Avenir"/>
              </a:rPr>
              <a:t>Exposure</a:t>
            </a:r>
          </a:p>
          <a:p>
            <a:r>
              <a:rPr lang="en-US" b="0" u="none" strike="noStrike" dirty="0">
                <a:solidFill>
                  <a:schemeClr val="tx1"/>
                </a:solidFill>
                <a:effectLst/>
                <a:latin typeface="Avenir"/>
              </a:rPr>
              <a:t>This is then normalized using z-score for each of the three indicator columns.</a:t>
            </a:r>
          </a:p>
          <a:p>
            <a:r>
              <a:rPr lang="en-US" b="0" u="none" strike="noStrike" dirty="0">
                <a:solidFill>
                  <a:schemeClr val="tx1"/>
                </a:solidFill>
                <a:effectLst/>
                <a:latin typeface="Avenir"/>
              </a:rPr>
              <a:t>Vulnerability Index is calculated from the difference of normalized damage to normalized threat.</a:t>
            </a:r>
          </a:p>
          <a:p>
            <a:r>
              <a:rPr lang="en-US" b="0" u="none" strike="noStrike" dirty="0">
                <a:solidFill>
                  <a:schemeClr val="tx1"/>
                </a:solidFill>
                <a:effectLst/>
                <a:latin typeface="Avenir"/>
              </a:rPr>
              <a:t>Adaptability Index is calculated from the difference of normalized recovery to normalized  damage.</a:t>
            </a:r>
          </a:p>
          <a:p>
            <a:r>
              <a:rPr lang="en-US" b="0" u="none" strike="noStrike" dirty="0">
                <a:solidFill>
                  <a:schemeClr val="tx1"/>
                </a:solidFill>
                <a:effectLst/>
                <a:latin typeface="Avenir"/>
              </a:rPr>
              <a:t>These were then divided according to quantiles (1st and 3rd).</a:t>
            </a:r>
          </a:p>
          <a:p>
            <a:endParaRPr lang="en-US" b="0" u="none" strike="noStrike" dirty="0">
              <a:solidFill>
                <a:schemeClr val="tx1"/>
              </a:solidFill>
              <a:effectLst/>
              <a:latin typeface="Avenir"/>
            </a:endParaRPr>
          </a:p>
          <a:p>
            <a:endParaRPr lang="en-US" b="0" i="1" u="none" strike="noStrike" dirty="0">
              <a:solidFill>
                <a:schemeClr val="tx1"/>
              </a:solidFill>
              <a:effectLst/>
              <a:latin typeface="Avenir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9A3A-E30F-43D1-9A49-8FBB6C21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A71D96-4B83-4917-8138-4AD4A8531294}" type="datetime1">
              <a:rPr lang="en-US"/>
              <a:pPr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70592-B91E-46F6-A84B-940870AF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B1A08-EB08-4858-A67E-59662C07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60042F-2C5D-4B74-BD69-5CC032A5D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5"/>
          <a:stretch/>
        </p:blipFill>
        <p:spPr bwMode="auto">
          <a:xfrm>
            <a:off x="8321011" y="10"/>
            <a:ext cx="38709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29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DFDEF-ED3B-4FFA-AB4D-C16521E6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Post groups toolbox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C516E-AC01-43B1-B8A5-C0C27E65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EA71D96-4B83-4917-8138-4AD4A8531294}" type="datetime1">
              <a:rPr lang="en-US" smtClean="0"/>
              <a:pPr defTabSz="914400"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2166205-A28D-4C68-8312-4AF88549A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7103" y="540032"/>
            <a:ext cx="2975670" cy="5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1DE8-3647-4A78-852E-8737A684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spc="300" baseline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653C6-7658-40D6-B0A7-504EEDBC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39607A7-8386-47DB-8578-DDEDD194E5D4}" type="slidenum">
              <a:rPr lang="en-US" smtClean="0"/>
              <a:pPr defTabSz="914400"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0D77E-88C5-45E5-9C22-06DDAB5F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862151"/>
            <a:ext cx="6120000" cy="1009486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Post groups script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1497-106C-43D5-8C6B-17AE07648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6121400" cy="33302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final toolbox uses scikit learn modules for the classifiers shown beside.</a:t>
            </a:r>
          </a:p>
          <a:p>
            <a:r>
              <a:rPr lang="en-US" dirty="0"/>
              <a:t>User specified split is used to divide for training and testing.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/>
              <a:t>Special Cases – 0 will use the whole dataset for train and test; 1 will use the Leave One Out Method</a:t>
            </a:r>
          </a:p>
          <a:p>
            <a:r>
              <a:rPr lang="en-US" dirty="0"/>
              <a:t>For our runs, we have used 90% of the dataset for training.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9A3A-E30F-43D1-9A49-8FBB6C21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A71D96-4B83-4917-8138-4AD4A8531294}" type="datetime1">
              <a:rPr lang="en-US"/>
              <a:pPr>
                <a:spcAft>
                  <a:spcPts val="600"/>
                </a:spcAft>
              </a:pPr>
              <a:t>2/25/2022</a:t>
            </a:fld>
            <a:endParaRPr lang="en-US"/>
          </a:p>
        </p:txBody>
      </p:sp>
      <p:pic>
        <p:nvPicPr>
          <p:cNvPr id="10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126D0C5-402A-4053-90D6-6F8E1DC54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760"/>
          <a:stretch/>
        </p:blipFill>
        <p:spPr bwMode="auto">
          <a:xfrm>
            <a:off x="8321011" y="10"/>
            <a:ext cx="38709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70592-B91E-46F6-A84B-940870AF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B1A08-EB08-4858-A67E-59662C07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88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3D47B-8349-42C4-96B9-05B72B89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33"/>
            <a:ext cx="442678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Advantages of this toolbox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24BC-C271-4B39-AD6C-A874927BE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4460874" cy="30098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Amount of Flexibility and Customizations Available</a:t>
            </a:r>
          </a:p>
          <a:p>
            <a:r>
              <a:rPr lang="en-US" dirty="0"/>
              <a:t>It can fit into any study based on resilience.</a:t>
            </a:r>
          </a:p>
          <a:p>
            <a:r>
              <a:rPr lang="en-US" dirty="0"/>
              <a:t>Empowers the user to either use their own data or otherwise.</a:t>
            </a:r>
          </a:p>
          <a:p>
            <a:r>
              <a:rPr lang="en-US" dirty="0"/>
              <a:t>Actionable variables can be changed to increase resilience score.</a:t>
            </a:r>
          </a:p>
        </p:txBody>
      </p:sp>
      <p:pic>
        <p:nvPicPr>
          <p:cNvPr id="10" name="Graphic 9" descr="Tools">
            <a:extLst>
              <a:ext uri="{FF2B5EF4-FFF2-40B4-BE49-F238E27FC236}">
                <a16:creationId xmlns:a16="http://schemas.microsoft.com/office/drawing/2014/main" id="{1AEC0485-2379-4265-87A1-EF6563A29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4800" y="929566"/>
            <a:ext cx="4996212" cy="49962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E6A0E-7429-4B47-92B3-3E04B33F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A71D96-4B83-4917-8138-4AD4A8531294}" type="datetime1">
              <a:rPr lang="en-US" smtClean="0"/>
              <a:pPr>
                <a:spcAft>
                  <a:spcPts val="600"/>
                </a:spcAft>
              </a:pPr>
              <a:t>2/25/2022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DD899-49E5-4D6B-9634-B0E2EAC1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97907-500B-447E-86BE-8A6CAEAA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08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3B42-3D5C-4661-93F8-B493A138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threat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B5AEB-4C2E-4126-910B-05FD27C3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FC8F1-E8A7-4EEA-8992-7F6ED763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FC12F-EBE9-4EA5-A601-E1BA0A73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19</a:t>
            </a:fld>
            <a:endParaRPr lang="en-US"/>
          </a:p>
        </p:txBody>
      </p:sp>
      <p:pic>
        <p:nvPicPr>
          <p:cNvPr id="11" name="Threat.jpg">
            <a:extLst>
              <a:ext uri="{FF2B5EF4-FFF2-40B4-BE49-F238E27FC236}">
                <a16:creationId xmlns:a16="http://schemas.microsoft.com/office/drawing/2014/main" id="{386A5F05-5AF1-4D12-BB5E-79B63827D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626" y="1666875"/>
            <a:ext cx="6148398" cy="46112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783095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E61D-084E-42F0-91B5-71EC45595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164" y="887715"/>
            <a:ext cx="6136986" cy="5108067"/>
          </a:xfrm>
        </p:spPr>
        <p:txBody>
          <a:bodyPr>
            <a:normAutofit/>
          </a:bodyPr>
          <a:lstStyle/>
          <a:p>
            <a:r>
              <a:rPr lang="en-US" sz="2400" dirty="0"/>
              <a:t>2020 gave us a reality check of how vulnerable the world is to a global catastrophe</a:t>
            </a:r>
          </a:p>
          <a:p>
            <a:r>
              <a:rPr lang="en-US" sz="2400" dirty="0"/>
              <a:t>More than 100 disasters during first 6 months</a:t>
            </a:r>
          </a:p>
          <a:p>
            <a:r>
              <a:rPr lang="en-US" sz="2400" dirty="0"/>
              <a:t>More than 50 million people affected</a:t>
            </a:r>
          </a:p>
          <a:p>
            <a:r>
              <a:rPr lang="en-US" sz="2400" dirty="0"/>
              <a:t>More than 10 different types of disasters affecting 250000 people by climate and weather disasters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FA992-EFFB-48A9-A2B5-2F3E4DAF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7BA-4AD5-4112-96E7-A3DFDFB6AF9D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D24DF-8DA0-4AB2-AE98-29FCFF05D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565E-E2AB-4A24-9FBA-CB4193DC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B9651-EBF3-4B51-8490-D5D1CB4BE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9" r="5030" b="-1"/>
          <a:stretch/>
        </p:blipFill>
        <p:spPr>
          <a:xfrm>
            <a:off x="1066799" y="887715"/>
            <a:ext cx="3657401" cy="510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5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3B42-3D5C-4661-93F8-B493A138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damage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B5AEB-4C2E-4126-910B-05FD27C3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FC8F1-E8A7-4EEA-8992-7F6ED763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FC12F-EBE9-4EA5-A601-E1BA0A73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20</a:t>
            </a:fld>
            <a:endParaRPr lang="en-US"/>
          </a:p>
        </p:txBody>
      </p:sp>
      <p:pic>
        <p:nvPicPr>
          <p:cNvPr id="11" name="Threat.jpg">
            <a:extLst>
              <a:ext uri="{FF2B5EF4-FFF2-40B4-BE49-F238E27FC236}">
                <a16:creationId xmlns:a16="http://schemas.microsoft.com/office/drawing/2014/main" id="{386A5F05-5AF1-4D12-BB5E-79B63827D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020259" y="1666875"/>
            <a:ext cx="6145132" cy="46112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96557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3B42-3D5C-4661-93F8-B493A138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recovery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B5AEB-4C2E-4126-910B-05FD27C3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FC8F1-E8A7-4EEA-8992-7F6ED763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FC12F-EBE9-4EA5-A601-E1BA0A73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21</a:t>
            </a:fld>
            <a:endParaRPr lang="en-US"/>
          </a:p>
        </p:txBody>
      </p:sp>
      <p:pic>
        <p:nvPicPr>
          <p:cNvPr id="11" name="Threat.jpg">
            <a:extLst>
              <a:ext uri="{FF2B5EF4-FFF2-40B4-BE49-F238E27FC236}">
                <a16:creationId xmlns:a16="http://schemas.microsoft.com/office/drawing/2014/main" id="{386A5F05-5AF1-4D12-BB5E-79B63827D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020259" y="1666875"/>
            <a:ext cx="6145132" cy="46112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462406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F8895-16FB-4E5E-B955-E17CC76D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Vulnerability priori map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66B609DB-7B7F-41E3-B51F-F906EF007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/>
          </a:bodyPr>
          <a:lstStyle/>
          <a:p>
            <a:r>
              <a:rPr lang="en-US" dirty="0"/>
              <a:t>Western side of US has much more vulnerability as compared to the Eastern sides!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4A46A-4311-40A7-9C27-BABB17F4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A71D96-4B83-4917-8138-4AD4A8531294}" type="datetime1">
              <a:rPr lang="en-US" smtClean="0"/>
              <a:pPr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329A6-6A38-4738-8507-0FD62C98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B5F6-FFCF-4962-A36D-B87D0CBE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4581D-7946-4E33-BB09-D8C215B8D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84" y="1039375"/>
            <a:ext cx="6773532" cy="507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3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F8895-16FB-4E5E-B955-E17CC76D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Adaptability Priori map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66B609DB-7B7F-41E3-B51F-F906EF007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/>
          </a:bodyPr>
          <a:lstStyle/>
          <a:p>
            <a:r>
              <a:rPr lang="en-US" dirty="0"/>
              <a:t>The coastal zones have a much higher rate of recovery comparatively to the middle regions!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4A46A-4311-40A7-9C27-BABB17F4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A71D96-4B83-4917-8138-4AD4A8531294}" type="datetime1">
              <a:rPr lang="en-US" smtClean="0"/>
              <a:pPr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329A6-6A38-4738-8507-0FD62C98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B5F6-FFCF-4962-A36D-B87D0CBE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2A4629-4C60-4545-A46F-6075AD15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083" y="1039375"/>
            <a:ext cx="6891577" cy="51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08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F8895-16FB-4E5E-B955-E17CC76D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Bivariate map</a:t>
            </a:r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66B609DB-7B7F-41E3-B51F-F906EF007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492922"/>
            <a:ext cx="3884962" cy="38224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blue at the bottom most square in the legend signifies the best kind of resilience having high adaptability to low vulnerability. (More along the coastal regions)</a:t>
            </a:r>
          </a:p>
          <a:p>
            <a:r>
              <a:rPr lang="en-US" dirty="0"/>
              <a:t>Whereas the pink on the top, is very vulnerable while not adaptable. (More in middle of US)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4A46A-4311-40A7-9C27-BABB17F4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A71D96-4B83-4917-8138-4AD4A8531294}" type="datetime1">
              <a:rPr lang="en-US" smtClean="0"/>
              <a:pPr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329A6-6A38-4738-8507-0FD62C98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B5F6-FFCF-4962-A36D-B87D0CBE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5C31E3-94DF-46CC-9AE6-3827F8F5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535" y="957339"/>
            <a:ext cx="7024879" cy="52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49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3DC2-FC82-4E31-9C5D-82E269FD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show – (90-10) split, logistic regression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93A0C-E455-48B8-B8B2-B8BAB26D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49A68-0797-477F-8F86-2B381B3F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EBC54-4DBC-43BE-A32B-1213A37C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876C26-C7AC-49B2-830C-2A5C9CEB8C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299211"/>
              </p:ext>
            </p:extLst>
          </p:nvPr>
        </p:nvGraphicFramePr>
        <p:xfrm>
          <a:off x="2702798" y="1949404"/>
          <a:ext cx="6740002" cy="4170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0194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FE30B-041F-4794-B775-57C7C7201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4A66C-E099-4225-A569-64DAF8157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Positive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/>
              <a:t>Median value of owner-occupied housing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/>
              <a:t>Number of houses per square mile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/>
              <a:t>Local government finance general expenditures per capita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/>
              <a:t>Non-federal active medical doctors per 10000 individuals</a:t>
            </a:r>
          </a:p>
          <a:p>
            <a:r>
              <a:rPr lang="en-US" dirty="0"/>
              <a:t>Negative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/>
              <a:t>Percent under 5 years old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/>
              <a:t>Percent over 65 years old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/>
              <a:t>Percent rural farm population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/>
              <a:t>Percent of the population that rents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586DB-43C1-4345-B886-05F130CE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51366-A257-401E-8A0E-3CA39262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5168F-D6F2-40ED-B5AC-99FEFFE6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26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E1CE-B113-4156-A7F1-6F78EA9A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61DC2-E385-4669-9A95-B7BB078D1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Developing a Cyber GIS tool with much more functionality, so it can be an open-source tool and be easier for research.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FA26C-D54C-4B0F-B6D6-CBD376EB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98436-3333-4C5B-A7BD-E3534C64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A88C-13A9-4B37-9A90-1FD92D8C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68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F869-49F6-4935-84EF-A9A4A674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1D3F3-0E56-42B5-90F1-4DA4B5A37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B547-C256-4EE4-9DC8-EC0E437DAD7C}" type="datetime1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AAE40-6E4E-4528-8579-59B3EE82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A510C-099E-4DD9-A4B9-E4EA1454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57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E61D-084E-42F0-91B5-71EC45595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164" y="887715"/>
            <a:ext cx="6136986" cy="5108067"/>
          </a:xfrm>
        </p:spPr>
        <p:txBody>
          <a:bodyPr>
            <a:normAutofit/>
          </a:bodyPr>
          <a:lstStyle/>
          <a:p>
            <a:r>
              <a:rPr lang="en-US" sz="2400" dirty="0"/>
              <a:t>Past 10 years, 83% of all disasters triggered by natural hazards were by extreme climate events – floods, storms, heatwaves</a:t>
            </a:r>
          </a:p>
          <a:p>
            <a:r>
              <a:rPr lang="en-US" sz="2400" dirty="0"/>
              <a:t>Number of disasters have risen from 1990s by 35%</a:t>
            </a:r>
          </a:p>
          <a:p>
            <a:r>
              <a:rPr lang="en-US" sz="2400" dirty="0"/>
              <a:t>Killed more than 410000 people during the past ten years</a:t>
            </a:r>
          </a:p>
          <a:p>
            <a:r>
              <a:rPr lang="en-US" sz="2400" dirty="0"/>
              <a:t>Affected more than 1.7 billion people worldwide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FA992-EFFB-48A9-A2B5-2F3E4DAF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7BA-4AD5-4112-96E7-A3DFDFB6AF9D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D24DF-8DA0-4AB2-AE98-29FCFF05D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565E-E2AB-4A24-9FBA-CB4193DC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B9651-EBF3-4B51-8490-D5D1CB4BE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9" r="5030" b="-1"/>
          <a:stretch/>
        </p:blipFill>
        <p:spPr>
          <a:xfrm>
            <a:off x="1066799" y="887715"/>
            <a:ext cx="3657401" cy="510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5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058F3-8955-4917-B62B-FE9218C0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C22A0-D5EC-4502-AC72-DE0EC387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324EA-D492-4AEE-98D3-6AE67C9A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638D76-2974-412E-B09B-06D55966D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8" y="352407"/>
            <a:ext cx="4731568" cy="587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03E27F-9CE7-4483-B286-B9940D951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70" y="352407"/>
            <a:ext cx="4731568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8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61CD-5AAF-4F4F-8A06-3E9D3CD1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RIM Model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256EC-5239-4264-A639-C6A9F5181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90700"/>
            <a:ext cx="5010149" cy="3978275"/>
          </a:xfrm>
        </p:spPr>
        <p:txBody>
          <a:bodyPr>
            <a:normAutofit/>
          </a:bodyPr>
          <a:lstStyle/>
          <a:p>
            <a:r>
              <a:rPr lang="en-US" dirty="0"/>
              <a:t>RIM model is used to quantify resilience – building a toolbox based on it.</a:t>
            </a:r>
          </a:p>
          <a:p>
            <a:r>
              <a:rPr lang="en-US" dirty="0"/>
              <a:t>Uses 3 dimensions: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dirty="0"/>
              <a:t>Exposure to hazards – E.g., Frequency of disasters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dirty="0"/>
              <a:t>Damage suffered – 	 E.g., Property, Crop Damage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dirty="0"/>
              <a:t>Disaster Recovery –     E.g., Population return, Employment rate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99ABA-BF64-46BB-931F-53B42AA6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FBE6F-5DAC-4FAF-8FB5-6F6FB98E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C8E6B-104B-4DD1-BF8A-D421347C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3ECEC8-6479-4C7F-B049-9548AAB6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2402507"/>
            <a:ext cx="4604935" cy="2377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3733DC-19B2-404D-9757-B7F76AC976F1}"/>
              </a:ext>
            </a:extLst>
          </p:cNvPr>
          <p:cNvSpPr txBox="1"/>
          <p:nvPr/>
        </p:nvSpPr>
        <p:spPr>
          <a:xfrm>
            <a:off x="1353456" y="5017004"/>
            <a:ext cx="40570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effectLst/>
                <a:latin typeface="Avenir"/>
              </a:rPr>
              <a:t>Source: N. Lam, N. S., Reams, M., Li, K., Li, C., &amp; Mata, L. P. (2016). Measuring community resilience to coastal hazards along the northern Gulf of Mexico. </a:t>
            </a:r>
            <a:r>
              <a:rPr lang="en-US" sz="1400" b="0" i="1" u="none" strike="noStrike" dirty="0">
                <a:effectLst/>
                <a:latin typeface="Avenir"/>
              </a:rPr>
              <a:t>Natural Hazards Review</a:t>
            </a:r>
            <a:r>
              <a:rPr lang="en-US" sz="1400" b="0" i="0" u="none" strike="noStrike" dirty="0">
                <a:effectLst/>
                <a:latin typeface="Avenir"/>
              </a:rPr>
              <a:t>, </a:t>
            </a:r>
            <a:r>
              <a:rPr lang="en-US" sz="1400" b="0" i="1" u="none" strike="noStrike" dirty="0">
                <a:effectLst/>
                <a:latin typeface="Avenir"/>
              </a:rPr>
              <a:t>17</a:t>
            </a:r>
            <a:r>
              <a:rPr lang="en-US" sz="1400" b="0" i="0" u="none" strike="noStrike" dirty="0">
                <a:effectLst/>
                <a:latin typeface="Avenir"/>
              </a:rPr>
              <a:t>(1), 04015013. https://doi.org/10.1061/(asce)nh.1527-6996.0000193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871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2CEE5-B360-49B0-89C4-BFCC9710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94BD2-C09C-4B67-AD51-8DB45DF8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C4A70-E1FD-4487-AF87-4AA4BD9CE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D736-34CE-4305-A59A-A593A3E2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6</a:t>
            </a:fld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E42F555-044C-47A7-9D0E-ECB72416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27" y="1644134"/>
            <a:ext cx="9603396" cy="475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58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7AC83-5692-4534-AFFA-B1D18684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SHELDUS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FC159-1649-472C-A2E0-9692B2D47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/>
              <a:t>Hazard Begin Date</a:t>
            </a:r>
          </a:p>
          <a:p>
            <a:r>
              <a:rPr lang="en-US" dirty="0"/>
              <a:t>Hazard End Date</a:t>
            </a:r>
          </a:p>
          <a:p>
            <a:r>
              <a:rPr lang="en-US" dirty="0"/>
              <a:t>Hazard Types</a:t>
            </a:r>
          </a:p>
          <a:p>
            <a:r>
              <a:rPr lang="en-US" dirty="0"/>
              <a:t>Names</a:t>
            </a:r>
          </a:p>
          <a:p>
            <a:r>
              <a:rPr lang="en-US" dirty="0"/>
              <a:t>Postal Codes</a:t>
            </a:r>
          </a:p>
          <a:p>
            <a:r>
              <a:rPr lang="en-US" dirty="0"/>
              <a:t>FIPS Code</a:t>
            </a:r>
          </a:p>
          <a:p>
            <a:r>
              <a:rPr lang="en-US" dirty="0"/>
              <a:t>Injuries</a:t>
            </a:r>
          </a:p>
          <a:p>
            <a:r>
              <a:rPr lang="en-US" dirty="0"/>
              <a:t>Fatalities</a:t>
            </a:r>
          </a:p>
          <a:p>
            <a:r>
              <a:rPr lang="en-US" dirty="0"/>
              <a:t>Property Damage</a:t>
            </a:r>
          </a:p>
          <a:p>
            <a:r>
              <a:rPr lang="en-US" dirty="0"/>
              <a:t>Crop Damage</a:t>
            </a:r>
          </a:p>
          <a:p>
            <a:r>
              <a:rPr lang="en-US" dirty="0"/>
              <a:t>Damages adjusted to current year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F75ED-A831-4A49-ABA0-FD7DCB6AA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1D96-4B83-4917-8138-4AD4A8531294}" type="datetime1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732BF-E589-4D31-9075-95E086E7F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BEB4B-B7BA-43DF-9FE7-F613BE95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4B9CD-C136-4A89-83E6-73656F6B7A34}"/>
              </a:ext>
            </a:extLst>
          </p:cNvPr>
          <p:cNvSpPr txBox="1"/>
          <p:nvPr/>
        </p:nvSpPr>
        <p:spPr>
          <a:xfrm>
            <a:off x="8603500" y="6032667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effectLst/>
                <a:latin typeface="Avenir"/>
              </a:rPr>
              <a:t>Source: Arizona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2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22314F7-656D-4F4F-8050-CCD6FC0FC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05762-AA80-4A4C-86D3-EFBDCD33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531814"/>
            <a:ext cx="4457690" cy="17208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/>
              <a:t>Input variables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4B184-623A-475D-95CB-387F37B0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EA71D96-4B83-4917-8138-4AD4A8531294}" type="datetime1">
              <a:rPr lang="en-US" smtClean="0"/>
              <a:pPr defTabSz="914400"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78DC3-DB24-4828-B99C-21B7CB64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spc="300" baseline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7F5C8-49BB-49F5-8D8D-F941D183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39607A7-8386-47DB-8578-DDEDD194E5D4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4" name="A synthesis of disaster resilience measurement methods and indices.…">
            <a:extLst>
              <a:ext uri="{FF2B5EF4-FFF2-40B4-BE49-F238E27FC236}">
                <a16:creationId xmlns:a16="http://schemas.microsoft.com/office/drawing/2014/main" id="{1B78DBB9-51C2-49AD-AFB9-3F8ECBF7404C}"/>
              </a:ext>
            </a:extLst>
          </p:cNvPr>
          <p:cNvSpPr txBox="1"/>
          <p:nvPr/>
        </p:nvSpPr>
        <p:spPr>
          <a:xfrm>
            <a:off x="6959405" y="662999"/>
            <a:ext cx="4351320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defTabSz="457200">
              <a:defRPr sz="3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tx1"/>
                </a:solidFill>
              </a:rPr>
              <a:t>A synthesis of disaster resilience measurement methods and indices. </a:t>
            </a:r>
          </a:p>
          <a:p>
            <a:pPr defTabSz="457200">
              <a:defRPr sz="30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tx1"/>
                </a:solidFill>
              </a:rPr>
              <a:t>Cai, Lam, Qiang, Zou, Correll, &amp; Mihunov. 2018. </a:t>
            </a:r>
            <a:r>
              <a:rPr sz="1400" i="1">
                <a:solidFill>
                  <a:schemeClr val="tx1"/>
                </a:solidFill>
              </a:rPr>
              <a:t>International journal of disaster risk reduction.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F33FE9-604F-40F2-AC0D-76AD03D25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en-US" dirty="0"/>
              <a:t>Median rent</a:t>
            </a:r>
          </a:p>
          <a:p>
            <a:r>
              <a:rPr lang="en-US" dirty="0"/>
              <a:t>Median value of owner-occupied housing</a:t>
            </a:r>
          </a:p>
          <a:p>
            <a:r>
              <a:rPr lang="en-US" dirty="0"/>
              <a:t>Percent under 5 years old</a:t>
            </a:r>
          </a:p>
          <a:p>
            <a:r>
              <a:rPr lang="en-US" dirty="0"/>
              <a:t>Percent over 65 years old</a:t>
            </a:r>
          </a:p>
          <a:p>
            <a:r>
              <a:rPr lang="en-US" dirty="0"/>
              <a:t>Average number of people per household</a:t>
            </a:r>
          </a:p>
          <a:p>
            <a:r>
              <a:rPr lang="en-US" dirty="0"/>
              <a:t>Percent rural farm population</a:t>
            </a:r>
          </a:p>
          <a:p>
            <a:r>
              <a:rPr lang="en-US" dirty="0"/>
              <a:t>Percent of the workforce that is female</a:t>
            </a:r>
          </a:p>
          <a:p>
            <a:r>
              <a:rPr lang="en-US" dirty="0"/>
              <a:t>Percent female-headed households</a:t>
            </a:r>
          </a:p>
          <a:p>
            <a:r>
              <a:rPr lang="en-US" dirty="0"/>
              <a:t>Percent of the population living below poverty</a:t>
            </a:r>
          </a:p>
          <a:p>
            <a:r>
              <a:rPr lang="en-US" dirty="0"/>
              <a:t>Percent of the population that rents</a:t>
            </a:r>
          </a:p>
          <a:p>
            <a:r>
              <a:rPr lang="en-US" dirty="0"/>
              <a:t>Percent of homes that are mobile homes</a:t>
            </a:r>
          </a:p>
          <a:p>
            <a:r>
              <a:rPr lang="en-US" dirty="0"/>
              <a:t>Number of houses per square mile</a:t>
            </a:r>
          </a:p>
          <a:p>
            <a:r>
              <a:rPr lang="en-US" dirty="0"/>
              <a:t>Percent of the population over 25 with no high school diploma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3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22314F7-656D-4F4F-8050-CCD6FC0FC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05762-AA80-4A4C-86D3-EFBDCD33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531814"/>
            <a:ext cx="4457690" cy="17208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/>
              <a:t>Input variables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4B184-623A-475D-95CB-387F37B0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EA71D96-4B83-4917-8138-4AD4A8531294}" type="datetime1">
              <a:rPr lang="en-US" smtClean="0"/>
              <a:pPr defTabSz="914400">
                <a:spcAft>
                  <a:spcPts val="600"/>
                </a:spcAft>
              </a:pPr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78DC3-DB24-4828-B99C-21B7CB64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spc="300" baseline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AAG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7F5C8-49BB-49F5-8D8D-F941D183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vert="horz" lIns="0" tIns="0" rIns="0" bIns="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39607A7-8386-47DB-8578-DDEDD194E5D4}" type="slidenum">
              <a:rPr lang="en-US" smtClean="0"/>
              <a:pPr defTabSz="914400"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24" name="A synthesis of disaster resilience measurement methods and indices.…">
            <a:extLst>
              <a:ext uri="{FF2B5EF4-FFF2-40B4-BE49-F238E27FC236}">
                <a16:creationId xmlns:a16="http://schemas.microsoft.com/office/drawing/2014/main" id="{1B78DBB9-51C2-49AD-AFB9-3F8ECBF7404C}"/>
              </a:ext>
            </a:extLst>
          </p:cNvPr>
          <p:cNvSpPr txBox="1"/>
          <p:nvPr/>
        </p:nvSpPr>
        <p:spPr>
          <a:xfrm>
            <a:off x="6959405" y="662999"/>
            <a:ext cx="4351320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defTabSz="457200">
              <a:defRPr sz="3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tx1"/>
                </a:solidFill>
              </a:rPr>
              <a:t>A synthesis of disaster resilience measurement methods and indices. </a:t>
            </a:r>
          </a:p>
          <a:p>
            <a:pPr defTabSz="457200">
              <a:defRPr sz="30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tx1"/>
                </a:solidFill>
              </a:rPr>
              <a:t>Cai, Lam, Qiang, Zou, Correll, &amp; Mihunov. 2018. </a:t>
            </a:r>
            <a:r>
              <a:rPr sz="1400" i="1">
                <a:solidFill>
                  <a:schemeClr val="tx1"/>
                </a:solidFill>
              </a:rPr>
              <a:t>International journal of disaster risk reduction.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F33FE9-604F-40F2-AC0D-76AD03D25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790700"/>
            <a:ext cx="10026650" cy="4298601"/>
          </a:xfrm>
        </p:spPr>
        <p:txBody>
          <a:bodyPr numCol="2">
            <a:normAutofit fontScale="85000" lnSpcReduction="10000"/>
          </a:bodyPr>
          <a:lstStyle/>
          <a:p>
            <a:r>
              <a:rPr lang="en-US" dirty="0"/>
              <a:t>Percent of the workforce that is employed</a:t>
            </a:r>
          </a:p>
          <a:p>
            <a:r>
              <a:rPr lang="en-US" dirty="0"/>
              <a:t>Percent of the population that voted in 2000 presidential election</a:t>
            </a:r>
          </a:p>
          <a:p>
            <a:r>
              <a:rPr lang="en-US" dirty="0"/>
              <a:t>Local government finance  revenue per capita</a:t>
            </a:r>
          </a:p>
          <a:p>
            <a:r>
              <a:rPr lang="en-US" dirty="0"/>
              <a:t>Local government finance general expenditures per capita</a:t>
            </a:r>
          </a:p>
          <a:p>
            <a:r>
              <a:rPr lang="en-US" dirty="0"/>
              <a:t>Local government finance expenditures for education</a:t>
            </a:r>
          </a:p>
          <a:p>
            <a:r>
              <a:rPr lang="en-US" dirty="0"/>
              <a:t>5-year average infant mortality per 10000 births</a:t>
            </a:r>
          </a:p>
          <a:p>
            <a:r>
              <a:rPr lang="en-US" dirty="0"/>
              <a:t>3-year average chronic illness deaths per 10000 individuals</a:t>
            </a:r>
          </a:p>
          <a:p>
            <a:r>
              <a:rPr lang="en-US" dirty="0"/>
              <a:t>Disabled and nonworking labor forces per 10000 individuals</a:t>
            </a:r>
          </a:p>
          <a:p>
            <a:r>
              <a:rPr lang="en-US" dirty="0"/>
              <a:t>3-year total low-birth-weight babies per 10000 live births</a:t>
            </a:r>
          </a:p>
          <a:p>
            <a:r>
              <a:rPr lang="en-US" dirty="0"/>
              <a:t>Households with no fuel used per 10000 individuals</a:t>
            </a:r>
          </a:p>
          <a:p>
            <a:r>
              <a:rPr lang="en-US" dirty="0"/>
              <a:t>Households with no plumbing per 10000 individuals</a:t>
            </a:r>
          </a:p>
          <a:p>
            <a:r>
              <a:rPr lang="en-US" dirty="0"/>
              <a:t>Non-federal active medical doctors per 10000 individuals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37995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DarkSeedLeftStep">
      <a:dk1>
        <a:srgbClr val="000000"/>
      </a:dk1>
      <a:lt1>
        <a:srgbClr val="FFFFFF"/>
      </a:lt1>
      <a:dk2>
        <a:srgbClr val="1B2C2F"/>
      </a:dk2>
      <a:lt2>
        <a:srgbClr val="F1F3F0"/>
      </a:lt2>
      <a:accent1>
        <a:srgbClr val="974DC3"/>
      </a:accent1>
      <a:accent2>
        <a:srgbClr val="5C44B5"/>
      </a:accent2>
      <a:accent3>
        <a:srgbClr val="4D65C3"/>
      </a:accent3>
      <a:accent4>
        <a:srgbClr val="3B85B1"/>
      </a:accent4>
      <a:accent5>
        <a:srgbClr val="4BBEB9"/>
      </a:accent5>
      <a:accent6>
        <a:srgbClr val="3BB17B"/>
      </a:accent6>
      <a:hlink>
        <a:srgbClr val="3798A6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258</TotalTime>
  <Words>1152</Words>
  <Application>Microsoft Office PowerPoint</Application>
  <PresentationFormat>Widescreen</PresentationFormat>
  <Paragraphs>209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Avenir</vt:lpstr>
      <vt:lpstr>Avenir Next LT Pro Light</vt:lpstr>
      <vt:lpstr>Calibri</vt:lpstr>
      <vt:lpstr>Rockwell Nova Light</vt:lpstr>
      <vt:lpstr>Wingdings</vt:lpstr>
      <vt:lpstr>LeafVTI</vt:lpstr>
      <vt:lpstr>A modular machine learning Platform for Resilience Inference Measurement and Enhancement</vt:lpstr>
      <vt:lpstr>PowerPoint Presentation</vt:lpstr>
      <vt:lpstr>PowerPoint Presentation</vt:lpstr>
      <vt:lpstr>PowerPoint Presentation</vt:lpstr>
      <vt:lpstr>RIM Model Framework</vt:lpstr>
      <vt:lpstr>Workflow</vt:lpstr>
      <vt:lpstr>SHELDUS data</vt:lpstr>
      <vt:lpstr>Input variables</vt:lpstr>
      <vt:lpstr>Input variables</vt:lpstr>
      <vt:lpstr>Data processing toolbox</vt:lpstr>
      <vt:lpstr>Data processing script</vt:lpstr>
      <vt:lpstr>Priori groups toolbox</vt:lpstr>
      <vt:lpstr>Formulas used</vt:lpstr>
      <vt:lpstr>Priori groups script</vt:lpstr>
      <vt:lpstr>Priori groups script</vt:lpstr>
      <vt:lpstr>Post groups toolbox</vt:lpstr>
      <vt:lpstr>Post groups script</vt:lpstr>
      <vt:lpstr>Advantages of this toolbox</vt:lpstr>
      <vt:lpstr>Normalized threat</vt:lpstr>
      <vt:lpstr>Normalized damage</vt:lpstr>
      <vt:lpstr>Normalized recovery</vt:lpstr>
      <vt:lpstr>Vulnerability priori map</vt:lpstr>
      <vt:lpstr>Adaptability Priori map</vt:lpstr>
      <vt:lpstr>Bivariate map</vt:lpstr>
      <vt:lpstr>Example show – (90-10) split, logistic regression</vt:lpstr>
      <vt:lpstr>Significant variables</vt:lpstr>
      <vt:lpstr>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modular machine learning Platform for Resilience Inference Measurement and Enhancement</dc:title>
  <dc:creator>Debayan Mandal</dc:creator>
  <cp:lastModifiedBy>Debayan Mandal</cp:lastModifiedBy>
  <cp:revision>28</cp:revision>
  <dcterms:created xsi:type="dcterms:W3CDTF">2022-02-25T21:27:20Z</dcterms:created>
  <dcterms:modified xsi:type="dcterms:W3CDTF">2022-02-26T01:45:58Z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82D309B8-691B-4049-92C1-D23B0A8B2069</vt:lpwstr>
  </property>
  <property fmtid="{D5CDD505-2E9C-101B-9397-08002B2CF9AE}" pid="3" name="ArticulatePath">
    <vt:lpwstr>PRIME_AAG</vt:lpwstr>
  </property>
</Properties>
</file>