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25"/>
  </p:notesMasterIdLst>
  <p:sldIdLst>
    <p:sldId id="1863" r:id="rId4"/>
    <p:sldId id="1914" r:id="rId5"/>
    <p:sldId id="1922" r:id="rId6"/>
    <p:sldId id="1923" r:id="rId7"/>
    <p:sldId id="1915" r:id="rId8"/>
    <p:sldId id="1924" r:id="rId9"/>
    <p:sldId id="1925" r:id="rId10"/>
    <p:sldId id="1926" r:id="rId11"/>
    <p:sldId id="1929" r:id="rId12"/>
    <p:sldId id="1930" r:id="rId13"/>
    <p:sldId id="1936" r:id="rId14"/>
    <p:sldId id="1935" r:id="rId15"/>
    <p:sldId id="1917" r:id="rId16"/>
    <p:sldId id="1931" r:id="rId17"/>
    <p:sldId id="1928" r:id="rId18"/>
    <p:sldId id="1994" r:id="rId19"/>
    <p:sldId id="1918" r:id="rId20"/>
    <p:sldId id="1919" r:id="rId21"/>
    <p:sldId id="1995" r:id="rId22"/>
    <p:sldId id="1927" r:id="rId23"/>
    <p:sldId id="1933" r:id="rId2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A6A"/>
    <a:srgbClr val="4E7590"/>
    <a:srgbClr val="EAEFF7"/>
    <a:srgbClr val="FB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00" autoAdjust="0"/>
  </p:normalViewPr>
  <p:slideViewPr>
    <p:cSldViewPr snapToGrid="0">
      <p:cViewPr>
        <p:scale>
          <a:sx n="64" d="100"/>
          <a:sy n="64" d="100"/>
        </p:scale>
        <p:origin x="732" y="3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8A11B-E250-4015-8746-B05276BD7C3C}" type="datetimeFigureOut">
              <a:rPr kumimoji="1" lang="ja-JP" altLang="en-US" smtClean="0"/>
              <a:t>2022/2/26</a:t>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E444D-DE81-4FF7-AEDE-59E48B7F4265}" type="slidenum">
              <a:rPr kumimoji="1" lang="ja-JP" altLang="en-US" smtClean="0"/>
              <a:t>‹#›</a:t>
            </a:fld>
            <a:endParaRPr kumimoji="1" lang="ja-JP" altLang="en-US"/>
          </a:p>
        </p:txBody>
      </p:sp>
    </p:spTree>
    <p:extLst>
      <p:ext uri="{BB962C8B-B14F-4D97-AF65-F5344CB8AC3E}">
        <p14:creationId xmlns:p14="http://schemas.microsoft.com/office/powerpoint/2010/main" val="31430543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ja-JP" altLang="en-US" dirty="0">
                <a:latin typeface="Arial" panose="020B0604020202020204" pitchFamily="34" charset="0"/>
                <a:cs typeface="Arial" panose="020B0604020202020204" pitchFamily="34" charset="0"/>
              </a:rPr>
              <a:t>　</a:t>
            </a:r>
            <a:r>
              <a:rPr kumimoji="1" lang="en-US" altLang="ja-JP" dirty="0">
                <a:latin typeface="Arial" panose="020B0604020202020204" pitchFamily="34" charset="0"/>
                <a:cs typeface="Arial" panose="020B0604020202020204" pitchFamily="34" charset="0"/>
              </a:rPr>
              <a:t>Hello, everyone.</a:t>
            </a:r>
            <a:r>
              <a:rPr kumimoji="1" lang="ja-JP" altLang="en-US" dirty="0">
                <a:latin typeface="Arial" panose="020B0604020202020204" pitchFamily="34" charset="0"/>
                <a:cs typeface="Arial" panose="020B0604020202020204" pitchFamily="34" charset="0"/>
              </a:rPr>
              <a:t>　</a:t>
            </a:r>
            <a:r>
              <a:rPr kumimoji="1" lang="en-US" altLang="ja-JP" dirty="0">
                <a:latin typeface="Arial" panose="020B0604020202020204" pitchFamily="34" charset="0"/>
                <a:cs typeface="Arial" panose="020B0604020202020204" pitchFamily="34" charset="0"/>
              </a:rPr>
              <a:t>I am very glad to attend the conference.</a:t>
            </a:r>
          </a:p>
          <a:p>
            <a:r>
              <a:rPr lang="ja-JP" altLang="en-US" b="0" i="0" dirty="0">
                <a:solidFill>
                  <a:srgbClr val="4D4D4D"/>
                </a:solidFill>
                <a:effectLst/>
                <a:latin typeface="Arial" panose="020B0604020202020204" pitchFamily="34" charset="0"/>
                <a:cs typeface="Arial" panose="020B0604020202020204" pitchFamily="34" charset="0"/>
              </a:rPr>
              <a:t>　</a:t>
            </a:r>
            <a:r>
              <a:rPr lang="en-US" altLang="zh-CN" b="0" i="0" dirty="0">
                <a:solidFill>
                  <a:srgbClr val="4D4D4D"/>
                </a:solidFill>
                <a:effectLst/>
                <a:latin typeface="Arial" panose="020B0604020202020204" pitchFamily="34" charset="0"/>
                <a:cs typeface="Arial" panose="020B0604020202020204" pitchFamily="34" charset="0"/>
              </a:rPr>
              <a:t>T</a:t>
            </a:r>
            <a:r>
              <a:rPr lang="en-US" altLang="ja-JP" b="0" i="0" dirty="0">
                <a:solidFill>
                  <a:srgbClr val="4D4D4D"/>
                </a:solidFill>
                <a:effectLst/>
                <a:latin typeface="Arial" panose="020B0604020202020204" pitchFamily="34" charset="0"/>
                <a:cs typeface="Arial" panose="020B0604020202020204" pitchFamily="34" charset="0"/>
              </a:rPr>
              <a:t>oday I want to talk about  </a:t>
            </a:r>
            <a:r>
              <a:rPr lang="en-US" altLang="ja-JP" sz="1200" b="0" i="0" dirty="0">
                <a:solidFill>
                  <a:schemeClr val="tx1"/>
                </a:solidFill>
                <a:effectLst/>
                <a:latin typeface="Arial" panose="020B0604020202020204" pitchFamily="34" charset="0"/>
                <a:cs typeface="Arial" panose="020B0604020202020204" pitchFamily="34" charset="0"/>
              </a:rPr>
              <a:t>i</a:t>
            </a:r>
            <a:r>
              <a:rPr lang="en-US" altLang="ja-JP" sz="1200" dirty="0">
                <a:solidFill>
                  <a:schemeClr val="tx1"/>
                </a:solidFill>
                <a:latin typeface="Arial" panose="020B0604020202020204" pitchFamily="34" charset="0"/>
                <a:cs typeface="Arial" panose="020B0604020202020204" pitchFamily="34" charset="0"/>
              </a:rPr>
              <a:t>dentifying multi-scale spatial heterogeneity in urban housing market: A fusion approach combining RE-ESF-SVC model with fused lasso</a:t>
            </a:r>
          </a:p>
          <a:p>
            <a:endParaRPr lang="en-US" altLang="ja-JP" sz="1200" dirty="0">
              <a:solidFill>
                <a:schemeClr val="tx1"/>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98D00-8793-455F-ACC4-C7A67B802AD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9186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This algorithm consist of an initial phase and a two-step iteration. </a:t>
            </a:r>
          </a:p>
          <a:p>
            <a:r>
              <a:rPr kumimoji="1" lang="en-US" altLang="ja-JP" dirty="0"/>
              <a:t>  First, we don’t consider random effects, we just apply Fused LASSO to estimate initial values for the fixed effect coefficients.</a:t>
            </a:r>
          </a:p>
          <a:p>
            <a:r>
              <a:rPr kumimoji="1" lang="en-US" altLang="ja-JP" dirty="0"/>
              <a:t>  Then, we subtract the initial estimates from the model to estimate random effect and the variance of response variable. Finally, given the results of step1, we update the equation one and again use Fused LASSO to update the estimates of fixed effects.    </a:t>
            </a:r>
          </a:p>
          <a:p>
            <a:r>
              <a:rPr kumimoji="1" lang="en-US" altLang="ja-JP" dirty="0"/>
              <a:t>Step one and Step two will be iterated until convergence.</a:t>
            </a:r>
          </a:p>
          <a:p>
            <a:endParaRPr kumimoji="1" lang="en-US" altLang="ja-JP" dirty="0"/>
          </a:p>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0303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Next comes to the application of rental prices data.</a:t>
            </a:r>
          </a:p>
          <a:p>
            <a:r>
              <a:rPr kumimoji="1" lang="en-US" altLang="ja-JP" dirty="0"/>
              <a:t> We first apply the proposed model to the data. The continuous spatial heterogeneity is expected to be represented by the intercept and coefficients of numeric variables, while </a:t>
            </a:r>
            <a:r>
              <a:rPr kumimoji="1" lang="en-US" altLang="zh-CN" dirty="0"/>
              <a:t>the</a:t>
            </a:r>
            <a:r>
              <a:rPr kumimoji="1" lang="en-US" altLang="ja-JP" dirty="0"/>
              <a:t> discrete spatial heterogeneity is expected to be identified by subregion dummy variables.  </a:t>
            </a:r>
          </a:p>
          <a:p>
            <a:r>
              <a:rPr kumimoji="1" lang="en-US" altLang="ja-JP" dirty="0"/>
              <a:t>  Besides, we also compare our model with RE-ESF-SVC and Fused LASSO in the aspect of spatial patterns of estimates and diagnostic information.</a:t>
            </a:r>
          </a:p>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931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a:t>
            </a:r>
            <a:r>
              <a:rPr kumimoji="1" lang="en-US" altLang="ja-JP" dirty="0"/>
              <a:t>study area include seven municipalities of Tokyo, Japan. The data is real estate rent data for the year 2017 which consists of about 20 thousand samples.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study area is divided at a neighborhood level based on the administrative division of Tokyo, and over eight hundred neighborhoods are set as dummy variables. </a:t>
            </a:r>
            <a:r>
              <a:rPr kumimoji="1" lang="en-US" altLang="ja-JP" b="1" dirty="0"/>
              <a:t>(click)</a:t>
            </a:r>
            <a:endParaRPr kumimoji="1" lang="en-US" altLang="ja-JP" dirty="0"/>
          </a:p>
          <a:p>
            <a:r>
              <a:rPr kumimoji="1" lang="en-US" altLang="ja-JP" dirty="0"/>
              <a:t> Dependent variable in this study is the natural logarithm of rent per square meter, while explanatory variables include 4 numeric attributes and the neighborhood dummy variable.</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1989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Here shows the result of the proposed model. It suggests that the model could extract continuous and discrete spatial heterogeneity of rent data at the same time.</a:t>
            </a:r>
          </a:p>
          <a:p>
            <a:r>
              <a:rPr kumimoji="1" lang="en-US" altLang="ja-JP" dirty="0"/>
              <a:t>  First, the left figure is the pattern of intercept which presents a gradual decline of rents from the city center to the surrounding suburbs. </a:t>
            </a:r>
          </a:p>
          <a:p>
            <a:r>
              <a:rPr kumimoji="1" lang="en-US" altLang="ja-JP" dirty="0"/>
              <a:t>  Then, figures on the middle are the coefficients of numeric attributes. We can see that the walking time and apartment size have continuously varying impacts on rents. However, the impact of apartment age and floor number are constant in the region.</a:t>
            </a:r>
          </a:p>
          <a:p>
            <a:r>
              <a:rPr kumimoji="1" lang="en-US" altLang="ja-JP" dirty="0"/>
              <a:t>  Finally, the right figure shows the coefficient of all neighborhoods. Positive values indicate that extremely higher rents appears in specific neighborhoods. These areas are known as famous brand-name areas, which lead to high prices for houses. In contrast, negative values appear in areas near the Western boundary of the region. Worse locational conditions lead to significantly lower prices of houses there.</a:t>
            </a:r>
          </a:p>
          <a:p>
            <a:endParaRPr kumimoji="1" lang="en-US" altLang="ja-JP" dirty="0"/>
          </a:p>
          <a:p>
            <a:r>
              <a:rPr kumimoji="1" lang="en-US" altLang="ja-JP" strike="sngStrike" dirty="0"/>
              <a:t>such </a:t>
            </a:r>
            <a:r>
              <a:rPr kumimoji="1" lang="en-US" altLang="ja-JP" strike="sngStrike" dirty="0" err="1"/>
              <a:t>Futako-tamagawa</a:t>
            </a:r>
            <a:r>
              <a:rPr kumimoji="1" lang="en-US" altLang="ja-JP" strike="sngStrike" dirty="0"/>
              <a:t>, </a:t>
            </a:r>
            <a:r>
              <a:rPr kumimoji="1" lang="en-US" altLang="ja-JP" strike="sngStrike" dirty="0" err="1"/>
              <a:t>Jiyugaoka</a:t>
            </a:r>
            <a:r>
              <a:rPr kumimoji="1" lang="en-US" altLang="ja-JP" strike="sngStrike" dirty="0"/>
              <a:t> and so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trike="sngStrike" dirty="0"/>
              <a:t>The non-zero estimates suggest that there are significant different price formation in those areas. </a:t>
            </a:r>
          </a:p>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9151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Then, </a:t>
            </a:r>
            <a:r>
              <a:rPr kumimoji="1" lang="en-US" altLang="ja-JP" dirty="0"/>
              <a:t>we compare the diagnostic information of these three models. The results shown in the table suggest that our model has the best generalization performance and explanatory power, it could also better consider the residual spatial dependence of data.</a:t>
            </a:r>
          </a:p>
          <a:p>
            <a:r>
              <a:rPr kumimoji="1" lang="en-US" altLang="ja-JP" dirty="0"/>
              <a:t>  We can see that Fused LASSO is significantly less effective than the other two models. So next we will only compare the spatial pattern of the proposed model and RE-ESF-SVC.</a:t>
            </a:r>
          </a:p>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3057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Here we make a comparison with RE-ESF-SVC which could only identify continuous heterogeneity.</a:t>
            </a:r>
          </a:p>
          <a:p>
            <a:r>
              <a:rPr kumimoji="1" lang="en-US" altLang="ja-JP" dirty="0"/>
              <a:t>  Compared </a:t>
            </a:r>
            <a:r>
              <a:rPr kumimoji="1" lang="en-US" altLang="zh-CN" dirty="0"/>
              <a:t>to the proposed model that could extract continuous and discrete spatial heterogeneity respectively by different terms, RE-ESF-SVC did not successfully separate out the discrete heterogeneity from its intercept.</a:t>
            </a:r>
          </a:p>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0268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 The reason could be explained by subtracting the intercept of the proposed model from that of RE-ESF-SVC. The difference is shown as the right figure. </a:t>
            </a:r>
          </a:p>
          <a:p>
            <a:r>
              <a:rPr kumimoji="1" lang="en-US" altLang="ja-JP" dirty="0"/>
              <a:t>  By enlarging the right figure and comparing it with the dummy coefficient of the proposed model in the left figure, we can find that, in the neighborhoods where discrete spatial heterogeneity were detected by the proposed model, there are also significant differences between the two intercepts.</a:t>
            </a:r>
          </a:p>
          <a:p>
            <a:r>
              <a:rPr kumimoji="1" lang="en-US" altLang="ja-JP" dirty="0"/>
              <a:t>  This indicates that RE-ESF-SVC could not separate out these discrete patterns from its intercept.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13646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1143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ja-JP" altLang="en-US" b="1" dirty="0"/>
              <a:t>　</a:t>
            </a:r>
            <a:r>
              <a:rPr kumimoji="1" lang="ja-JP" altLang="en-US" dirty="0"/>
              <a:t>地理空間データの分析を通した</a:t>
            </a:r>
            <a:r>
              <a:rPr kumimoji="1" lang="en-US" altLang="ja-JP" dirty="0"/>
              <a:t>(</a:t>
            </a:r>
            <a:r>
              <a:rPr kumimoji="1" lang="ja-JP" altLang="en-US" dirty="0"/>
              <a:t>とおした</a:t>
            </a:r>
            <a:r>
              <a:rPr kumimoji="1" lang="en-US" altLang="ja-JP" dirty="0"/>
              <a:t>)</a:t>
            </a:r>
            <a:r>
              <a:rPr kumimoji="1" lang="ja-JP" altLang="en-US" dirty="0"/>
              <a:t>地域特徴の把握が，都市・地域計画分野における重要な研究課題の一つです．</a:t>
            </a:r>
            <a:endParaRPr kumimoji="1" lang="en-US" altLang="ja-JP" dirty="0"/>
          </a:p>
          <a:p>
            <a:r>
              <a:rPr kumimoji="1" lang="ja-JP" altLang="en-US" dirty="0"/>
              <a:t>　分析する際に，地理現象の形成過程が場所によって異なるという空間的異質性への考慮が不可欠です。例えば、各地域を選好する住民の価値観が違うため，不動産価格形成要因に対する評価は地域によって異なっています。</a:t>
            </a:r>
          </a:p>
          <a:p>
            <a:r>
              <a:rPr kumimoji="1" lang="ja-JP" altLang="en-US" dirty="0"/>
              <a:t>　また、空間的異質性は異なるスケールで作用（さよう）しています。連続的なスケールで、位置によって生成要因の影響が全域で徐々に変化していて、各要因は大域的から局所的まで様々なスケールも持っています。また、離散的なスケールというのは、ブランドエリアなど特定の場所で発生する急激な変化を指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これらのスケールに対して，様々な既往研究があります。</a:t>
            </a:r>
            <a:endParaRPr kumimoji="1" lang="en-US" altLang="ja-JP" dirty="0"/>
          </a:p>
          <a:p>
            <a:endParaRPr kumimoji="1" lang="en-US" altLang="ja-JP" dirty="0"/>
          </a:p>
          <a:p>
            <a:endParaRPr kumimoji="1" lang="en-US" altLang="ja-JP" dirty="0"/>
          </a:p>
          <a:p>
            <a:r>
              <a:rPr kumimoji="1" lang="ja-JP" altLang="en-US" dirty="0"/>
              <a:t>会社へのアクセシビリティやナイトライフなどの都市が提供するサービスを志向する住民は都心を志向する一方，広い物件や緑地の多さなどの住環境を重視する住民は郊外を重視するなど，その地域を選好する住民の価値観の違いによって，不動産市場が地理的に分割されていると考えられている．</a:t>
            </a:r>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1122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ja-JP" altLang="en-US" b="1" dirty="0"/>
              <a:t>　</a:t>
            </a:r>
            <a:r>
              <a:rPr kumimoji="1" lang="ja-JP" altLang="en-US" dirty="0"/>
              <a:t>地理空間データの分析を通した</a:t>
            </a:r>
            <a:r>
              <a:rPr kumimoji="1" lang="en-US" altLang="ja-JP" dirty="0"/>
              <a:t>(</a:t>
            </a:r>
            <a:r>
              <a:rPr kumimoji="1" lang="ja-JP" altLang="en-US" dirty="0"/>
              <a:t>とおした</a:t>
            </a:r>
            <a:r>
              <a:rPr kumimoji="1" lang="en-US" altLang="ja-JP" dirty="0"/>
              <a:t>)</a:t>
            </a:r>
            <a:r>
              <a:rPr kumimoji="1" lang="ja-JP" altLang="en-US" dirty="0"/>
              <a:t>地域特徴の把握が，都市・地域計画分野における重要な研究課題の一つです．</a:t>
            </a:r>
            <a:endParaRPr kumimoji="1" lang="en-US" altLang="ja-JP" dirty="0"/>
          </a:p>
          <a:p>
            <a:r>
              <a:rPr kumimoji="1" lang="ja-JP" altLang="en-US" dirty="0"/>
              <a:t>　分析する際に，地理現象の形成過程が場所によって異なるという空間的異質性への考慮が不可欠です。例えば、各地域を選好する住民の価値観が違うため，不動産価格形成要因に対する評価は地域によって異なっています。</a:t>
            </a:r>
          </a:p>
          <a:p>
            <a:r>
              <a:rPr kumimoji="1" lang="ja-JP" altLang="en-US" dirty="0"/>
              <a:t>　また、空間的異質性は異なるスケールで作用（さよう）しています。連続的なスケールで、位置によって生成要因の影響が全域で徐々に変化していて、各要因は大域的から局所的まで様々なスケールも持っています。また、離散的なスケールというのは、ブランドエリアなど特定の場所で発生する急激な変化を指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これらのスケールに対して，様々な既往研究があります。</a:t>
            </a:r>
            <a:endParaRPr kumimoji="1" lang="en-US" altLang="ja-JP" dirty="0"/>
          </a:p>
          <a:p>
            <a:endParaRPr kumimoji="1" lang="en-US" altLang="ja-JP" dirty="0"/>
          </a:p>
          <a:p>
            <a:endParaRPr kumimoji="1" lang="en-US" altLang="ja-JP" dirty="0"/>
          </a:p>
          <a:p>
            <a:r>
              <a:rPr kumimoji="1" lang="ja-JP" altLang="en-US" dirty="0"/>
              <a:t>会社へのアクセシビリティやナイトライフなどの都市が提供するサービスを志向する住民は都心を志向する一方，広い物件や緑地の多さなどの住環境を重視する住民は郊外を重視するなど，その地域を選好する住民の価値観の違いによって，不動産市場が地理的に分割されていると考えられている．</a:t>
            </a:r>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7365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Spatial heterogeneity is one of general properties of spatial data. In urban housing market, the spatial heterogeneity can be observed on multiple spatial scales.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  First, on a continuous scale, due to different customer preferences, impacts of factors on housing prices are gradually changing throughout the region. On the other hand, the discrete scale means that the significant differences occur in specific regions with well-defined boundaries, such as brand-name neighborhoods or famous school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trike="sngStrike" dirty="0"/>
              <a:t>For example, Since customers living in the city center value more on the living convenience, the impact of accessibility to the city center on housing prices will be different in different part of the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trike="sngStrike" dirty="0"/>
              <a:t>For example, although houses have the same structures, those located in brand-name neighborhoods, famous school districts, or near the major stations are significantly more expensive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1190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Furthermore, we compare the proposed model and fused LASSO through the neighborhood dummy coefficients.</a:t>
            </a:r>
          </a:p>
          <a:p>
            <a:r>
              <a:rPr kumimoji="1" lang="en-US" altLang="ja-JP" dirty="0"/>
              <a:t>It is clear that Fused LASSO, presented on the right figure, could not identify specific neighborhoods which have significant differences as the proposed model did.</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7471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Then, by comparing with the intercept of the proposed model, we can find that continuous spatial heterogeneity is mixed in the estimates results of fused lasso and it was not successfully separated out. </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664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Previous studies mainly consider these multiple scales separately.</a:t>
            </a:r>
          </a:p>
          <a:p>
            <a:r>
              <a:rPr kumimoji="1" lang="en-US" altLang="ja-JP" dirty="0"/>
              <a:t>  For example, first, spatially varying coefficients could be estimated on each sample site to obtain the continuous spatial heterogeneity. The famous geographically weighted regression, Bayesian SVC and Eigenvector spatial filtering-based SVC model fall into this framework.</a:t>
            </a:r>
          </a:p>
          <a:p>
            <a:r>
              <a:rPr kumimoji="1" lang="en-US" altLang="ja-JP" dirty="0"/>
              <a:t>  Then, for the discrete spatial heterogeneity, </a:t>
            </a:r>
            <a:r>
              <a:rPr lang="en-US" altLang="ja-JP" sz="1800" dirty="0">
                <a:effectLst/>
                <a:latin typeface="Times New Roman" panose="02020603050405020304" pitchFamily="18" charset="0"/>
                <a:ea typeface="DengXian" panose="02010600030101010101" pitchFamily="2" charset="-122"/>
              </a:rPr>
              <a:t>the common practice is to </a:t>
            </a:r>
            <a:r>
              <a:rPr kumimoji="1" lang="en-US" altLang="ja-JP" dirty="0"/>
              <a:t>divide the whole region into many subregions based on geographic segmentation, then sparse modeling approaches such as MCP and Fused LASSO can be used to estimate the coefficient for each subregion.</a:t>
            </a:r>
          </a:p>
          <a:p>
            <a:r>
              <a:rPr kumimoji="1" lang="en-US" altLang="ja-JP" dirty="0"/>
              <a:t>  However, in urban housing market which has complex characteristics, the continuous and discrete spatial heterogeneity may exist at the same time. Just pay attention to a single scale may be not enough for us to interpret the actual status of the housing market.</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937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So, in this study, we aim to extract the multi-scale spatial heterogeneity simultaneously to better understand characteristics of the real estate market.</a:t>
            </a:r>
          </a:p>
          <a:p>
            <a:r>
              <a:rPr kumimoji="1" lang="en-US" altLang="ja-JP" dirty="0"/>
              <a:t>  To achieve this, we combine the random effect eigenvector spatial filtering-based SVC model and Fused LASSO into a fusion model so that we can extract both continuous and discrete spatial scale with just one model at the same time. </a:t>
            </a:r>
          </a:p>
          <a:p>
            <a:r>
              <a:rPr kumimoji="1" lang="en-US" altLang="ja-JP" dirty="0"/>
              <a:t>  Besides, we also propose a novel algorithm for parameter estimation. </a:t>
            </a:r>
          </a:p>
          <a:p>
            <a:endParaRPr kumimoji="1" lang="en-US" altLang="ja-JP" dirty="0"/>
          </a:p>
          <a:p>
            <a:r>
              <a:rPr kumimoji="1" lang="en-US" altLang="ja-JP" dirty="0"/>
              <a:t>Next, I will introduce the proposed model in detail.</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5112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I will start with capturing continuous spatial heterogeneity by RE-ESF-SVC model.</a:t>
            </a:r>
          </a:p>
          <a:p>
            <a:r>
              <a:rPr kumimoji="1" lang="en-US" altLang="ja-JP" dirty="0"/>
              <a:t>  RE-ESF-SVC is a regression method which applies eigenvectors from a spatial proximity matrix to address spatial variations in data.</a:t>
            </a:r>
          </a:p>
          <a:p>
            <a:r>
              <a:rPr kumimoji="1" lang="en-US" altLang="ja-JP" dirty="0"/>
              <a:t>  In the following equation, the regression coefficient beta k is not a constant but consists of a linear combination of eigenvectors. And the coefficient of eigenvectors is a random variable which obeys a multivariate normal distribution with zero means. </a:t>
            </a:r>
          </a:p>
          <a:p>
            <a:r>
              <a:rPr kumimoji="1" lang="en-US" altLang="ja-JP" dirty="0"/>
              <a:t>  It is noted that each eigenvector shows a distinct continuous pattern of spatial variation, just as shown in the bottom left figure. And all eigenvectors are combined to together produce the spatial variations of the beta. And the pattern of this variation is determined by the alpha, the variance parameter of gamma. A larger alpha will lead to a more global pattern of beta.</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683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And then, for the discrete spatial heterogeneity, we use Fused LASSO, which is a sparse modeling approach extracting the underlying essential information and preventing overfitting by adding regularization terms to parameters.</a:t>
            </a:r>
          </a:p>
          <a:p>
            <a:r>
              <a:rPr kumimoji="1" lang="en-US" altLang="ja-JP" dirty="0"/>
              <a:t>  In this study, we divide the whole region into many subregions based on any </a:t>
            </a:r>
            <a:r>
              <a:rPr lang="en-US" altLang="ja-JP" sz="1800" dirty="0">
                <a:effectLst/>
                <a:latin typeface="Times New Roman" panose="02020603050405020304" pitchFamily="18" charset="0"/>
                <a:ea typeface="DengXian" panose="02010600030101010101" pitchFamily="2" charset="-122"/>
              </a:rPr>
              <a:t>administrative divisions </a:t>
            </a:r>
            <a:r>
              <a:rPr kumimoji="1" lang="en-US" altLang="ja-JP" dirty="0"/>
              <a:t>and set a parameter for each subregion. Then, we add a regularization term to </a:t>
            </a:r>
            <a:r>
              <a:rPr kumimoji="1" lang="en-US" altLang="zh-CN" dirty="0"/>
              <a:t>parameters themselves and </a:t>
            </a:r>
            <a:r>
              <a:rPr kumimoji="1" lang="en-US" altLang="ja-JP" dirty="0"/>
              <a:t>the difference of parameters of adjacent subregions.  Then, only subregions with significant differences will be estimated to have the same non-zero parameters. </a:t>
            </a:r>
          </a:p>
          <a:p>
            <a:endParaRPr kumimoji="1" lang="en-US" altLang="ja-JP" dirty="0"/>
          </a:p>
          <a:p>
            <a:r>
              <a:rPr kumimoji="1" lang="en-US" altLang="ja-JP" strike="sngStrike" dirty="0"/>
              <a:t>For example, in the left figure, the difference of beta1</a:t>
            </a:r>
            <a:r>
              <a:rPr kumimoji="1" lang="zh-CN" altLang="en-US" strike="sngStrike" dirty="0"/>
              <a:t> </a:t>
            </a:r>
            <a:r>
              <a:rPr kumimoji="1" lang="en-US" altLang="zh-CN" strike="sngStrike" dirty="0"/>
              <a:t>and</a:t>
            </a:r>
            <a:r>
              <a:rPr kumimoji="1" lang="zh-CN" altLang="en-US" strike="sngStrike" dirty="0"/>
              <a:t> </a:t>
            </a:r>
            <a:r>
              <a:rPr kumimoji="1" lang="en-US" altLang="zh-CN" strike="sngStrike" dirty="0"/>
              <a:t>beta</a:t>
            </a:r>
            <a:r>
              <a:rPr kumimoji="1" lang="zh-CN" altLang="en-US" strike="sngStrike" dirty="0"/>
              <a:t> </a:t>
            </a:r>
            <a:r>
              <a:rPr kumimoji="1" lang="en-US" altLang="zh-CN" strike="sngStrike" dirty="0"/>
              <a:t>2 is penalized because they are next to each other.</a:t>
            </a:r>
            <a:endParaRPr kumimoji="1" lang="en-US" altLang="ja-JP"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8784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   Then, based on the above, we can now combine RE-ESF-SVC and Fused LASSO into one fusion model to detect the continuous and discrete spatial heterogeneity at the same time. </a:t>
            </a:r>
          </a:p>
          <a:p>
            <a:r>
              <a:rPr kumimoji="1" lang="en-US" altLang="ja-JP" dirty="0"/>
              <a:t>   In this fusion model, the spatially varying coefficients which consist of eigenvectors are expected to identify the continuous spatial heterogeneity of data. Besides, a set of dummy variables which represents all subregions are added into the model. The difference of coefficients of adjacent subregions will be penalized by regularization terms to identify the discrete spatial heterogeneity.</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883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  Moreover, we can rewrite the proposed model into the following linear mixed model, where the first term is the fixed effect which consists of the average of spatially varying coefficients and the subregion dummy variables.</a:t>
            </a:r>
          </a:p>
          <a:p>
            <a:r>
              <a:rPr kumimoji="1" lang="en-US" altLang="ja-JP" dirty="0"/>
              <a:t>  And then, the second term is the random effects, which are formed by the interaction of eigenvectors and each explanatory variable. </a:t>
            </a:r>
          </a:p>
          <a:p>
            <a:r>
              <a:rPr kumimoji="1" lang="en-US" altLang="ja-JP" dirty="0"/>
              <a:t>  Next, we need to estimate parameters of the fixed and random effects.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4560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dirty="0"/>
              <a:t>  The cost function of the above model is shown here. The first term is the likelihood function, and the last two terms are regularization terms which extract discrete spatial heterogeneity and prevent overfitting, respectively.</a:t>
            </a:r>
          </a:p>
          <a:p>
            <a:r>
              <a:rPr kumimoji="1" lang="en-US" altLang="ja-JP" dirty="0"/>
              <a:t>  Since no previous method could directly minimize this cost function, we propose a restricted maximum likelihood-based iterative algorithm for the parameter estimation.</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47302-F74A-4579-8265-0FF131689E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5465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A81B3-8FB7-4876-AAE4-B2DD7554F39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ja-JP" altLang="en-US"/>
          </a:p>
        </p:txBody>
      </p:sp>
      <p:sp>
        <p:nvSpPr>
          <p:cNvPr id="3" name="副标题 2">
            <a:extLst>
              <a:ext uri="{FF2B5EF4-FFF2-40B4-BE49-F238E27FC236}">
                <a16:creationId xmlns:a16="http://schemas.microsoft.com/office/drawing/2014/main" id="{5A18E327-2DAB-4EF1-A0C9-75F8AE423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ja-JP" altLang="en-US"/>
          </a:p>
        </p:txBody>
      </p:sp>
      <p:sp>
        <p:nvSpPr>
          <p:cNvPr id="4" name="日期占位符 3">
            <a:extLst>
              <a:ext uri="{FF2B5EF4-FFF2-40B4-BE49-F238E27FC236}">
                <a16:creationId xmlns:a16="http://schemas.microsoft.com/office/drawing/2014/main" id="{B3FFBC08-D912-4731-8B28-C526555E4083}"/>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823E5736-7318-4FAD-AC07-60081780F293}"/>
              </a:ext>
            </a:extLst>
          </p:cNvPr>
          <p:cNvSpPr>
            <a:spLocks noGrp="1"/>
          </p:cNvSpPr>
          <p:nvPr>
            <p:ph type="ftr" sz="quarter" idx="11"/>
          </p:nvPr>
        </p:nvSpPr>
        <p:spPr/>
        <p:txBody>
          <a:bodyPr/>
          <a:lstStyle/>
          <a:p>
            <a:endParaRPr kumimoji="1" lang="ja-JP" altLang="en-US"/>
          </a:p>
        </p:txBody>
      </p:sp>
      <p:sp>
        <p:nvSpPr>
          <p:cNvPr id="6" name="灯片编号占位符 5">
            <a:extLst>
              <a:ext uri="{FF2B5EF4-FFF2-40B4-BE49-F238E27FC236}">
                <a16:creationId xmlns:a16="http://schemas.microsoft.com/office/drawing/2014/main" id="{E7056D2B-9A45-4A5C-9C0E-854C88B31ECE}"/>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191749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8E81C-BBDD-441E-9123-8F05C17180C5}"/>
              </a:ext>
            </a:extLst>
          </p:cNvPr>
          <p:cNvSpPr>
            <a:spLocks noGrp="1"/>
          </p:cNvSpPr>
          <p:nvPr>
            <p:ph type="title"/>
          </p:nvPr>
        </p:nvSpPr>
        <p:spPr/>
        <p:txBody>
          <a:bodyPr/>
          <a:lstStyle/>
          <a:p>
            <a:r>
              <a:rPr kumimoji="1" lang="zh-CN" altLang="en-US"/>
              <a:t>单击此处编辑母版标题样式</a:t>
            </a:r>
            <a:endParaRPr kumimoji="1" lang="ja-JP" altLang="en-US"/>
          </a:p>
        </p:txBody>
      </p:sp>
      <p:sp>
        <p:nvSpPr>
          <p:cNvPr id="3" name="竖排文字占位符 2">
            <a:extLst>
              <a:ext uri="{FF2B5EF4-FFF2-40B4-BE49-F238E27FC236}">
                <a16:creationId xmlns:a16="http://schemas.microsoft.com/office/drawing/2014/main" id="{1D584730-0D53-4143-BB64-B9F1426BEF2A}"/>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日期占位符 3">
            <a:extLst>
              <a:ext uri="{FF2B5EF4-FFF2-40B4-BE49-F238E27FC236}">
                <a16:creationId xmlns:a16="http://schemas.microsoft.com/office/drawing/2014/main" id="{C003DF7C-B18C-49EC-BB5A-9D03E863F38A}"/>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0E0FC86C-BA72-4D1D-AA90-81EECFD8DDB7}"/>
              </a:ext>
            </a:extLst>
          </p:cNvPr>
          <p:cNvSpPr>
            <a:spLocks noGrp="1"/>
          </p:cNvSpPr>
          <p:nvPr>
            <p:ph type="ftr" sz="quarter" idx="11"/>
          </p:nvPr>
        </p:nvSpPr>
        <p:spPr/>
        <p:txBody>
          <a:bodyPr/>
          <a:lstStyle/>
          <a:p>
            <a:endParaRPr kumimoji="1" lang="ja-JP" altLang="en-US"/>
          </a:p>
        </p:txBody>
      </p:sp>
      <p:sp>
        <p:nvSpPr>
          <p:cNvPr id="6" name="灯片编号占位符 5">
            <a:extLst>
              <a:ext uri="{FF2B5EF4-FFF2-40B4-BE49-F238E27FC236}">
                <a16:creationId xmlns:a16="http://schemas.microsoft.com/office/drawing/2014/main" id="{5E5A4533-3FD0-410D-AE0F-E6F471A8FAD3}"/>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290702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33A4217-09CB-4EB7-BB39-4D195E1E41F7}"/>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ja-JP" altLang="en-US"/>
          </a:p>
        </p:txBody>
      </p:sp>
      <p:sp>
        <p:nvSpPr>
          <p:cNvPr id="3" name="竖排文字占位符 2">
            <a:extLst>
              <a:ext uri="{FF2B5EF4-FFF2-40B4-BE49-F238E27FC236}">
                <a16:creationId xmlns:a16="http://schemas.microsoft.com/office/drawing/2014/main" id="{1A714383-8C79-4931-BE15-F300027A607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日期占位符 3">
            <a:extLst>
              <a:ext uri="{FF2B5EF4-FFF2-40B4-BE49-F238E27FC236}">
                <a16:creationId xmlns:a16="http://schemas.microsoft.com/office/drawing/2014/main" id="{79B0EB4C-70AE-4D4F-A02B-A9AF43E6B1A6}"/>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55679DAC-83D8-4F3B-BE48-DF8E1D2DA72F}"/>
              </a:ext>
            </a:extLst>
          </p:cNvPr>
          <p:cNvSpPr>
            <a:spLocks noGrp="1"/>
          </p:cNvSpPr>
          <p:nvPr>
            <p:ph type="ftr" sz="quarter" idx="11"/>
          </p:nvPr>
        </p:nvSpPr>
        <p:spPr/>
        <p:txBody>
          <a:bodyPr/>
          <a:lstStyle/>
          <a:p>
            <a:endParaRPr kumimoji="1" lang="ja-JP" altLang="en-US"/>
          </a:p>
        </p:txBody>
      </p:sp>
      <p:sp>
        <p:nvSpPr>
          <p:cNvPr id="6" name="灯片编号占位符 5">
            <a:extLst>
              <a:ext uri="{FF2B5EF4-FFF2-40B4-BE49-F238E27FC236}">
                <a16:creationId xmlns:a16="http://schemas.microsoft.com/office/drawing/2014/main" id="{1C05B045-1678-483D-B3CC-D6E849F02105}"/>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2057696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Ref idx="1001">
        <a:schemeClr val="bg1"/>
      </p:bgRef>
    </p:bg>
    <p:spTree>
      <p:nvGrpSpPr>
        <p:cNvPr id="1" name=""/>
        <p:cNvGrpSpPr/>
        <p:nvPr/>
      </p:nvGrpSpPr>
      <p:grpSpPr>
        <a:xfrm>
          <a:off x="0" y="0"/>
          <a:ext cx="0" cy="0"/>
          <a:chOff x="0" y="0"/>
          <a:chExt cx="0" cy="0"/>
        </a:xfrm>
      </p:grpSpPr>
      <p:sp>
        <p:nvSpPr>
          <p:cNvPr id="9801" name="副标题 2"/>
          <p:cNvSpPr>
            <a:spLocks noGrp="1"/>
          </p:cNvSpPr>
          <p:nvPr>
            <p:ph type="subTitle" idx="1"/>
          </p:nvPr>
        </p:nvSpPr>
        <p:spPr>
          <a:xfrm>
            <a:off x="5646652" y="3236831"/>
            <a:ext cx="5873836" cy="487867"/>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Click to edit Master subtitle style</a:t>
            </a:r>
          </a:p>
        </p:txBody>
      </p:sp>
      <p:sp>
        <p:nvSpPr>
          <p:cNvPr id="9802" name="标题 1"/>
          <p:cNvSpPr>
            <a:spLocks noGrp="1"/>
          </p:cNvSpPr>
          <p:nvPr>
            <p:ph type="ctrTitle"/>
          </p:nvPr>
        </p:nvSpPr>
        <p:spPr>
          <a:xfrm>
            <a:off x="5646652" y="1899218"/>
            <a:ext cx="5873836" cy="1313224"/>
          </a:xfrm>
        </p:spPr>
        <p:txBody>
          <a:bodyPr anchor="ctr">
            <a:normAutofit/>
          </a:bodyPr>
          <a:lstStyle>
            <a:lvl1pPr algn="l">
              <a:defRPr sz="3600">
                <a:solidFill>
                  <a:schemeClr val="tx1"/>
                </a:solidFill>
              </a:defRPr>
            </a:lvl1pPr>
          </a:lstStyle>
          <a:p>
            <a:r>
              <a:rPr lang="en-US" altLang="zh-CN" dirty="0"/>
              <a:t>Click to edit Master title style</a:t>
            </a:r>
            <a:endParaRPr lang="zh-CN" altLang="en-US" dirty="0"/>
          </a:p>
        </p:txBody>
      </p:sp>
      <p:sp>
        <p:nvSpPr>
          <p:cNvPr id="12" name="文本占位符 13"/>
          <p:cNvSpPr>
            <a:spLocks noGrp="1"/>
          </p:cNvSpPr>
          <p:nvPr>
            <p:ph type="body" sz="quarter" idx="10" hasCustomPrompt="1"/>
          </p:nvPr>
        </p:nvSpPr>
        <p:spPr>
          <a:xfrm>
            <a:off x="5646652" y="4160341"/>
            <a:ext cx="5873836" cy="371475"/>
          </a:xfrm>
        </p:spPr>
        <p:txBody>
          <a:bodyPr anchor="ctr">
            <a:normAutofit/>
          </a:bodyPr>
          <a:lstStyle>
            <a:lvl1pPr marL="0" indent="0" algn="l">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p:ph type="body" sz="quarter" idx="11" hasCustomPrompt="1"/>
          </p:nvPr>
        </p:nvSpPr>
        <p:spPr>
          <a:xfrm>
            <a:off x="5646652" y="4531816"/>
            <a:ext cx="5873836" cy="371475"/>
          </a:xfrm>
        </p:spPr>
        <p:txBody>
          <a:bodyPr anchor="ctr">
            <a:normAutofit/>
          </a:bodyPr>
          <a:lstStyle>
            <a:lvl1pPr marL="0" indent="0" algn="l">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grpSp>
        <p:nvGrpSpPr>
          <p:cNvPr id="14" name="그룹 1"/>
          <p:cNvGrpSpPr/>
          <p:nvPr userDrawn="1"/>
        </p:nvGrpSpPr>
        <p:grpSpPr>
          <a:xfrm>
            <a:off x="0" y="0"/>
            <a:ext cx="6362700" cy="6863906"/>
            <a:chOff x="0" y="57408"/>
            <a:chExt cx="4661488" cy="5028685"/>
          </a:xfrm>
        </p:grpSpPr>
        <p:sp>
          <p:nvSpPr>
            <p:cNvPr id="15" name="Freeform 97"/>
            <p:cNvSpPr/>
            <p:nvPr/>
          </p:nvSpPr>
          <p:spPr bwMode="auto">
            <a:xfrm>
              <a:off x="2684826" y="5860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6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6" name="Freeform 98"/>
            <p:cNvSpPr/>
            <p:nvPr/>
          </p:nvSpPr>
          <p:spPr bwMode="auto">
            <a:xfrm>
              <a:off x="0" y="57408"/>
              <a:ext cx="3078251" cy="962103"/>
            </a:xfrm>
            <a:custGeom>
              <a:avLst/>
              <a:gdLst>
                <a:gd name="T0" fmla="*/ 2178 w 2582"/>
                <a:gd name="T1" fmla="*/ 0 h 807"/>
                <a:gd name="T2" fmla="*/ 0 w 2582"/>
                <a:gd name="T3" fmla="*/ 0 h 807"/>
                <a:gd name="T4" fmla="*/ 0 w 2582"/>
                <a:gd name="T5" fmla="*/ 807 h 807"/>
                <a:gd name="T6" fmla="*/ 2178 w 2582"/>
                <a:gd name="T7" fmla="*/ 807 h 807"/>
                <a:gd name="T8" fmla="*/ 2582 w 2582"/>
                <a:gd name="T9" fmla="*/ 404 h 807"/>
                <a:gd name="T10" fmla="*/ 2178 w 2582"/>
                <a:gd name="T11" fmla="*/ 0 h 807"/>
              </a:gdLst>
              <a:ahLst/>
              <a:cxnLst>
                <a:cxn ang="0">
                  <a:pos x="T0" y="T1"/>
                </a:cxn>
                <a:cxn ang="0">
                  <a:pos x="T2" y="T3"/>
                </a:cxn>
                <a:cxn ang="0">
                  <a:pos x="T4" y="T5"/>
                </a:cxn>
                <a:cxn ang="0">
                  <a:pos x="T6" y="T7"/>
                </a:cxn>
                <a:cxn ang="0">
                  <a:pos x="T8" y="T9"/>
                </a:cxn>
                <a:cxn ang="0">
                  <a:pos x="T10" y="T11"/>
                </a:cxn>
              </a:cxnLst>
              <a:rect l="0" t="0" r="r" b="b"/>
              <a:pathLst>
                <a:path w="2582" h="807">
                  <a:moveTo>
                    <a:pt x="2178" y="0"/>
                  </a:moveTo>
                  <a:lnTo>
                    <a:pt x="0" y="0"/>
                  </a:lnTo>
                  <a:lnTo>
                    <a:pt x="0" y="807"/>
                  </a:lnTo>
                  <a:lnTo>
                    <a:pt x="2178" y="807"/>
                  </a:lnTo>
                  <a:lnTo>
                    <a:pt x="2582" y="404"/>
                  </a:lnTo>
                  <a:lnTo>
                    <a:pt x="2178" y="0"/>
                  </a:lnTo>
                  <a:close/>
                </a:path>
              </a:pathLst>
            </a:custGeom>
            <a:solidFill>
              <a:schemeClr val="accent1">
                <a:lumMod val="20000"/>
                <a:lumOff val="8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7" name="Freeform 99"/>
            <p:cNvSpPr/>
            <p:nvPr/>
          </p:nvSpPr>
          <p:spPr bwMode="auto">
            <a:xfrm>
              <a:off x="0" y="1074351"/>
              <a:ext cx="2063692" cy="962103"/>
            </a:xfrm>
            <a:custGeom>
              <a:avLst/>
              <a:gdLst>
                <a:gd name="T0" fmla="*/ 1327 w 1731"/>
                <a:gd name="T1" fmla="*/ 0 h 807"/>
                <a:gd name="T2" fmla="*/ 0 w 1731"/>
                <a:gd name="T3" fmla="*/ 0 h 807"/>
                <a:gd name="T4" fmla="*/ 0 w 1731"/>
                <a:gd name="T5" fmla="*/ 807 h 807"/>
                <a:gd name="T6" fmla="*/ 1327 w 1731"/>
                <a:gd name="T7" fmla="*/ 807 h 807"/>
                <a:gd name="T8" fmla="*/ 1731 w 1731"/>
                <a:gd name="T9" fmla="*/ 403 h 807"/>
                <a:gd name="T10" fmla="*/ 1327 w 1731"/>
                <a:gd name="T11" fmla="*/ 0 h 807"/>
              </a:gdLst>
              <a:ahLst/>
              <a:cxnLst>
                <a:cxn ang="0">
                  <a:pos x="T0" y="T1"/>
                </a:cxn>
                <a:cxn ang="0">
                  <a:pos x="T2" y="T3"/>
                </a:cxn>
                <a:cxn ang="0">
                  <a:pos x="T4" y="T5"/>
                </a:cxn>
                <a:cxn ang="0">
                  <a:pos x="T6" y="T7"/>
                </a:cxn>
                <a:cxn ang="0">
                  <a:pos x="T8" y="T9"/>
                </a:cxn>
                <a:cxn ang="0">
                  <a:pos x="T10" y="T11"/>
                </a:cxn>
              </a:cxnLst>
              <a:rect l="0" t="0" r="r" b="b"/>
              <a:pathLst>
                <a:path w="1731" h="807">
                  <a:moveTo>
                    <a:pt x="1327" y="0"/>
                  </a:moveTo>
                  <a:lnTo>
                    <a:pt x="0" y="0"/>
                  </a:lnTo>
                  <a:lnTo>
                    <a:pt x="0" y="807"/>
                  </a:lnTo>
                  <a:lnTo>
                    <a:pt x="1327" y="807"/>
                  </a:lnTo>
                  <a:lnTo>
                    <a:pt x="1731" y="403"/>
                  </a:lnTo>
                  <a:lnTo>
                    <a:pt x="1327"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8" name="Freeform 100"/>
            <p:cNvSpPr/>
            <p:nvPr/>
          </p:nvSpPr>
          <p:spPr bwMode="auto">
            <a:xfrm>
              <a:off x="0" y="2091295"/>
              <a:ext cx="1043172" cy="960910"/>
            </a:xfrm>
            <a:custGeom>
              <a:avLst/>
              <a:gdLst>
                <a:gd name="T0" fmla="*/ 471 w 875"/>
                <a:gd name="T1" fmla="*/ 0 h 806"/>
                <a:gd name="T2" fmla="*/ 0 w 875"/>
                <a:gd name="T3" fmla="*/ 0 h 806"/>
                <a:gd name="T4" fmla="*/ 0 w 875"/>
                <a:gd name="T5" fmla="*/ 806 h 806"/>
                <a:gd name="T6" fmla="*/ 471 w 875"/>
                <a:gd name="T7" fmla="*/ 806 h 806"/>
                <a:gd name="T8" fmla="*/ 875 w 875"/>
                <a:gd name="T9" fmla="*/ 403 h 806"/>
                <a:gd name="T10" fmla="*/ 471 w 875"/>
                <a:gd name="T11" fmla="*/ 0 h 806"/>
              </a:gdLst>
              <a:ahLst/>
              <a:cxnLst>
                <a:cxn ang="0">
                  <a:pos x="T0" y="T1"/>
                </a:cxn>
                <a:cxn ang="0">
                  <a:pos x="T2" y="T3"/>
                </a:cxn>
                <a:cxn ang="0">
                  <a:pos x="T4" y="T5"/>
                </a:cxn>
                <a:cxn ang="0">
                  <a:pos x="T6" y="T7"/>
                </a:cxn>
                <a:cxn ang="0">
                  <a:pos x="T8" y="T9"/>
                </a:cxn>
                <a:cxn ang="0">
                  <a:pos x="T10" y="T11"/>
                </a:cxn>
              </a:cxnLst>
              <a:rect l="0" t="0" r="r" b="b"/>
              <a:pathLst>
                <a:path w="875" h="806">
                  <a:moveTo>
                    <a:pt x="471" y="0"/>
                  </a:moveTo>
                  <a:lnTo>
                    <a:pt x="0" y="0"/>
                  </a:lnTo>
                  <a:lnTo>
                    <a:pt x="0" y="806"/>
                  </a:lnTo>
                  <a:lnTo>
                    <a:pt x="471" y="806"/>
                  </a:lnTo>
                  <a:lnTo>
                    <a:pt x="875" y="403"/>
                  </a:lnTo>
                  <a:lnTo>
                    <a:pt x="471" y="0"/>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9" name="Freeform 101"/>
            <p:cNvSpPr/>
            <p:nvPr/>
          </p:nvSpPr>
          <p:spPr bwMode="auto">
            <a:xfrm>
              <a:off x="0" y="4123990"/>
              <a:ext cx="2063692" cy="962103"/>
            </a:xfrm>
            <a:custGeom>
              <a:avLst/>
              <a:gdLst>
                <a:gd name="T0" fmla="*/ 1327 w 1731"/>
                <a:gd name="T1" fmla="*/ 807 h 807"/>
                <a:gd name="T2" fmla="*/ 0 w 1731"/>
                <a:gd name="T3" fmla="*/ 807 h 807"/>
                <a:gd name="T4" fmla="*/ 0 w 1731"/>
                <a:gd name="T5" fmla="*/ 0 h 807"/>
                <a:gd name="T6" fmla="*/ 1327 w 1731"/>
                <a:gd name="T7" fmla="*/ 0 h 807"/>
                <a:gd name="T8" fmla="*/ 1731 w 1731"/>
                <a:gd name="T9" fmla="*/ 403 h 807"/>
                <a:gd name="T10" fmla="*/ 1327 w 1731"/>
                <a:gd name="T11" fmla="*/ 807 h 807"/>
              </a:gdLst>
              <a:ahLst/>
              <a:cxnLst>
                <a:cxn ang="0">
                  <a:pos x="T0" y="T1"/>
                </a:cxn>
                <a:cxn ang="0">
                  <a:pos x="T2" y="T3"/>
                </a:cxn>
                <a:cxn ang="0">
                  <a:pos x="T4" y="T5"/>
                </a:cxn>
                <a:cxn ang="0">
                  <a:pos x="T6" y="T7"/>
                </a:cxn>
                <a:cxn ang="0">
                  <a:pos x="T8" y="T9"/>
                </a:cxn>
                <a:cxn ang="0">
                  <a:pos x="T10" y="T11"/>
                </a:cxn>
              </a:cxnLst>
              <a:rect l="0" t="0" r="r" b="b"/>
              <a:pathLst>
                <a:path w="1731" h="807">
                  <a:moveTo>
                    <a:pt x="1327" y="807"/>
                  </a:moveTo>
                  <a:lnTo>
                    <a:pt x="0" y="807"/>
                  </a:lnTo>
                  <a:lnTo>
                    <a:pt x="0" y="0"/>
                  </a:lnTo>
                  <a:lnTo>
                    <a:pt x="1327" y="0"/>
                  </a:lnTo>
                  <a:lnTo>
                    <a:pt x="1731" y="403"/>
                  </a:lnTo>
                  <a:lnTo>
                    <a:pt x="1327" y="807"/>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20" name="Freeform 102"/>
            <p:cNvSpPr/>
            <p:nvPr/>
          </p:nvSpPr>
          <p:spPr bwMode="auto">
            <a:xfrm>
              <a:off x="0" y="3107047"/>
              <a:ext cx="1043172" cy="962103"/>
            </a:xfrm>
            <a:custGeom>
              <a:avLst/>
              <a:gdLst>
                <a:gd name="T0" fmla="*/ 471 w 875"/>
                <a:gd name="T1" fmla="*/ 807 h 807"/>
                <a:gd name="T2" fmla="*/ 0 w 875"/>
                <a:gd name="T3" fmla="*/ 807 h 807"/>
                <a:gd name="T4" fmla="*/ 0 w 875"/>
                <a:gd name="T5" fmla="*/ 0 h 807"/>
                <a:gd name="T6" fmla="*/ 471 w 875"/>
                <a:gd name="T7" fmla="*/ 0 h 807"/>
                <a:gd name="T8" fmla="*/ 875 w 875"/>
                <a:gd name="T9" fmla="*/ 404 h 807"/>
                <a:gd name="T10" fmla="*/ 471 w 875"/>
                <a:gd name="T11" fmla="*/ 807 h 807"/>
              </a:gdLst>
              <a:ahLst/>
              <a:cxnLst>
                <a:cxn ang="0">
                  <a:pos x="T0" y="T1"/>
                </a:cxn>
                <a:cxn ang="0">
                  <a:pos x="T2" y="T3"/>
                </a:cxn>
                <a:cxn ang="0">
                  <a:pos x="T4" y="T5"/>
                </a:cxn>
                <a:cxn ang="0">
                  <a:pos x="T6" y="T7"/>
                </a:cxn>
                <a:cxn ang="0">
                  <a:pos x="T8" y="T9"/>
                </a:cxn>
                <a:cxn ang="0">
                  <a:pos x="T10" y="T11"/>
                </a:cxn>
              </a:cxnLst>
              <a:rect l="0" t="0" r="r" b="b"/>
              <a:pathLst>
                <a:path w="875" h="807">
                  <a:moveTo>
                    <a:pt x="471" y="807"/>
                  </a:moveTo>
                  <a:lnTo>
                    <a:pt x="0" y="807"/>
                  </a:lnTo>
                  <a:lnTo>
                    <a:pt x="0" y="0"/>
                  </a:lnTo>
                  <a:lnTo>
                    <a:pt x="471" y="0"/>
                  </a:lnTo>
                  <a:lnTo>
                    <a:pt x="875" y="404"/>
                  </a:lnTo>
                  <a:lnTo>
                    <a:pt x="471"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1" name="Freeform 103"/>
            <p:cNvSpPr/>
            <p:nvPr/>
          </p:nvSpPr>
          <p:spPr bwMode="auto">
            <a:xfrm>
              <a:off x="2684826" y="58600"/>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bg1">
                <a:lumMod val="6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2" name="Freeform 104"/>
            <p:cNvSpPr/>
            <p:nvPr/>
          </p:nvSpPr>
          <p:spPr bwMode="auto">
            <a:xfrm>
              <a:off x="3700578" y="58600"/>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0" name="Freeform 105"/>
            <p:cNvSpPr/>
            <p:nvPr/>
          </p:nvSpPr>
          <p:spPr bwMode="auto">
            <a:xfrm>
              <a:off x="1669075" y="1074351"/>
              <a:ext cx="960910" cy="962103"/>
            </a:xfrm>
            <a:custGeom>
              <a:avLst/>
              <a:gdLst>
                <a:gd name="T0" fmla="*/ 806 w 806"/>
                <a:gd name="T1" fmla="*/ 807 h 807"/>
                <a:gd name="T2" fmla="*/ 0 w 806"/>
                <a:gd name="T3" fmla="*/ 0 h 807"/>
                <a:gd name="T4" fmla="*/ 806 w 806"/>
                <a:gd name="T5" fmla="*/ 0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806" y="0"/>
                  </a:lnTo>
                  <a:lnTo>
                    <a:pt x="806" y="807"/>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1" name="Freeform 106"/>
            <p:cNvSpPr/>
            <p:nvPr/>
          </p:nvSpPr>
          <p:spPr bwMode="auto">
            <a:xfrm>
              <a:off x="1669075" y="1074351"/>
              <a:ext cx="960910" cy="962103"/>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2" name="Freeform 107"/>
            <p:cNvSpPr/>
            <p:nvPr/>
          </p:nvSpPr>
          <p:spPr bwMode="auto">
            <a:xfrm>
              <a:off x="2684826" y="1074351"/>
              <a:ext cx="960910" cy="962103"/>
            </a:xfrm>
            <a:custGeom>
              <a:avLst/>
              <a:gdLst>
                <a:gd name="T0" fmla="*/ 806 w 806"/>
                <a:gd name="T1" fmla="*/ 807 h 807"/>
                <a:gd name="T2" fmla="*/ 0 w 806"/>
                <a:gd name="T3" fmla="*/ 0 h 807"/>
                <a:gd name="T4" fmla="*/ 0 w 806"/>
                <a:gd name="T5" fmla="*/ 807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0" y="807"/>
                  </a:lnTo>
                  <a:lnTo>
                    <a:pt x="806" y="807"/>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3" name="Freeform 109"/>
            <p:cNvSpPr/>
            <p:nvPr/>
          </p:nvSpPr>
          <p:spPr bwMode="auto">
            <a:xfrm>
              <a:off x="2691890" y="4125183"/>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4" name="Freeform 111"/>
            <p:cNvSpPr/>
            <p:nvPr/>
          </p:nvSpPr>
          <p:spPr bwMode="auto">
            <a:xfrm>
              <a:off x="1669075" y="4123990"/>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5" name="Freeform 112"/>
            <p:cNvSpPr/>
            <p:nvPr/>
          </p:nvSpPr>
          <p:spPr bwMode="auto">
            <a:xfrm>
              <a:off x="1669075" y="412399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6" name="Freeform 113"/>
            <p:cNvSpPr/>
            <p:nvPr/>
          </p:nvSpPr>
          <p:spPr bwMode="auto">
            <a:xfrm>
              <a:off x="644979" y="2091295"/>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7" name="Freeform 114"/>
            <p:cNvSpPr/>
            <p:nvPr/>
          </p:nvSpPr>
          <p:spPr bwMode="auto">
            <a:xfrm>
              <a:off x="644979" y="2091295"/>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8" name="Freeform 115"/>
            <p:cNvSpPr/>
            <p:nvPr/>
          </p:nvSpPr>
          <p:spPr bwMode="auto">
            <a:xfrm>
              <a:off x="1659537" y="2091295"/>
              <a:ext cx="960910" cy="960910"/>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9" name="Freeform 117"/>
            <p:cNvSpPr/>
            <p:nvPr/>
          </p:nvSpPr>
          <p:spPr bwMode="auto">
            <a:xfrm>
              <a:off x="1659537" y="3107047"/>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0" name="Freeform 119"/>
            <p:cNvSpPr/>
            <p:nvPr/>
          </p:nvSpPr>
          <p:spPr bwMode="auto">
            <a:xfrm>
              <a:off x="644979" y="3108239"/>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1" name="Freeform 120"/>
            <p:cNvSpPr/>
            <p:nvPr/>
          </p:nvSpPr>
          <p:spPr bwMode="auto">
            <a:xfrm>
              <a:off x="643786" y="3107047"/>
              <a:ext cx="962103" cy="962103"/>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chemeClr val="accent3">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2" name="그룹 89"/>
            <p:cNvGrpSpPr/>
            <p:nvPr/>
          </p:nvGrpSpPr>
          <p:grpSpPr>
            <a:xfrm>
              <a:off x="1328107" y="3390795"/>
              <a:ext cx="277782" cy="678360"/>
              <a:chOff x="1812925" y="4535488"/>
              <a:chExt cx="369888" cy="903287"/>
            </a:xfrm>
            <a:solidFill>
              <a:schemeClr val="accent2">
                <a:lumMod val="50000"/>
              </a:schemeClr>
            </a:solidFill>
          </p:grpSpPr>
          <p:sp>
            <p:nvSpPr>
              <p:cNvPr id="56" name="Freeform 5"/>
              <p:cNvSpPr/>
              <p:nvPr/>
            </p:nvSpPr>
            <p:spPr bwMode="auto">
              <a:xfrm>
                <a:off x="2027238" y="4535488"/>
                <a:ext cx="155575" cy="382588"/>
              </a:xfrm>
              <a:custGeom>
                <a:avLst/>
                <a:gdLst>
                  <a:gd name="T0" fmla="*/ 98 w 98"/>
                  <a:gd name="T1" fmla="*/ 0 h 241"/>
                  <a:gd name="T2" fmla="*/ 98 w 98"/>
                  <a:gd name="T3" fmla="*/ 0 h 241"/>
                  <a:gd name="T4" fmla="*/ 88 w 98"/>
                  <a:gd name="T5" fmla="*/ 2 h 241"/>
                  <a:gd name="T6" fmla="*/ 77 w 98"/>
                  <a:gd name="T7" fmla="*/ 7 h 241"/>
                  <a:gd name="T8" fmla="*/ 68 w 98"/>
                  <a:gd name="T9" fmla="*/ 11 h 241"/>
                  <a:gd name="T10" fmla="*/ 59 w 98"/>
                  <a:gd name="T11" fmla="*/ 16 h 241"/>
                  <a:gd name="T12" fmla="*/ 50 w 98"/>
                  <a:gd name="T13" fmla="*/ 21 h 241"/>
                  <a:gd name="T14" fmla="*/ 43 w 98"/>
                  <a:gd name="T15" fmla="*/ 28 h 241"/>
                  <a:gd name="T16" fmla="*/ 35 w 98"/>
                  <a:gd name="T17" fmla="*/ 35 h 241"/>
                  <a:gd name="T18" fmla="*/ 28 w 98"/>
                  <a:gd name="T19" fmla="*/ 42 h 241"/>
                  <a:gd name="T20" fmla="*/ 22 w 98"/>
                  <a:gd name="T21" fmla="*/ 51 h 241"/>
                  <a:gd name="T22" fmla="*/ 17 w 98"/>
                  <a:gd name="T23" fmla="*/ 60 h 241"/>
                  <a:gd name="T24" fmla="*/ 11 w 98"/>
                  <a:gd name="T25" fmla="*/ 68 h 241"/>
                  <a:gd name="T26" fmla="*/ 7 w 98"/>
                  <a:gd name="T27" fmla="*/ 79 h 241"/>
                  <a:gd name="T28" fmla="*/ 4 w 98"/>
                  <a:gd name="T29" fmla="*/ 88 h 241"/>
                  <a:gd name="T30" fmla="*/ 2 w 98"/>
                  <a:gd name="T31" fmla="*/ 99 h 241"/>
                  <a:gd name="T32" fmla="*/ 1 w 98"/>
                  <a:gd name="T33" fmla="*/ 109 h 241"/>
                  <a:gd name="T34" fmla="*/ 0 w 98"/>
                  <a:gd name="T35" fmla="*/ 121 h 241"/>
                  <a:gd name="T36" fmla="*/ 0 w 98"/>
                  <a:gd name="T37" fmla="*/ 121 h 241"/>
                  <a:gd name="T38" fmla="*/ 1 w 98"/>
                  <a:gd name="T39" fmla="*/ 131 h 241"/>
                  <a:gd name="T40" fmla="*/ 2 w 98"/>
                  <a:gd name="T41" fmla="*/ 143 h 241"/>
                  <a:gd name="T42" fmla="*/ 4 w 98"/>
                  <a:gd name="T43" fmla="*/ 153 h 241"/>
                  <a:gd name="T44" fmla="*/ 7 w 98"/>
                  <a:gd name="T45" fmla="*/ 162 h 241"/>
                  <a:gd name="T46" fmla="*/ 11 w 98"/>
                  <a:gd name="T47" fmla="*/ 172 h 241"/>
                  <a:gd name="T48" fmla="*/ 17 w 98"/>
                  <a:gd name="T49" fmla="*/ 181 h 241"/>
                  <a:gd name="T50" fmla="*/ 22 w 98"/>
                  <a:gd name="T51" fmla="*/ 191 h 241"/>
                  <a:gd name="T52" fmla="*/ 28 w 98"/>
                  <a:gd name="T53" fmla="*/ 199 h 241"/>
                  <a:gd name="T54" fmla="*/ 35 w 98"/>
                  <a:gd name="T55" fmla="*/ 206 h 241"/>
                  <a:gd name="T56" fmla="*/ 43 w 98"/>
                  <a:gd name="T57" fmla="*/ 214 h 241"/>
                  <a:gd name="T58" fmla="*/ 50 w 98"/>
                  <a:gd name="T59" fmla="*/ 220 h 241"/>
                  <a:gd name="T60" fmla="*/ 59 w 98"/>
                  <a:gd name="T61" fmla="*/ 225 h 241"/>
                  <a:gd name="T62" fmla="*/ 68 w 98"/>
                  <a:gd name="T63" fmla="*/ 230 h 241"/>
                  <a:gd name="T64" fmla="*/ 77 w 98"/>
                  <a:gd name="T65" fmla="*/ 235 h 241"/>
                  <a:gd name="T66" fmla="*/ 88 w 98"/>
                  <a:gd name="T67" fmla="*/ 238 h 241"/>
                  <a:gd name="T68" fmla="*/ 98 w 98"/>
                  <a:gd name="T69" fmla="*/ 241 h 241"/>
                  <a:gd name="T70" fmla="*/ 98 w 98"/>
                  <a:gd name="T7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241">
                    <a:moveTo>
                      <a:pt x="98" y="0"/>
                    </a:moveTo>
                    <a:lnTo>
                      <a:pt x="98" y="0"/>
                    </a:lnTo>
                    <a:lnTo>
                      <a:pt x="88" y="2"/>
                    </a:lnTo>
                    <a:lnTo>
                      <a:pt x="77" y="7"/>
                    </a:lnTo>
                    <a:lnTo>
                      <a:pt x="68" y="11"/>
                    </a:lnTo>
                    <a:lnTo>
                      <a:pt x="59" y="16"/>
                    </a:lnTo>
                    <a:lnTo>
                      <a:pt x="50" y="21"/>
                    </a:lnTo>
                    <a:lnTo>
                      <a:pt x="43" y="28"/>
                    </a:lnTo>
                    <a:lnTo>
                      <a:pt x="35" y="35"/>
                    </a:lnTo>
                    <a:lnTo>
                      <a:pt x="28" y="42"/>
                    </a:lnTo>
                    <a:lnTo>
                      <a:pt x="22" y="51"/>
                    </a:lnTo>
                    <a:lnTo>
                      <a:pt x="17" y="60"/>
                    </a:lnTo>
                    <a:lnTo>
                      <a:pt x="11" y="68"/>
                    </a:lnTo>
                    <a:lnTo>
                      <a:pt x="7" y="79"/>
                    </a:lnTo>
                    <a:lnTo>
                      <a:pt x="4" y="88"/>
                    </a:lnTo>
                    <a:lnTo>
                      <a:pt x="2" y="99"/>
                    </a:lnTo>
                    <a:lnTo>
                      <a:pt x="1" y="109"/>
                    </a:lnTo>
                    <a:lnTo>
                      <a:pt x="0" y="121"/>
                    </a:lnTo>
                    <a:lnTo>
                      <a:pt x="0" y="121"/>
                    </a:lnTo>
                    <a:lnTo>
                      <a:pt x="1" y="131"/>
                    </a:lnTo>
                    <a:lnTo>
                      <a:pt x="2" y="143"/>
                    </a:lnTo>
                    <a:lnTo>
                      <a:pt x="4" y="153"/>
                    </a:lnTo>
                    <a:lnTo>
                      <a:pt x="7" y="162"/>
                    </a:lnTo>
                    <a:lnTo>
                      <a:pt x="11" y="172"/>
                    </a:lnTo>
                    <a:lnTo>
                      <a:pt x="17" y="181"/>
                    </a:lnTo>
                    <a:lnTo>
                      <a:pt x="22" y="191"/>
                    </a:lnTo>
                    <a:lnTo>
                      <a:pt x="28" y="199"/>
                    </a:lnTo>
                    <a:lnTo>
                      <a:pt x="35" y="206"/>
                    </a:lnTo>
                    <a:lnTo>
                      <a:pt x="43" y="214"/>
                    </a:lnTo>
                    <a:lnTo>
                      <a:pt x="50" y="220"/>
                    </a:lnTo>
                    <a:lnTo>
                      <a:pt x="59" y="225"/>
                    </a:lnTo>
                    <a:lnTo>
                      <a:pt x="68" y="230"/>
                    </a:lnTo>
                    <a:lnTo>
                      <a:pt x="77" y="235"/>
                    </a:lnTo>
                    <a:lnTo>
                      <a:pt x="88" y="238"/>
                    </a:lnTo>
                    <a:lnTo>
                      <a:pt x="98" y="241"/>
                    </a:lnTo>
                    <a:lnTo>
                      <a:pt x="98"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7" name="Freeform 7"/>
              <p:cNvSpPr/>
              <p:nvPr/>
            </p:nvSpPr>
            <p:spPr bwMode="auto">
              <a:xfrm>
                <a:off x="1812925" y="4949825"/>
                <a:ext cx="369888" cy="488950"/>
              </a:xfrm>
              <a:custGeom>
                <a:avLst/>
                <a:gdLst>
                  <a:gd name="T0" fmla="*/ 203 w 233"/>
                  <a:gd name="T1" fmla="*/ 0 h 308"/>
                  <a:gd name="T2" fmla="*/ 203 w 233"/>
                  <a:gd name="T3" fmla="*/ 0 h 308"/>
                  <a:gd name="T4" fmla="*/ 182 w 233"/>
                  <a:gd name="T5" fmla="*/ 0 h 308"/>
                  <a:gd name="T6" fmla="*/ 157 w 233"/>
                  <a:gd name="T7" fmla="*/ 2 h 308"/>
                  <a:gd name="T8" fmla="*/ 129 w 233"/>
                  <a:gd name="T9" fmla="*/ 6 h 308"/>
                  <a:gd name="T10" fmla="*/ 114 w 233"/>
                  <a:gd name="T11" fmla="*/ 8 h 308"/>
                  <a:gd name="T12" fmla="*/ 99 w 233"/>
                  <a:gd name="T13" fmla="*/ 12 h 308"/>
                  <a:gd name="T14" fmla="*/ 85 w 233"/>
                  <a:gd name="T15" fmla="*/ 16 h 308"/>
                  <a:gd name="T16" fmla="*/ 70 w 233"/>
                  <a:gd name="T17" fmla="*/ 22 h 308"/>
                  <a:gd name="T18" fmla="*/ 56 w 233"/>
                  <a:gd name="T19" fmla="*/ 28 h 308"/>
                  <a:gd name="T20" fmla="*/ 43 w 233"/>
                  <a:gd name="T21" fmla="*/ 35 h 308"/>
                  <a:gd name="T22" fmla="*/ 30 w 233"/>
                  <a:gd name="T23" fmla="*/ 44 h 308"/>
                  <a:gd name="T24" fmla="*/ 19 w 233"/>
                  <a:gd name="T25" fmla="*/ 53 h 308"/>
                  <a:gd name="T26" fmla="*/ 9 w 233"/>
                  <a:gd name="T27" fmla="*/ 63 h 308"/>
                  <a:gd name="T28" fmla="*/ 0 w 233"/>
                  <a:gd name="T29" fmla="*/ 76 h 308"/>
                  <a:gd name="T30" fmla="*/ 233 w 233"/>
                  <a:gd name="T31" fmla="*/ 308 h 308"/>
                  <a:gd name="T32" fmla="*/ 233 w 233"/>
                  <a:gd name="T33" fmla="*/ 1 h 308"/>
                  <a:gd name="T34" fmla="*/ 225 w 233"/>
                  <a:gd name="T35" fmla="*/ 1 h 308"/>
                  <a:gd name="T36" fmla="*/ 225 w 233"/>
                  <a:gd name="T37" fmla="*/ 1 h 308"/>
                  <a:gd name="T38" fmla="*/ 203 w 233"/>
                  <a:gd name="T3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308">
                    <a:moveTo>
                      <a:pt x="203" y="0"/>
                    </a:moveTo>
                    <a:lnTo>
                      <a:pt x="203" y="0"/>
                    </a:lnTo>
                    <a:lnTo>
                      <a:pt x="182" y="0"/>
                    </a:lnTo>
                    <a:lnTo>
                      <a:pt x="157" y="2"/>
                    </a:lnTo>
                    <a:lnTo>
                      <a:pt x="129" y="6"/>
                    </a:lnTo>
                    <a:lnTo>
                      <a:pt x="114" y="8"/>
                    </a:lnTo>
                    <a:lnTo>
                      <a:pt x="99" y="12"/>
                    </a:lnTo>
                    <a:lnTo>
                      <a:pt x="85" y="16"/>
                    </a:lnTo>
                    <a:lnTo>
                      <a:pt x="70" y="22"/>
                    </a:lnTo>
                    <a:lnTo>
                      <a:pt x="56" y="28"/>
                    </a:lnTo>
                    <a:lnTo>
                      <a:pt x="43" y="35"/>
                    </a:lnTo>
                    <a:lnTo>
                      <a:pt x="30" y="44"/>
                    </a:lnTo>
                    <a:lnTo>
                      <a:pt x="19" y="53"/>
                    </a:lnTo>
                    <a:lnTo>
                      <a:pt x="9" y="63"/>
                    </a:lnTo>
                    <a:lnTo>
                      <a:pt x="0" y="76"/>
                    </a:lnTo>
                    <a:lnTo>
                      <a:pt x="233" y="308"/>
                    </a:lnTo>
                    <a:lnTo>
                      <a:pt x="233" y="1"/>
                    </a:lnTo>
                    <a:lnTo>
                      <a:pt x="225" y="1"/>
                    </a:lnTo>
                    <a:lnTo>
                      <a:pt x="225" y="1"/>
                    </a:lnTo>
                    <a:lnTo>
                      <a:pt x="20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3" name="Freeform 36"/>
            <p:cNvSpPr/>
            <p:nvPr/>
          </p:nvSpPr>
          <p:spPr bwMode="auto">
            <a:xfrm>
              <a:off x="3700578" y="192350"/>
              <a:ext cx="164523" cy="513837"/>
            </a:xfrm>
            <a:custGeom>
              <a:avLst/>
              <a:gdLst>
                <a:gd name="T0" fmla="*/ 0 w 138"/>
                <a:gd name="T1" fmla="*/ 0 h 431"/>
                <a:gd name="T2" fmla="*/ 0 w 138"/>
                <a:gd name="T3" fmla="*/ 85 h 431"/>
                <a:gd name="T4" fmla="*/ 0 w 138"/>
                <a:gd name="T5" fmla="*/ 85 h 431"/>
                <a:gd name="T6" fmla="*/ 15 w 138"/>
                <a:gd name="T7" fmla="*/ 96 h 431"/>
                <a:gd name="T8" fmla="*/ 27 w 138"/>
                <a:gd name="T9" fmla="*/ 110 h 431"/>
                <a:gd name="T10" fmla="*/ 38 w 138"/>
                <a:gd name="T11" fmla="*/ 124 h 431"/>
                <a:gd name="T12" fmla="*/ 47 w 138"/>
                <a:gd name="T13" fmla="*/ 141 h 431"/>
                <a:gd name="T14" fmla="*/ 56 w 138"/>
                <a:gd name="T15" fmla="*/ 158 h 431"/>
                <a:gd name="T16" fmla="*/ 61 w 138"/>
                <a:gd name="T17" fmla="*/ 177 h 431"/>
                <a:gd name="T18" fmla="*/ 64 w 138"/>
                <a:gd name="T19" fmla="*/ 195 h 431"/>
                <a:gd name="T20" fmla="*/ 65 w 138"/>
                <a:gd name="T21" fmla="*/ 215 h 431"/>
                <a:gd name="T22" fmla="*/ 65 w 138"/>
                <a:gd name="T23" fmla="*/ 215 h 431"/>
                <a:gd name="T24" fmla="*/ 64 w 138"/>
                <a:gd name="T25" fmla="*/ 235 h 431"/>
                <a:gd name="T26" fmla="*/ 61 w 138"/>
                <a:gd name="T27" fmla="*/ 254 h 431"/>
                <a:gd name="T28" fmla="*/ 56 w 138"/>
                <a:gd name="T29" fmla="*/ 272 h 431"/>
                <a:gd name="T30" fmla="*/ 47 w 138"/>
                <a:gd name="T31" fmla="*/ 290 h 431"/>
                <a:gd name="T32" fmla="*/ 38 w 138"/>
                <a:gd name="T33" fmla="*/ 305 h 431"/>
                <a:gd name="T34" fmla="*/ 27 w 138"/>
                <a:gd name="T35" fmla="*/ 321 h 431"/>
                <a:gd name="T36" fmla="*/ 15 w 138"/>
                <a:gd name="T37" fmla="*/ 333 h 431"/>
                <a:gd name="T38" fmla="*/ 0 w 138"/>
                <a:gd name="T39" fmla="*/ 346 h 431"/>
                <a:gd name="T40" fmla="*/ 0 w 138"/>
                <a:gd name="T41" fmla="*/ 431 h 431"/>
                <a:gd name="T42" fmla="*/ 0 w 138"/>
                <a:gd name="T43" fmla="*/ 431 h 431"/>
                <a:gd name="T44" fmla="*/ 15 w 138"/>
                <a:gd name="T45" fmla="*/ 423 h 431"/>
                <a:gd name="T46" fmla="*/ 30 w 138"/>
                <a:gd name="T47" fmla="*/ 414 h 431"/>
                <a:gd name="T48" fmla="*/ 43 w 138"/>
                <a:gd name="T49" fmla="*/ 405 h 431"/>
                <a:gd name="T50" fmla="*/ 57 w 138"/>
                <a:gd name="T51" fmla="*/ 394 h 431"/>
                <a:gd name="T52" fmla="*/ 68 w 138"/>
                <a:gd name="T53" fmla="*/ 384 h 431"/>
                <a:gd name="T54" fmla="*/ 80 w 138"/>
                <a:gd name="T55" fmla="*/ 371 h 431"/>
                <a:gd name="T56" fmla="*/ 90 w 138"/>
                <a:gd name="T57" fmla="*/ 359 h 431"/>
                <a:gd name="T58" fmla="*/ 100 w 138"/>
                <a:gd name="T59" fmla="*/ 345 h 431"/>
                <a:gd name="T60" fmla="*/ 109 w 138"/>
                <a:gd name="T61" fmla="*/ 330 h 431"/>
                <a:gd name="T62" fmla="*/ 116 w 138"/>
                <a:gd name="T63" fmla="*/ 316 h 431"/>
                <a:gd name="T64" fmla="*/ 123 w 138"/>
                <a:gd name="T65" fmla="*/ 300 h 431"/>
                <a:gd name="T66" fmla="*/ 128 w 138"/>
                <a:gd name="T67" fmla="*/ 283 h 431"/>
                <a:gd name="T68" fmla="*/ 133 w 138"/>
                <a:gd name="T69" fmla="*/ 268 h 431"/>
                <a:gd name="T70" fmla="*/ 136 w 138"/>
                <a:gd name="T71" fmla="*/ 250 h 431"/>
                <a:gd name="T72" fmla="*/ 138 w 138"/>
                <a:gd name="T73" fmla="*/ 233 h 431"/>
                <a:gd name="T74" fmla="*/ 138 w 138"/>
                <a:gd name="T75" fmla="*/ 215 h 431"/>
                <a:gd name="T76" fmla="*/ 138 w 138"/>
                <a:gd name="T77" fmla="*/ 215 h 431"/>
                <a:gd name="T78" fmla="*/ 138 w 138"/>
                <a:gd name="T79" fmla="*/ 198 h 431"/>
                <a:gd name="T80" fmla="*/ 136 w 138"/>
                <a:gd name="T81" fmla="*/ 180 h 431"/>
                <a:gd name="T82" fmla="*/ 133 w 138"/>
                <a:gd name="T83" fmla="*/ 163 h 431"/>
                <a:gd name="T84" fmla="*/ 128 w 138"/>
                <a:gd name="T85" fmla="*/ 146 h 431"/>
                <a:gd name="T86" fmla="*/ 123 w 138"/>
                <a:gd name="T87" fmla="*/ 131 h 431"/>
                <a:gd name="T88" fmla="*/ 116 w 138"/>
                <a:gd name="T89" fmla="*/ 115 h 431"/>
                <a:gd name="T90" fmla="*/ 109 w 138"/>
                <a:gd name="T91" fmla="*/ 100 h 431"/>
                <a:gd name="T92" fmla="*/ 100 w 138"/>
                <a:gd name="T93" fmla="*/ 86 h 431"/>
                <a:gd name="T94" fmla="*/ 90 w 138"/>
                <a:gd name="T95" fmla="*/ 72 h 431"/>
                <a:gd name="T96" fmla="*/ 80 w 138"/>
                <a:gd name="T97" fmla="*/ 60 h 431"/>
                <a:gd name="T98" fmla="*/ 68 w 138"/>
                <a:gd name="T99" fmla="*/ 47 h 431"/>
                <a:gd name="T100" fmla="*/ 57 w 138"/>
                <a:gd name="T101" fmla="*/ 36 h 431"/>
                <a:gd name="T102" fmla="*/ 43 w 138"/>
                <a:gd name="T103" fmla="*/ 25 h 431"/>
                <a:gd name="T104" fmla="*/ 30 w 138"/>
                <a:gd name="T105" fmla="*/ 16 h 431"/>
                <a:gd name="T106" fmla="*/ 15 w 138"/>
                <a:gd name="T107" fmla="*/ 7 h 431"/>
                <a:gd name="T108" fmla="*/ 0 w 138"/>
                <a:gd name="T109"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431">
                  <a:moveTo>
                    <a:pt x="0" y="0"/>
                  </a:moveTo>
                  <a:lnTo>
                    <a:pt x="0" y="85"/>
                  </a:lnTo>
                  <a:lnTo>
                    <a:pt x="0" y="85"/>
                  </a:lnTo>
                  <a:lnTo>
                    <a:pt x="15" y="96"/>
                  </a:lnTo>
                  <a:lnTo>
                    <a:pt x="27" y="110"/>
                  </a:lnTo>
                  <a:lnTo>
                    <a:pt x="38" y="124"/>
                  </a:lnTo>
                  <a:lnTo>
                    <a:pt x="47" y="141"/>
                  </a:lnTo>
                  <a:lnTo>
                    <a:pt x="56" y="158"/>
                  </a:lnTo>
                  <a:lnTo>
                    <a:pt x="61" y="177"/>
                  </a:lnTo>
                  <a:lnTo>
                    <a:pt x="64" y="195"/>
                  </a:lnTo>
                  <a:lnTo>
                    <a:pt x="65" y="215"/>
                  </a:lnTo>
                  <a:lnTo>
                    <a:pt x="65" y="215"/>
                  </a:lnTo>
                  <a:lnTo>
                    <a:pt x="64" y="235"/>
                  </a:lnTo>
                  <a:lnTo>
                    <a:pt x="61" y="254"/>
                  </a:lnTo>
                  <a:lnTo>
                    <a:pt x="56" y="272"/>
                  </a:lnTo>
                  <a:lnTo>
                    <a:pt x="47" y="290"/>
                  </a:lnTo>
                  <a:lnTo>
                    <a:pt x="38" y="305"/>
                  </a:lnTo>
                  <a:lnTo>
                    <a:pt x="27" y="321"/>
                  </a:lnTo>
                  <a:lnTo>
                    <a:pt x="15" y="333"/>
                  </a:lnTo>
                  <a:lnTo>
                    <a:pt x="0" y="346"/>
                  </a:lnTo>
                  <a:lnTo>
                    <a:pt x="0" y="431"/>
                  </a:lnTo>
                  <a:lnTo>
                    <a:pt x="0" y="431"/>
                  </a:lnTo>
                  <a:lnTo>
                    <a:pt x="15" y="423"/>
                  </a:lnTo>
                  <a:lnTo>
                    <a:pt x="30" y="414"/>
                  </a:lnTo>
                  <a:lnTo>
                    <a:pt x="43" y="405"/>
                  </a:lnTo>
                  <a:lnTo>
                    <a:pt x="57" y="394"/>
                  </a:lnTo>
                  <a:lnTo>
                    <a:pt x="68" y="384"/>
                  </a:lnTo>
                  <a:lnTo>
                    <a:pt x="80" y="371"/>
                  </a:lnTo>
                  <a:lnTo>
                    <a:pt x="90" y="359"/>
                  </a:lnTo>
                  <a:lnTo>
                    <a:pt x="100" y="345"/>
                  </a:lnTo>
                  <a:lnTo>
                    <a:pt x="109" y="330"/>
                  </a:lnTo>
                  <a:lnTo>
                    <a:pt x="116" y="316"/>
                  </a:lnTo>
                  <a:lnTo>
                    <a:pt x="123" y="300"/>
                  </a:lnTo>
                  <a:lnTo>
                    <a:pt x="128" y="283"/>
                  </a:lnTo>
                  <a:lnTo>
                    <a:pt x="133" y="268"/>
                  </a:lnTo>
                  <a:lnTo>
                    <a:pt x="136" y="250"/>
                  </a:lnTo>
                  <a:lnTo>
                    <a:pt x="138" y="233"/>
                  </a:lnTo>
                  <a:lnTo>
                    <a:pt x="138" y="215"/>
                  </a:lnTo>
                  <a:lnTo>
                    <a:pt x="138" y="215"/>
                  </a:lnTo>
                  <a:lnTo>
                    <a:pt x="138" y="198"/>
                  </a:lnTo>
                  <a:lnTo>
                    <a:pt x="136" y="180"/>
                  </a:lnTo>
                  <a:lnTo>
                    <a:pt x="133" y="163"/>
                  </a:lnTo>
                  <a:lnTo>
                    <a:pt x="128" y="146"/>
                  </a:lnTo>
                  <a:lnTo>
                    <a:pt x="123" y="131"/>
                  </a:lnTo>
                  <a:lnTo>
                    <a:pt x="116" y="115"/>
                  </a:lnTo>
                  <a:lnTo>
                    <a:pt x="109" y="100"/>
                  </a:lnTo>
                  <a:lnTo>
                    <a:pt x="100" y="86"/>
                  </a:lnTo>
                  <a:lnTo>
                    <a:pt x="90" y="72"/>
                  </a:lnTo>
                  <a:lnTo>
                    <a:pt x="80" y="60"/>
                  </a:lnTo>
                  <a:lnTo>
                    <a:pt x="68" y="47"/>
                  </a:lnTo>
                  <a:lnTo>
                    <a:pt x="57" y="36"/>
                  </a:lnTo>
                  <a:lnTo>
                    <a:pt x="43" y="25"/>
                  </a:lnTo>
                  <a:lnTo>
                    <a:pt x="30" y="16"/>
                  </a:lnTo>
                  <a:lnTo>
                    <a:pt x="15" y="7"/>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4" name="Freeform 38"/>
            <p:cNvSpPr/>
            <p:nvPr/>
          </p:nvSpPr>
          <p:spPr bwMode="auto">
            <a:xfrm>
              <a:off x="3195087" y="168988"/>
              <a:ext cx="450650" cy="656901"/>
            </a:xfrm>
            <a:custGeom>
              <a:avLst/>
              <a:gdLst>
                <a:gd name="T0" fmla="*/ 326 w 378"/>
                <a:gd name="T1" fmla="*/ 0 h 551"/>
                <a:gd name="T2" fmla="*/ 286 w 378"/>
                <a:gd name="T3" fmla="*/ 3 h 551"/>
                <a:gd name="T4" fmla="*/ 93 w 378"/>
                <a:gd name="T5" fmla="*/ 198 h 551"/>
                <a:gd name="T6" fmla="*/ 89 w 378"/>
                <a:gd name="T7" fmla="*/ 237 h 551"/>
                <a:gd name="T8" fmla="*/ 90 w 378"/>
                <a:gd name="T9" fmla="*/ 253 h 551"/>
                <a:gd name="T10" fmla="*/ 94 w 378"/>
                <a:gd name="T11" fmla="*/ 283 h 551"/>
                <a:gd name="T12" fmla="*/ 101 w 378"/>
                <a:gd name="T13" fmla="*/ 313 h 551"/>
                <a:gd name="T14" fmla="*/ 113 w 378"/>
                <a:gd name="T15" fmla="*/ 340 h 551"/>
                <a:gd name="T16" fmla="*/ 15 w 378"/>
                <a:gd name="T17" fmla="*/ 458 h 551"/>
                <a:gd name="T18" fmla="*/ 9 w 378"/>
                <a:gd name="T19" fmla="*/ 466 h 551"/>
                <a:gd name="T20" fmla="*/ 1 w 378"/>
                <a:gd name="T21" fmla="*/ 486 h 551"/>
                <a:gd name="T22" fmla="*/ 1 w 378"/>
                <a:gd name="T23" fmla="*/ 507 h 551"/>
                <a:gd name="T24" fmla="*/ 9 w 378"/>
                <a:gd name="T25" fmla="*/ 526 h 551"/>
                <a:gd name="T26" fmla="*/ 15 w 378"/>
                <a:gd name="T27" fmla="*/ 535 h 551"/>
                <a:gd name="T28" fmla="*/ 34 w 378"/>
                <a:gd name="T29" fmla="*/ 547 h 551"/>
                <a:gd name="T30" fmla="*/ 54 w 378"/>
                <a:gd name="T31" fmla="*/ 551 h 551"/>
                <a:gd name="T32" fmla="*/ 65 w 378"/>
                <a:gd name="T33" fmla="*/ 550 h 551"/>
                <a:gd name="T34" fmla="*/ 84 w 378"/>
                <a:gd name="T35" fmla="*/ 542 h 551"/>
                <a:gd name="T36" fmla="*/ 194 w 378"/>
                <a:gd name="T37" fmla="*/ 434 h 551"/>
                <a:gd name="T38" fmla="*/ 209 w 378"/>
                <a:gd name="T39" fmla="*/ 443 h 551"/>
                <a:gd name="T40" fmla="*/ 239 w 378"/>
                <a:gd name="T41" fmla="*/ 458 h 551"/>
                <a:gd name="T42" fmla="*/ 273 w 378"/>
                <a:gd name="T43" fmla="*/ 468 h 551"/>
                <a:gd name="T44" fmla="*/ 308 w 378"/>
                <a:gd name="T45" fmla="*/ 474 h 551"/>
                <a:gd name="T46" fmla="*/ 326 w 378"/>
                <a:gd name="T47" fmla="*/ 475 h 551"/>
                <a:gd name="T48" fmla="*/ 353 w 378"/>
                <a:gd name="T49" fmla="*/ 473 h 551"/>
                <a:gd name="T50" fmla="*/ 378 w 378"/>
                <a:gd name="T51" fmla="*/ 468 h 551"/>
                <a:gd name="T52" fmla="*/ 378 w 378"/>
                <a:gd name="T53" fmla="*/ 393 h 551"/>
                <a:gd name="T54" fmla="*/ 353 w 378"/>
                <a:gd name="T55" fmla="*/ 399 h 551"/>
                <a:gd name="T56" fmla="*/ 326 w 378"/>
                <a:gd name="T57" fmla="*/ 401 h 551"/>
                <a:gd name="T58" fmla="*/ 309 w 378"/>
                <a:gd name="T59" fmla="*/ 400 h 551"/>
                <a:gd name="T60" fmla="*/ 278 w 378"/>
                <a:gd name="T61" fmla="*/ 394 h 551"/>
                <a:gd name="T62" fmla="*/ 249 w 378"/>
                <a:gd name="T63" fmla="*/ 382 h 551"/>
                <a:gd name="T64" fmla="*/ 221 w 378"/>
                <a:gd name="T65" fmla="*/ 364 h 551"/>
                <a:gd name="T66" fmla="*/ 199 w 378"/>
                <a:gd name="T67" fmla="*/ 342 h 551"/>
                <a:gd name="T68" fmla="*/ 182 w 378"/>
                <a:gd name="T69" fmla="*/ 316 h 551"/>
                <a:gd name="T70" fmla="*/ 169 w 378"/>
                <a:gd name="T71" fmla="*/ 285 h 551"/>
                <a:gd name="T72" fmla="*/ 163 w 378"/>
                <a:gd name="T73" fmla="*/ 254 h 551"/>
                <a:gd name="T74" fmla="*/ 162 w 378"/>
                <a:gd name="T75" fmla="*/ 237 h 551"/>
                <a:gd name="T76" fmla="*/ 165 w 378"/>
                <a:gd name="T77" fmla="*/ 204 h 551"/>
                <a:gd name="T78" fmla="*/ 175 w 378"/>
                <a:gd name="T79" fmla="*/ 174 h 551"/>
                <a:gd name="T80" fmla="*/ 190 w 378"/>
                <a:gd name="T81" fmla="*/ 145 h 551"/>
                <a:gd name="T82" fmla="*/ 210 w 378"/>
                <a:gd name="T83" fmla="*/ 121 h 551"/>
                <a:gd name="T84" fmla="*/ 235 w 378"/>
                <a:gd name="T85" fmla="*/ 101 h 551"/>
                <a:gd name="T86" fmla="*/ 262 w 378"/>
                <a:gd name="T87" fmla="*/ 86 h 551"/>
                <a:gd name="T88" fmla="*/ 294 w 378"/>
                <a:gd name="T89" fmla="*/ 76 h 551"/>
                <a:gd name="T90" fmla="*/ 326 w 378"/>
                <a:gd name="T91" fmla="*/ 73 h 551"/>
                <a:gd name="T92" fmla="*/ 340 w 378"/>
                <a:gd name="T93" fmla="*/ 73 h 551"/>
                <a:gd name="T94" fmla="*/ 366 w 378"/>
                <a:gd name="T95" fmla="*/ 77 h 551"/>
                <a:gd name="T96" fmla="*/ 378 w 378"/>
                <a:gd name="T97" fmla="*/ 5 h 551"/>
                <a:gd name="T98" fmla="*/ 366 w 378"/>
                <a:gd name="T99" fmla="*/ 3 h 551"/>
                <a:gd name="T100" fmla="*/ 340 w 378"/>
                <a:gd name="T10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551">
                  <a:moveTo>
                    <a:pt x="326" y="0"/>
                  </a:moveTo>
                  <a:lnTo>
                    <a:pt x="326" y="0"/>
                  </a:lnTo>
                  <a:lnTo>
                    <a:pt x="306" y="1"/>
                  </a:lnTo>
                  <a:lnTo>
                    <a:pt x="286" y="3"/>
                  </a:lnTo>
                  <a:lnTo>
                    <a:pt x="93" y="198"/>
                  </a:lnTo>
                  <a:lnTo>
                    <a:pt x="93" y="198"/>
                  </a:lnTo>
                  <a:lnTo>
                    <a:pt x="90" y="216"/>
                  </a:lnTo>
                  <a:lnTo>
                    <a:pt x="89" y="237"/>
                  </a:lnTo>
                  <a:lnTo>
                    <a:pt x="89" y="237"/>
                  </a:lnTo>
                  <a:lnTo>
                    <a:pt x="90" y="253"/>
                  </a:lnTo>
                  <a:lnTo>
                    <a:pt x="91" y="269"/>
                  </a:lnTo>
                  <a:lnTo>
                    <a:pt x="94" y="283"/>
                  </a:lnTo>
                  <a:lnTo>
                    <a:pt x="97" y="298"/>
                  </a:lnTo>
                  <a:lnTo>
                    <a:pt x="101" y="313"/>
                  </a:lnTo>
                  <a:lnTo>
                    <a:pt x="106" y="326"/>
                  </a:lnTo>
                  <a:lnTo>
                    <a:pt x="113" y="340"/>
                  </a:lnTo>
                  <a:lnTo>
                    <a:pt x="120" y="353"/>
                  </a:lnTo>
                  <a:lnTo>
                    <a:pt x="15" y="458"/>
                  </a:lnTo>
                  <a:lnTo>
                    <a:pt x="15" y="458"/>
                  </a:lnTo>
                  <a:lnTo>
                    <a:pt x="9" y="466"/>
                  </a:lnTo>
                  <a:lnTo>
                    <a:pt x="4" y="476"/>
                  </a:lnTo>
                  <a:lnTo>
                    <a:pt x="1" y="486"/>
                  </a:lnTo>
                  <a:lnTo>
                    <a:pt x="0" y="497"/>
                  </a:lnTo>
                  <a:lnTo>
                    <a:pt x="1" y="507"/>
                  </a:lnTo>
                  <a:lnTo>
                    <a:pt x="4" y="516"/>
                  </a:lnTo>
                  <a:lnTo>
                    <a:pt x="9" y="526"/>
                  </a:lnTo>
                  <a:lnTo>
                    <a:pt x="15" y="535"/>
                  </a:lnTo>
                  <a:lnTo>
                    <a:pt x="15" y="535"/>
                  </a:lnTo>
                  <a:lnTo>
                    <a:pt x="24" y="542"/>
                  </a:lnTo>
                  <a:lnTo>
                    <a:pt x="34" y="547"/>
                  </a:lnTo>
                  <a:lnTo>
                    <a:pt x="44" y="550"/>
                  </a:lnTo>
                  <a:lnTo>
                    <a:pt x="54" y="551"/>
                  </a:lnTo>
                  <a:lnTo>
                    <a:pt x="54" y="551"/>
                  </a:lnTo>
                  <a:lnTo>
                    <a:pt x="65" y="550"/>
                  </a:lnTo>
                  <a:lnTo>
                    <a:pt x="75" y="547"/>
                  </a:lnTo>
                  <a:lnTo>
                    <a:pt x="84" y="542"/>
                  </a:lnTo>
                  <a:lnTo>
                    <a:pt x="93" y="535"/>
                  </a:lnTo>
                  <a:lnTo>
                    <a:pt x="194" y="434"/>
                  </a:lnTo>
                  <a:lnTo>
                    <a:pt x="194" y="434"/>
                  </a:lnTo>
                  <a:lnTo>
                    <a:pt x="209" y="443"/>
                  </a:lnTo>
                  <a:lnTo>
                    <a:pt x="224" y="451"/>
                  </a:lnTo>
                  <a:lnTo>
                    <a:pt x="239" y="458"/>
                  </a:lnTo>
                  <a:lnTo>
                    <a:pt x="256" y="463"/>
                  </a:lnTo>
                  <a:lnTo>
                    <a:pt x="273" y="468"/>
                  </a:lnTo>
                  <a:lnTo>
                    <a:pt x="290" y="472"/>
                  </a:lnTo>
                  <a:lnTo>
                    <a:pt x="308" y="474"/>
                  </a:lnTo>
                  <a:lnTo>
                    <a:pt x="326" y="475"/>
                  </a:lnTo>
                  <a:lnTo>
                    <a:pt x="326" y="475"/>
                  </a:lnTo>
                  <a:lnTo>
                    <a:pt x="340" y="474"/>
                  </a:lnTo>
                  <a:lnTo>
                    <a:pt x="353" y="473"/>
                  </a:lnTo>
                  <a:lnTo>
                    <a:pt x="366" y="470"/>
                  </a:lnTo>
                  <a:lnTo>
                    <a:pt x="378" y="468"/>
                  </a:lnTo>
                  <a:lnTo>
                    <a:pt x="378" y="393"/>
                  </a:lnTo>
                  <a:lnTo>
                    <a:pt x="378" y="393"/>
                  </a:lnTo>
                  <a:lnTo>
                    <a:pt x="366" y="396"/>
                  </a:lnTo>
                  <a:lnTo>
                    <a:pt x="353" y="399"/>
                  </a:lnTo>
                  <a:lnTo>
                    <a:pt x="340" y="400"/>
                  </a:lnTo>
                  <a:lnTo>
                    <a:pt x="326" y="401"/>
                  </a:lnTo>
                  <a:lnTo>
                    <a:pt x="326" y="401"/>
                  </a:lnTo>
                  <a:lnTo>
                    <a:pt x="309" y="400"/>
                  </a:lnTo>
                  <a:lnTo>
                    <a:pt x="294" y="398"/>
                  </a:lnTo>
                  <a:lnTo>
                    <a:pt x="278" y="394"/>
                  </a:lnTo>
                  <a:lnTo>
                    <a:pt x="262" y="388"/>
                  </a:lnTo>
                  <a:lnTo>
                    <a:pt x="249" y="382"/>
                  </a:lnTo>
                  <a:lnTo>
                    <a:pt x="235" y="373"/>
                  </a:lnTo>
                  <a:lnTo>
                    <a:pt x="221" y="364"/>
                  </a:lnTo>
                  <a:lnTo>
                    <a:pt x="210" y="353"/>
                  </a:lnTo>
                  <a:lnTo>
                    <a:pt x="199" y="342"/>
                  </a:lnTo>
                  <a:lnTo>
                    <a:pt x="190" y="329"/>
                  </a:lnTo>
                  <a:lnTo>
                    <a:pt x="182" y="316"/>
                  </a:lnTo>
                  <a:lnTo>
                    <a:pt x="175" y="301"/>
                  </a:lnTo>
                  <a:lnTo>
                    <a:pt x="169" y="285"/>
                  </a:lnTo>
                  <a:lnTo>
                    <a:pt x="165" y="270"/>
                  </a:lnTo>
                  <a:lnTo>
                    <a:pt x="163" y="254"/>
                  </a:lnTo>
                  <a:lnTo>
                    <a:pt x="162" y="237"/>
                  </a:lnTo>
                  <a:lnTo>
                    <a:pt x="162" y="237"/>
                  </a:lnTo>
                  <a:lnTo>
                    <a:pt x="163" y="221"/>
                  </a:lnTo>
                  <a:lnTo>
                    <a:pt x="165" y="204"/>
                  </a:lnTo>
                  <a:lnTo>
                    <a:pt x="169" y="188"/>
                  </a:lnTo>
                  <a:lnTo>
                    <a:pt x="175" y="174"/>
                  </a:lnTo>
                  <a:lnTo>
                    <a:pt x="182" y="159"/>
                  </a:lnTo>
                  <a:lnTo>
                    <a:pt x="190" y="145"/>
                  </a:lnTo>
                  <a:lnTo>
                    <a:pt x="199" y="133"/>
                  </a:lnTo>
                  <a:lnTo>
                    <a:pt x="210" y="121"/>
                  </a:lnTo>
                  <a:lnTo>
                    <a:pt x="221" y="111"/>
                  </a:lnTo>
                  <a:lnTo>
                    <a:pt x="235" y="101"/>
                  </a:lnTo>
                  <a:lnTo>
                    <a:pt x="249" y="93"/>
                  </a:lnTo>
                  <a:lnTo>
                    <a:pt x="262" y="86"/>
                  </a:lnTo>
                  <a:lnTo>
                    <a:pt x="278" y="81"/>
                  </a:lnTo>
                  <a:lnTo>
                    <a:pt x="294" y="76"/>
                  </a:lnTo>
                  <a:lnTo>
                    <a:pt x="309" y="74"/>
                  </a:lnTo>
                  <a:lnTo>
                    <a:pt x="326" y="73"/>
                  </a:lnTo>
                  <a:lnTo>
                    <a:pt x="326" y="73"/>
                  </a:lnTo>
                  <a:lnTo>
                    <a:pt x="340" y="73"/>
                  </a:lnTo>
                  <a:lnTo>
                    <a:pt x="353" y="75"/>
                  </a:lnTo>
                  <a:lnTo>
                    <a:pt x="366" y="77"/>
                  </a:lnTo>
                  <a:lnTo>
                    <a:pt x="378" y="82"/>
                  </a:lnTo>
                  <a:lnTo>
                    <a:pt x="378" y="5"/>
                  </a:lnTo>
                  <a:lnTo>
                    <a:pt x="378" y="5"/>
                  </a:lnTo>
                  <a:lnTo>
                    <a:pt x="366" y="3"/>
                  </a:lnTo>
                  <a:lnTo>
                    <a:pt x="353" y="1"/>
                  </a:lnTo>
                  <a:lnTo>
                    <a:pt x="340" y="0"/>
                  </a:lnTo>
                  <a:lnTo>
                    <a:pt x="32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5" name="Freeform 42"/>
            <p:cNvSpPr/>
            <p:nvPr/>
          </p:nvSpPr>
          <p:spPr bwMode="auto">
            <a:xfrm>
              <a:off x="2435657" y="1327973"/>
              <a:ext cx="194328" cy="664054"/>
            </a:xfrm>
            <a:custGeom>
              <a:avLst/>
              <a:gdLst>
                <a:gd name="T0" fmla="*/ 74 w 163"/>
                <a:gd name="T1" fmla="*/ 186 h 557"/>
                <a:gd name="T2" fmla="*/ 76 w 163"/>
                <a:gd name="T3" fmla="*/ 166 h 557"/>
                <a:gd name="T4" fmla="*/ 82 w 163"/>
                <a:gd name="T5" fmla="*/ 147 h 557"/>
                <a:gd name="T6" fmla="*/ 89 w 163"/>
                <a:gd name="T7" fmla="*/ 129 h 557"/>
                <a:gd name="T8" fmla="*/ 100 w 163"/>
                <a:gd name="T9" fmla="*/ 115 h 557"/>
                <a:gd name="T10" fmla="*/ 113 w 163"/>
                <a:gd name="T11" fmla="*/ 101 h 557"/>
                <a:gd name="T12" fmla="*/ 128 w 163"/>
                <a:gd name="T13" fmla="*/ 90 h 557"/>
                <a:gd name="T14" fmla="*/ 145 w 163"/>
                <a:gd name="T15" fmla="*/ 81 h 557"/>
                <a:gd name="T16" fmla="*/ 163 w 163"/>
                <a:gd name="T17" fmla="*/ 76 h 557"/>
                <a:gd name="T18" fmla="*/ 163 w 163"/>
                <a:gd name="T19" fmla="*/ 0 h 557"/>
                <a:gd name="T20" fmla="*/ 130 w 163"/>
                <a:gd name="T21" fmla="*/ 7 h 557"/>
                <a:gd name="T22" fmla="*/ 99 w 163"/>
                <a:gd name="T23" fmla="*/ 21 h 557"/>
                <a:gd name="T24" fmla="*/ 71 w 163"/>
                <a:gd name="T25" fmla="*/ 38 h 557"/>
                <a:gd name="T26" fmla="*/ 47 w 163"/>
                <a:gd name="T27" fmla="*/ 61 h 557"/>
                <a:gd name="T28" fmla="*/ 27 w 163"/>
                <a:gd name="T29" fmla="*/ 88 h 557"/>
                <a:gd name="T30" fmla="*/ 13 w 163"/>
                <a:gd name="T31" fmla="*/ 118 h 557"/>
                <a:gd name="T32" fmla="*/ 3 w 163"/>
                <a:gd name="T33" fmla="*/ 150 h 557"/>
                <a:gd name="T34" fmla="*/ 0 w 163"/>
                <a:gd name="T35" fmla="*/ 186 h 557"/>
                <a:gd name="T36" fmla="*/ 1 w 163"/>
                <a:gd name="T37" fmla="*/ 202 h 557"/>
                <a:gd name="T38" fmla="*/ 10 w 163"/>
                <a:gd name="T39" fmla="*/ 242 h 557"/>
                <a:gd name="T40" fmla="*/ 27 w 163"/>
                <a:gd name="T41" fmla="*/ 289 h 557"/>
                <a:gd name="T42" fmla="*/ 63 w 163"/>
                <a:gd name="T43" fmla="*/ 369 h 557"/>
                <a:gd name="T44" fmla="*/ 116 w 163"/>
                <a:gd name="T45" fmla="*/ 473 h 557"/>
                <a:gd name="T46" fmla="*/ 163 w 163"/>
                <a:gd name="T47" fmla="*/ 557 h 557"/>
                <a:gd name="T48" fmla="*/ 163 w 163"/>
                <a:gd name="T49" fmla="*/ 295 h 557"/>
                <a:gd name="T50" fmla="*/ 145 w 163"/>
                <a:gd name="T51" fmla="*/ 289 h 557"/>
                <a:gd name="T52" fmla="*/ 128 w 163"/>
                <a:gd name="T53" fmla="*/ 281 h 557"/>
                <a:gd name="T54" fmla="*/ 113 w 163"/>
                <a:gd name="T55" fmla="*/ 270 h 557"/>
                <a:gd name="T56" fmla="*/ 100 w 163"/>
                <a:gd name="T57" fmla="*/ 257 h 557"/>
                <a:gd name="T58" fmla="*/ 89 w 163"/>
                <a:gd name="T59" fmla="*/ 241 h 557"/>
                <a:gd name="T60" fmla="*/ 82 w 163"/>
                <a:gd name="T61" fmla="*/ 224 h 557"/>
                <a:gd name="T62" fmla="*/ 76 w 163"/>
                <a:gd name="T63" fmla="*/ 205 h 557"/>
                <a:gd name="T64" fmla="*/ 74 w 163"/>
                <a:gd name="T65" fmla="*/ 18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74" y="186"/>
                  </a:moveTo>
                  <a:lnTo>
                    <a:pt x="74" y="186"/>
                  </a:lnTo>
                  <a:lnTo>
                    <a:pt x="75" y="175"/>
                  </a:lnTo>
                  <a:lnTo>
                    <a:pt x="76" y="166"/>
                  </a:lnTo>
                  <a:lnTo>
                    <a:pt x="78" y="157"/>
                  </a:lnTo>
                  <a:lnTo>
                    <a:pt x="82" y="147"/>
                  </a:lnTo>
                  <a:lnTo>
                    <a:pt x="85" y="138"/>
                  </a:lnTo>
                  <a:lnTo>
                    <a:pt x="89" y="129"/>
                  </a:lnTo>
                  <a:lnTo>
                    <a:pt x="94" y="122"/>
                  </a:lnTo>
                  <a:lnTo>
                    <a:pt x="100" y="115"/>
                  </a:lnTo>
                  <a:lnTo>
                    <a:pt x="107" y="108"/>
                  </a:lnTo>
                  <a:lnTo>
                    <a:pt x="113" y="101"/>
                  </a:lnTo>
                  <a:lnTo>
                    <a:pt x="120" y="95"/>
                  </a:lnTo>
                  <a:lnTo>
                    <a:pt x="128" y="90"/>
                  </a:lnTo>
                  <a:lnTo>
                    <a:pt x="136" y="86"/>
                  </a:lnTo>
                  <a:lnTo>
                    <a:pt x="145" y="81"/>
                  </a:lnTo>
                  <a:lnTo>
                    <a:pt x="154" y="78"/>
                  </a:lnTo>
                  <a:lnTo>
                    <a:pt x="163" y="76"/>
                  </a:lnTo>
                  <a:lnTo>
                    <a:pt x="163" y="0"/>
                  </a:lnTo>
                  <a:lnTo>
                    <a:pt x="163" y="0"/>
                  </a:lnTo>
                  <a:lnTo>
                    <a:pt x="146" y="3"/>
                  </a:lnTo>
                  <a:lnTo>
                    <a:pt x="130" y="7"/>
                  </a:lnTo>
                  <a:lnTo>
                    <a:pt x="114" y="13"/>
                  </a:lnTo>
                  <a:lnTo>
                    <a:pt x="99" y="21"/>
                  </a:lnTo>
                  <a:lnTo>
                    <a:pt x="85" y="29"/>
                  </a:lnTo>
                  <a:lnTo>
                    <a:pt x="71" y="38"/>
                  </a:lnTo>
                  <a:lnTo>
                    <a:pt x="59" y="50"/>
                  </a:lnTo>
                  <a:lnTo>
                    <a:pt x="47" y="61"/>
                  </a:lnTo>
                  <a:lnTo>
                    <a:pt x="37" y="74"/>
                  </a:lnTo>
                  <a:lnTo>
                    <a:pt x="27" y="88"/>
                  </a:lnTo>
                  <a:lnTo>
                    <a:pt x="19" y="102"/>
                  </a:lnTo>
                  <a:lnTo>
                    <a:pt x="13" y="118"/>
                  </a:lnTo>
                  <a:lnTo>
                    <a:pt x="7" y="134"/>
                  </a:lnTo>
                  <a:lnTo>
                    <a:pt x="3" y="150"/>
                  </a:lnTo>
                  <a:lnTo>
                    <a:pt x="1" y="168"/>
                  </a:lnTo>
                  <a:lnTo>
                    <a:pt x="0" y="186"/>
                  </a:lnTo>
                  <a:lnTo>
                    <a:pt x="0" y="186"/>
                  </a:lnTo>
                  <a:lnTo>
                    <a:pt x="1" y="202"/>
                  </a:lnTo>
                  <a:lnTo>
                    <a:pt x="5" y="220"/>
                  </a:lnTo>
                  <a:lnTo>
                    <a:pt x="10" y="242"/>
                  </a:lnTo>
                  <a:lnTo>
                    <a:pt x="19" y="265"/>
                  </a:lnTo>
                  <a:lnTo>
                    <a:pt x="27" y="289"/>
                  </a:lnTo>
                  <a:lnTo>
                    <a:pt x="39" y="316"/>
                  </a:lnTo>
                  <a:lnTo>
                    <a:pt x="63" y="369"/>
                  </a:lnTo>
                  <a:lnTo>
                    <a:pt x="90" y="422"/>
                  </a:lnTo>
                  <a:lnTo>
                    <a:pt x="116" y="473"/>
                  </a:lnTo>
                  <a:lnTo>
                    <a:pt x="142" y="519"/>
                  </a:lnTo>
                  <a:lnTo>
                    <a:pt x="163" y="557"/>
                  </a:lnTo>
                  <a:lnTo>
                    <a:pt x="163" y="295"/>
                  </a:lnTo>
                  <a:lnTo>
                    <a:pt x="163" y="295"/>
                  </a:lnTo>
                  <a:lnTo>
                    <a:pt x="154" y="293"/>
                  </a:lnTo>
                  <a:lnTo>
                    <a:pt x="145" y="289"/>
                  </a:lnTo>
                  <a:lnTo>
                    <a:pt x="136" y="285"/>
                  </a:lnTo>
                  <a:lnTo>
                    <a:pt x="128" y="281"/>
                  </a:lnTo>
                  <a:lnTo>
                    <a:pt x="120" y="276"/>
                  </a:lnTo>
                  <a:lnTo>
                    <a:pt x="113" y="270"/>
                  </a:lnTo>
                  <a:lnTo>
                    <a:pt x="107" y="263"/>
                  </a:lnTo>
                  <a:lnTo>
                    <a:pt x="100" y="257"/>
                  </a:lnTo>
                  <a:lnTo>
                    <a:pt x="94" y="249"/>
                  </a:lnTo>
                  <a:lnTo>
                    <a:pt x="89" y="241"/>
                  </a:lnTo>
                  <a:lnTo>
                    <a:pt x="85" y="233"/>
                  </a:lnTo>
                  <a:lnTo>
                    <a:pt x="82" y="224"/>
                  </a:lnTo>
                  <a:lnTo>
                    <a:pt x="78" y="215"/>
                  </a:lnTo>
                  <a:lnTo>
                    <a:pt x="76" y="205"/>
                  </a:lnTo>
                  <a:lnTo>
                    <a:pt x="75" y="195"/>
                  </a:lnTo>
                  <a:lnTo>
                    <a:pt x="74" y="186"/>
                  </a:lnTo>
                  <a:lnTo>
                    <a:pt x="74" y="186"/>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6" name="Freeform 46"/>
            <p:cNvSpPr/>
            <p:nvPr/>
          </p:nvSpPr>
          <p:spPr bwMode="auto">
            <a:xfrm>
              <a:off x="2430888" y="4684322"/>
              <a:ext cx="199097" cy="323086"/>
            </a:xfrm>
            <a:custGeom>
              <a:avLst/>
              <a:gdLst>
                <a:gd name="T0" fmla="*/ 167 w 167"/>
                <a:gd name="T1" fmla="*/ 0 h 271"/>
                <a:gd name="T2" fmla="*/ 0 w 167"/>
                <a:gd name="T3" fmla="*/ 167 h 271"/>
                <a:gd name="T4" fmla="*/ 103 w 167"/>
                <a:gd name="T5" fmla="*/ 271 h 271"/>
                <a:gd name="T6" fmla="*/ 137 w 167"/>
                <a:gd name="T7" fmla="*/ 259 h 271"/>
                <a:gd name="T8" fmla="*/ 137 w 167"/>
                <a:gd name="T9" fmla="*/ 201 h 271"/>
                <a:gd name="T10" fmla="*/ 167 w 167"/>
                <a:gd name="T11" fmla="*/ 173 h 271"/>
                <a:gd name="T12" fmla="*/ 167 w 167"/>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67" h="271">
                  <a:moveTo>
                    <a:pt x="167" y="0"/>
                  </a:moveTo>
                  <a:lnTo>
                    <a:pt x="0" y="167"/>
                  </a:lnTo>
                  <a:lnTo>
                    <a:pt x="103" y="271"/>
                  </a:lnTo>
                  <a:lnTo>
                    <a:pt x="137" y="259"/>
                  </a:lnTo>
                  <a:lnTo>
                    <a:pt x="137" y="201"/>
                  </a:lnTo>
                  <a:lnTo>
                    <a:pt x="167" y="173"/>
                  </a:lnTo>
                  <a:lnTo>
                    <a:pt x="167"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7" name="Freeform 118"/>
            <p:cNvSpPr/>
            <p:nvPr/>
          </p:nvSpPr>
          <p:spPr bwMode="auto">
            <a:xfrm>
              <a:off x="1659537" y="3107047"/>
              <a:ext cx="960910" cy="962103"/>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8" name="그룹 122"/>
            <p:cNvGrpSpPr/>
            <p:nvPr/>
          </p:nvGrpSpPr>
          <p:grpSpPr>
            <a:xfrm>
              <a:off x="1659537" y="3390790"/>
              <a:ext cx="305202" cy="678359"/>
              <a:chOff x="2209800" y="4519614"/>
              <a:chExt cx="406400" cy="903287"/>
            </a:xfrm>
            <a:solidFill>
              <a:schemeClr val="accent1">
                <a:lumMod val="50000"/>
              </a:schemeClr>
            </a:solidFill>
          </p:grpSpPr>
          <p:sp>
            <p:nvSpPr>
              <p:cNvPr id="54" name="Freeform 9"/>
              <p:cNvSpPr/>
              <p:nvPr/>
            </p:nvSpPr>
            <p:spPr bwMode="auto">
              <a:xfrm>
                <a:off x="2209800" y="4519614"/>
                <a:ext cx="171450" cy="385763"/>
              </a:xfrm>
              <a:custGeom>
                <a:avLst/>
                <a:gdLst>
                  <a:gd name="T0" fmla="*/ 0 w 108"/>
                  <a:gd name="T1" fmla="*/ 0 h 243"/>
                  <a:gd name="T2" fmla="*/ 0 w 108"/>
                  <a:gd name="T3" fmla="*/ 243 h 243"/>
                  <a:gd name="T4" fmla="*/ 0 w 108"/>
                  <a:gd name="T5" fmla="*/ 243 h 243"/>
                  <a:gd name="T6" fmla="*/ 11 w 108"/>
                  <a:gd name="T7" fmla="*/ 242 h 243"/>
                  <a:gd name="T8" fmla="*/ 22 w 108"/>
                  <a:gd name="T9" fmla="*/ 239 h 243"/>
                  <a:gd name="T10" fmla="*/ 33 w 108"/>
                  <a:gd name="T11" fmla="*/ 234 h 243"/>
                  <a:gd name="T12" fmla="*/ 42 w 108"/>
                  <a:gd name="T13" fmla="*/ 230 h 243"/>
                  <a:gd name="T14" fmla="*/ 51 w 108"/>
                  <a:gd name="T15" fmla="*/ 224 h 243"/>
                  <a:gd name="T16" fmla="*/ 61 w 108"/>
                  <a:gd name="T17" fmla="*/ 218 h 243"/>
                  <a:gd name="T18" fmla="*/ 69 w 108"/>
                  <a:gd name="T19" fmla="*/ 210 h 243"/>
                  <a:gd name="T20" fmla="*/ 77 w 108"/>
                  <a:gd name="T21" fmla="*/ 203 h 243"/>
                  <a:gd name="T22" fmla="*/ 83 w 108"/>
                  <a:gd name="T23" fmla="*/ 195 h 243"/>
                  <a:gd name="T24" fmla="*/ 89 w 108"/>
                  <a:gd name="T25" fmla="*/ 185 h 243"/>
                  <a:gd name="T26" fmla="*/ 94 w 108"/>
                  <a:gd name="T27" fmla="*/ 176 h 243"/>
                  <a:gd name="T28" fmla="*/ 100 w 108"/>
                  <a:gd name="T29" fmla="*/ 165 h 243"/>
                  <a:gd name="T30" fmla="*/ 103 w 108"/>
                  <a:gd name="T31" fmla="*/ 155 h 243"/>
                  <a:gd name="T32" fmla="*/ 106 w 108"/>
                  <a:gd name="T33" fmla="*/ 145 h 243"/>
                  <a:gd name="T34" fmla="*/ 107 w 108"/>
                  <a:gd name="T35" fmla="*/ 133 h 243"/>
                  <a:gd name="T36" fmla="*/ 108 w 108"/>
                  <a:gd name="T37" fmla="*/ 122 h 243"/>
                  <a:gd name="T38" fmla="*/ 108 w 108"/>
                  <a:gd name="T39" fmla="*/ 122 h 243"/>
                  <a:gd name="T40" fmla="*/ 107 w 108"/>
                  <a:gd name="T41" fmla="*/ 110 h 243"/>
                  <a:gd name="T42" fmla="*/ 106 w 108"/>
                  <a:gd name="T43" fmla="*/ 99 h 243"/>
                  <a:gd name="T44" fmla="*/ 103 w 108"/>
                  <a:gd name="T45" fmla="*/ 88 h 243"/>
                  <a:gd name="T46" fmla="*/ 100 w 108"/>
                  <a:gd name="T47" fmla="*/ 77 h 243"/>
                  <a:gd name="T48" fmla="*/ 94 w 108"/>
                  <a:gd name="T49" fmla="*/ 67 h 243"/>
                  <a:gd name="T50" fmla="*/ 89 w 108"/>
                  <a:gd name="T51" fmla="*/ 58 h 243"/>
                  <a:gd name="T52" fmla="*/ 83 w 108"/>
                  <a:gd name="T53" fmla="*/ 48 h 243"/>
                  <a:gd name="T54" fmla="*/ 77 w 108"/>
                  <a:gd name="T55" fmla="*/ 40 h 243"/>
                  <a:gd name="T56" fmla="*/ 69 w 108"/>
                  <a:gd name="T57" fmla="*/ 32 h 243"/>
                  <a:gd name="T58" fmla="*/ 61 w 108"/>
                  <a:gd name="T59" fmla="*/ 25 h 243"/>
                  <a:gd name="T60" fmla="*/ 51 w 108"/>
                  <a:gd name="T61" fmla="*/ 19 h 243"/>
                  <a:gd name="T62" fmla="*/ 42 w 108"/>
                  <a:gd name="T63" fmla="*/ 13 h 243"/>
                  <a:gd name="T64" fmla="*/ 33 w 108"/>
                  <a:gd name="T65" fmla="*/ 9 h 243"/>
                  <a:gd name="T66" fmla="*/ 22 w 108"/>
                  <a:gd name="T67" fmla="*/ 4 h 243"/>
                  <a:gd name="T68" fmla="*/ 11 w 108"/>
                  <a:gd name="T69" fmla="*/ 1 h 243"/>
                  <a:gd name="T70" fmla="*/ 0 w 108"/>
                  <a:gd name="T7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243">
                    <a:moveTo>
                      <a:pt x="0" y="0"/>
                    </a:moveTo>
                    <a:lnTo>
                      <a:pt x="0" y="243"/>
                    </a:lnTo>
                    <a:lnTo>
                      <a:pt x="0" y="243"/>
                    </a:lnTo>
                    <a:lnTo>
                      <a:pt x="11" y="242"/>
                    </a:lnTo>
                    <a:lnTo>
                      <a:pt x="22" y="239"/>
                    </a:lnTo>
                    <a:lnTo>
                      <a:pt x="33" y="234"/>
                    </a:lnTo>
                    <a:lnTo>
                      <a:pt x="42" y="230"/>
                    </a:lnTo>
                    <a:lnTo>
                      <a:pt x="51" y="224"/>
                    </a:lnTo>
                    <a:lnTo>
                      <a:pt x="61" y="218"/>
                    </a:lnTo>
                    <a:lnTo>
                      <a:pt x="69" y="210"/>
                    </a:lnTo>
                    <a:lnTo>
                      <a:pt x="77" y="203"/>
                    </a:lnTo>
                    <a:lnTo>
                      <a:pt x="83" y="195"/>
                    </a:lnTo>
                    <a:lnTo>
                      <a:pt x="89" y="185"/>
                    </a:lnTo>
                    <a:lnTo>
                      <a:pt x="94" y="176"/>
                    </a:lnTo>
                    <a:lnTo>
                      <a:pt x="100" y="165"/>
                    </a:lnTo>
                    <a:lnTo>
                      <a:pt x="103" y="155"/>
                    </a:lnTo>
                    <a:lnTo>
                      <a:pt x="106" y="145"/>
                    </a:lnTo>
                    <a:lnTo>
                      <a:pt x="107" y="133"/>
                    </a:lnTo>
                    <a:lnTo>
                      <a:pt x="108" y="122"/>
                    </a:lnTo>
                    <a:lnTo>
                      <a:pt x="108" y="122"/>
                    </a:lnTo>
                    <a:lnTo>
                      <a:pt x="107" y="110"/>
                    </a:lnTo>
                    <a:lnTo>
                      <a:pt x="106" y="99"/>
                    </a:lnTo>
                    <a:lnTo>
                      <a:pt x="103" y="88"/>
                    </a:lnTo>
                    <a:lnTo>
                      <a:pt x="100" y="77"/>
                    </a:lnTo>
                    <a:lnTo>
                      <a:pt x="94" y="67"/>
                    </a:lnTo>
                    <a:lnTo>
                      <a:pt x="89" y="58"/>
                    </a:lnTo>
                    <a:lnTo>
                      <a:pt x="83" y="48"/>
                    </a:lnTo>
                    <a:lnTo>
                      <a:pt x="77" y="40"/>
                    </a:lnTo>
                    <a:lnTo>
                      <a:pt x="69" y="32"/>
                    </a:lnTo>
                    <a:lnTo>
                      <a:pt x="61" y="25"/>
                    </a:lnTo>
                    <a:lnTo>
                      <a:pt x="51" y="19"/>
                    </a:lnTo>
                    <a:lnTo>
                      <a:pt x="42" y="13"/>
                    </a:lnTo>
                    <a:lnTo>
                      <a:pt x="33" y="9"/>
                    </a:lnTo>
                    <a:lnTo>
                      <a:pt x="22" y="4"/>
                    </a:lnTo>
                    <a:lnTo>
                      <a:pt x="11" y="1"/>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5" name="Freeform 11"/>
              <p:cNvSpPr/>
              <p:nvPr/>
            </p:nvSpPr>
            <p:spPr bwMode="auto">
              <a:xfrm>
                <a:off x="2209800" y="4935538"/>
                <a:ext cx="406400" cy="487363"/>
              </a:xfrm>
              <a:custGeom>
                <a:avLst/>
                <a:gdLst>
                  <a:gd name="T0" fmla="*/ 35 w 256"/>
                  <a:gd name="T1" fmla="*/ 0 h 307"/>
                  <a:gd name="T2" fmla="*/ 0 w 256"/>
                  <a:gd name="T3" fmla="*/ 0 h 307"/>
                  <a:gd name="T4" fmla="*/ 0 w 256"/>
                  <a:gd name="T5" fmla="*/ 307 h 307"/>
                  <a:gd name="T6" fmla="*/ 126 w 256"/>
                  <a:gd name="T7" fmla="*/ 307 h 307"/>
                  <a:gd name="T8" fmla="*/ 126 w 256"/>
                  <a:gd name="T9" fmla="*/ 215 h 307"/>
                  <a:gd name="T10" fmla="*/ 144 w 256"/>
                  <a:gd name="T11" fmla="*/ 215 h 307"/>
                  <a:gd name="T12" fmla="*/ 144 w 256"/>
                  <a:gd name="T13" fmla="*/ 307 h 307"/>
                  <a:gd name="T14" fmla="*/ 256 w 256"/>
                  <a:gd name="T15" fmla="*/ 307 h 307"/>
                  <a:gd name="T16" fmla="*/ 256 w 256"/>
                  <a:gd name="T17" fmla="*/ 134 h 307"/>
                  <a:gd name="T18" fmla="*/ 256 w 256"/>
                  <a:gd name="T19" fmla="*/ 134 h 307"/>
                  <a:gd name="T20" fmla="*/ 255 w 256"/>
                  <a:gd name="T21" fmla="*/ 128 h 307"/>
                  <a:gd name="T22" fmla="*/ 255 w 256"/>
                  <a:gd name="T23" fmla="*/ 128 h 307"/>
                  <a:gd name="T24" fmla="*/ 255 w 256"/>
                  <a:gd name="T25" fmla="*/ 123 h 307"/>
                  <a:gd name="T26" fmla="*/ 255 w 256"/>
                  <a:gd name="T27" fmla="*/ 123 h 307"/>
                  <a:gd name="T28" fmla="*/ 254 w 256"/>
                  <a:gd name="T29" fmla="*/ 121 h 307"/>
                  <a:gd name="T30" fmla="*/ 254 w 256"/>
                  <a:gd name="T31" fmla="*/ 121 h 307"/>
                  <a:gd name="T32" fmla="*/ 253 w 256"/>
                  <a:gd name="T33" fmla="*/ 113 h 307"/>
                  <a:gd name="T34" fmla="*/ 251 w 256"/>
                  <a:gd name="T35" fmla="*/ 104 h 307"/>
                  <a:gd name="T36" fmla="*/ 248 w 256"/>
                  <a:gd name="T37" fmla="*/ 97 h 307"/>
                  <a:gd name="T38" fmla="*/ 244 w 256"/>
                  <a:gd name="T39" fmla="*/ 90 h 307"/>
                  <a:gd name="T40" fmla="*/ 240 w 256"/>
                  <a:gd name="T41" fmla="*/ 82 h 307"/>
                  <a:gd name="T42" fmla="*/ 235 w 256"/>
                  <a:gd name="T43" fmla="*/ 76 h 307"/>
                  <a:gd name="T44" fmla="*/ 225 w 256"/>
                  <a:gd name="T45" fmla="*/ 63 h 307"/>
                  <a:gd name="T46" fmla="*/ 212 w 256"/>
                  <a:gd name="T47" fmla="*/ 53 h 307"/>
                  <a:gd name="T48" fmla="*/ 199 w 256"/>
                  <a:gd name="T49" fmla="*/ 44 h 307"/>
                  <a:gd name="T50" fmla="*/ 184 w 256"/>
                  <a:gd name="T51" fmla="*/ 35 h 307"/>
                  <a:gd name="T52" fmla="*/ 169 w 256"/>
                  <a:gd name="T53" fmla="*/ 28 h 307"/>
                  <a:gd name="T54" fmla="*/ 152 w 256"/>
                  <a:gd name="T55" fmla="*/ 22 h 307"/>
                  <a:gd name="T56" fmla="*/ 135 w 256"/>
                  <a:gd name="T57" fmla="*/ 16 h 307"/>
                  <a:gd name="T58" fmla="*/ 119 w 256"/>
                  <a:gd name="T59" fmla="*/ 12 h 307"/>
                  <a:gd name="T60" fmla="*/ 103 w 256"/>
                  <a:gd name="T61" fmla="*/ 8 h 307"/>
                  <a:gd name="T62" fmla="*/ 72 w 256"/>
                  <a:gd name="T63" fmla="*/ 4 h 307"/>
                  <a:gd name="T64" fmla="*/ 46 w 256"/>
                  <a:gd name="T65" fmla="*/ 1 h 307"/>
                  <a:gd name="T66" fmla="*/ 46 w 256"/>
                  <a:gd name="T67" fmla="*/ 1 h 307"/>
                  <a:gd name="T68" fmla="*/ 40 w 256"/>
                  <a:gd name="T69" fmla="*/ 0 h 307"/>
                  <a:gd name="T70" fmla="*/ 35 w 256"/>
                  <a:gd name="T7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307">
                    <a:moveTo>
                      <a:pt x="35" y="0"/>
                    </a:moveTo>
                    <a:lnTo>
                      <a:pt x="0" y="0"/>
                    </a:lnTo>
                    <a:lnTo>
                      <a:pt x="0" y="307"/>
                    </a:lnTo>
                    <a:lnTo>
                      <a:pt x="126" y="307"/>
                    </a:lnTo>
                    <a:lnTo>
                      <a:pt x="126" y="215"/>
                    </a:lnTo>
                    <a:lnTo>
                      <a:pt x="144" y="215"/>
                    </a:lnTo>
                    <a:lnTo>
                      <a:pt x="144" y="307"/>
                    </a:lnTo>
                    <a:lnTo>
                      <a:pt x="256" y="307"/>
                    </a:lnTo>
                    <a:lnTo>
                      <a:pt x="256" y="134"/>
                    </a:lnTo>
                    <a:lnTo>
                      <a:pt x="256" y="134"/>
                    </a:lnTo>
                    <a:lnTo>
                      <a:pt x="255" y="128"/>
                    </a:lnTo>
                    <a:lnTo>
                      <a:pt x="255" y="128"/>
                    </a:lnTo>
                    <a:lnTo>
                      <a:pt x="255" y="123"/>
                    </a:lnTo>
                    <a:lnTo>
                      <a:pt x="255" y="123"/>
                    </a:lnTo>
                    <a:lnTo>
                      <a:pt x="254" y="121"/>
                    </a:lnTo>
                    <a:lnTo>
                      <a:pt x="254" y="121"/>
                    </a:lnTo>
                    <a:lnTo>
                      <a:pt x="253" y="113"/>
                    </a:lnTo>
                    <a:lnTo>
                      <a:pt x="251" y="104"/>
                    </a:lnTo>
                    <a:lnTo>
                      <a:pt x="248" y="97"/>
                    </a:lnTo>
                    <a:lnTo>
                      <a:pt x="244" y="90"/>
                    </a:lnTo>
                    <a:lnTo>
                      <a:pt x="240" y="82"/>
                    </a:lnTo>
                    <a:lnTo>
                      <a:pt x="235" y="76"/>
                    </a:lnTo>
                    <a:lnTo>
                      <a:pt x="225" y="63"/>
                    </a:lnTo>
                    <a:lnTo>
                      <a:pt x="212" y="53"/>
                    </a:lnTo>
                    <a:lnTo>
                      <a:pt x="199" y="44"/>
                    </a:lnTo>
                    <a:lnTo>
                      <a:pt x="184" y="35"/>
                    </a:lnTo>
                    <a:lnTo>
                      <a:pt x="169" y="28"/>
                    </a:lnTo>
                    <a:lnTo>
                      <a:pt x="152" y="22"/>
                    </a:lnTo>
                    <a:lnTo>
                      <a:pt x="135" y="16"/>
                    </a:lnTo>
                    <a:lnTo>
                      <a:pt x="119" y="12"/>
                    </a:lnTo>
                    <a:lnTo>
                      <a:pt x="103" y="8"/>
                    </a:lnTo>
                    <a:lnTo>
                      <a:pt x="72" y="4"/>
                    </a:lnTo>
                    <a:lnTo>
                      <a:pt x="46" y="1"/>
                    </a:lnTo>
                    <a:lnTo>
                      <a:pt x="46" y="1"/>
                    </a:lnTo>
                    <a:lnTo>
                      <a:pt x="40" y="0"/>
                    </a:lnTo>
                    <a:lnTo>
                      <a:pt x="3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9" name="Freeform 110"/>
            <p:cNvSpPr/>
            <p:nvPr/>
          </p:nvSpPr>
          <p:spPr bwMode="auto">
            <a:xfrm>
              <a:off x="2684826" y="4123990"/>
              <a:ext cx="960910" cy="960910"/>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0" name="Freeform 43"/>
            <p:cNvSpPr>
              <a:spLocks noEditPoints="1"/>
            </p:cNvSpPr>
            <p:nvPr/>
          </p:nvSpPr>
          <p:spPr bwMode="auto">
            <a:xfrm>
              <a:off x="2684826" y="4425020"/>
              <a:ext cx="299242" cy="473302"/>
            </a:xfrm>
            <a:custGeom>
              <a:avLst/>
              <a:gdLst>
                <a:gd name="T0" fmla="*/ 134 w 251"/>
                <a:gd name="T1" fmla="*/ 142 h 397"/>
                <a:gd name="T2" fmla="*/ 124 w 251"/>
                <a:gd name="T3" fmla="*/ 141 h 397"/>
                <a:gd name="T4" fmla="*/ 116 w 251"/>
                <a:gd name="T5" fmla="*/ 135 h 397"/>
                <a:gd name="T6" fmla="*/ 113 w 251"/>
                <a:gd name="T7" fmla="*/ 131 h 397"/>
                <a:gd name="T8" fmla="*/ 109 w 251"/>
                <a:gd name="T9" fmla="*/ 121 h 397"/>
                <a:gd name="T10" fmla="*/ 109 w 251"/>
                <a:gd name="T11" fmla="*/ 112 h 397"/>
                <a:gd name="T12" fmla="*/ 113 w 251"/>
                <a:gd name="T13" fmla="*/ 102 h 397"/>
                <a:gd name="T14" fmla="*/ 116 w 251"/>
                <a:gd name="T15" fmla="*/ 98 h 397"/>
                <a:gd name="T16" fmla="*/ 124 w 251"/>
                <a:gd name="T17" fmla="*/ 92 h 397"/>
                <a:gd name="T18" fmla="*/ 134 w 251"/>
                <a:gd name="T19" fmla="*/ 91 h 397"/>
                <a:gd name="T20" fmla="*/ 139 w 251"/>
                <a:gd name="T21" fmla="*/ 91 h 397"/>
                <a:gd name="T22" fmla="*/ 148 w 251"/>
                <a:gd name="T23" fmla="*/ 95 h 397"/>
                <a:gd name="T24" fmla="*/ 153 w 251"/>
                <a:gd name="T25" fmla="*/ 98 h 397"/>
                <a:gd name="T26" fmla="*/ 159 w 251"/>
                <a:gd name="T27" fmla="*/ 107 h 397"/>
                <a:gd name="T28" fmla="*/ 160 w 251"/>
                <a:gd name="T29" fmla="*/ 117 h 397"/>
                <a:gd name="T30" fmla="*/ 159 w 251"/>
                <a:gd name="T31" fmla="*/ 127 h 397"/>
                <a:gd name="T32" fmla="*/ 153 w 251"/>
                <a:gd name="T33" fmla="*/ 135 h 397"/>
                <a:gd name="T34" fmla="*/ 148 w 251"/>
                <a:gd name="T35" fmla="*/ 138 h 397"/>
                <a:gd name="T36" fmla="*/ 139 w 251"/>
                <a:gd name="T37" fmla="*/ 142 h 397"/>
                <a:gd name="T38" fmla="*/ 105 w 251"/>
                <a:gd name="T39" fmla="*/ 0 h 397"/>
                <a:gd name="T40" fmla="*/ 91 w 251"/>
                <a:gd name="T41" fmla="*/ 1 h 397"/>
                <a:gd name="T42" fmla="*/ 64 w 251"/>
                <a:gd name="T43" fmla="*/ 6 h 397"/>
                <a:gd name="T44" fmla="*/ 38 w 251"/>
                <a:gd name="T45" fmla="*/ 17 h 397"/>
                <a:gd name="T46" fmla="*/ 13 w 251"/>
                <a:gd name="T47" fmla="*/ 33 h 397"/>
                <a:gd name="T48" fmla="*/ 2 w 251"/>
                <a:gd name="T49" fmla="*/ 43 h 397"/>
                <a:gd name="T50" fmla="*/ 0 w 251"/>
                <a:gd name="T51" fmla="*/ 397 h 397"/>
                <a:gd name="T52" fmla="*/ 17 w 251"/>
                <a:gd name="T53" fmla="*/ 322 h 397"/>
                <a:gd name="T54" fmla="*/ 56 w 251"/>
                <a:gd name="T55" fmla="*/ 282 h 397"/>
                <a:gd name="T56" fmla="*/ 80 w 251"/>
                <a:gd name="T57" fmla="*/ 289 h 397"/>
                <a:gd name="T58" fmla="*/ 106 w 251"/>
                <a:gd name="T59" fmla="*/ 291 h 397"/>
                <a:gd name="T60" fmla="*/ 119 w 251"/>
                <a:gd name="T61" fmla="*/ 291 h 397"/>
                <a:gd name="T62" fmla="*/ 146 w 251"/>
                <a:gd name="T63" fmla="*/ 285 h 397"/>
                <a:gd name="T64" fmla="*/ 172 w 251"/>
                <a:gd name="T65" fmla="*/ 275 h 397"/>
                <a:gd name="T66" fmla="*/ 197 w 251"/>
                <a:gd name="T67" fmla="*/ 259 h 397"/>
                <a:gd name="T68" fmla="*/ 208 w 251"/>
                <a:gd name="T69" fmla="*/ 249 h 397"/>
                <a:gd name="T70" fmla="*/ 227 w 251"/>
                <a:gd name="T71" fmla="*/ 226 h 397"/>
                <a:gd name="T72" fmla="*/ 239 w 251"/>
                <a:gd name="T73" fmla="*/ 201 h 397"/>
                <a:gd name="T74" fmla="*/ 248 w 251"/>
                <a:gd name="T75" fmla="*/ 174 h 397"/>
                <a:gd name="T76" fmla="*/ 251 w 251"/>
                <a:gd name="T77" fmla="*/ 146 h 397"/>
                <a:gd name="T78" fmla="*/ 248 w 251"/>
                <a:gd name="T79" fmla="*/ 118 h 397"/>
                <a:gd name="T80" fmla="*/ 239 w 251"/>
                <a:gd name="T81" fmla="*/ 91 h 397"/>
                <a:gd name="T82" fmla="*/ 227 w 251"/>
                <a:gd name="T83" fmla="*/ 66 h 397"/>
                <a:gd name="T84" fmla="*/ 208 w 251"/>
                <a:gd name="T85" fmla="*/ 43 h 397"/>
                <a:gd name="T86" fmla="*/ 197 w 251"/>
                <a:gd name="T87" fmla="*/ 33 h 397"/>
                <a:gd name="T88" fmla="*/ 172 w 251"/>
                <a:gd name="T89" fmla="*/ 17 h 397"/>
                <a:gd name="T90" fmla="*/ 146 w 251"/>
                <a:gd name="T91" fmla="*/ 6 h 397"/>
                <a:gd name="T92" fmla="*/ 119 w 251"/>
                <a:gd name="T93" fmla="*/ 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397">
                  <a:moveTo>
                    <a:pt x="134" y="142"/>
                  </a:moveTo>
                  <a:lnTo>
                    <a:pt x="134" y="142"/>
                  </a:lnTo>
                  <a:lnTo>
                    <a:pt x="130" y="142"/>
                  </a:lnTo>
                  <a:lnTo>
                    <a:pt x="124" y="141"/>
                  </a:lnTo>
                  <a:lnTo>
                    <a:pt x="120" y="138"/>
                  </a:lnTo>
                  <a:lnTo>
                    <a:pt x="116" y="135"/>
                  </a:lnTo>
                  <a:lnTo>
                    <a:pt x="116" y="135"/>
                  </a:lnTo>
                  <a:lnTo>
                    <a:pt x="113" y="131"/>
                  </a:lnTo>
                  <a:lnTo>
                    <a:pt x="110" y="127"/>
                  </a:lnTo>
                  <a:lnTo>
                    <a:pt x="109" y="121"/>
                  </a:lnTo>
                  <a:lnTo>
                    <a:pt x="109" y="116"/>
                  </a:lnTo>
                  <a:lnTo>
                    <a:pt x="109" y="112"/>
                  </a:lnTo>
                  <a:lnTo>
                    <a:pt x="110" y="107"/>
                  </a:lnTo>
                  <a:lnTo>
                    <a:pt x="113" y="102"/>
                  </a:lnTo>
                  <a:lnTo>
                    <a:pt x="116" y="98"/>
                  </a:lnTo>
                  <a:lnTo>
                    <a:pt x="116" y="98"/>
                  </a:lnTo>
                  <a:lnTo>
                    <a:pt x="120" y="95"/>
                  </a:lnTo>
                  <a:lnTo>
                    <a:pt x="124" y="92"/>
                  </a:lnTo>
                  <a:lnTo>
                    <a:pt x="130" y="91"/>
                  </a:lnTo>
                  <a:lnTo>
                    <a:pt x="134" y="91"/>
                  </a:lnTo>
                  <a:lnTo>
                    <a:pt x="134" y="91"/>
                  </a:lnTo>
                  <a:lnTo>
                    <a:pt x="139" y="91"/>
                  </a:lnTo>
                  <a:lnTo>
                    <a:pt x="144" y="92"/>
                  </a:lnTo>
                  <a:lnTo>
                    <a:pt x="148" y="95"/>
                  </a:lnTo>
                  <a:lnTo>
                    <a:pt x="153" y="98"/>
                  </a:lnTo>
                  <a:lnTo>
                    <a:pt x="153" y="98"/>
                  </a:lnTo>
                  <a:lnTo>
                    <a:pt x="156" y="102"/>
                  </a:lnTo>
                  <a:lnTo>
                    <a:pt x="159" y="107"/>
                  </a:lnTo>
                  <a:lnTo>
                    <a:pt x="160" y="112"/>
                  </a:lnTo>
                  <a:lnTo>
                    <a:pt x="160" y="117"/>
                  </a:lnTo>
                  <a:lnTo>
                    <a:pt x="160" y="121"/>
                  </a:lnTo>
                  <a:lnTo>
                    <a:pt x="159" y="127"/>
                  </a:lnTo>
                  <a:lnTo>
                    <a:pt x="156" y="131"/>
                  </a:lnTo>
                  <a:lnTo>
                    <a:pt x="153" y="135"/>
                  </a:lnTo>
                  <a:lnTo>
                    <a:pt x="153" y="135"/>
                  </a:lnTo>
                  <a:lnTo>
                    <a:pt x="148" y="138"/>
                  </a:lnTo>
                  <a:lnTo>
                    <a:pt x="144" y="141"/>
                  </a:lnTo>
                  <a:lnTo>
                    <a:pt x="139" y="142"/>
                  </a:lnTo>
                  <a:lnTo>
                    <a:pt x="134" y="142"/>
                  </a:lnTo>
                  <a:close/>
                  <a:moveTo>
                    <a:pt x="105" y="0"/>
                  </a:moveTo>
                  <a:lnTo>
                    <a:pt x="105" y="0"/>
                  </a:lnTo>
                  <a:lnTo>
                    <a:pt x="91" y="1"/>
                  </a:lnTo>
                  <a:lnTo>
                    <a:pt x="77" y="3"/>
                  </a:lnTo>
                  <a:lnTo>
                    <a:pt x="64" y="6"/>
                  </a:lnTo>
                  <a:lnTo>
                    <a:pt x="50" y="12"/>
                  </a:lnTo>
                  <a:lnTo>
                    <a:pt x="38" y="17"/>
                  </a:lnTo>
                  <a:lnTo>
                    <a:pt x="25" y="24"/>
                  </a:lnTo>
                  <a:lnTo>
                    <a:pt x="13" y="33"/>
                  </a:lnTo>
                  <a:lnTo>
                    <a:pt x="2" y="43"/>
                  </a:lnTo>
                  <a:lnTo>
                    <a:pt x="2" y="43"/>
                  </a:lnTo>
                  <a:lnTo>
                    <a:pt x="0" y="46"/>
                  </a:lnTo>
                  <a:lnTo>
                    <a:pt x="0" y="397"/>
                  </a:lnTo>
                  <a:lnTo>
                    <a:pt x="45" y="351"/>
                  </a:lnTo>
                  <a:lnTo>
                    <a:pt x="17" y="322"/>
                  </a:lnTo>
                  <a:lnTo>
                    <a:pt x="56" y="282"/>
                  </a:lnTo>
                  <a:lnTo>
                    <a:pt x="56" y="282"/>
                  </a:lnTo>
                  <a:lnTo>
                    <a:pt x="68" y="286"/>
                  </a:lnTo>
                  <a:lnTo>
                    <a:pt x="80" y="289"/>
                  </a:lnTo>
                  <a:lnTo>
                    <a:pt x="93" y="291"/>
                  </a:lnTo>
                  <a:lnTo>
                    <a:pt x="106" y="291"/>
                  </a:lnTo>
                  <a:lnTo>
                    <a:pt x="106" y="291"/>
                  </a:lnTo>
                  <a:lnTo>
                    <a:pt x="119" y="291"/>
                  </a:lnTo>
                  <a:lnTo>
                    <a:pt x="133" y="289"/>
                  </a:lnTo>
                  <a:lnTo>
                    <a:pt x="146" y="285"/>
                  </a:lnTo>
                  <a:lnTo>
                    <a:pt x="160" y="280"/>
                  </a:lnTo>
                  <a:lnTo>
                    <a:pt x="172" y="275"/>
                  </a:lnTo>
                  <a:lnTo>
                    <a:pt x="185" y="268"/>
                  </a:lnTo>
                  <a:lnTo>
                    <a:pt x="197" y="259"/>
                  </a:lnTo>
                  <a:lnTo>
                    <a:pt x="208" y="249"/>
                  </a:lnTo>
                  <a:lnTo>
                    <a:pt x="208" y="249"/>
                  </a:lnTo>
                  <a:lnTo>
                    <a:pt x="217" y="237"/>
                  </a:lnTo>
                  <a:lnTo>
                    <a:pt x="227" y="226"/>
                  </a:lnTo>
                  <a:lnTo>
                    <a:pt x="234" y="213"/>
                  </a:lnTo>
                  <a:lnTo>
                    <a:pt x="239" y="201"/>
                  </a:lnTo>
                  <a:lnTo>
                    <a:pt x="245" y="187"/>
                  </a:lnTo>
                  <a:lnTo>
                    <a:pt x="248" y="174"/>
                  </a:lnTo>
                  <a:lnTo>
                    <a:pt x="250" y="160"/>
                  </a:lnTo>
                  <a:lnTo>
                    <a:pt x="251" y="146"/>
                  </a:lnTo>
                  <a:lnTo>
                    <a:pt x="250" y="132"/>
                  </a:lnTo>
                  <a:lnTo>
                    <a:pt x="248" y="118"/>
                  </a:lnTo>
                  <a:lnTo>
                    <a:pt x="245" y="105"/>
                  </a:lnTo>
                  <a:lnTo>
                    <a:pt x="239" y="91"/>
                  </a:lnTo>
                  <a:lnTo>
                    <a:pt x="234" y="78"/>
                  </a:lnTo>
                  <a:lnTo>
                    <a:pt x="227" y="66"/>
                  </a:lnTo>
                  <a:lnTo>
                    <a:pt x="217" y="54"/>
                  </a:lnTo>
                  <a:lnTo>
                    <a:pt x="208" y="43"/>
                  </a:lnTo>
                  <a:lnTo>
                    <a:pt x="208" y="43"/>
                  </a:lnTo>
                  <a:lnTo>
                    <a:pt x="197" y="33"/>
                  </a:lnTo>
                  <a:lnTo>
                    <a:pt x="185" y="24"/>
                  </a:lnTo>
                  <a:lnTo>
                    <a:pt x="172" y="17"/>
                  </a:lnTo>
                  <a:lnTo>
                    <a:pt x="160" y="12"/>
                  </a:lnTo>
                  <a:lnTo>
                    <a:pt x="146" y="6"/>
                  </a:lnTo>
                  <a:lnTo>
                    <a:pt x="133" y="3"/>
                  </a:lnTo>
                  <a:lnTo>
                    <a:pt x="119" y="1"/>
                  </a:lnTo>
                  <a:lnTo>
                    <a:pt x="10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1" name="Freeform 116"/>
            <p:cNvSpPr/>
            <p:nvPr/>
          </p:nvSpPr>
          <p:spPr bwMode="auto">
            <a:xfrm>
              <a:off x="1659537" y="2091295"/>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2" name="Freeform 108"/>
            <p:cNvSpPr/>
            <p:nvPr/>
          </p:nvSpPr>
          <p:spPr bwMode="auto">
            <a:xfrm>
              <a:off x="2684826" y="1074351"/>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3" name="Freeform 40"/>
            <p:cNvSpPr/>
            <p:nvPr/>
          </p:nvSpPr>
          <p:spPr bwMode="auto">
            <a:xfrm>
              <a:off x="2684826" y="1327973"/>
              <a:ext cx="194328" cy="664054"/>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grpSp>
        <p:nvGrpSpPr>
          <p:cNvPr id="58" name="그룹 87"/>
          <p:cNvGrpSpPr/>
          <p:nvPr userDrawn="1"/>
        </p:nvGrpSpPr>
        <p:grpSpPr>
          <a:xfrm>
            <a:off x="10522217" y="5581017"/>
            <a:ext cx="1263130" cy="1281262"/>
            <a:chOff x="7668344" y="5495925"/>
            <a:chExt cx="1261419" cy="1279526"/>
          </a:xfrm>
        </p:grpSpPr>
        <p:sp>
          <p:nvSpPr>
            <p:cNvPr id="59"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0"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1"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2"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63"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4"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5"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6"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7"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8"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9" name="Freeform 26"/>
            <p:cNvSpPr/>
            <p:nvPr/>
          </p:nvSpPr>
          <p:spPr bwMode="auto">
            <a:xfrm>
              <a:off x="8315651" y="6161339"/>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defTabSz="1219200" latinLnBrk="1"/>
              <a:endParaRPr lang="ko-KR" altLang="en-US" sz="3200"/>
            </a:p>
          </p:txBody>
        </p:sp>
        <p:sp>
          <p:nvSpPr>
            <p:cNvPr id="70" name="Freeform 28"/>
            <p:cNvSpPr/>
            <p:nvPr/>
          </p:nvSpPr>
          <p:spPr bwMode="auto">
            <a:xfrm>
              <a:off x="8197959" y="6292610"/>
              <a:ext cx="82989" cy="203698"/>
            </a:xfrm>
            <a:custGeom>
              <a:avLst/>
              <a:gdLst>
                <a:gd name="T0" fmla="*/ 55 w 55"/>
                <a:gd name="T1" fmla="*/ 0 h 135"/>
                <a:gd name="T2" fmla="*/ 55 w 55"/>
                <a:gd name="T3" fmla="*/ 0 h 135"/>
                <a:gd name="T4" fmla="*/ 44 w 55"/>
                <a:gd name="T5" fmla="*/ 3 h 135"/>
                <a:gd name="T6" fmla="*/ 33 w 55"/>
                <a:gd name="T7" fmla="*/ 8 h 135"/>
                <a:gd name="T8" fmla="*/ 24 w 55"/>
                <a:gd name="T9" fmla="*/ 16 h 135"/>
                <a:gd name="T10" fmla="*/ 16 w 55"/>
                <a:gd name="T11" fmla="*/ 24 h 135"/>
                <a:gd name="T12" fmla="*/ 9 w 55"/>
                <a:gd name="T13" fmla="*/ 34 h 135"/>
                <a:gd name="T14" fmla="*/ 4 w 55"/>
                <a:gd name="T15" fmla="*/ 44 h 135"/>
                <a:gd name="T16" fmla="*/ 1 w 55"/>
                <a:gd name="T17" fmla="*/ 55 h 135"/>
                <a:gd name="T18" fmla="*/ 0 w 55"/>
                <a:gd name="T19" fmla="*/ 68 h 135"/>
                <a:gd name="T20" fmla="*/ 0 w 55"/>
                <a:gd name="T21" fmla="*/ 68 h 135"/>
                <a:gd name="T22" fmla="*/ 1 w 55"/>
                <a:gd name="T23" fmla="*/ 80 h 135"/>
                <a:gd name="T24" fmla="*/ 4 w 55"/>
                <a:gd name="T25" fmla="*/ 91 h 135"/>
                <a:gd name="T26" fmla="*/ 9 w 55"/>
                <a:gd name="T27" fmla="*/ 101 h 135"/>
                <a:gd name="T28" fmla="*/ 16 w 55"/>
                <a:gd name="T29" fmla="*/ 112 h 135"/>
                <a:gd name="T30" fmla="*/ 24 w 55"/>
                <a:gd name="T31" fmla="*/ 119 h 135"/>
                <a:gd name="T32" fmla="*/ 33 w 55"/>
                <a:gd name="T33" fmla="*/ 127 h 135"/>
                <a:gd name="T34" fmla="*/ 44 w 55"/>
                <a:gd name="T35" fmla="*/ 132 h 135"/>
                <a:gd name="T36" fmla="*/ 55 w 55"/>
                <a:gd name="T37" fmla="*/ 135 h 135"/>
                <a:gd name="T38" fmla="*/ 55 w 55"/>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5">
                  <a:moveTo>
                    <a:pt x="55" y="0"/>
                  </a:moveTo>
                  <a:lnTo>
                    <a:pt x="55" y="0"/>
                  </a:lnTo>
                  <a:lnTo>
                    <a:pt x="44" y="3"/>
                  </a:lnTo>
                  <a:lnTo>
                    <a:pt x="33" y="8"/>
                  </a:lnTo>
                  <a:lnTo>
                    <a:pt x="24" y="16"/>
                  </a:lnTo>
                  <a:lnTo>
                    <a:pt x="16" y="24"/>
                  </a:lnTo>
                  <a:lnTo>
                    <a:pt x="9" y="34"/>
                  </a:lnTo>
                  <a:lnTo>
                    <a:pt x="4" y="44"/>
                  </a:lnTo>
                  <a:lnTo>
                    <a:pt x="1" y="55"/>
                  </a:lnTo>
                  <a:lnTo>
                    <a:pt x="0" y="68"/>
                  </a:lnTo>
                  <a:lnTo>
                    <a:pt x="0" y="68"/>
                  </a:lnTo>
                  <a:lnTo>
                    <a:pt x="1" y="80"/>
                  </a:lnTo>
                  <a:lnTo>
                    <a:pt x="4" y="91"/>
                  </a:lnTo>
                  <a:lnTo>
                    <a:pt x="9" y="101"/>
                  </a:lnTo>
                  <a:lnTo>
                    <a:pt x="16" y="112"/>
                  </a:lnTo>
                  <a:lnTo>
                    <a:pt x="24" y="119"/>
                  </a:lnTo>
                  <a:lnTo>
                    <a:pt x="33" y="127"/>
                  </a:lnTo>
                  <a:lnTo>
                    <a:pt x="44" y="132"/>
                  </a:lnTo>
                  <a:lnTo>
                    <a:pt x="55" y="135"/>
                  </a:lnTo>
                  <a:lnTo>
                    <a:pt x="5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1" name="Freeform 30"/>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2"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3" name="Freeform 32"/>
            <p:cNvSpPr/>
            <p:nvPr/>
          </p:nvSpPr>
          <p:spPr bwMode="auto">
            <a:xfrm>
              <a:off x="8315651" y="6291101"/>
              <a:ext cx="92042" cy="206716"/>
            </a:xfrm>
            <a:custGeom>
              <a:avLst/>
              <a:gdLst>
                <a:gd name="T0" fmla="*/ 0 w 61"/>
                <a:gd name="T1" fmla="*/ 0 h 137"/>
                <a:gd name="T2" fmla="*/ 0 w 61"/>
                <a:gd name="T3" fmla="*/ 137 h 137"/>
                <a:gd name="T4" fmla="*/ 0 w 61"/>
                <a:gd name="T5" fmla="*/ 137 h 137"/>
                <a:gd name="T6" fmla="*/ 12 w 61"/>
                <a:gd name="T7" fmla="*/ 135 h 137"/>
                <a:gd name="T8" fmla="*/ 23 w 61"/>
                <a:gd name="T9" fmla="*/ 130 h 137"/>
                <a:gd name="T10" fmla="*/ 34 w 61"/>
                <a:gd name="T11" fmla="*/ 122 h 137"/>
                <a:gd name="T12" fmla="*/ 43 w 61"/>
                <a:gd name="T13" fmla="*/ 114 h 137"/>
                <a:gd name="T14" fmla="*/ 50 w 61"/>
                <a:gd name="T15" fmla="*/ 105 h 137"/>
                <a:gd name="T16" fmla="*/ 56 w 61"/>
                <a:gd name="T17" fmla="*/ 93 h 137"/>
                <a:gd name="T18" fmla="*/ 59 w 61"/>
                <a:gd name="T19" fmla="*/ 82 h 137"/>
                <a:gd name="T20" fmla="*/ 61 w 61"/>
                <a:gd name="T21" fmla="*/ 69 h 137"/>
                <a:gd name="T22" fmla="*/ 61 w 61"/>
                <a:gd name="T23" fmla="*/ 69 h 137"/>
                <a:gd name="T24" fmla="*/ 59 w 61"/>
                <a:gd name="T25" fmla="*/ 55 h 137"/>
                <a:gd name="T26" fmla="*/ 56 w 61"/>
                <a:gd name="T27" fmla="*/ 44 h 137"/>
                <a:gd name="T28" fmla="*/ 50 w 61"/>
                <a:gd name="T29" fmla="*/ 32 h 137"/>
                <a:gd name="T30" fmla="*/ 43 w 61"/>
                <a:gd name="T31" fmla="*/ 23 h 137"/>
                <a:gd name="T32" fmla="*/ 34 w 61"/>
                <a:gd name="T33" fmla="*/ 15 h 137"/>
                <a:gd name="T34" fmla="*/ 23 w 61"/>
                <a:gd name="T35" fmla="*/ 7 h 137"/>
                <a:gd name="T36" fmla="*/ 12 w 61"/>
                <a:gd name="T37" fmla="*/ 3 h 137"/>
                <a:gd name="T38" fmla="*/ 0 w 61"/>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137">
                  <a:moveTo>
                    <a:pt x="0" y="0"/>
                  </a:moveTo>
                  <a:lnTo>
                    <a:pt x="0" y="137"/>
                  </a:lnTo>
                  <a:lnTo>
                    <a:pt x="0" y="137"/>
                  </a:lnTo>
                  <a:lnTo>
                    <a:pt x="12" y="135"/>
                  </a:lnTo>
                  <a:lnTo>
                    <a:pt x="23" y="130"/>
                  </a:lnTo>
                  <a:lnTo>
                    <a:pt x="34" y="122"/>
                  </a:lnTo>
                  <a:lnTo>
                    <a:pt x="43" y="114"/>
                  </a:lnTo>
                  <a:lnTo>
                    <a:pt x="50" y="105"/>
                  </a:lnTo>
                  <a:lnTo>
                    <a:pt x="56" y="93"/>
                  </a:lnTo>
                  <a:lnTo>
                    <a:pt x="59" y="82"/>
                  </a:lnTo>
                  <a:lnTo>
                    <a:pt x="61" y="69"/>
                  </a:lnTo>
                  <a:lnTo>
                    <a:pt x="61" y="69"/>
                  </a:lnTo>
                  <a:lnTo>
                    <a:pt x="59" y="55"/>
                  </a:lnTo>
                  <a:lnTo>
                    <a:pt x="56" y="44"/>
                  </a:lnTo>
                  <a:lnTo>
                    <a:pt x="50" y="32"/>
                  </a:lnTo>
                  <a:lnTo>
                    <a:pt x="43" y="23"/>
                  </a:lnTo>
                  <a:lnTo>
                    <a:pt x="34" y="15"/>
                  </a:lnTo>
                  <a:lnTo>
                    <a:pt x="23" y="7"/>
                  </a:lnTo>
                  <a:lnTo>
                    <a:pt x="12"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4" name="Freeform 34"/>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5"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26196907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节标题">
    <p:bg>
      <p:bgRef idx="1001">
        <a:schemeClr val="bg1"/>
      </p:bgRef>
    </p:bg>
    <p:spTree>
      <p:nvGrpSpPr>
        <p:cNvPr id="1" name=""/>
        <p:cNvGrpSpPr/>
        <p:nvPr/>
      </p:nvGrpSpPr>
      <p:grpSpPr>
        <a:xfrm>
          <a:off x="0" y="0"/>
          <a:ext cx="0" cy="0"/>
          <a:chOff x="0" y="0"/>
          <a:chExt cx="0" cy="0"/>
        </a:xfrm>
      </p:grpSpPr>
      <p:sp>
        <p:nvSpPr>
          <p:cNvPr id="20" name="标题 1"/>
          <p:cNvSpPr>
            <a:spLocks noGrp="1"/>
          </p:cNvSpPr>
          <p:nvPr>
            <p:ph type="title"/>
          </p:nvPr>
        </p:nvSpPr>
        <p:spPr>
          <a:xfrm>
            <a:off x="3512819" y="2663911"/>
            <a:ext cx="8007668" cy="656792"/>
          </a:xfrm>
        </p:spPr>
        <p:txBody>
          <a:bodyPr anchor="b">
            <a:normAutofit/>
          </a:bodyPr>
          <a:lstStyle>
            <a:lvl1pPr>
              <a:defRPr sz="2400" b="1">
                <a:solidFill>
                  <a:sysClr val="windowText" lastClr="000000"/>
                </a:solidFill>
              </a:defRPr>
            </a:lvl1pPr>
          </a:lstStyle>
          <a:p>
            <a:r>
              <a:rPr lang="en-US" altLang="zh-CN" dirty="0"/>
              <a:t>Click to edit Master title style</a:t>
            </a:r>
            <a:endParaRPr lang="zh-CN" altLang="en-US" dirty="0"/>
          </a:p>
        </p:txBody>
      </p:sp>
      <p:sp>
        <p:nvSpPr>
          <p:cNvPr id="21" name="文本占位符 2"/>
          <p:cNvSpPr>
            <a:spLocks noGrp="1"/>
          </p:cNvSpPr>
          <p:nvPr>
            <p:ph type="body" idx="1"/>
          </p:nvPr>
        </p:nvSpPr>
        <p:spPr>
          <a:xfrm>
            <a:off x="3512819" y="3450067"/>
            <a:ext cx="8007668" cy="1015623"/>
          </a:xfrm>
        </p:spPr>
        <p:txBody>
          <a:bodyPr anchor="t">
            <a:normAutofit/>
          </a:bodyPr>
          <a:lstStyle>
            <a:lvl1pPr marL="0" indent="0">
              <a:buNone/>
              <a:defRPr sz="1100">
                <a:solidFill>
                  <a:sysClr val="windowText" lastClr="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grpSp>
        <p:nvGrpSpPr>
          <p:cNvPr id="24" name="그룹 18"/>
          <p:cNvGrpSpPr/>
          <p:nvPr userDrawn="1"/>
        </p:nvGrpSpPr>
        <p:grpSpPr>
          <a:xfrm>
            <a:off x="0" y="2266950"/>
            <a:ext cx="2797638" cy="2198740"/>
            <a:chOff x="0" y="1636653"/>
            <a:chExt cx="2633522" cy="1889508"/>
          </a:xfrm>
        </p:grpSpPr>
        <p:sp>
          <p:nvSpPr>
            <p:cNvPr id="25" name="Freeform 113"/>
            <p:cNvSpPr/>
            <p:nvPr/>
          </p:nvSpPr>
          <p:spPr bwMode="auto">
            <a:xfrm>
              <a:off x="748565" y="1637791"/>
              <a:ext cx="916883" cy="916883"/>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60000"/>
                <a:lumOff val="4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26" name="Freeform 115"/>
            <p:cNvSpPr/>
            <p:nvPr/>
          </p:nvSpPr>
          <p:spPr bwMode="auto">
            <a:xfrm>
              <a:off x="1716639" y="1637791"/>
              <a:ext cx="916883" cy="916883"/>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rgbClr val="115B8A">
                <a:alpha val="20000"/>
              </a:srgb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27" name="Freeform 117"/>
            <p:cNvSpPr/>
            <p:nvPr/>
          </p:nvSpPr>
          <p:spPr bwMode="auto">
            <a:xfrm>
              <a:off x="1716639" y="2607003"/>
              <a:ext cx="916883" cy="918021"/>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rgbClr val="A8E2E6">
                <a:alpha val="20000"/>
              </a:srgb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28" name="Freeform 119"/>
            <p:cNvSpPr/>
            <p:nvPr/>
          </p:nvSpPr>
          <p:spPr bwMode="auto">
            <a:xfrm>
              <a:off x="748565" y="2608140"/>
              <a:ext cx="916883" cy="916883"/>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tx1">
                <a:lumMod val="50000"/>
                <a:lumOff val="5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29" name="Freeform 118"/>
            <p:cNvSpPr/>
            <p:nvPr/>
          </p:nvSpPr>
          <p:spPr bwMode="auto">
            <a:xfrm>
              <a:off x="1716639" y="2607003"/>
              <a:ext cx="916883" cy="918021"/>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0" name="Freeform 116"/>
            <p:cNvSpPr/>
            <p:nvPr/>
          </p:nvSpPr>
          <p:spPr bwMode="auto">
            <a:xfrm>
              <a:off x="1716639" y="1637791"/>
              <a:ext cx="916883" cy="916883"/>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solidFill>
            <a:ln>
              <a:solidFill>
                <a:srgbClr val="9DC3E6"/>
              </a:solid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1" name="Freeform 13"/>
            <p:cNvSpPr/>
            <p:nvPr/>
          </p:nvSpPr>
          <p:spPr bwMode="auto">
            <a:xfrm>
              <a:off x="0" y="1636653"/>
              <a:ext cx="1139177" cy="918021"/>
            </a:xfrm>
            <a:custGeom>
              <a:avLst/>
              <a:gdLst/>
              <a:ahLst/>
              <a:cxnLst/>
              <a:rect l="l" t="t" r="r" b="b"/>
              <a:pathLst>
                <a:path w="1589739" h="1281113">
                  <a:moveTo>
                    <a:pt x="0" y="0"/>
                  </a:moveTo>
                  <a:lnTo>
                    <a:pt x="949977" y="0"/>
                  </a:lnTo>
                  <a:lnTo>
                    <a:pt x="1589739" y="639763"/>
                  </a:lnTo>
                  <a:lnTo>
                    <a:pt x="949977" y="1281113"/>
                  </a:lnTo>
                  <a:lnTo>
                    <a:pt x="0" y="1281113"/>
                  </a:lnTo>
                  <a:close/>
                </a:path>
              </a:pathLst>
            </a:custGeom>
            <a:solidFill>
              <a:schemeClr val="accent1">
                <a:lumMod val="60000"/>
                <a:lumOff val="4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2" name="Freeform 13"/>
            <p:cNvSpPr/>
            <p:nvPr/>
          </p:nvSpPr>
          <p:spPr bwMode="auto">
            <a:xfrm>
              <a:off x="0" y="2608140"/>
              <a:ext cx="1139177" cy="918021"/>
            </a:xfrm>
            <a:custGeom>
              <a:avLst/>
              <a:gdLst/>
              <a:ahLst/>
              <a:cxnLst/>
              <a:rect l="l" t="t" r="r" b="b"/>
              <a:pathLst>
                <a:path w="1589739" h="1281113">
                  <a:moveTo>
                    <a:pt x="0" y="0"/>
                  </a:moveTo>
                  <a:lnTo>
                    <a:pt x="949977" y="0"/>
                  </a:lnTo>
                  <a:lnTo>
                    <a:pt x="1589739" y="639763"/>
                  </a:lnTo>
                  <a:lnTo>
                    <a:pt x="949977" y="1281113"/>
                  </a:lnTo>
                  <a:lnTo>
                    <a:pt x="0" y="1281113"/>
                  </a:lnTo>
                  <a:close/>
                </a:path>
              </a:pathLst>
            </a:custGeom>
            <a:solidFill>
              <a:schemeClr val="tx1">
                <a:lumMod val="50000"/>
                <a:lumOff val="5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3" name="Freeform 120"/>
            <p:cNvSpPr/>
            <p:nvPr/>
          </p:nvSpPr>
          <p:spPr bwMode="auto">
            <a:xfrm>
              <a:off x="747427" y="2607003"/>
              <a:ext cx="918021" cy="918021"/>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4" name="Freeform 114"/>
            <p:cNvSpPr/>
            <p:nvPr/>
          </p:nvSpPr>
          <p:spPr bwMode="auto">
            <a:xfrm>
              <a:off x="748565" y="1637791"/>
              <a:ext cx="916883" cy="916883"/>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1">
                <a:lumMod val="60000"/>
                <a:lumOff val="40000"/>
              </a:schemeClr>
            </a:solidFill>
            <a:ln>
              <a:solidFill>
                <a:srgbClr val="BDD7EE"/>
              </a:solid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sp>
        <p:nvSpPr>
          <p:cNvPr id="2" name="日期占位符 1"/>
          <p:cNvSpPr>
            <a:spLocks noGrp="1"/>
          </p:cNvSpPr>
          <p:nvPr>
            <p:ph type="dt" sz="half" idx="10"/>
          </p:nvPr>
        </p:nvSpPr>
        <p:spPr/>
        <p:txBody>
          <a:bodyPr/>
          <a:lstStyle/>
          <a:p>
            <a:fld id="{4E61F0D1-A335-4F9F-B3F2-AEA1330F7B32}" type="datetime1">
              <a:rPr lang="zh-CN" altLang="en-US" smtClean="0"/>
              <a:t>2022/2/26</a:t>
            </a:fld>
            <a:endParaRPr lang="zh-CN" altLang="en-US"/>
          </a:p>
        </p:txBody>
      </p:sp>
      <p:sp>
        <p:nvSpPr>
          <p:cNvPr id="3" name="页脚占位符 2"/>
          <p:cNvSpPr>
            <a:spLocks noGrp="1"/>
          </p:cNvSpPr>
          <p:nvPr>
            <p:ph type="ftr" sz="quarter" idx="11"/>
          </p:nvPr>
        </p:nvSpPr>
        <p:spPr/>
        <p:txBody>
          <a:bodyPr/>
          <a:lstStyle/>
          <a:p>
            <a:r>
              <a:rPr lang="en-US" altLang="zh-CN"/>
              <a:t>www.islide.cc</a:t>
            </a:r>
            <a:endParaRPr lang="zh-CN" altLang="en-US"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42179968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10"/>
          </p:nvPr>
        </p:nvSpPr>
        <p:spPr/>
        <p:txBody>
          <a:bodyPr/>
          <a:lstStyle/>
          <a:p>
            <a:fld id="{0EBC2E24-4A08-4893-A50D-F353034450F2}" type="datetime1">
              <a:rPr lang="zh-CN" altLang="en-US" smtClean="0"/>
              <a:t>2022/2/26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2738686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4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B7ADE8-BBF2-4355-B92D-AF7CCC33AF20}" type="datetime1">
              <a:rPr lang="zh-CN" altLang="en-US" smtClean="0"/>
              <a:t>2022/2/26</a:t>
            </a:fld>
            <a:endParaRPr lang="zh-CN" altLang="en-US"/>
          </a:p>
        </p:txBody>
      </p:sp>
      <p:sp>
        <p:nvSpPr>
          <p:cNvPr id="3" name="フッター プレースホルダー 2"/>
          <p:cNvSpPr>
            <a:spLocks noGrp="1"/>
          </p:cNvSpPr>
          <p:nvPr>
            <p:ph type="ftr" sz="quarter" idx="11"/>
          </p:nvPr>
        </p:nvSpPr>
        <p:spPr/>
        <p:txBody>
          <a:bodyPr/>
          <a:lstStyle/>
          <a:p>
            <a:r>
              <a:rPr lang="en-US" altLang="zh-CN"/>
              <a:t>www.islide.cc</a:t>
            </a:r>
            <a:endParaRPr lang="zh-CN" altLang="en-US" dirty="0"/>
          </a:p>
        </p:txBody>
      </p:sp>
      <p:sp>
        <p:nvSpPr>
          <p:cNvPr id="4" name="スライド番号プレースホルダー 3"/>
          <p:cNvSpPr>
            <a:spLocks noGrp="1"/>
          </p:cNvSpPr>
          <p:nvPr>
            <p:ph type="sldNum" sz="quarter" idx="12"/>
          </p:nvPr>
        </p:nvSpPr>
        <p:spPr/>
        <p:txBody>
          <a:bodyPr/>
          <a:lstStyle/>
          <a:p>
            <a:fld id="{5DD3DB80-B894-403A-B48E-6FDC1A72010E}" type="slidenum">
              <a:rPr lang="zh-CN" altLang="en-US" smtClean="0"/>
              <a:t>‹#›</a:t>
            </a:fld>
            <a:endParaRPr lang="zh-CN" altLang="en-US"/>
          </a:p>
        </p:txBody>
      </p:sp>
    </p:spTree>
    <p:extLst>
      <p:ext uri="{BB962C8B-B14F-4D97-AF65-F5344CB8AC3E}">
        <p14:creationId xmlns:p14="http://schemas.microsoft.com/office/powerpoint/2010/main" val="814300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Ref idx="1001">
        <a:schemeClr val="bg1"/>
      </p:bgRef>
    </p:bg>
    <p:spTree>
      <p:nvGrpSpPr>
        <p:cNvPr id="1" name=""/>
        <p:cNvGrpSpPr/>
        <p:nvPr/>
      </p:nvGrpSpPr>
      <p:grpSpPr>
        <a:xfrm>
          <a:off x="0" y="0"/>
          <a:ext cx="0" cy="0"/>
          <a:chOff x="0" y="0"/>
          <a:chExt cx="0" cy="0"/>
        </a:xfrm>
      </p:grpSpPr>
      <p:sp>
        <p:nvSpPr>
          <p:cNvPr id="13" name="标题 1"/>
          <p:cNvSpPr>
            <a:spLocks noGrp="1"/>
          </p:cNvSpPr>
          <p:nvPr>
            <p:ph type="ctrTitle" hasCustomPrompt="1"/>
          </p:nvPr>
        </p:nvSpPr>
        <p:spPr>
          <a:xfrm>
            <a:off x="669925" y="2638345"/>
            <a:ext cx="5415916" cy="939358"/>
          </a:xfrm>
        </p:spPr>
        <p:txBody>
          <a:bodyPr anchor="b">
            <a:normAutofit/>
          </a:bodyPr>
          <a:lstStyle>
            <a:lvl1pPr marL="0" indent="0" algn="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p:ph type="body" sz="quarter" idx="17" hasCustomPrompt="1"/>
          </p:nvPr>
        </p:nvSpPr>
        <p:spPr>
          <a:xfrm>
            <a:off x="669925" y="3718373"/>
            <a:ext cx="5415916" cy="310871"/>
          </a:xfrm>
        </p:spPr>
        <p:txBody>
          <a:bodyPr vert="horz" lIns="91440" tIns="45720" rIns="91440" bIns="45720" rtlCol="0">
            <a:normAutofit/>
          </a:bodyPr>
          <a:lstStyle>
            <a:lvl1pPr marL="0" indent="0" algn="r">
              <a:buNone/>
              <a:defRPr lang="zh-CN" altLang="en-US" sz="1600" smtClean="0"/>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p:ph type="body" sz="quarter" idx="18" hasCustomPrompt="1"/>
          </p:nvPr>
        </p:nvSpPr>
        <p:spPr>
          <a:xfrm>
            <a:off x="669925" y="4034007"/>
            <a:ext cx="5415916" cy="310871"/>
          </a:xfrm>
        </p:spPr>
        <p:txBody>
          <a:bodyPr vert="horz" lIns="91440" tIns="45720" rIns="91440" bIns="45720" rtlCol="0">
            <a:normAutofit/>
          </a:bodyPr>
          <a:lstStyle>
            <a:lvl1pPr marL="0" indent="0" algn="r">
              <a:buNone/>
              <a:defRPr lang="zh-CN" altLang="en-US" sz="1600" smtClean="0"/>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fld id="{CB3FFC9E-A4C1-40CB-8E0E-23B63E3543C5}" type="datetime1">
              <a:rPr lang="zh-CN" altLang="en-US" smtClean="0"/>
              <a:t>​</a:t>
            </a:fld>
            <a:endParaRPr lang="en-US" altLang="zh-CN" dirty="0"/>
          </a:p>
        </p:txBody>
      </p:sp>
      <p:grpSp>
        <p:nvGrpSpPr>
          <p:cNvPr id="28" name="그룹 74"/>
          <p:cNvGrpSpPr/>
          <p:nvPr userDrawn="1"/>
        </p:nvGrpSpPr>
        <p:grpSpPr>
          <a:xfrm>
            <a:off x="8048625" y="2"/>
            <a:ext cx="4134021" cy="6857998"/>
            <a:chOff x="6060630" y="50892"/>
            <a:chExt cx="3083369" cy="5041717"/>
          </a:xfrm>
        </p:grpSpPr>
        <p:sp>
          <p:nvSpPr>
            <p:cNvPr id="29" name="Freeform 6"/>
            <p:cNvSpPr/>
            <p:nvPr/>
          </p:nvSpPr>
          <p:spPr bwMode="auto">
            <a:xfrm flipH="1">
              <a:off x="7649165" y="50892"/>
              <a:ext cx="1494834" cy="964596"/>
            </a:xfrm>
            <a:custGeom>
              <a:avLst/>
              <a:gdLst/>
              <a:ahLst/>
              <a:cxnLst/>
              <a:rect l="l" t="t" r="r" b="b"/>
              <a:pathLst>
                <a:path w="1985340" h="1281113">
                  <a:moveTo>
                    <a:pt x="1345578" y="0"/>
                  </a:moveTo>
                  <a:lnTo>
                    <a:pt x="0" y="0"/>
                  </a:lnTo>
                  <a:lnTo>
                    <a:pt x="0" y="1281113"/>
                  </a:lnTo>
                  <a:lnTo>
                    <a:pt x="1345578" y="1281113"/>
                  </a:lnTo>
                  <a:lnTo>
                    <a:pt x="1985340" y="641350"/>
                  </a:lnTo>
                  <a:close/>
                </a:path>
              </a:pathLst>
            </a:custGeom>
            <a:solidFill>
              <a:schemeClr val="accent1">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0" name="Freeform 7"/>
            <p:cNvSpPr/>
            <p:nvPr/>
          </p:nvSpPr>
          <p:spPr bwMode="auto">
            <a:xfrm flipH="1">
              <a:off x="7080209" y="52087"/>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accent1">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1" name="Freeform 8"/>
            <p:cNvSpPr/>
            <p:nvPr/>
          </p:nvSpPr>
          <p:spPr bwMode="auto">
            <a:xfrm flipH="1">
              <a:off x="6063021" y="1071666"/>
              <a:ext cx="963401" cy="963401"/>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2" name="Freeform 9"/>
            <p:cNvSpPr/>
            <p:nvPr/>
          </p:nvSpPr>
          <p:spPr bwMode="auto">
            <a:xfrm flipH="1">
              <a:off x="6060630" y="52087"/>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rgbClr val="D0DA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33" name="Freeform 10"/>
            <p:cNvSpPr/>
            <p:nvPr/>
          </p:nvSpPr>
          <p:spPr bwMode="auto">
            <a:xfrm flipH="1">
              <a:off x="6060630" y="52087"/>
              <a:ext cx="963401" cy="963401"/>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4" name="Freeform 13"/>
            <p:cNvSpPr/>
            <p:nvPr/>
          </p:nvSpPr>
          <p:spPr bwMode="auto">
            <a:xfrm flipH="1">
              <a:off x="7649165" y="1070471"/>
              <a:ext cx="1494834" cy="964596"/>
            </a:xfrm>
            <a:custGeom>
              <a:avLst/>
              <a:gdLst/>
              <a:ahLst/>
              <a:cxnLst/>
              <a:rect l="l" t="t" r="r" b="b"/>
              <a:pathLst>
                <a:path w="1985340" h="1281113">
                  <a:moveTo>
                    <a:pt x="1345578" y="0"/>
                  </a:moveTo>
                  <a:lnTo>
                    <a:pt x="0" y="0"/>
                  </a:lnTo>
                  <a:lnTo>
                    <a:pt x="0" y="1281113"/>
                  </a:lnTo>
                  <a:lnTo>
                    <a:pt x="1345578" y="1281113"/>
                  </a:lnTo>
                  <a:lnTo>
                    <a:pt x="1985340" y="639763"/>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5" name="Freeform 14"/>
            <p:cNvSpPr/>
            <p:nvPr/>
          </p:nvSpPr>
          <p:spPr bwMode="auto">
            <a:xfrm flipH="1">
              <a:off x="8672330" y="2100081"/>
              <a:ext cx="471669" cy="944510"/>
            </a:xfrm>
            <a:custGeom>
              <a:avLst/>
              <a:gdLst/>
              <a:ahLst/>
              <a:cxnLst/>
              <a:rect l="l" t="t" r="r" b="b"/>
              <a:pathLst>
                <a:path w="626440" h="1254436">
                  <a:moveTo>
                    <a:pt x="0" y="0"/>
                  </a:moveTo>
                  <a:lnTo>
                    <a:pt x="0" y="1254436"/>
                  </a:lnTo>
                  <a:lnTo>
                    <a:pt x="626440" y="626441"/>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6" name="Freeform 15"/>
            <p:cNvSpPr/>
            <p:nvPr/>
          </p:nvSpPr>
          <p:spPr bwMode="auto">
            <a:xfrm flipH="1">
              <a:off x="7080209" y="1071666"/>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7" name="Freeform 16"/>
            <p:cNvSpPr/>
            <p:nvPr/>
          </p:nvSpPr>
          <p:spPr bwMode="auto">
            <a:xfrm flipH="1">
              <a:off x="8108155" y="2090050"/>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8" name="Freeform 17"/>
            <p:cNvSpPr/>
            <p:nvPr/>
          </p:nvSpPr>
          <p:spPr bwMode="auto">
            <a:xfrm flipH="1">
              <a:off x="7080209" y="1071666"/>
              <a:ext cx="963401" cy="964596"/>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9" name="Freeform 18"/>
            <p:cNvSpPr/>
            <p:nvPr/>
          </p:nvSpPr>
          <p:spPr bwMode="auto">
            <a:xfrm flipH="1">
              <a:off x="8108155" y="2091245"/>
              <a:ext cx="963401" cy="963401"/>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3">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0" name="Freeform 19"/>
            <p:cNvSpPr/>
            <p:nvPr/>
          </p:nvSpPr>
          <p:spPr bwMode="auto">
            <a:xfrm flipH="1">
              <a:off x="7089771" y="2091245"/>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1" name="Freeform 20"/>
            <p:cNvSpPr/>
            <p:nvPr/>
          </p:nvSpPr>
          <p:spPr bwMode="auto">
            <a:xfrm flipH="1">
              <a:off x="7649165" y="4128013"/>
              <a:ext cx="1494834" cy="964596"/>
            </a:xfrm>
            <a:custGeom>
              <a:avLst/>
              <a:gdLst/>
              <a:ahLst/>
              <a:cxnLst/>
              <a:rect l="l" t="t" r="r" b="b"/>
              <a:pathLst>
                <a:path w="1985340" h="1281113">
                  <a:moveTo>
                    <a:pt x="1345578" y="0"/>
                  </a:moveTo>
                  <a:lnTo>
                    <a:pt x="0" y="0"/>
                  </a:lnTo>
                  <a:lnTo>
                    <a:pt x="0" y="1281113"/>
                  </a:lnTo>
                  <a:lnTo>
                    <a:pt x="1345578" y="1281113"/>
                  </a:lnTo>
                  <a:lnTo>
                    <a:pt x="1985340" y="64135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2" name="Freeform 21"/>
            <p:cNvSpPr/>
            <p:nvPr/>
          </p:nvSpPr>
          <p:spPr bwMode="auto">
            <a:xfrm flipH="1">
              <a:off x="8672330" y="3118489"/>
              <a:ext cx="471669" cy="944510"/>
            </a:xfrm>
            <a:custGeom>
              <a:avLst/>
              <a:gdLst/>
              <a:ahLst/>
              <a:cxnLst/>
              <a:rect l="l" t="t" r="r" b="b"/>
              <a:pathLst>
                <a:path w="626440" h="1254436">
                  <a:moveTo>
                    <a:pt x="0" y="0"/>
                  </a:moveTo>
                  <a:lnTo>
                    <a:pt x="0" y="1254436"/>
                  </a:lnTo>
                  <a:lnTo>
                    <a:pt x="626440" y="627995"/>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3" name="Freeform 22"/>
            <p:cNvSpPr/>
            <p:nvPr/>
          </p:nvSpPr>
          <p:spPr bwMode="auto">
            <a:xfrm flipH="1">
              <a:off x="6061825" y="4128013"/>
              <a:ext cx="964596" cy="963401"/>
            </a:xfrm>
            <a:custGeom>
              <a:avLst/>
              <a:gdLst>
                <a:gd name="T0" fmla="*/ 0 w 807"/>
                <a:gd name="T1" fmla="*/ 806 h 806"/>
                <a:gd name="T2" fmla="*/ 807 w 807"/>
                <a:gd name="T3" fmla="*/ 0 h 806"/>
                <a:gd name="T4" fmla="*/ 0 w 807"/>
                <a:gd name="T5" fmla="*/ 0 h 806"/>
                <a:gd name="T6" fmla="*/ 0 w 807"/>
                <a:gd name="T7" fmla="*/ 806 h 806"/>
              </a:gdLst>
              <a:ahLst/>
              <a:cxnLst>
                <a:cxn ang="0">
                  <a:pos x="T0" y="T1"/>
                </a:cxn>
                <a:cxn ang="0">
                  <a:pos x="T2" y="T3"/>
                </a:cxn>
                <a:cxn ang="0">
                  <a:pos x="T4" y="T5"/>
                </a:cxn>
                <a:cxn ang="0">
                  <a:pos x="T6" y="T7"/>
                </a:cxn>
              </a:cxnLst>
              <a:rect l="0" t="0" r="r" b="b"/>
              <a:pathLst>
                <a:path w="807" h="806">
                  <a:moveTo>
                    <a:pt x="0" y="806"/>
                  </a:moveTo>
                  <a:lnTo>
                    <a:pt x="807" y="0"/>
                  </a:lnTo>
                  <a:lnTo>
                    <a:pt x="0" y="0"/>
                  </a:lnTo>
                  <a:lnTo>
                    <a:pt x="0" y="806"/>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4" name="Freeform 24"/>
            <p:cNvSpPr/>
            <p:nvPr/>
          </p:nvSpPr>
          <p:spPr bwMode="auto">
            <a:xfrm flipH="1">
              <a:off x="7080209" y="4128013"/>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5" name="Freeform 25"/>
            <p:cNvSpPr/>
            <p:nvPr/>
          </p:nvSpPr>
          <p:spPr bwMode="auto">
            <a:xfrm flipH="1">
              <a:off x="7080209" y="4128013"/>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3">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6" name="Freeform 26"/>
            <p:cNvSpPr/>
            <p:nvPr/>
          </p:nvSpPr>
          <p:spPr bwMode="auto">
            <a:xfrm flipH="1">
              <a:off x="7089771" y="3109629"/>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7" name="Freeform 28"/>
            <p:cNvSpPr/>
            <p:nvPr/>
          </p:nvSpPr>
          <p:spPr bwMode="auto">
            <a:xfrm flipH="1">
              <a:off x="8108155" y="3109629"/>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8" name="Freeform 29"/>
            <p:cNvSpPr/>
            <p:nvPr/>
          </p:nvSpPr>
          <p:spPr bwMode="auto">
            <a:xfrm flipH="1">
              <a:off x="8108155" y="3109629"/>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9" name="Freeform 12"/>
            <p:cNvSpPr/>
            <p:nvPr/>
          </p:nvSpPr>
          <p:spPr bwMode="auto">
            <a:xfrm flipH="1">
              <a:off x="6060630" y="1071666"/>
              <a:ext cx="963401" cy="964596"/>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0" name="Freeform 23"/>
            <p:cNvSpPr/>
            <p:nvPr/>
          </p:nvSpPr>
          <p:spPr bwMode="auto">
            <a:xfrm flipH="1">
              <a:off x="6061825" y="4128013"/>
              <a:ext cx="964596" cy="963401"/>
            </a:xfrm>
            <a:custGeom>
              <a:avLst/>
              <a:gdLst>
                <a:gd name="T0" fmla="*/ 0 w 807"/>
                <a:gd name="T1" fmla="*/ 0 h 806"/>
                <a:gd name="T2" fmla="*/ 807 w 807"/>
                <a:gd name="T3" fmla="*/ 806 h 806"/>
                <a:gd name="T4" fmla="*/ 0 w 807"/>
                <a:gd name="T5" fmla="*/ 806 h 806"/>
                <a:gd name="T6" fmla="*/ 0 w 807"/>
                <a:gd name="T7" fmla="*/ 0 h 806"/>
              </a:gdLst>
              <a:ahLst/>
              <a:cxnLst>
                <a:cxn ang="0">
                  <a:pos x="T0" y="T1"/>
                </a:cxn>
                <a:cxn ang="0">
                  <a:pos x="T2" y="T3"/>
                </a:cxn>
                <a:cxn ang="0">
                  <a:pos x="T4" y="T5"/>
                </a:cxn>
                <a:cxn ang="0">
                  <a:pos x="T6" y="T7"/>
                </a:cxn>
              </a:cxnLst>
              <a:rect l="0" t="0" r="r" b="b"/>
              <a:pathLst>
                <a:path w="807" h="806">
                  <a:moveTo>
                    <a:pt x="0" y="0"/>
                  </a:moveTo>
                  <a:lnTo>
                    <a:pt x="807" y="806"/>
                  </a:lnTo>
                  <a:lnTo>
                    <a:pt x="0" y="806"/>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1" name="Freeform 27"/>
            <p:cNvSpPr/>
            <p:nvPr/>
          </p:nvSpPr>
          <p:spPr bwMode="auto">
            <a:xfrm flipH="1">
              <a:off x="7089771" y="3109629"/>
              <a:ext cx="963401" cy="963401"/>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2" name="Freeform 11"/>
            <p:cNvSpPr/>
            <p:nvPr/>
          </p:nvSpPr>
          <p:spPr bwMode="auto">
            <a:xfrm flipH="1">
              <a:off x="7079014" y="52087"/>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nvGrpSpPr>
            <p:cNvPr id="53" name="그룹 39"/>
            <p:cNvGrpSpPr/>
            <p:nvPr/>
          </p:nvGrpSpPr>
          <p:grpSpPr>
            <a:xfrm flipH="1">
              <a:off x="7078701" y="335370"/>
              <a:ext cx="278502" cy="680117"/>
              <a:chOff x="1812925" y="4535488"/>
              <a:chExt cx="369888" cy="903287"/>
            </a:xfrm>
            <a:solidFill>
              <a:schemeClr val="accent1">
                <a:lumMod val="50000"/>
              </a:schemeClr>
            </a:solidFill>
          </p:grpSpPr>
          <p:sp>
            <p:nvSpPr>
              <p:cNvPr id="62" name="Freeform 5"/>
              <p:cNvSpPr/>
              <p:nvPr/>
            </p:nvSpPr>
            <p:spPr bwMode="auto">
              <a:xfrm>
                <a:off x="2027238" y="4535488"/>
                <a:ext cx="155575" cy="382588"/>
              </a:xfrm>
              <a:custGeom>
                <a:avLst/>
                <a:gdLst>
                  <a:gd name="T0" fmla="*/ 98 w 98"/>
                  <a:gd name="T1" fmla="*/ 0 h 241"/>
                  <a:gd name="T2" fmla="*/ 98 w 98"/>
                  <a:gd name="T3" fmla="*/ 0 h 241"/>
                  <a:gd name="T4" fmla="*/ 88 w 98"/>
                  <a:gd name="T5" fmla="*/ 2 h 241"/>
                  <a:gd name="T6" fmla="*/ 77 w 98"/>
                  <a:gd name="T7" fmla="*/ 7 h 241"/>
                  <a:gd name="T8" fmla="*/ 68 w 98"/>
                  <a:gd name="T9" fmla="*/ 11 h 241"/>
                  <a:gd name="T10" fmla="*/ 59 w 98"/>
                  <a:gd name="T11" fmla="*/ 16 h 241"/>
                  <a:gd name="T12" fmla="*/ 50 w 98"/>
                  <a:gd name="T13" fmla="*/ 21 h 241"/>
                  <a:gd name="T14" fmla="*/ 43 w 98"/>
                  <a:gd name="T15" fmla="*/ 28 h 241"/>
                  <a:gd name="T16" fmla="*/ 35 w 98"/>
                  <a:gd name="T17" fmla="*/ 35 h 241"/>
                  <a:gd name="T18" fmla="*/ 28 w 98"/>
                  <a:gd name="T19" fmla="*/ 42 h 241"/>
                  <a:gd name="T20" fmla="*/ 22 w 98"/>
                  <a:gd name="T21" fmla="*/ 51 h 241"/>
                  <a:gd name="T22" fmla="*/ 17 w 98"/>
                  <a:gd name="T23" fmla="*/ 60 h 241"/>
                  <a:gd name="T24" fmla="*/ 11 w 98"/>
                  <a:gd name="T25" fmla="*/ 68 h 241"/>
                  <a:gd name="T26" fmla="*/ 7 w 98"/>
                  <a:gd name="T27" fmla="*/ 79 h 241"/>
                  <a:gd name="T28" fmla="*/ 4 w 98"/>
                  <a:gd name="T29" fmla="*/ 88 h 241"/>
                  <a:gd name="T30" fmla="*/ 2 w 98"/>
                  <a:gd name="T31" fmla="*/ 99 h 241"/>
                  <a:gd name="T32" fmla="*/ 1 w 98"/>
                  <a:gd name="T33" fmla="*/ 109 h 241"/>
                  <a:gd name="T34" fmla="*/ 0 w 98"/>
                  <a:gd name="T35" fmla="*/ 121 h 241"/>
                  <a:gd name="T36" fmla="*/ 0 w 98"/>
                  <a:gd name="T37" fmla="*/ 121 h 241"/>
                  <a:gd name="T38" fmla="*/ 1 w 98"/>
                  <a:gd name="T39" fmla="*/ 131 h 241"/>
                  <a:gd name="T40" fmla="*/ 2 w 98"/>
                  <a:gd name="T41" fmla="*/ 143 h 241"/>
                  <a:gd name="T42" fmla="*/ 4 w 98"/>
                  <a:gd name="T43" fmla="*/ 153 h 241"/>
                  <a:gd name="T44" fmla="*/ 7 w 98"/>
                  <a:gd name="T45" fmla="*/ 162 h 241"/>
                  <a:gd name="T46" fmla="*/ 11 w 98"/>
                  <a:gd name="T47" fmla="*/ 172 h 241"/>
                  <a:gd name="T48" fmla="*/ 17 w 98"/>
                  <a:gd name="T49" fmla="*/ 181 h 241"/>
                  <a:gd name="T50" fmla="*/ 22 w 98"/>
                  <a:gd name="T51" fmla="*/ 191 h 241"/>
                  <a:gd name="T52" fmla="*/ 28 w 98"/>
                  <a:gd name="T53" fmla="*/ 199 h 241"/>
                  <a:gd name="T54" fmla="*/ 35 w 98"/>
                  <a:gd name="T55" fmla="*/ 206 h 241"/>
                  <a:gd name="T56" fmla="*/ 43 w 98"/>
                  <a:gd name="T57" fmla="*/ 214 h 241"/>
                  <a:gd name="T58" fmla="*/ 50 w 98"/>
                  <a:gd name="T59" fmla="*/ 220 h 241"/>
                  <a:gd name="T60" fmla="*/ 59 w 98"/>
                  <a:gd name="T61" fmla="*/ 225 h 241"/>
                  <a:gd name="T62" fmla="*/ 68 w 98"/>
                  <a:gd name="T63" fmla="*/ 230 h 241"/>
                  <a:gd name="T64" fmla="*/ 77 w 98"/>
                  <a:gd name="T65" fmla="*/ 235 h 241"/>
                  <a:gd name="T66" fmla="*/ 88 w 98"/>
                  <a:gd name="T67" fmla="*/ 238 h 241"/>
                  <a:gd name="T68" fmla="*/ 98 w 98"/>
                  <a:gd name="T69" fmla="*/ 241 h 241"/>
                  <a:gd name="T70" fmla="*/ 98 w 98"/>
                  <a:gd name="T7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241">
                    <a:moveTo>
                      <a:pt x="98" y="0"/>
                    </a:moveTo>
                    <a:lnTo>
                      <a:pt x="98" y="0"/>
                    </a:lnTo>
                    <a:lnTo>
                      <a:pt x="88" y="2"/>
                    </a:lnTo>
                    <a:lnTo>
                      <a:pt x="77" y="7"/>
                    </a:lnTo>
                    <a:lnTo>
                      <a:pt x="68" y="11"/>
                    </a:lnTo>
                    <a:lnTo>
                      <a:pt x="59" y="16"/>
                    </a:lnTo>
                    <a:lnTo>
                      <a:pt x="50" y="21"/>
                    </a:lnTo>
                    <a:lnTo>
                      <a:pt x="43" y="28"/>
                    </a:lnTo>
                    <a:lnTo>
                      <a:pt x="35" y="35"/>
                    </a:lnTo>
                    <a:lnTo>
                      <a:pt x="28" y="42"/>
                    </a:lnTo>
                    <a:lnTo>
                      <a:pt x="22" y="51"/>
                    </a:lnTo>
                    <a:lnTo>
                      <a:pt x="17" y="60"/>
                    </a:lnTo>
                    <a:lnTo>
                      <a:pt x="11" y="68"/>
                    </a:lnTo>
                    <a:lnTo>
                      <a:pt x="7" y="79"/>
                    </a:lnTo>
                    <a:lnTo>
                      <a:pt x="4" y="88"/>
                    </a:lnTo>
                    <a:lnTo>
                      <a:pt x="2" y="99"/>
                    </a:lnTo>
                    <a:lnTo>
                      <a:pt x="1" y="109"/>
                    </a:lnTo>
                    <a:lnTo>
                      <a:pt x="0" y="121"/>
                    </a:lnTo>
                    <a:lnTo>
                      <a:pt x="0" y="121"/>
                    </a:lnTo>
                    <a:lnTo>
                      <a:pt x="1" y="131"/>
                    </a:lnTo>
                    <a:lnTo>
                      <a:pt x="2" y="143"/>
                    </a:lnTo>
                    <a:lnTo>
                      <a:pt x="4" y="153"/>
                    </a:lnTo>
                    <a:lnTo>
                      <a:pt x="7" y="162"/>
                    </a:lnTo>
                    <a:lnTo>
                      <a:pt x="11" y="172"/>
                    </a:lnTo>
                    <a:lnTo>
                      <a:pt x="17" y="181"/>
                    </a:lnTo>
                    <a:lnTo>
                      <a:pt x="22" y="191"/>
                    </a:lnTo>
                    <a:lnTo>
                      <a:pt x="28" y="199"/>
                    </a:lnTo>
                    <a:lnTo>
                      <a:pt x="35" y="206"/>
                    </a:lnTo>
                    <a:lnTo>
                      <a:pt x="43" y="214"/>
                    </a:lnTo>
                    <a:lnTo>
                      <a:pt x="50" y="220"/>
                    </a:lnTo>
                    <a:lnTo>
                      <a:pt x="59" y="225"/>
                    </a:lnTo>
                    <a:lnTo>
                      <a:pt x="68" y="230"/>
                    </a:lnTo>
                    <a:lnTo>
                      <a:pt x="77" y="235"/>
                    </a:lnTo>
                    <a:lnTo>
                      <a:pt x="88" y="238"/>
                    </a:lnTo>
                    <a:lnTo>
                      <a:pt x="98" y="241"/>
                    </a:lnTo>
                    <a:lnTo>
                      <a:pt x="98"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63" name="Freeform 7"/>
              <p:cNvSpPr/>
              <p:nvPr/>
            </p:nvSpPr>
            <p:spPr bwMode="auto">
              <a:xfrm>
                <a:off x="1812925" y="4949825"/>
                <a:ext cx="369888" cy="488950"/>
              </a:xfrm>
              <a:custGeom>
                <a:avLst/>
                <a:gdLst>
                  <a:gd name="T0" fmla="*/ 203 w 233"/>
                  <a:gd name="T1" fmla="*/ 0 h 308"/>
                  <a:gd name="T2" fmla="*/ 203 w 233"/>
                  <a:gd name="T3" fmla="*/ 0 h 308"/>
                  <a:gd name="T4" fmla="*/ 182 w 233"/>
                  <a:gd name="T5" fmla="*/ 0 h 308"/>
                  <a:gd name="T6" fmla="*/ 157 w 233"/>
                  <a:gd name="T7" fmla="*/ 2 h 308"/>
                  <a:gd name="T8" fmla="*/ 129 w 233"/>
                  <a:gd name="T9" fmla="*/ 6 h 308"/>
                  <a:gd name="T10" fmla="*/ 114 w 233"/>
                  <a:gd name="T11" fmla="*/ 8 h 308"/>
                  <a:gd name="T12" fmla="*/ 99 w 233"/>
                  <a:gd name="T13" fmla="*/ 12 h 308"/>
                  <a:gd name="T14" fmla="*/ 85 w 233"/>
                  <a:gd name="T15" fmla="*/ 16 h 308"/>
                  <a:gd name="T16" fmla="*/ 70 w 233"/>
                  <a:gd name="T17" fmla="*/ 22 h 308"/>
                  <a:gd name="T18" fmla="*/ 56 w 233"/>
                  <a:gd name="T19" fmla="*/ 28 h 308"/>
                  <a:gd name="T20" fmla="*/ 43 w 233"/>
                  <a:gd name="T21" fmla="*/ 35 h 308"/>
                  <a:gd name="T22" fmla="*/ 30 w 233"/>
                  <a:gd name="T23" fmla="*/ 44 h 308"/>
                  <a:gd name="T24" fmla="*/ 19 w 233"/>
                  <a:gd name="T25" fmla="*/ 53 h 308"/>
                  <a:gd name="T26" fmla="*/ 9 w 233"/>
                  <a:gd name="T27" fmla="*/ 63 h 308"/>
                  <a:gd name="T28" fmla="*/ 0 w 233"/>
                  <a:gd name="T29" fmla="*/ 76 h 308"/>
                  <a:gd name="T30" fmla="*/ 233 w 233"/>
                  <a:gd name="T31" fmla="*/ 308 h 308"/>
                  <a:gd name="T32" fmla="*/ 233 w 233"/>
                  <a:gd name="T33" fmla="*/ 1 h 308"/>
                  <a:gd name="T34" fmla="*/ 225 w 233"/>
                  <a:gd name="T35" fmla="*/ 1 h 308"/>
                  <a:gd name="T36" fmla="*/ 225 w 233"/>
                  <a:gd name="T37" fmla="*/ 1 h 308"/>
                  <a:gd name="T38" fmla="*/ 203 w 233"/>
                  <a:gd name="T3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308">
                    <a:moveTo>
                      <a:pt x="203" y="0"/>
                    </a:moveTo>
                    <a:lnTo>
                      <a:pt x="203" y="0"/>
                    </a:lnTo>
                    <a:lnTo>
                      <a:pt x="182" y="0"/>
                    </a:lnTo>
                    <a:lnTo>
                      <a:pt x="157" y="2"/>
                    </a:lnTo>
                    <a:lnTo>
                      <a:pt x="129" y="6"/>
                    </a:lnTo>
                    <a:lnTo>
                      <a:pt x="114" y="8"/>
                    </a:lnTo>
                    <a:lnTo>
                      <a:pt x="99" y="12"/>
                    </a:lnTo>
                    <a:lnTo>
                      <a:pt x="85" y="16"/>
                    </a:lnTo>
                    <a:lnTo>
                      <a:pt x="70" y="22"/>
                    </a:lnTo>
                    <a:lnTo>
                      <a:pt x="56" y="28"/>
                    </a:lnTo>
                    <a:lnTo>
                      <a:pt x="43" y="35"/>
                    </a:lnTo>
                    <a:lnTo>
                      <a:pt x="30" y="44"/>
                    </a:lnTo>
                    <a:lnTo>
                      <a:pt x="19" y="53"/>
                    </a:lnTo>
                    <a:lnTo>
                      <a:pt x="9" y="63"/>
                    </a:lnTo>
                    <a:lnTo>
                      <a:pt x="0" y="76"/>
                    </a:lnTo>
                    <a:lnTo>
                      <a:pt x="233" y="308"/>
                    </a:lnTo>
                    <a:lnTo>
                      <a:pt x="233" y="1"/>
                    </a:lnTo>
                    <a:lnTo>
                      <a:pt x="225" y="1"/>
                    </a:lnTo>
                    <a:lnTo>
                      <a:pt x="225" y="1"/>
                    </a:lnTo>
                    <a:lnTo>
                      <a:pt x="20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sp>
          <p:nvSpPr>
            <p:cNvPr id="54" name="Freeform 38"/>
            <p:cNvSpPr/>
            <p:nvPr/>
          </p:nvSpPr>
          <p:spPr bwMode="auto">
            <a:xfrm>
              <a:off x="7601353" y="3231922"/>
              <a:ext cx="451818" cy="658603"/>
            </a:xfrm>
            <a:custGeom>
              <a:avLst/>
              <a:gdLst>
                <a:gd name="T0" fmla="*/ 326 w 378"/>
                <a:gd name="T1" fmla="*/ 0 h 551"/>
                <a:gd name="T2" fmla="*/ 286 w 378"/>
                <a:gd name="T3" fmla="*/ 3 h 551"/>
                <a:gd name="T4" fmla="*/ 93 w 378"/>
                <a:gd name="T5" fmla="*/ 198 h 551"/>
                <a:gd name="T6" fmla="*/ 89 w 378"/>
                <a:gd name="T7" fmla="*/ 237 h 551"/>
                <a:gd name="T8" fmla="*/ 90 w 378"/>
                <a:gd name="T9" fmla="*/ 253 h 551"/>
                <a:gd name="T10" fmla="*/ 94 w 378"/>
                <a:gd name="T11" fmla="*/ 283 h 551"/>
                <a:gd name="T12" fmla="*/ 101 w 378"/>
                <a:gd name="T13" fmla="*/ 313 h 551"/>
                <a:gd name="T14" fmla="*/ 113 w 378"/>
                <a:gd name="T15" fmla="*/ 340 h 551"/>
                <a:gd name="T16" fmla="*/ 15 w 378"/>
                <a:gd name="T17" fmla="*/ 458 h 551"/>
                <a:gd name="T18" fmla="*/ 9 w 378"/>
                <a:gd name="T19" fmla="*/ 466 h 551"/>
                <a:gd name="T20" fmla="*/ 1 w 378"/>
                <a:gd name="T21" fmla="*/ 486 h 551"/>
                <a:gd name="T22" fmla="*/ 1 w 378"/>
                <a:gd name="T23" fmla="*/ 507 h 551"/>
                <a:gd name="T24" fmla="*/ 9 w 378"/>
                <a:gd name="T25" fmla="*/ 526 h 551"/>
                <a:gd name="T26" fmla="*/ 15 w 378"/>
                <a:gd name="T27" fmla="*/ 535 h 551"/>
                <a:gd name="T28" fmla="*/ 34 w 378"/>
                <a:gd name="T29" fmla="*/ 547 h 551"/>
                <a:gd name="T30" fmla="*/ 54 w 378"/>
                <a:gd name="T31" fmla="*/ 551 h 551"/>
                <a:gd name="T32" fmla="*/ 65 w 378"/>
                <a:gd name="T33" fmla="*/ 550 h 551"/>
                <a:gd name="T34" fmla="*/ 84 w 378"/>
                <a:gd name="T35" fmla="*/ 542 h 551"/>
                <a:gd name="T36" fmla="*/ 194 w 378"/>
                <a:gd name="T37" fmla="*/ 434 h 551"/>
                <a:gd name="T38" fmla="*/ 209 w 378"/>
                <a:gd name="T39" fmla="*/ 443 h 551"/>
                <a:gd name="T40" fmla="*/ 239 w 378"/>
                <a:gd name="T41" fmla="*/ 458 h 551"/>
                <a:gd name="T42" fmla="*/ 273 w 378"/>
                <a:gd name="T43" fmla="*/ 468 h 551"/>
                <a:gd name="T44" fmla="*/ 308 w 378"/>
                <a:gd name="T45" fmla="*/ 474 h 551"/>
                <a:gd name="T46" fmla="*/ 326 w 378"/>
                <a:gd name="T47" fmla="*/ 475 h 551"/>
                <a:gd name="T48" fmla="*/ 353 w 378"/>
                <a:gd name="T49" fmla="*/ 473 h 551"/>
                <a:gd name="T50" fmla="*/ 378 w 378"/>
                <a:gd name="T51" fmla="*/ 468 h 551"/>
                <a:gd name="T52" fmla="*/ 378 w 378"/>
                <a:gd name="T53" fmla="*/ 393 h 551"/>
                <a:gd name="T54" fmla="*/ 353 w 378"/>
                <a:gd name="T55" fmla="*/ 399 h 551"/>
                <a:gd name="T56" fmla="*/ 326 w 378"/>
                <a:gd name="T57" fmla="*/ 401 h 551"/>
                <a:gd name="T58" fmla="*/ 309 w 378"/>
                <a:gd name="T59" fmla="*/ 400 h 551"/>
                <a:gd name="T60" fmla="*/ 278 w 378"/>
                <a:gd name="T61" fmla="*/ 394 h 551"/>
                <a:gd name="T62" fmla="*/ 249 w 378"/>
                <a:gd name="T63" fmla="*/ 382 h 551"/>
                <a:gd name="T64" fmla="*/ 221 w 378"/>
                <a:gd name="T65" fmla="*/ 364 h 551"/>
                <a:gd name="T66" fmla="*/ 199 w 378"/>
                <a:gd name="T67" fmla="*/ 342 h 551"/>
                <a:gd name="T68" fmla="*/ 182 w 378"/>
                <a:gd name="T69" fmla="*/ 316 h 551"/>
                <a:gd name="T70" fmla="*/ 169 w 378"/>
                <a:gd name="T71" fmla="*/ 285 h 551"/>
                <a:gd name="T72" fmla="*/ 163 w 378"/>
                <a:gd name="T73" fmla="*/ 254 h 551"/>
                <a:gd name="T74" fmla="*/ 162 w 378"/>
                <a:gd name="T75" fmla="*/ 237 h 551"/>
                <a:gd name="T76" fmla="*/ 165 w 378"/>
                <a:gd name="T77" fmla="*/ 204 h 551"/>
                <a:gd name="T78" fmla="*/ 175 w 378"/>
                <a:gd name="T79" fmla="*/ 174 h 551"/>
                <a:gd name="T80" fmla="*/ 190 w 378"/>
                <a:gd name="T81" fmla="*/ 145 h 551"/>
                <a:gd name="T82" fmla="*/ 210 w 378"/>
                <a:gd name="T83" fmla="*/ 121 h 551"/>
                <a:gd name="T84" fmla="*/ 235 w 378"/>
                <a:gd name="T85" fmla="*/ 101 h 551"/>
                <a:gd name="T86" fmla="*/ 262 w 378"/>
                <a:gd name="T87" fmla="*/ 86 h 551"/>
                <a:gd name="T88" fmla="*/ 294 w 378"/>
                <a:gd name="T89" fmla="*/ 76 h 551"/>
                <a:gd name="T90" fmla="*/ 326 w 378"/>
                <a:gd name="T91" fmla="*/ 73 h 551"/>
                <a:gd name="T92" fmla="*/ 340 w 378"/>
                <a:gd name="T93" fmla="*/ 73 h 551"/>
                <a:gd name="T94" fmla="*/ 366 w 378"/>
                <a:gd name="T95" fmla="*/ 77 h 551"/>
                <a:gd name="T96" fmla="*/ 378 w 378"/>
                <a:gd name="T97" fmla="*/ 5 h 551"/>
                <a:gd name="T98" fmla="*/ 366 w 378"/>
                <a:gd name="T99" fmla="*/ 3 h 551"/>
                <a:gd name="T100" fmla="*/ 340 w 378"/>
                <a:gd name="T10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551">
                  <a:moveTo>
                    <a:pt x="326" y="0"/>
                  </a:moveTo>
                  <a:lnTo>
                    <a:pt x="326" y="0"/>
                  </a:lnTo>
                  <a:lnTo>
                    <a:pt x="306" y="1"/>
                  </a:lnTo>
                  <a:lnTo>
                    <a:pt x="286" y="3"/>
                  </a:lnTo>
                  <a:lnTo>
                    <a:pt x="93" y="198"/>
                  </a:lnTo>
                  <a:lnTo>
                    <a:pt x="93" y="198"/>
                  </a:lnTo>
                  <a:lnTo>
                    <a:pt x="90" y="216"/>
                  </a:lnTo>
                  <a:lnTo>
                    <a:pt x="89" y="237"/>
                  </a:lnTo>
                  <a:lnTo>
                    <a:pt x="89" y="237"/>
                  </a:lnTo>
                  <a:lnTo>
                    <a:pt x="90" y="253"/>
                  </a:lnTo>
                  <a:lnTo>
                    <a:pt x="91" y="269"/>
                  </a:lnTo>
                  <a:lnTo>
                    <a:pt x="94" y="283"/>
                  </a:lnTo>
                  <a:lnTo>
                    <a:pt x="97" y="298"/>
                  </a:lnTo>
                  <a:lnTo>
                    <a:pt x="101" y="313"/>
                  </a:lnTo>
                  <a:lnTo>
                    <a:pt x="106" y="326"/>
                  </a:lnTo>
                  <a:lnTo>
                    <a:pt x="113" y="340"/>
                  </a:lnTo>
                  <a:lnTo>
                    <a:pt x="120" y="353"/>
                  </a:lnTo>
                  <a:lnTo>
                    <a:pt x="15" y="458"/>
                  </a:lnTo>
                  <a:lnTo>
                    <a:pt x="15" y="458"/>
                  </a:lnTo>
                  <a:lnTo>
                    <a:pt x="9" y="466"/>
                  </a:lnTo>
                  <a:lnTo>
                    <a:pt x="4" y="476"/>
                  </a:lnTo>
                  <a:lnTo>
                    <a:pt x="1" y="486"/>
                  </a:lnTo>
                  <a:lnTo>
                    <a:pt x="0" y="497"/>
                  </a:lnTo>
                  <a:lnTo>
                    <a:pt x="1" y="507"/>
                  </a:lnTo>
                  <a:lnTo>
                    <a:pt x="4" y="516"/>
                  </a:lnTo>
                  <a:lnTo>
                    <a:pt x="9" y="526"/>
                  </a:lnTo>
                  <a:lnTo>
                    <a:pt x="15" y="535"/>
                  </a:lnTo>
                  <a:lnTo>
                    <a:pt x="15" y="535"/>
                  </a:lnTo>
                  <a:lnTo>
                    <a:pt x="24" y="542"/>
                  </a:lnTo>
                  <a:lnTo>
                    <a:pt x="34" y="547"/>
                  </a:lnTo>
                  <a:lnTo>
                    <a:pt x="44" y="550"/>
                  </a:lnTo>
                  <a:lnTo>
                    <a:pt x="54" y="551"/>
                  </a:lnTo>
                  <a:lnTo>
                    <a:pt x="54" y="551"/>
                  </a:lnTo>
                  <a:lnTo>
                    <a:pt x="65" y="550"/>
                  </a:lnTo>
                  <a:lnTo>
                    <a:pt x="75" y="547"/>
                  </a:lnTo>
                  <a:lnTo>
                    <a:pt x="84" y="542"/>
                  </a:lnTo>
                  <a:lnTo>
                    <a:pt x="93" y="535"/>
                  </a:lnTo>
                  <a:lnTo>
                    <a:pt x="194" y="434"/>
                  </a:lnTo>
                  <a:lnTo>
                    <a:pt x="194" y="434"/>
                  </a:lnTo>
                  <a:lnTo>
                    <a:pt x="209" y="443"/>
                  </a:lnTo>
                  <a:lnTo>
                    <a:pt x="224" y="451"/>
                  </a:lnTo>
                  <a:lnTo>
                    <a:pt x="239" y="458"/>
                  </a:lnTo>
                  <a:lnTo>
                    <a:pt x="256" y="463"/>
                  </a:lnTo>
                  <a:lnTo>
                    <a:pt x="273" y="468"/>
                  </a:lnTo>
                  <a:lnTo>
                    <a:pt x="290" y="472"/>
                  </a:lnTo>
                  <a:lnTo>
                    <a:pt x="308" y="474"/>
                  </a:lnTo>
                  <a:lnTo>
                    <a:pt x="326" y="475"/>
                  </a:lnTo>
                  <a:lnTo>
                    <a:pt x="326" y="475"/>
                  </a:lnTo>
                  <a:lnTo>
                    <a:pt x="340" y="474"/>
                  </a:lnTo>
                  <a:lnTo>
                    <a:pt x="353" y="473"/>
                  </a:lnTo>
                  <a:lnTo>
                    <a:pt x="366" y="470"/>
                  </a:lnTo>
                  <a:lnTo>
                    <a:pt x="378" y="468"/>
                  </a:lnTo>
                  <a:lnTo>
                    <a:pt x="378" y="393"/>
                  </a:lnTo>
                  <a:lnTo>
                    <a:pt x="378" y="393"/>
                  </a:lnTo>
                  <a:lnTo>
                    <a:pt x="366" y="396"/>
                  </a:lnTo>
                  <a:lnTo>
                    <a:pt x="353" y="399"/>
                  </a:lnTo>
                  <a:lnTo>
                    <a:pt x="340" y="400"/>
                  </a:lnTo>
                  <a:lnTo>
                    <a:pt x="326" y="401"/>
                  </a:lnTo>
                  <a:lnTo>
                    <a:pt x="326" y="401"/>
                  </a:lnTo>
                  <a:lnTo>
                    <a:pt x="309" y="400"/>
                  </a:lnTo>
                  <a:lnTo>
                    <a:pt x="294" y="398"/>
                  </a:lnTo>
                  <a:lnTo>
                    <a:pt x="278" y="394"/>
                  </a:lnTo>
                  <a:lnTo>
                    <a:pt x="262" y="388"/>
                  </a:lnTo>
                  <a:lnTo>
                    <a:pt x="249" y="382"/>
                  </a:lnTo>
                  <a:lnTo>
                    <a:pt x="235" y="373"/>
                  </a:lnTo>
                  <a:lnTo>
                    <a:pt x="221" y="364"/>
                  </a:lnTo>
                  <a:lnTo>
                    <a:pt x="210" y="353"/>
                  </a:lnTo>
                  <a:lnTo>
                    <a:pt x="199" y="342"/>
                  </a:lnTo>
                  <a:lnTo>
                    <a:pt x="190" y="329"/>
                  </a:lnTo>
                  <a:lnTo>
                    <a:pt x="182" y="316"/>
                  </a:lnTo>
                  <a:lnTo>
                    <a:pt x="175" y="301"/>
                  </a:lnTo>
                  <a:lnTo>
                    <a:pt x="169" y="285"/>
                  </a:lnTo>
                  <a:lnTo>
                    <a:pt x="165" y="270"/>
                  </a:lnTo>
                  <a:lnTo>
                    <a:pt x="163" y="254"/>
                  </a:lnTo>
                  <a:lnTo>
                    <a:pt x="162" y="237"/>
                  </a:lnTo>
                  <a:lnTo>
                    <a:pt x="162" y="237"/>
                  </a:lnTo>
                  <a:lnTo>
                    <a:pt x="163" y="221"/>
                  </a:lnTo>
                  <a:lnTo>
                    <a:pt x="165" y="204"/>
                  </a:lnTo>
                  <a:lnTo>
                    <a:pt x="169" y="188"/>
                  </a:lnTo>
                  <a:lnTo>
                    <a:pt x="175" y="174"/>
                  </a:lnTo>
                  <a:lnTo>
                    <a:pt x="182" y="159"/>
                  </a:lnTo>
                  <a:lnTo>
                    <a:pt x="190" y="145"/>
                  </a:lnTo>
                  <a:lnTo>
                    <a:pt x="199" y="133"/>
                  </a:lnTo>
                  <a:lnTo>
                    <a:pt x="210" y="121"/>
                  </a:lnTo>
                  <a:lnTo>
                    <a:pt x="221" y="111"/>
                  </a:lnTo>
                  <a:lnTo>
                    <a:pt x="235" y="101"/>
                  </a:lnTo>
                  <a:lnTo>
                    <a:pt x="249" y="93"/>
                  </a:lnTo>
                  <a:lnTo>
                    <a:pt x="262" y="86"/>
                  </a:lnTo>
                  <a:lnTo>
                    <a:pt x="278" y="81"/>
                  </a:lnTo>
                  <a:lnTo>
                    <a:pt x="294" y="76"/>
                  </a:lnTo>
                  <a:lnTo>
                    <a:pt x="309" y="74"/>
                  </a:lnTo>
                  <a:lnTo>
                    <a:pt x="326" y="73"/>
                  </a:lnTo>
                  <a:lnTo>
                    <a:pt x="326" y="73"/>
                  </a:lnTo>
                  <a:lnTo>
                    <a:pt x="340" y="73"/>
                  </a:lnTo>
                  <a:lnTo>
                    <a:pt x="353" y="75"/>
                  </a:lnTo>
                  <a:lnTo>
                    <a:pt x="366" y="77"/>
                  </a:lnTo>
                  <a:lnTo>
                    <a:pt x="378" y="82"/>
                  </a:lnTo>
                  <a:lnTo>
                    <a:pt x="378" y="5"/>
                  </a:lnTo>
                  <a:lnTo>
                    <a:pt x="378" y="5"/>
                  </a:lnTo>
                  <a:lnTo>
                    <a:pt x="366" y="3"/>
                  </a:lnTo>
                  <a:lnTo>
                    <a:pt x="353" y="1"/>
                  </a:lnTo>
                  <a:lnTo>
                    <a:pt x="340" y="0"/>
                  </a:lnTo>
                  <a:lnTo>
                    <a:pt x="32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5" name="Freeform 42"/>
            <p:cNvSpPr/>
            <p:nvPr/>
          </p:nvSpPr>
          <p:spPr bwMode="auto">
            <a:xfrm flipH="1">
              <a:off x="8108155" y="2303160"/>
              <a:ext cx="194832" cy="665775"/>
            </a:xfrm>
            <a:custGeom>
              <a:avLst/>
              <a:gdLst>
                <a:gd name="T0" fmla="*/ 74 w 163"/>
                <a:gd name="T1" fmla="*/ 186 h 557"/>
                <a:gd name="T2" fmla="*/ 76 w 163"/>
                <a:gd name="T3" fmla="*/ 166 h 557"/>
                <a:gd name="T4" fmla="*/ 82 w 163"/>
                <a:gd name="T5" fmla="*/ 147 h 557"/>
                <a:gd name="T6" fmla="*/ 89 w 163"/>
                <a:gd name="T7" fmla="*/ 129 h 557"/>
                <a:gd name="T8" fmla="*/ 100 w 163"/>
                <a:gd name="T9" fmla="*/ 115 h 557"/>
                <a:gd name="T10" fmla="*/ 113 w 163"/>
                <a:gd name="T11" fmla="*/ 101 h 557"/>
                <a:gd name="T12" fmla="*/ 128 w 163"/>
                <a:gd name="T13" fmla="*/ 90 h 557"/>
                <a:gd name="T14" fmla="*/ 145 w 163"/>
                <a:gd name="T15" fmla="*/ 81 h 557"/>
                <a:gd name="T16" fmla="*/ 163 w 163"/>
                <a:gd name="T17" fmla="*/ 76 h 557"/>
                <a:gd name="T18" fmla="*/ 163 w 163"/>
                <a:gd name="T19" fmla="*/ 0 h 557"/>
                <a:gd name="T20" fmla="*/ 130 w 163"/>
                <a:gd name="T21" fmla="*/ 7 h 557"/>
                <a:gd name="T22" fmla="*/ 99 w 163"/>
                <a:gd name="T23" fmla="*/ 21 h 557"/>
                <a:gd name="T24" fmla="*/ 71 w 163"/>
                <a:gd name="T25" fmla="*/ 38 h 557"/>
                <a:gd name="T26" fmla="*/ 47 w 163"/>
                <a:gd name="T27" fmla="*/ 61 h 557"/>
                <a:gd name="T28" fmla="*/ 27 w 163"/>
                <a:gd name="T29" fmla="*/ 88 h 557"/>
                <a:gd name="T30" fmla="*/ 13 w 163"/>
                <a:gd name="T31" fmla="*/ 118 h 557"/>
                <a:gd name="T32" fmla="*/ 3 w 163"/>
                <a:gd name="T33" fmla="*/ 150 h 557"/>
                <a:gd name="T34" fmla="*/ 0 w 163"/>
                <a:gd name="T35" fmla="*/ 186 h 557"/>
                <a:gd name="T36" fmla="*/ 1 w 163"/>
                <a:gd name="T37" fmla="*/ 202 h 557"/>
                <a:gd name="T38" fmla="*/ 10 w 163"/>
                <a:gd name="T39" fmla="*/ 242 h 557"/>
                <a:gd name="T40" fmla="*/ 27 w 163"/>
                <a:gd name="T41" fmla="*/ 289 h 557"/>
                <a:gd name="T42" fmla="*/ 63 w 163"/>
                <a:gd name="T43" fmla="*/ 369 h 557"/>
                <a:gd name="T44" fmla="*/ 116 w 163"/>
                <a:gd name="T45" fmla="*/ 473 h 557"/>
                <a:gd name="T46" fmla="*/ 163 w 163"/>
                <a:gd name="T47" fmla="*/ 557 h 557"/>
                <a:gd name="T48" fmla="*/ 163 w 163"/>
                <a:gd name="T49" fmla="*/ 295 h 557"/>
                <a:gd name="T50" fmla="*/ 145 w 163"/>
                <a:gd name="T51" fmla="*/ 289 h 557"/>
                <a:gd name="T52" fmla="*/ 128 w 163"/>
                <a:gd name="T53" fmla="*/ 281 h 557"/>
                <a:gd name="T54" fmla="*/ 113 w 163"/>
                <a:gd name="T55" fmla="*/ 270 h 557"/>
                <a:gd name="T56" fmla="*/ 100 w 163"/>
                <a:gd name="T57" fmla="*/ 257 h 557"/>
                <a:gd name="T58" fmla="*/ 89 w 163"/>
                <a:gd name="T59" fmla="*/ 241 h 557"/>
                <a:gd name="T60" fmla="*/ 82 w 163"/>
                <a:gd name="T61" fmla="*/ 224 h 557"/>
                <a:gd name="T62" fmla="*/ 76 w 163"/>
                <a:gd name="T63" fmla="*/ 205 h 557"/>
                <a:gd name="T64" fmla="*/ 74 w 163"/>
                <a:gd name="T65" fmla="*/ 18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74" y="186"/>
                  </a:moveTo>
                  <a:lnTo>
                    <a:pt x="74" y="186"/>
                  </a:lnTo>
                  <a:lnTo>
                    <a:pt x="75" y="175"/>
                  </a:lnTo>
                  <a:lnTo>
                    <a:pt x="76" y="166"/>
                  </a:lnTo>
                  <a:lnTo>
                    <a:pt x="78" y="157"/>
                  </a:lnTo>
                  <a:lnTo>
                    <a:pt x="82" y="147"/>
                  </a:lnTo>
                  <a:lnTo>
                    <a:pt x="85" y="138"/>
                  </a:lnTo>
                  <a:lnTo>
                    <a:pt x="89" y="129"/>
                  </a:lnTo>
                  <a:lnTo>
                    <a:pt x="94" y="122"/>
                  </a:lnTo>
                  <a:lnTo>
                    <a:pt x="100" y="115"/>
                  </a:lnTo>
                  <a:lnTo>
                    <a:pt x="107" y="108"/>
                  </a:lnTo>
                  <a:lnTo>
                    <a:pt x="113" y="101"/>
                  </a:lnTo>
                  <a:lnTo>
                    <a:pt x="120" y="95"/>
                  </a:lnTo>
                  <a:lnTo>
                    <a:pt x="128" y="90"/>
                  </a:lnTo>
                  <a:lnTo>
                    <a:pt x="136" y="86"/>
                  </a:lnTo>
                  <a:lnTo>
                    <a:pt x="145" y="81"/>
                  </a:lnTo>
                  <a:lnTo>
                    <a:pt x="154" y="78"/>
                  </a:lnTo>
                  <a:lnTo>
                    <a:pt x="163" y="76"/>
                  </a:lnTo>
                  <a:lnTo>
                    <a:pt x="163" y="0"/>
                  </a:lnTo>
                  <a:lnTo>
                    <a:pt x="163" y="0"/>
                  </a:lnTo>
                  <a:lnTo>
                    <a:pt x="146" y="3"/>
                  </a:lnTo>
                  <a:lnTo>
                    <a:pt x="130" y="7"/>
                  </a:lnTo>
                  <a:lnTo>
                    <a:pt x="114" y="13"/>
                  </a:lnTo>
                  <a:lnTo>
                    <a:pt x="99" y="21"/>
                  </a:lnTo>
                  <a:lnTo>
                    <a:pt x="85" y="29"/>
                  </a:lnTo>
                  <a:lnTo>
                    <a:pt x="71" y="38"/>
                  </a:lnTo>
                  <a:lnTo>
                    <a:pt x="59" y="50"/>
                  </a:lnTo>
                  <a:lnTo>
                    <a:pt x="47" y="61"/>
                  </a:lnTo>
                  <a:lnTo>
                    <a:pt x="37" y="74"/>
                  </a:lnTo>
                  <a:lnTo>
                    <a:pt x="27" y="88"/>
                  </a:lnTo>
                  <a:lnTo>
                    <a:pt x="19" y="102"/>
                  </a:lnTo>
                  <a:lnTo>
                    <a:pt x="13" y="118"/>
                  </a:lnTo>
                  <a:lnTo>
                    <a:pt x="7" y="134"/>
                  </a:lnTo>
                  <a:lnTo>
                    <a:pt x="3" y="150"/>
                  </a:lnTo>
                  <a:lnTo>
                    <a:pt x="1" y="168"/>
                  </a:lnTo>
                  <a:lnTo>
                    <a:pt x="0" y="186"/>
                  </a:lnTo>
                  <a:lnTo>
                    <a:pt x="0" y="186"/>
                  </a:lnTo>
                  <a:lnTo>
                    <a:pt x="1" y="202"/>
                  </a:lnTo>
                  <a:lnTo>
                    <a:pt x="5" y="220"/>
                  </a:lnTo>
                  <a:lnTo>
                    <a:pt x="10" y="242"/>
                  </a:lnTo>
                  <a:lnTo>
                    <a:pt x="19" y="265"/>
                  </a:lnTo>
                  <a:lnTo>
                    <a:pt x="27" y="289"/>
                  </a:lnTo>
                  <a:lnTo>
                    <a:pt x="39" y="316"/>
                  </a:lnTo>
                  <a:lnTo>
                    <a:pt x="63" y="369"/>
                  </a:lnTo>
                  <a:lnTo>
                    <a:pt x="90" y="422"/>
                  </a:lnTo>
                  <a:lnTo>
                    <a:pt x="116" y="473"/>
                  </a:lnTo>
                  <a:lnTo>
                    <a:pt x="142" y="519"/>
                  </a:lnTo>
                  <a:lnTo>
                    <a:pt x="163" y="557"/>
                  </a:lnTo>
                  <a:lnTo>
                    <a:pt x="163" y="295"/>
                  </a:lnTo>
                  <a:lnTo>
                    <a:pt x="163" y="295"/>
                  </a:lnTo>
                  <a:lnTo>
                    <a:pt x="154" y="293"/>
                  </a:lnTo>
                  <a:lnTo>
                    <a:pt x="145" y="289"/>
                  </a:lnTo>
                  <a:lnTo>
                    <a:pt x="136" y="285"/>
                  </a:lnTo>
                  <a:lnTo>
                    <a:pt x="128" y="281"/>
                  </a:lnTo>
                  <a:lnTo>
                    <a:pt x="120" y="276"/>
                  </a:lnTo>
                  <a:lnTo>
                    <a:pt x="113" y="270"/>
                  </a:lnTo>
                  <a:lnTo>
                    <a:pt x="107" y="263"/>
                  </a:lnTo>
                  <a:lnTo>
                    <a:pt x="100" y="257"/>
                  </a:lnTo>
                  <a:lnTo>
                    <a:pt x="94" y="249"/>
                  </a:lnTo>
                  <a:lnTo>
                    <a:pt x="89" y="241"/>
                  </a:lnTo>
                  <a:lnTo>
                    <a:pt x="85" y="233"/>
                  </a:lnTo>
                  <a:lnTo>
                    <a:pt x="82" y="224"/>
                  </a:lnTo>
                  <a:lnTo>
                    <a:pt x="78" y="215"/>
                  </a:lnTo>
                  <a:lnTo>
                    <a:pt x="76" y="205"/>
                  </a:lnTo>
                  <a:lnTo>
                    <a:pt x="75" y="195"/>
                  </a:lnTo>
                  <a:lnTo>
                    <a:pt x="74" y="186"/>
                  </a:lnTo>
                  <a:lnTo>
                    <a:pt x="74" y="186"/>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6" name="Freeform 46"/>
            <p:cNvSpPr/>
            <p:nvPr/>
          </p:nvSpPr>
          <p:spPr bwMode="auto">
            <a:xfrm flipH="1">
              <a:off x="7080209" y="4689797"/>
              <a:ext cx="199613" cy="323923"/>
            </a:xfrm>
            <a:custGeom>
              <a:avLst/>
              <a:gdLst>
                <a:gd name="T0" fmla="*/ 167 w 167"/>
                <a:gd name="T1" fmla="*/ 0 h 271"/>
                <a:gd name="T2" fmla="*/ 0 w 167"/>
                <a:gd name="T3" fmla="*/ 167 h 271"/>
                <a:gd name="T4" fmla="*/ 103 w 167"/>
                <a:gd name="T5" fmla="*/ 271 h 271"/>
                <a:gd name="T6" fmla="*/ 137 w 167"/>
                <a:gd name="T7" fmla="*/ 259 h 271"/>
                <a:gd name="T8" fmla="*/ 137 w 167"/>
                <a:gd name="T9" fmla="*/ 201 h 271"/>
                <a:gd name="T10" fmla="*/ 167 w 167"/>
                <a:gd name="T11" fmla="*/ 173 h 271"/>
                <a:gd name="T12" fmla="*/ 167 w 167"/>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67" h="271">
                  <a:moveTo>
                    <a:pt x="167" y="0"/>
                  </a:moveTo>
                  <a:lnTo>
                    <a:pt x="0" y="167"/>
                  </a:lnTo>
                  <a:lnTo>
                    <a:pt x="103" y="271"/>
                  </a:lnTo>
                  <a:lnTo>
                    <a:pt x="137" y="259"/>
                  </a:lnTo>
                  <a:lnTo>
                    <a:pt x="137" y="201"/>
                  </a:lnTo>
                  <a:lnTo>
                    <a:pt x="167" y="173"/>
                  </a:lnTo>
                  <a:lnTo>
                    <a:pt x="167"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nvGrpSpPr>
            <p:cNvPr id="57" name="그룹 45"/>
            <p:cNvGrpSpPr/>
            <p:nvPr/>
          </p:nvGrpSpPr>
          <p:grpSpPr>
            <a:xfrm flipH="1">
              <a:off x="6718921" y="335375"/>
              <a:ext cx="305993" cy="680118"/>
              <a:chOff x="2209800" y="4519614"/>
              <a:chExt cx="406400" cy="903287"/>
            </a:xfrm>
            <a:solidFill>
              <a:schemeClr val="accent2">
                <a:lumMod val="50000"/>
              </a:schemeClr>
            </a:solidFill>
          </p:grpSpPr>
          <p:sp>
            <p:nvSpPr>
              <p:cNvPr id="60" name="Freeform 9"/>
              <p:cNvSpPr/>
              <p:nvPr/>
            </p:nvSpPr>
            <p:spPr bwMode="auto">
              <a:xfrm>
                <a:off x="2209800" y="4519614"/>
                <a:ext cx="171450" cy="385763"/>
              </a:xfrm>
              <a:custGeom>
                <a:avLst/>
                <a:gdLst>
                  <a:gd name="T0" fmla="*/ 0 w 108"/>
                  <a:gd name="T1" fmla="*/ 0 h 243"/>
                  <a:gd name="T2" fmla="*/ 0 w 108"/>
                  <a:gd name="T3" fmla="*/ 243 h 243"/>
                  <a:gd name="T4" fmla="*/ 0 w 108"/>
                  <a:gd name="T5" fmla="*/ 243 h 243"/>
                  <a:gd name="T6" fmla="*/ 11 w 108"/>
                  <a:gd name="T7" fmla="*/ 242 h 243"/>
                  <a:gd name="T8" fmla="*/ 22 w 108"/>
                  <a:gd name="T9" fmla="*/ 239 h 243"/>
                  <a:gd name="T10" fmla="*/ 33 w 108"/>
                  <a:gd name="T11" fmla="*/ 234 h 243"/>
                  <a:gd name="T12" fmla="*/ 42 w 108"/>
                  <a:gd name="T13" fmla="*/ 230 h 243"/>
                  <a:gd name="T14" fmla="*/ 51 w 108"/>
                  <a:gd name="T15" fmla="*/ 224 h 243"/>
                  <a:gd name="T16" fmla="*/ 61 w 108"/>
                  <a:gd name="T17" fmla="*/ 218 h 243"/>
                  <a:gd name="T18" fmla="*/ 69 w 108"/>
                  <a:gd name="T19" fmla="*/ 210 h 243"/>
                  <a:gd name="T20" fmla="*/ 77 w 108"/>
                  <a:gd name="T21" fmla="*/ 203 h 243"/>
                  <a:gd name="T22" fmla="*/ 83 w 108"/>
                  <a:gd name="T23" fmla="*/ 195 h 243"/>
                  <a:gd name="T24" fmla="*/ 89 w 108"/>
                  <a:gd name="T25" fmla="*/ 185 h 243"/>
                  <a:gd name="T26" fmla="*/ 94 w 108"/>
                  <a:gd name="T27" fmla="*/ 176 h 243"/>
                  <a:gd name="T28" fmla="*/ 100 w 108"/>
                  <a:gd name="T29" fmla="*/ 165 h 243"/>
                  <a:gd name="T30" fmla="*/ 103 w 108"/>
                  <a:gd name="T31" fmla="*/ 155 h 243"/>
                  <a:gd name="T32" fmla="*/ 106 w 108"/>
                  <a:gd name="T33" fmla="*/ 145 h 243"/>
                  <a:gd name="T34" fmla="*/ 107 w 108"/>
                  <a:gd name="T35" fmla="*/ 133 h 243"/>
                  <a:gd name="T36" fmla="*/ 108 w 108"/>
                  <a:gd name="T37" fmla="*/ 122 h 243"/>
                  <a:gd name="T38" fmla="*/ 108 w 108"/>
                  <a:gd name="T39" fmla="*/ 122 h 243"/>
                  <a:gd name="T40" fmla="*/ 107 w 108"/>
                  <a:gd name="T41" fmla="*/ 110 h 243"/>
                  <a:gd name="T42" fmla="*/ 106 w 108"/>
                  <a:gd name="T43" fmla="*/ 99 h 243"/>
                  <a:gd name="T44" fmla="*/ 103 w 108"/>
                  <a:gd name="T45" fmla="*/ 88 h 243"/>
                  <a:gd name="T46" fmla="*/ 100 w 108"/>
                  <a:gd name="T47" fmla="*/ 77 h 243"/>
                  <a:gd name="T48" fmla="*/ 94 w 108"/>
                  <a:gd name="T49" fmla="*/ 67 h 243"/>
                  <a:gd name="T50" fmla="*/ 89 w 108"/>
                  <a:gd name="T51" fmla="*/ 58 h 243"/>
                  <a:gd name="T52" fmla="*/ 83 w 108"/>
                  <a:gd name="T53" fmla="*/ 48 h 243"/>
                  <a:gd name="T54" fmla="*/ 77 w 108"/>
                  <a:gd name="T55" fmla="*/ 40 h 243"/>
                  <a:gd name="T56" fmla="*/ 69 w 108"/>
                  <a:gd name="T57" fmla="*/ 32 h 243"/>
                  <a:gd name="T58" fmla="*/ 61 w 108"/>
                  <a:gd name="T59" fmla="*/ 25 h 243"/>
                  <a:gd name="T60" fmla="*/ 51 w 108"/>
                  <a:gd name="T61" fmla="*/ 19 h 243"/>
                  <a:gd name="T62" fmla="*/ 42 w 108"/>
                  <a:gd name="T63" fmla="*/ 13 h 243"/>
                  <a:gd name="T64" fmla="*/ 33 w 108"/>
                  <a:gd name="T65" fmla="*/ 9 h 243"/>
                  <a:gd name="T66" fmla="*/ 22 w 108"/>
                  <a:gd name="T67" fmla="*/ 4 h 243"/>
                  <a:gd name="T68" fmla="*/ 11 w 108"/>
                  <a:gd name="T69" fmla="*/ 1 h 243"/>
                  <a:gd name="T70" fmla="*/ 0 w 108"/>
                  <a:gd name="T7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243">
                    <a:moveTo>
                      <a:pt x="0" y="0"/>
                    </a:moveTo>
                    <a:lnTo>
                      <a:pt x="0" y="243"/>
                    </a:lnTo>
                    <a:lnTo>
                      <a:pt x="0" y="243"/>
                    </a:lnTo>
                    <a:lnTo>
                      <a:pt x="11" y="242"/>
                    </a:lnTo>
                    <a:lnTo>
                      <a:pt x="22" y="239"/>
                    </a:lnTo>
                    <a:lnTo>
                      <a:pt x="33" y="234"/>
                    </a:lnTo>
                    <a:lnTo>
                      <a:pt x="42" y="230"/>
                    </a:lnTo>
                    <a:lnTo>
                      <a:pt x="51" y="224"/>
                    </a:lnTo>
                    <a:lnTo>
                      <a:pt x="61" y="218"/>
                    </a:lnTo>
                    <a:lnTo>
                      <a:pt x="69" y="210"/>
                    </a:lnTo>
                    <a:lnTo>
                      <a:pt x="77" y="203"/>
                    </a:lnTo>
                    <a:lnTo>
                      <a:pt x="83" y="195"/>
                    </a:lnTo>
                    <a:lnTo>
                      <a:pt x="89" y="185"/>
                    </a:lnTo>
                    <a:lnTo>
                      <a:pt x="94" y="176"/>
                    </a:lnTo>
                    <a:lnTo>
                      <a:pt x="100" y="165"/>
                    </a:lnTo>
                    <a:lnTo>
                      <a:pt x="103" y="155"/>
                    </a:lnTo>
                    <a:lnTo>
                      <a:pt x="106" y="145"/>
                    </a:lnTo>
                    <a:lnTo>
                      <a:pt x="107" y="133"/>
                    </a:lnTo>
                    <a:lnTo>
                      <a:pt x="108" y="122"/>
                    </a:lnTo>
                    <a:lnTo>
                      <a:pt x="108" y="122"/>
                    </a:lnTo>
                    <a:lnTo>
                      <a:pt x="107" y="110"/>
                    </a:lnTo>
                    <a:lnTo>
                      <a:pt x="106" y="99"/>
                    </a:lnTo>
                    <a:lnTo>
                      <a:pt x="103" y="88"/>
                    </a:lnTo>
                    <a:lnTo>
                      <a:pt x="100" y="77"/>
                    </a:lnTo>
                    <a:lnTo>
                      <a:pt x="94" y="67"/>
                    </a:lnTo>
                    <a:lnTo>
                      <a:pt x="89" y="58"/>
                    </a:lnTo>
                    <a:lnTo>
                      <a:pt x="83" y="48"/>
                    </a:lnTo>
                    <a:lnTo>
                      <a:pt x="77" y="40"/>
                    </a:lnTo>
                    <a:lnTo>
                      <a:pt x="69" y="32"/>
                    </a:lnTo>
                    <a:lnTo>
                      <a:pt x="61" y="25"/>
                    </a:lnTo>
                    <a:lnTo>
                      <a:pt x="51" y="19"/>
                    </a:lnTo>
                    <a:lnTo>
                      <a:pt x="42" y="13"/>
                    </a:lnTo>
                    <a:lnTo>
                      <a:pt x="33" y="9"/>
                    </a:lnTo>
                    <a:lnTo>
                      <a:pt x="22" y="4"/>
                    </a:lnTo>
                    <a:lnTo>
                      <a:pt x="11" y="1"/>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61" name="Freeform 11"/>
              <p:cNvSpPr/>
              <p:nvPr/>
            </p:nvSpPr>
            <p:spPr bwMode="auto">
              <a:xfrm>
                <a:off x="2209800" y="4935538"/>
                <a:ext cx="406400" cy="487363"/>
              </a:xfrm>
              <a:custGeom>
                <a:avLst/>
                <a:gdLst>
                  <a:gd name="T0" fmla="*/ 35 w 256"/>
                  <a:gd name="T1" fmla="*/ 0 h 307"/>
                  <a:gd name="T2" fmla="*/ 0 w 256"/>
                  <a:gd name="T3" fmla="*/ 0 h 307"/>
                  <a:gd name="T4" fmla="*/ 0 w 256"/>
                  <a:gd name="T5" fmla="*/ 307 h 307"/>
                  <a:gd name="T6" fmla="*/ 126 w 256"/>
                  <a:gd name="T7" fmla="*/ 307 h 307"/>
                  <a:gd name="T8" fmla="*/ 126 w 256"/>
                  <a:gd name="T9" fmla="*/ 215 h 307"/>
                  <a:gd name="T10" fmla="*/ 144 w 256"/>
                  <a:gd name="T11" fmla="*/ 215 h 307"/>
                  <a:gd name="T12" fmla="*/ 144 w 256"/>
                  <a:gd name="T13" fmla="*/ 307 h 307"/>
                  <a:gd name="T14" fmla="*/ 256 w 256"/>
                  <a:gd name="T15" fmla="*/ 307 h 307"/>
                  <a:gd name="T16" fmla="*/ 256 w 256"/>
                  <a:gd name="T17" fmla="*/ 134 h 307"/>
                  <a:gd name="T18" fmla="*/ 256 w 256"/>
                  <a:gd name="T19" fmla="*/ 134 h 307"/>
                  <a:gd name="T20" fmla="*/ 255 w 256"/>
                  <a:gd name="T21" fmla="*/ 128 h 307"/>
                  <a:gd name="T22" fmla="*/ 255 w 256"/>
                  <a:gd name="T23" fmla="*/ 128 h 307"/>
                  <a:gd name="T24" fmla="*/ 255 w 256"/>
                  <a:gd name="T25" fmla="*/ 123 h 307"/>
                  <a:gd name="T26" fmla="*/ 255 w 256"/>
                  <a:gd name="T27" fmla="*/ 123 h 307"/>
                  <a:gd name="T28" fmla="*/ 254 w 256"/>
                  <a:gd name="T29" fmla="*/ 121 h 307"/>
                  <a:gd name="T30" fmla="*/ 254 w 256"/>
                  <a:gd name="T31" fmla="*/ 121 h 307"/>
                  <a:gd name="T32" fmla="*/ 253 w 256"/>
                  <a:gd name="T33" fmla="*/ 113 h 307"/>
                  <a:gd name="T34" fmla="*/ 251 w 256"/>
                  <a:gd name="T35" fmla="*/ 104 h 307"/>
                  <a:gd name="T36" fmla="*/ 248 w 256"/>
                  <a:gd name="T37" fmla="*/ 97 h 307"/>
                  <a:gd name="T38" fmla="*/ 244 w 256"/>
                  <a:gd name="T39" fmla="*/ 90 h 307"/>
                  <a:gd name="T40" fmla="*/ 240 w 256"/>
                  <a:gd name="T41" fmla="*/ 82 h 307"/>
                  <a:gd name="T42" fmla="*/ 235 w 256"/>
                  <a:gd name="T43" fmla="*/ 76 h 307"/>
                  <a:gd name="T44" fmla="*/ 225 w 256"/>
                  <a:gd name="T45" fmla="*/ 63 h 307"/>
                  <a:gd name="T46" fmla="*/ 212 w 256"/>
                  <a:gd name="T47" fmla="*/ 53 h 307"/>
                  <a:gd name="T48" fmla="*/ 199 w 256"/>
                  <a:gd name="T49" fmla="*/ 44 h 307"/>
                  <a:gd name="T50" fmla="*/ 184 w 256"/>
                  <a:gd name="T51" fmla="*/ 35 h 307"/>
                  <a:gd name="T52" fmla="*/ 169 w 256"/>
                  <a:gd name="T53" fmla="*/ 28 h 307"/>
                  <a:gd name="T54" fmla="*/ 152 w 256"/>
                  <a:gd name="T55" fmla="*/ 22 h 307"/>
                  <a:gd name="T56" fmla="*/ 135 w 256"/>
                  <a:gd name="T57" fmla="*/ 16 h 307"/>
                  <a:gd name="T58" fmla="*/ 119 w 256"/>
                  <a:gd name="T59" fmla="*/ 12 h 307"/>
                  <a:gd name="T60" fmla="*/ 103 w 256"/>
                  <a:gd name="T61" fmla="*/ 8 h 307"/>
                  <a:gd name="T62" fmla="*/ 72 w 256"/>
                  <a:gd name="T63" fmla="*/ 4 h 307"/>
                  <a:gd name="T64" fmla="*/ 46 w 256"/>
                  <a:gd name="T65" fmla="*/ 1 h 307"/>
                  <a:gd name="T66" fmla="*/ 46 w 256"/>
                  <a:gd name="T67" fmla="*/ 1 h 307"/>
                  <a:gd name="T68" fmla="*/ 40 w 256"/>
                  <a:gd name="T69" fmla="*/ 0 h 307"/>
                  <a:gd name="T70" fmla="*/ 35 w 256"/>
                  <a:gd name="T7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307">
                    <a:moveTo>
                      <a:pt x="35" y="0"/>
                    </a:moveTo>
                    <a:lnTo>
                      <a:pt x="0" y="0"/>
                    </a:lnTo>
                    <a:lnTo>
                      <a:pt x="0" y="307"/>
                    </a:lnTo>
                    <a:lnTo>
                      <a:pt x="126" y="307"/>
                    </a:lnTo>
                    <a:lnTo>
                      <a:pt x="126" y="215"/>
                    </a:lnTo>
                    <a:lnTo>
                      <a:pt x="144" y="215"/>
                    </a:lnTo>
                    <a:lnTo>
                      <a:pt x="144" y="307"/>
                    </a:lnTo>
                    <a:lnTo>
                      <a:pt x="256" y="307"/>
                    </a:lnTo>
                    <a:lnTo>
                      <a:pt x="256" y="134"/>
                    </a:lnTo>
                    <a:lnTo>
                      <a:pt x="256" y="134"/>
                    </a:lnTo>
                    <a:lnTo>
                      <a:pt x="255" y="128"/>
                    </a:lnTo>
                    <a:lnTo>
                      <a:pt x="255" y="128"/>
                    </a:lnTo>
                    <a:lnTo>
                      <a:pt x="255" y="123"/>
                    </a:lnTo>
                    <a:lnTo>
                      <a:pt x="255" y="123"/>
                    </a:lnTo>
                    <a:lnTo>
                      <a:pt x="254" y="121"/>
                    </a:lnTo>
                    <a:lnTo>
                      <a:pt x="254" y="121"/>
                    </a:lnTo>
                    <a:lnTo>
                      <a:pt x="253" y="113"/>
                    </a:lnTo>
                    <a:lnTo>
                      <a:pt x="251" y="104"/>
                    </a:lnTo>
                    <a:lnTo>
                      <a:pt x="248" y="97"/>
                    </a:lnTo>
                    <a:lnTo>
                      <a:pt x="244" y="90"/>
                    </a:lnTo>
                    <a:lnTo>
                      <a:pt x="240" y="82"/>
                    </a:lnTo>
                    <a:lnTo>
                      <a:pt x="235" y="76"/>
                    </a:lnTo>
                    <a:lnTo>
                      <a:pt x="225" y="63"/>
                    </a:lnTo>
                    <a:lnTo>
                      <a:pt x="212" y="53"/>
                    </a:lnTo>
                    <a:lnTo>
                      <a:pt x="199" y="44"/>
                    </a:lnTo>
                    <a:lnTo>
                      <a:pt x="184" y="35"/>
                    </a:lnTo>
                    <a:lnTo>
                      <a:pt x="169" y="28"/>
                    </a:lnTo>
                    <a:lnTo>
                      <a:pt x="152" y="22"/>
                    </a:lnTo>
                    <a:lnTo>
                      <a:pt x="135" y="16"/>
                    </a:lnTo>
                    <a:lnTo>
                      <a:pt x="119" y="12"/>
                    </a:lnTo>
                    <a:lnTo>
                      <a:pt x="103" y="8"/>
                    </a:lnTo>
                    <a:lnTo>
                      <a:pt x="72" y="4"/>
                    </a:lnTo>
                    <a:lnTo>
                      <a:pt x="46" y="1"/>
                    </a:lnTo>
                    <a:lnTo>
                      <a:pt x="46" y="1"/>
                    </a:lnTo>
                    <a:lnTo>
                      <a:pt x="40" y="0"/>
                    </a:lnTo>
                    <a:lnTo>
                      <a:pt x="3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sp>
          <p:nvSpPr>
            <p:cNvPr id="58" name="Freeform 43"/>
            <p:cNvSpPr>
              <a:spLocks noEditPoints="1"/>
            </p:cNvSpPr>
            <p:nvPr/>
          </p:nvSpPr>
          <p:spPr bwMode="auto">
            <a:xfrm flipH="1">
              <a:off x="6725208" y="4429823"/>
              <a:ext cx="300017" cy="474529"/>
            </a:xfrm>
            <a:custGeom>
              <a:avLst/>
              <a:gdLst>
                <a:gd name="T0" fmla="*/ 134 w 251"/>
                <a:gd name="T1" fmla="*/ 142 h 397"/>
                <a:gd name="T2" fmla="*/ 124 w 251"/>
                <a:gd name="T3" fmla="*/ 141 h 397"/>
                <a:gd name="T4" fmla="*/ 116 w 251"/>
                <a:gd name="T5" fmla="*/ 135 h 397"/>
                <a:gd name="T6" fmla="*/ 113 w 251"/>
                <a:gd name="T7" fmla="*/ 131 h 397"/>
                <a:gd name="T8" fmla="*/ 109 w 251"/>
                <a:gd name="T9" fmla="*/ 121 h 397"/>
                <a:gd name="T10" fmla="*/ 109 w 251"/>
                <a:gd name="T11" fmla="*/ 112 h 397"/>
                <a:gd name="T12" fmla="*/ 113 w 251"/>
                <a:gd name="T13" fmla="*/ 102 h 397"/>
                <a:gd name="T14" fmla="*/ 116 w 251"/>
                <a:gd name="T15" fmla="*/ 98 h 397"/>
                <a:gd name="T16" fmla="*/ 124 w 251"/>
                <a:gd name="T17" fmla="*/ 92 h 397"/>
                <a:gd name="T18" fmla="*/ 134 w 251"/>
                <a:gd name="T19" fmla="*/ 91 h 397"/>
                <a:gd name="T20" fmla="*/ 139 w 251"/>
                <a:gd name="T21" fmla="*/ 91 h 397"/>
                <a:gd name="T22" fmla="*/ 148 w 251"/>
                <a:gd name="T23" fmla="*/ 95 h 397"/>
                <a:gd name="T24" fmla="*/ 153 w 251"/>
                <a:gd name="T25" fmla="*/ 98 h 397"/>
                <a:gd name="T26" fmla="*/ 159 w 251"/>
                <a:gd name="T27" fmla="*/ 107 h 397"/>
                <a:gd name="T28" fmla="*/ 160 w 251"/>
                <a:gd name="T29" fmla="*/ 117 h 397"/>
                <a:gd name="T30" fmla="*/ 159 w 251"/>
                <a:gd name="T31" fmla="*/ 127 h 397"/>
                <a:gd name="T32" fmla="*/ 153 w 251"/>
                <a:gd name="T33" fmla="*/ 135 h 397"/>
                <a:gd name="T34" fmla="*/ 148 w 251"/>
                <a:gd name="T35" fmla="*/ 138 h 397"/>
                <a:gd name="T36" fmla="*/ 139 w 251"/>
                <a:gd name="T37" fmla="*/ 142 h 397"/>
                <a:gd name="T38" fmla="*/ 105 w 251"/>
                <a:gd name="T39" fmla="*/ 0 h 397"/>
                <a:gd name="T40" fmla="*/ 91 w 251"/>
                <a:gd name="T41" fmla="*/ 1 h 397"/>
                <a:gd name="T42" fmla="*/ 64 w 251"/>
                <a:gd name="T43" fmla="*/ 6 h 397"/>
                <a:gd name="T44" fmla="*/ 38 w 251"/>
                <a:gd name="T45" fmla="*/ 17 h 397"/>
                <a:gd name="T46" fmla="*/ 13 w 251"/>
                <a:gd name="T47" fmla="*/ 33 h 397"/>
                <a:gd name="T48" fmla="*/ 2 w 251"/>
                <a:gd name="T49" fmla="*/ 43 h 397"/>
                <a:gd name="T50" fmla="*/ 0 w 251"/>
                <a:gd name="T51" fmla="*/ 397 h 397"/>
                <a:gd name="T52" fmla="*/ 17 w 251"/>
                <a:gd name="T53" fmla="*/ 322 h 397"/>
                <a:gd name="T54" fmla="*/ 56 w 251"/>
                <a:gd name="T55" fmla="*/ 282 h 397"/>
                <a:gd name="T56" fmla="*/ 80 w 251"/>
                <a:gd name="T57" fmla="*/ 289 h 397"/>
                <a:gd name="T58" fmla="*/ 106 w 251"/>
                <a:gd name="T59" fmla="*/ 291 h 397"/>
                <a:gd name="T60" fmla="*/ 119 w 251"/>
                <a:gd name="T61" fmla="*/ 291 h 397"/>
                <a:gd name="T62" fmla="*/ 146 w 251"/>
                <a:gd name="T63" fmla="*/ 285 h 397"/>
                <a:gd name="T64" fmla="*/ 172 w 251"/>
                <a:gd name="T65" fmla="*/ 275 h 397"/>
                <a:gd name="T66" fmla="*/ 197 w 251"/>
                <a:gd name="T67" fmla="*/ 259 h 397"/>
                <a:gd name="T68" fmla="*/ 208 w 251"/>
                <a:gd name="T69" fmla="*/ 249 h 397"/>
                <a:gd name="T70" fmla="*/ 227 w 251"/>
                <a:gd name="T71" fmla="*/ 226 h 397"/>
                <a:gd name="T72" fmla="*/ 239 w 251"/>
                <a:gd name="T73" fmla="*/ 201 h 397"/>
                <a:gd name="T74" fmla="*/ 248 w 251"/>
                <a:gd name="T75" fmla="*/ 174 h 397"/>
                <a:gd name="T76" fmla="*/ 251 w 251"/>
                <a:gd name="T77" fmla="*/ 146 h 397"/>
                <a:gd name="T78" fmla="*/ 248 w 251"/>
                <a:gd name="T79" fmla="*/ 118 h 397"/>
                <a:gd name="T80" fmla="*/ 239 w 251"/>
                <a:gd name="T81" fmla="*/ 91 h 397"/>
                <a:gd name="T82" fmla="*/ 227 w 251"/>
                <a:gd name="T83" fmla="*/ 66 h 397"/>
                <a:gd name="T84" fmla="*/ 208 w 251"/>
                <a:gd name="T85" fmla="*/ 43 h 397"/>
                <a:gd name="T86" fmla="*/ 197 w 251"/>
                <a:gd name="T87" fmla="*/ 33 h 397"/>
                <a:gd name="T88" fmla="*/ 172 w 251"/>
                <a:gd name="T89" fmla="*/ 17 h 397"/>
                <a:gd name="T90" fmla="*/ 146 w 251"/>
                <a:gd name="T91" fmla="*/ 6 h 397"/>
                <a:gd name="T92" fmla="*/ 119 w 251"/>
                <a:gd name="T93" fmla="*/ 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397">
                  <a:moveTo>
                    <a:pt x="134" y="142"/>
                  </a:moveTo>
                  <a:lnTo>
                    <a:pt x="134" y="142"/>
                  </a:lnTo>
                  <a:lnTo>
                    <a:pt x="130" y="142"/>
                  </a:lnTo>
                  <a:lnTo>
                    <a:pt x="124" y="141"/>
                  </a:lnTo>
                  <a:lnTo>
                    <a:pt x="120" y="138"/>
                  </a:lnTo>
                  <a:lnTo>
                    <a:pt x="116" y="135"/>
                  </a:lnTo>
                  <a:lnTo>
                    <a:pt x="116" y="135"/>
                  </a:lnTo>
                  <a:lnTo>
                    <a:pt x="113" y="131"/>
                  </a:lnTo>
                  <a:lnTo>
                    <a:pt x="110" y="127"/>
                  </a:lnTo>
                  <a:lnTo>
                    <a:pt x="109" y="121"/>
                  </a:lnTo>
                  <a:lnTo>
                    <a:pt x="109" y="116"/>
                  </a:lnTo>
                  <a:lnTo>
                    <a:pt x="109" y="112"/>
                  </a:lnTo>
                  <a:lnTo>
                    <a:pt x="110" y="107"/>
                  </a:lnTo>
                  <a:lnTo>
                    <a:pt x="113" y="102"/>
                  </a:lnTo>
                  <a:lnTo>
                    <a:pt x="116" y="98"/>
                  </a:lnTo>
                  <a:lnTo>
                    <a:pt x="116" y="98"/>
                  </a:lnTo>
                  <a:lnTo>
                    <a:pt x="120" y="95"/>
                  </a:lnTo>
                  <a:lnTo>
                    <a:pt x="124" y="92"/>
                  </a:lnTo>
                  <a:lnTo>
                    <a:pt x="130" y="91"/>
                  </a:lnTo>
                  <a:lnTo>
                    <a:pt x="134" y="91"/>
                  </a:lnTo>
                  <a:lnTo>
                    <a:pt x="134" y="91"/>
                  </a:lnTo>
                  <a:lnTo>
                    <a:pt x="139" y="91"/>
                  </a:lnTo>
                  <a:lnTo>
                    <a:pt x="144" y="92"/>
                  </a:lnTo>
                  <a:lnTo>
                    <a:pt x="148" y="95"/>
                  </a:lnTo>
                  <a:lnTo>
                    <a:pt x="153" y="98"/>
                  </a:lnTo>
                  <a:lnTo>
                    <a:pt x="153" y="98"/>
                  </a:lnTo>
                  <a:lnTo>
                    <a:pt x="156" y="102"/>
                  </a:lnTo>
                  <a:lnTo>
                    <a:pt x="159" y="107"/>
                  </a:lnTo>
                  <a:lnTo>
                    <a:pt x="160" y="112"/>
                  </a:lnTo>
                  <a:lnTo>
                    <a:pt x="160" y="117"/>
                  </a:lnTo>
                  <a:lnTo>
                    <a:pt x="160" y="121"/>
                  </a:lnTo>
                  <a:lnTo>
                    <a:pt x="159" y="127"/>
                  </a:lnTo>
                  <a:lnTo>
                    <a:pt x="156" y="131"/>
                  </a:lnTo>
                  <a:lnTo>
                    <a:pt x="153" y="135"/>
                  </a:lnTo>
                  <a:lnTo>
                    <a:pt x="153" y="135"/>
                  </a:lnTo>
                  <a:lnTo>
                    <a:pt x="148" y="138"/>
                  </a:lnTo>
                  <a:lnTo>
                    <a:pt x="144" y="141"/>
                  </a:lnTo>
                  <a:lnTo>
                    <a:pt x="139" y="142"/>
                  </a:lnTo>
                  <a:lnTo>
                    <a:pt x="134" y="142"/>
                  </a:lnTo>
                  <a:close/>
                  <a:moveTo>
                    <a:pt x="105" y="0"/>
                  </a:moveTo>
                  <a:lnTo>
                    <a:pt x="105" y="0"/>
                  </a:lnTo>
                  <a:lnTo>
                    <a:pt x="91" y="1"/>
                  </a:lnTo>
                  <a:lnTo>
                    <a:pt x="77" y="3"/>
                  </a:lnTo>
                  <a:lnTo>
                    <a:pt x="64" y="6"/>
                  </a:lnTo>
                  <a:lnTo>
                    <a:pt x="50" y="12"/>
                  </a:lnTo>
                  <a:lnTo>
                    <a:pt x="38" y="17"/>
                  </a:lnTo>
                  <a:lnTo>
                    <a:pt x="25" y="24"/>
                  </a:lnTo>
                  <a:lnTo>
                    <a:pt x="13" y="33"/>
                  </a:lnTo>
                  <a:lnTo>
                    <a:pt x="2" y="43"/>
                  </a:lnTo>
                  <a:lnTo>
                    <a:pt x="2" y="43"/>
                  </a:lnTo>
                  <a:lnTo>
                    <a:pt x="0" y="46"/>
                  </a:lnTo>
                  <a:lnTo>
                    <a:pt x="0" y="397"/>
                  </a:lnTo>
                  <a:lnTo>
                    <a:pt x="45" y="351"/>
                  </a:lnTo>
                  <a:lnTo>
                    <a:pt x="17" y="322"/>
                  </a:lnTo>
                  <a:lnTo>
                    <a:pt x="56" y="282"/>
                  </a:lnTo>
                  <a:lnTo>
                    <a:pt x="56" y="282"/>
                  </a:lnTo>
                  <a:lnTo>
                    <a:pt x="68" y="286"/>
                  </a:lnTo>
                  <a:lnTo>
                    <a:pt x="80" y="289"/>
                  </a:lnTo>
                  <a:lnTo>
                    <a:pt x="93" y="291"/>
                  </a:lnTo>
                  <a:lnTo>
                    <a:pt x="106" y="291"/>
                  </a:lnTo>
                  <a:lnTo>
                    <a:pt x="106" y="291"/>
                  </a:lnTo>
                  <a:lnTo>
                    <a:pt x="119" y="291"/>
                  </a:lnTo>
                  <a:lnTo>
                    <a:pt x="133" y="289"/>
                  </a:lnTo>
                  <a:lnTo>
                    <a:pt x="146" y="285"/>
                  </a:lnTo>
                  <a:lnTo>
                    <a:pt x="160" y="280"/>
                  </a:lnTo>
                  <a:lnTo>
                    <a:pt x="172" y="275"/>
                  </a:lnTo>
                  <a:lnTo>
                    <a:pt x="185" y="268"/>
                  </a:lnTo>
                  <a:lnTo>
                    <a:pt x="197" y="259"/>
                  </a:lnTo>
                  <a:lnTo>
                    <a:pt x="208" y="249"/>
                  </a:lnTo>
                  <a:lnTo>
                    <a:pt x="208" y="249"/>
                  </a:lnTo>
                  <a:lnTo>
                    <a:pt x="217" y="237"/>
                  </a:lnTo>
                  <a:lnTo>
                    <a:pt x="227" y="226"/>
                  </a:lnTo>
                  <a:lnTo>
                    <a:pt x="234" y="213"/>
                  </a:lnTo>
                  <a:lnTo>
                    <a:pt x="239" y="201"/>
                  </a:lnTo>
                  <a:lnTo>
                    <a:pt x="245" y="187"/>
                  </a:lnTo>
                  <a:lnTo>
                    <a:pt x="248" y="174"/>
                  </a:lnTo>
                  <a:lnTo>
                    <a:pt x="250" y="160"/>
                  </a:lnTo>
                  <a:lnTo>
                    <a:pt x="251" y="146"/>
                  </a:lnTo>
                  <a:lnTo>
                    <a:pt x="250" y="132"/>
                  </a:lnTo>
                  <a:lnTo>
                    <a:pt x="248" y="118"/>
                  </a:lnTo>
                  <a:lnTo>
                    <a:pt x="245" y="105"/>
                  </a:lnTo>
                  <a:lnTo>
                    <a:pt x="239" y="91"/>
                  </a:lnTo>
                  <a:lnTo>
                    <a:pt x="234" y="78"/>
                  </a:lnTo>
                  <a:lnTo>
                    <a:pt x="227" y="66"/>
                  </a:lnTo>
                  <a:lnTo>
                    <a:pt x="217" y="54"/>
                  </a:lnTo>
                  <a:lnTo>
                    <a:pt x="208" y="43"/>
                  </a:lnTo>
                  <a:lnTo>
                    <a:pt x="208" y="43"/>
                  </a:lnTo>
                  <a:lnTo>
                    <a:pt x="197" y="33"/>
                  </a:lnTo>
                  <a:lnTo>
                    <a:pt x="185" y="24"/>
                  </a:lnTo>
                  <a:lnTo>
                    <a:pt x="172" y="17"/>
                  </a:lnTo>
                  <a:lnTo>
                    <a:pt x="160" y="12"/>
                  </a:lnTo>
                  <a:lnTo>
                    <a:pt x="146" y="6"/>
                  </a:lnTo>
                  <a:lnTo>
                    <a:pt x="133" y="3"/>
                  </a:lnTo>
                  <a:lnTo>
                    <a:pt x="119" y="1"/>
                  </a:lnTo>
                  <a:lnTo>
                    <a:pt x="10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9" name="Freeform 40"/>
            <p:cNvSpPr/>
            <p:nvPr/>
          </p:nvSpPr>
          <p:spPr bwMode="auto">
            <a:xfrm flipH="1">
              <a:off x="7858340" y="2303160"/>
              <a:ext cx="194832" cy="665775"/>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grpSp>
        <p:nvGrpSpPr>
          <p:cNvPr id="64" name="그룹 87"/>
          <p:cNvGrpSpPr/>
          <p:nvPr userDrawn="1"/>
        </p:nvGrpSpPr>
        <p:grpSpPr>
          <a:xfrm>
            <a:off x="1465176" y="1305713"/>
            <a:ext cx="1263130" cy="1281261"/>
            <a:chOff x="7668344" y="5495925"/>
            <a:chExt cx="1261419" cy="1279525"/>
          </a:xfrm>
        </p:grpSpPr>
        <p:sp>
          <p:nvSpPr>
            <p:cNvPr id="65"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6"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7"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8"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69"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0"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1"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2"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3"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4"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5" name="Freeform 26"/>
            <p:cNvSpPr/>
            <p:nvPr/>
          </p:nvSpPr>
          <p:spPr bwMode="auto">
            <a:xfrm>
              <a:off x="8315651" y="6161338"/>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6" name="Freeform 28"/>
            <p:cNvSpPr/>
            <p:nvPr/>
          </p:nvSpPr>
          <p:spPr bwMode="auto">
            <a:xfrm>
              <a:off x="8197959" y="6292610"/>
              <a:ext cx="82989" cy="203698"/>
            </a:xfrm>
            <a:custGeom>
              <a:avLst/>
              <a:gdLst>
                <a:gd name="T0" fmla="*/ 55 w 55"/>
                <a:gd name="T1" fmla="*/ 0 h 135"/>
                <a:gd name="T2" fmla="*/ 55 w 55"/>
                <a:gd name="T3" fmla="*/ 0 h 135"/>
                <a:gd name="T4" fmla="*/ 44 w 55"/>
                <a:gd name="T5" fmla="*/ 3 h 135"/>
                <a:gd name="T6" fmla="*/ 33 w 55"/>
                <a:gd name="T7" fmla="*/ 8 h 135"/>
                <a:gd name="T8" fmla="*/ 24 w 55"/>
                <a:gd name="T9" fmla="*/ 16 h 135"/>
                <a:gd name="T10" fmla="*/ 16 w 55"/>
                <a:gd name="T11" fmla="*/ 24 h 135"/>
                <a:gd name="T12" fmla="*/ 9 w 55"/>
                <a:gd name="T13" fmla="*/ 34 h 135"/>
                <a:gd name="T14" fmla="*/ 4 w 55"/>
                <a:gd name="T15" fmla="*/ 44 h 135"/>
                <a:gd name="T16" fmla="*/ 1 w 55"/>
                <a:gd name="T17" fmla="*/ 55 h 135"/>
                <a:gd name="T18" fmla="*/ 0 w 55"/>
                <a:gd name="T19" fmla="*/ 68 h 135"/>
                <a:gd name="T20" fmla="*/ 0 w 55"/>
                <a:gd name="T21" fmla="*/ 68 h 135"/>
                <a:gd name="T22" fmla="*/ 1 w 55"/>
                <a:gd name="T23" fmla="*/ 80 h 135"/>
                <a:gd name="T24" fmla="*/ 4 w 55"/>
                <a:gd name="T25" fmla="*/ 91 h 135"/>
                <a:gd name="T26" fmla="*/ 9 w 55"/>
                <a:gd name="T27" fmla="*/ 101 h 135"/>
                <a:gd name="T28" fmla="*/ 16 w 55"/>
                <a:gd name="T29" fmla="*/ 112 h 135"/>
                <a:gd name="T30" fmla="*/ 24 w 55"/>
                <a:gd name="T31" fmla="*/ 119 h 135"/>
                <a:gd name="T32" fmla="*/ 33 w 55"/>
                <a:gd name="T33" fmla="*/ 127 h 135"/>
                <a:gd name="T34" fmla="*/ 44 w 55"/>
                <a:gd name="T35" fmla="*/ 132 h 135"/>
                <a:gd name="T36" fmla="*/ 55 w 55"/>
                <a:gd name="T37" fmla="*/ 135 h 135"/>
                <a:gd name="T38" fmla="*/ 55 w 55"/>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5">
                  <a:moveTo>
                    <a:pt x="55" y="0"/>
                  </a:moveTo>
                  <a:lnTo>
                    <a:pt x="55" y="0"/>
                  </a:lnTo>
                  <a:lnTo>
                    <a:pt x="44" y="3"/>
                  </a:lnTo>
                  <a:lnTo>
                    <a:pt x="33" y="8"/>
                  </a:lnTo>
                  <a:lnTo>
                    <a:pt x="24" y="16"/>
                  </a:lnTo>
                  <a:lnTo>
                    <a:pt x="16" y="24"/>
                  </a:lnTo>
                  <a:lnTo>
                    <a:pt x="9" y="34"/>
                  </a:lnTo>
                  <a:lnTo>
                    <a:pt x="4" y="44"/>
                  </a:lnTo>
                  <a:lnTo>
                    <a:pt x="1" y="55"/>
                  </a:lnTo>
                  <a:lnTo>
                    <a:pt x="0" y="68"/>
                  </a:lnTo>
                  <a:lnTo>
                    <a:pt x="0" y="68"/>
                  </a:lnTo>
                  <a:lnTo>
                    <a:pt x="1" y="80"/>
                  </a:lnTo>
                  <a:lnTo>
                    <a:pt x="4" y="91"/>
                  </a:lnTo>
                  <a:lnTo>
                    <a:pt x="9" y="101"/>
                  </a:lnTo>
                  <a:lnTo>
                    <a:pt x="16" y="112"/>
                  </a:lnTo>
                  <a:lnTo>
                    <a:pt x="24" y="119"/>
                  </a:lnTo>
                  <a:lnTo>
                    <a:pt x="33" y="127"/>
                  </a:lnTo>
                  <a:lnTo>
                    <a:pt x="44" y="132"/>
                  </a:lnTo>
                  <a:lnTo>
                    <a:pt x="55" y="135"/>
                  </a:lnTo>
                  <a:lnTo>
                    <a:pt x="5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7" name="Freeform 30"/>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8"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9" name="Freeform 32"/>
            <p:cNvSpPr/>
            <p:nvPr/>
          </p:nvSpPr>
          <p:spPr bwMode="auto">
            <a:xfrm>
              <a:off x="8315651" y="6291101"/>
              <a:ext cx="92042" cy="206716"/>
            </a:xfrm>
            <a:custGeom>
              <a:avLst/>
              <a:gdLst>
                <a:gd name="T0" fmla="*/ 0 w 61"/>
                <a:gd name="T1" fmla="*/ 0 h 137"/>
                <a:gd name="T2" fmla="*/ 0 w 61"/>
                <a:gd name="T3" fmla="*/ 137 h 137"/>
                <a:gd name="T4" fmla="*/ 0 w 61"/>
                <a:gd name="T5" fmla="*/ 137 h 137"/>
                <a:gd name="T6" fmla="*/ 12 w 61"/>
                <a:gd name="T7" fmla="*/ 135 h 137"/>
                <a:gd name="T8" fmla="*/ 23 w 61"/>
                <a:gd name="T9" fmla="*/ 130 h 137"/>
                <a:gd name="T10" fmla="*/ 34 w 61"/>
                <a:gd name="T11" fmla="*/ 122 h 137"/>
                <a:gd name="T12" fmla="*/ 43 w 61"/>
                <a:gd name="T13" fmla="*/ 114 h 137"/>
                <a:gd name="T14" fmla="*/ 50 w 61"/>
                <a:gd name="T15" fmla="*/ 105 h 137"/>
                <a:gd name="T16" fmla="*/ 56 w 61"/>
                <a:gd name="T17" fmla="*/ 93 h 137"/>
                <a:gd name="T18" fmla="*/ 59 w 61"/>
                <a:gd name="T19" fmla="*/ 82 h 137"/>
                <a:gd name="T20" fmla="*/ 61 w 61"/>
                <a:gd name="T21" fmla="*/ 69 h 137"/>
                <a:gd name="T22" fmla="*/ 61 w 61"/>
                <a:gd name="T23" fmla="*/ 69 h 137"/>
                <a:gd name="T24" fmla="*/ 59 w 61"/>
                <a:gd name="T25" fmla="*/ 55 h 137"/>
                <a:gd name="T26" fmla="*/ 56 w 61"/>
                <a:gd name="T27" fmla="*/ 44 h 137"/>
                <a:gd name="T28" fmla="*/ 50 w 61"/>
                <a:gd name="T29" fmla="*/ 32 h 137"/>
                <a:gd name="T30" fmla="*/ 43 w 61"/>
                <a:gd name="T31" fmla="*/ 23 h 137"/>
                <a:gd name="T32" fmla="*/ 34 w 61"/>
                <a:gd name="T33" fmla="*/ 15 h 137"/>
                <a:gd name="T34" fmla="*/ 23 w 61"/>
                <a:gd name="T35" fmla="*/ 7 h 137"/>
                <a:gd name="T36" fmla="*/ 12 w 61"/>
                <a:gd name="T37" fmla="*/ 3 h 137"/>
                <a:gd name="T38" fmla="*/ 0 w 61"/>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137">
                  <a:moveTo>
                    <a:pt x="0" y="0"/>
                  </a:moveTo>
                  <a:lnTo>
                    <a:pt x="0" y="137"/>
                  </a:lnTo>
                  <a:lnTo>
                    <a:pt x="0" y="137"/>
                  </a:lnTo>
                  <a:lnTo>
                    <a:pt x="12" y="135"/>
                  </a:lnTo>
                  <a:lnTo>
                    <a:pt x="23" y="130"/>
                  </a:lnTo>
                  <a:lnTo>
                    <a:pt x="34" y="122"/>
                  </a:lnTo>
                  <a:lnTo>
                    <a:pt x="43" y="114"/>
                  </a:lnTo>
                  <a:lnTo>
                    <a:pt x="50" y="105"/>
                  </a:lnTo>
                  <a:lnTo>
                    <a:pt x="56" y="93"/>
                  </a:lnTo>
                  <a:lnTo>
                    <a:pt x="59" y="82"/>
                  </a:lnTo>
                  <a:lnTo>
                    <a:pt x="61" y="69"/>
                  </a:lnTo>
                  <a:lnTo>
                    <a:pt x="61" y="69"/>
                  </a:lnTo>
                  <a:lnTo>
                    <a:pt x="59" y="55"/>
                  </a:lnTo>
                  <a:lnTo>
                    <a:pt x="56" y="44"/>
                  </a:lnTo>
                  <a:lnTo>
                    <a:pt x="50" y="32"/>
                  </a:lnTo>
                  <a:lnTo>
                    <a:pt x="43" y="23"/>
                  </a:lnTo>
                  <a:lnTo>
                    <a:pt x="34" y="15"/>
                  </a:lnTo>
                  <a:lnTo>
                    <a:pt x="23" y="7"/>
                  </a:lnTo>
                  <a:lnTo>
                    <a:pt x="12"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80" name="Freeform 34"/>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81"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273469766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Ref idx="1001">
        <a:schemeClr val="bg1"/>
      </p:bgRef>
    </p:bg>
    <p:spTree>
      <p:nvGrpSpPr>
        <p:cNvPr id="1" name=""/>
        <p:cNvGrpSpPr/>
        <p:nvPr/>
      </p:nvGrpSpPr>
      <p:grpSpPr>
        <a:xfrm>
          <a:off x="0" y="0"/>
          <a:ext cx="0" cy="0"/>
          <a:chOff x="0" y="0"/>
          <a:chExt cx="0" cy="0"/>
        </a:xfrm>
      </p:grpSpPr>
      <p:sp>
        <p:nvSpPr>
          <p:cNvPr id="9801" name="副标题 2"/>
          <p:cNvSpPr>
            <a:spLocks noGrp="1"/>
          </p:cNvSpPr>
          <p:nvPr>
            <p:ph type="subTitle" idx="1"/>
          </p:nvPr>
        </p:nvSpPr>
        <p:spPr>
          <a:xfrm>
            <a:off x="5646652" y="3236831"/>
            <a:ext cx="5873836" cy="487867"/>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Click to edit Master subtitle style</a:t>
            </a:r>
          </a:p>
        </p:txBody>
      </p:sp>
      <p:sp>
        <p:nvSpPr>
          <p:cNvPr id="9802" name="标题 1"/>
          <p:cNvSpPr>
            <a:spLocks noGrp="1"/>
          </p:cNvSpPr>
          <p:nvPr>
            <p:ph type="ctrTitle"/>
          </p:nvPr>
        </p:nvSpPr>
        <p:spPr>
          <a:xfrm>
            <a:off x="5646652" y="1899218"/>
            <a:ext cx="5873836" cy="1313224"/>
          </a:xfrm>
          <a:prstGeom prst="rect">
            <a:avLst/>
          </a:prstGeom>
        </p:spPr>
        <p:txBody>
          <a:bodyPr anchor="ctr">
            <a:normAutofit/>
          </a:bodyPr>
          <a:lstStyle>
            <a:lvl1pPr algn="l">
              <a:defRPr sz="3600">
                <a:solidFill>
                  <a:schemeClr val="tx1"/>
                </a:solidFill>
              </a:defRPr>
            </a:lvl1pPr>
          </a:lstStyle>
          <a:p>
            <a:r>
              <a:rPr lang="en-US" altLang="zh-CN" dirty="0"/>
              <a:t>Click to edit Master title style</a:t>
            </a:r>
            <a:endParaRPr lang="zh-CN" altLang="en-US" dirty="0"/>
          </a:p>
        </p:txBody>
      </p:sp>
      <p:sp>
        <p:nvSpPr>
          <p:cNvPr id="12" name="文本占位符 13"/>
          <p:cNvSpPr>
            <a:spLocks noGrp="1"/>
          </p:cNvSpPr>
          <p:nvPr>
            <p:ph type="body" sz="quarter" idx="10" hasCustomPrompt="1"/>
          </p:nvPr>
        </p:nvSpPr>
        <p:spPr>
          <a:xfrm>
            <a:off x="5646652" y="4160341"/>
            <a:ext cx="5873836" cy="371475"/>
          </a:xfrm>
          <a:prstGeom prst="rect">
            <a:avLst/>
          </a:prstGeom>
        </p:spPr>
        <p:txBody>
          <a:bodyPr anchor="ctr">
            <a:normAutofit/>
          </a:bodyPr>
          <a:lstStyle>
            <a:lvl1pPr marL="0" indent="0" algn="l">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p:ph type="body" sz="quarter" idx="11" hasCustomPrompt="1"/>
          </p:nvPr>
        </p:nvSpPr>
        <p:spPr>
          <a:xfrm>
            <a:off x="5646652" y="4531816"/>
            <a:ext cx="5873836" cy="371475"/>
          </a:xfrm>
          <a:prstGeom prst="rect">
            <a:avLst/>
          </a:prstGeom>
        </p:spPr>
        <p:txBody>
          <a:bodyPr anchor="ctr">
            <a:normAutofit/>
          </a:bodyPr>
          <a:lstStyle>
            <a:lvl1pPr marL="0" indent="0" algn="l">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grpSp>
        <p:nvGrpSpPr>
          <p:cNvPr id="14" name="그룹 1"/>
          <p:cNvGrpSpPr/>
          <p:nvPr userDrawn="1"/>
        </p:nvGrpSpPr>
        <p:grpSpPr>
          <a:xfrm>
            <a:off x="0" y="0"/>
            <a:ext cx="6362700" cy="6863906"/>
            <a:chOff x="0" y="57408"/>
            <a:chExt cx="4661488" cy="5028685"/>
          </a:xfrm>
        </p:grpSpPr>
        <p:sp>
          <p:nvSpPr>
            <p:cNvPr id="15" name="Freeform 97"/>
            <p:cNvSpPr/>
            <p:nvPr/>
          </p:nvSpPr>
          <p:spPr bwMode="auto">
            <a:xfrm>
              <a:off x="2684826" y="5860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6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6" name="Freeform 98"/>
            <p:cNvSpPr/>
            <p:nvPr/>
          </p:nvSpPr>
          <p:spPr bwMode="auto">
            <a:xfrm>
              <a:off x="0" y="57408"/>
              <a:ext cx="3078251" cy="962103"/>
            </a:xfrm>
            <a:custGeom>
              <a:avLst/>
              <a:gdLst>
                <a:gd name="T0" fmla="*/ 2178 w 2582"/>
                <a:gd name="T1" fmla="*/ 0 h 807"/>
                <a:gd name="T2" fmla="*/ 0 w 2582"/>
                <a:gd name="T3" fmla="*/ 0 h 807"/>
                <a:gd name="T4" fmla="*/ 0 w 2582"/>
                <a:gd name="T5" fmla="*/ 807 h 807"/>
                <a:gd name="T6" fmla="*/ 2178 w 2582"/>
                <a:gd name="T7" fmla="*/ 807 h 807"/>
                <a:gd name="T8" fmla="*/ 2582 w 2582"/>
                <a:gd name="T9" fmla="*/ 404 h 807"/>
                <a:gd name="T10" fmla="*/ 2178 w 2582"/>
                <a:gd name="T11" fmla="*/ 0 h 807"/>
              </a:gdLst>
              <a:ahLst/>
              <a:cxnLst>
                <a:cxn ang="0">
                  <a:pos x="T0" y="T1"/>
                </a:cxn>
                <a:cxn ang="0">
                  <a:pos x="T2" y="T3"/>
                </a:cxn>
                <a:cxn ang="0">
                  <a:pos x="T4" y="T5"/>
                </a:cxn>
                <a:cxn ang="0">
                  <a:pos x="T6" y="T7"/>
                </a:cxn>
                <a:cxn ang="0">
                  <a:pos x="T8" y="T9"/>
                </a:cxn>
                <a:cxn ang="0">
                  <a:pos x="T10" y="T11"/>
                </a:cxn>
              </a:cxnLst>
              <a:rect l="0" t="0" r="r" b="b"/>
              <a:pathLst>
                <a:path w="2582" h="807">
                  <a:moveTo>
                    <a:pt x="2178" y="0"/>
                  </a:moveTo>
                  <a:lnTo>
                    <a:pt x="0" y="0"/>
                  </a:lnTo>
                  <a:lnTo>
                    <a:pt x="0" y="807"/>
                  </a:lnTo>
                  <a:lnTo>
                    <a:pt x="2178" y="807"/>
                  </a:lnTo>
                  <a:lnTo>
                    <a:pt x="2582" y="404"/>
                  </a:lnTo>
                  <a:lnTo>
                    <a:pt x="2178" y="0"/>
                  </a:lnTo>
                  <a:close/>
                </a:path>
              </a:pathLst>
            </a:custGeom>
            <a:solidFill>
              <a:schemeClr val="accent1">
                <a:lumMod val="20000"/>
                <a:lumOff val="8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7" name="Freeform 99"/>
            <p:cNvSpPr/>
            <p:nvPr/>
          </p:nvSpPr>
          <p:spPr bwMode="auto">
            <a:xfrm>
              <a:off x="0" y="1074351"/>
              <a:ext cx="2063692" cy="962103"/>
            </a:xfrm>
            <a:custGeom>
              <a:avLst/>
              <a:gdLst>
                <a:gd name="T0" fmla="*/ 1327 w 1731"/>
                <a:gd name="T1" fmla="*/ 0 h 807"/>
                <a:gd name="T2" fmla="*/ 0 w 1731"/>
                <a:gd name="T3" fmla="*/ 0 h 807"/>
                <a:gd name="T4" fmla="*/ 0 w 1731"/>
                <a:gd name="T5" fmla="*/ 807 h 807"/>
                <a:gd name="T6" fmla="*/ 1327 w 1731"/>
                <a:gd name="T7" fmla="*/ 807 h 807"/>
                <a:gd name="T8" fmla="*/ 1731 w 1731"/>
                <a:gd name="T9" fmla="*/ 403 h 807"/>
                <a:gd name="T10" fmla="*/ 1327 w 1731"/>
                <a:gd name="T11" fmla="*/ 0 h 807"/>
              </a:gdLst>
              <a:ahLst/>
              <a:cxnLst>
                <a:cxn ang="0">
                  <a:pos x="T0" y="T1"/>
                </a:cxn>
                <a:cxn ang="0">
                  <a:pos x="T2" y="T3"/>
                </a:cxn>
                <a:cxn ang="0">
                  <a:pos x="T4" y="T5"/>
                </a:cxn>
                <a:cxn ang="0">
                  <a:pos x="T6" y="T7"/>
                </a:cxn>
                <a:cxn ang="0">
                  <a:pos x="T8" y="T9"/>
                </a:cxn>
                <a:cxn ang="0">
                  <a:pos x="T10" y="T11"/>
                </a:cxn>
              </a:cxnLst>
              <a:rect l="0" t="0" r="r" b="b"/>
              <a:pathLst>
                <a:path w="1731" h="807">
                  <a:moveTo>
                    <a:pt x="1327" y="0"/>
                  </a:moveTo>
                  <a:lnTo>
                    <a:pt x="0" y="0"/>
                  </a:lnTo>
                  <a:lnTo>
                    <a:pt x="0" y="807"/>
                  </a:lnTo>
                  <a:lnTo>
                    <a:pt x="1327" y="807"/>
                  </a:lnTo>
                  <a:lnTo>
                    <a:pt x="1731" y="403"/>
                  </a:lnTo>
                  <a:lnTo>
                    <a:pt x="1327"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8" name="Freeform 100"/>
            <p:cNvSpPr/>
            <p:nvPr/>
          </p:nvSpPr>
          <p:spPr bwMode="auto">
            <a:xfrm>
              <a:off x="0" y="2091295"/>
              <a:ext cx="1043172" cy="960910"/>
            </a:xfrm>
            <a:custGeom>
              <a:avLst/>
              <a:gdLst>
                <a:gd name="T0" fmla="*/ 471 w 875"/>
                <a:gd name="T1" fmla="*/ 0 h 806"/>
                <a:gd name="T2" fmla="*/ 0 w 875"/>
                <a:gd name="T3" fmla="*/ 0 h 806"/>
                <a:gd name="T4" fmla="*/ 0 w 875"/>
                <a:gd name="T5" fmla="*/ 806 h 806"/>
                <a:gd name="T6" fmla="*/ 471 w 875"/>
                <a:gd name="T7" fmla="*/ 806 h 806"/>
                <a:gd name="T8" fmla="*/ 875 w 875"/>
                <a:gd name="T9" fmla="*/ 403 h 806"/>
                <a:gd name="T10" fmla="*/ 471 w 875"/>
                <a:gd name="T11" fmla="*/ 0 h 806"/>
              </a:gdLst>
              <a:ahLst/>
              <a:cxnLst>
                <a:cxn ang="0">
                  <a:pos x="T0" y="T1"/>
                </a:cxn>
                <a:cxn ang="0">
                  <a:pos x="T2" y="T3"/>
                </a:cxn>
                <a:cxn ang="0">
                  <a:pos x="T4" y="T5"/>
                </a:cxn>
                <a:cxn ang="0">
                  <a:pos x="T6" y="T7"/>
                </a:cxn>
                <a:cxn ang="0">
                  <a:pos x="T8" y="T9"/>
                </a:cxn>
                <a:cxn ang="0">
                  <a:pos x="T10" y="T11"/>
                </a:cxn>
              </a:cxnLst>
              <a:rect l="0" t="0" r="r" b="b"/>
              <a:pathLst>
                <a:path w="875" h="806">
                  <a:moveTo>
                    <a:pt x="471" y="0"/>
                  </a:moveTo>
                  <a:lnTo>
                    <a:pt x="0" y="0"/>
                  </a:lnTo>
                  <a:lnTo>
                    <a:pt x="0" y="806"/>
                  </a:lnTo>
                  <a:lnTo>
                    <a:pt x="471" y="806"/>
                  </a:lnTo>
                  <a:lnTo>
                    <a:pt x="875" y="403"/>
                  </a:lnTo>
                  <a:lnTo>
                    <a:pt x="471" y="0"/>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9" name="Freeform 101"/>
            <p:cNvSpPr/>
            <p:nvPr/>
          </p:nvSpPr>
          <p:spPr bwMode="auto">
            <a:xfrm>
              <a:off x="0" y="4123990"/>
              <a:ext cx="2063692" cy="962103"/>
            </a:xfrm>
            <a:custGeom>
              <a:avLst/>
              <a:gdLst>
                <a:gd name="T0" fmla="*/ 1327 w 1731"/>
                <a:gd name="T1" fmla="*/ 807 h 807"/>
                <a:gd name="T2" fmla="*/ 0 w 1731"/>
                <a:gd name="T3" fmla="*/ 807 h 807"/>
                <a:gd name="T4" fmla="*/ 0 w 1731"/>
                <a:gd name="T5" fmla="*/ 0 h 807"/>
                <a:gd name="T6" fmla="*/ 1327 w 1731"/>
                <a:gd name="T7" fmla="*/ 0 h 807"/>
                <a:gd name="T8" fmla="*/ 1731 w 1731"/>
                <a:gd name="T9" fmla="*/ 403 h 807"/>
                <a:gd name="T10" fmla="*/ 1327 w 1731"/>
                <a:gd name="T11" fmla="*/ 807 h 807"/>
              </a:gdLst>
              <a:ahLst/>
              <a:cxnLst>
                <a:cxn ang="0">
                  <a:pos x="T0" y="T1"/>
                </a:cxn>
                <a:cxn ang="0">
                  <a:pos x="T2" y="T3"/>
                </a:cxn>
                <a:cxn ang="0">
                  <a:pos x="T4" y="T5"/>
                </a:cxn>
                <a:cxn ang="0">
                  <a:pos x="T6" y="T7"/>
                </a:cxn>
                <a:cxn ang="0">
                  <a:pos x="T8" y="T9"/>
                </a:cxn>
                <a:cxn ang="0">
                  <a:pos x="T10" y="T11"/>
                </a:cxn>
              </a:cxnLst>
              <a:rect l="0" t="0" r="r" b="b"/>
              <a:pathLst>
                <a:path w="1731" h="807">
                  <a:moveTo>
                    <a:pt x="1327" y="807"/>
                  </a:moveTo>
                  <a:lnTo>
                    <a:pt x="0" y="807"/>
                  </a:lnTo>
                  <a:lnTo>
                    <a:pt x="0" y="0"/>
                  </a:lnTo>
                  <a:lnTo>
                    <a:pt x="1327" y="0"/>
                  </a:lnTo>
                  <a:lnTo>
                    <a:pt x="1731" y="403"/>
                  </a:lnTo>
                  <a:lnTo>
                    <a:pt x="1327" y="807"/>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20" name="Freeform 102"/>
            <p:cNvSpPr/>
            <p:nvPr/>
          </p:nvSpPr>
          <p:spPr bwMode="auto">
            <a:xfrm>
              <a:off x="0" y="3107047"/>
              <a:ext cx="1043172" cy="962103"/>
            </a:xfrm>
            <a:custGeom>
              <a:avLst/>
              <a:gdLst>
                <a:gd name="T0" fmla="*/ 471 w 875"/>
                <a:gd name="T1" fmla="*/ 807 h 807"/>
                <a:gd name="T2" fmla="*/ 0 w 875"/>
                <a:gd name="T3" fmla="*/ 807 h 807"/>
                <a:gd name="T4" fmla="*/ 0 w 875"/>
                <a:gd name="T5" fmla="*/ 0 h 807"/>
                <a:gd name="T6" fmla="*/ 471 w 875"/>
                <a:gd name="T7" fmla="*/ 0 h 807"/>
                <a:gd name="T8" fmla="*/ 875 w 875"/>
                <a:gd name="T9" fmla="*/ 404 h 807"/>
                <a:gd name="T10" fmla="*/ 471 w 875"/>
                <a:gd name="T11" fmla="*/ 807 h 807"/>
              </a:gdLst>
              <a:ahLst/>
              <a:cxnLst>
                <a:cxn ang="0">
                  <a:pos x="T0" y="T1"/>
                </a:cxn>
                <a:cxn ang="0">
                  <a:pos x="T2" y="T3"/>
                </a:cxn>
                <a:cxn ang="0">
                  <a:pos x="T4" y="T5"/>
                </a:cxn>
                <a:cxn ang="0">
                  <a:pos x="T6" y="T7"/>
                </a:cxn>
                <a:cxn ang="0">
                  <a:pos x="T8" y="T9"/>
                </a:cxn>
                <a:cxn ang="0">
                  <a:pos x="T10" y="T11"/>
                </a:cxn>
              </a:cxnLst>
              <a:rect l="0" t="0" r="r" b="b"/>
              <a:pathLst>
                <a:path w="875" h="807">
                  <a:moveTo>
                    <a:pt x="471" y="807"/>
                  </a:moveTo>
                  <a:lnTo>
                    <a:pt x="0" y="807"/>
                  </a:lnTo>
                  <a:lnTo>
                    <a:pt x="0" y="0"/>
                  </a:lnTo>
                  <a:lnTo>
                    <a:pt x="471" y="0"/>
                  </a:lnTo>
                  <a:lnTo>
                    <a:pt x="875" y="404"/>
                  </a:lnTo>
                  <a:lnTo>
                    <a:pt x="471"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1" name="Freeform 103"/>
            <p:cNvSpPr/>
            <p:nvPr/>
          </p:nvSpPr>
          <p:spPr bwMode="auto">
            <a:xfrm>
              <a:off x="2684826" y="58600"/>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bg1">
                <a:lumMod val="6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2" name="Freeform 104"/>
            <p:cNvSpPr/>
            <p:nvPr/>
          </p:nvSpPr>
          <p:spPr bwMode="auto">
            <a:xfrm>
              <a:off x="3700578" y="58600"/>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0" name="Freeform 105"/>
            <p:cNvSpPr/>
            <p:nvPr/>
          </p:nvSpPr>
          <p:spPr bwMode="auto">
            <a:xfrm>
              <a:off x="1669075" y="1074351"/>
              <a:ext cx="960910" cy="962103"/>
            </a:xfrm>
            <a:custGeom>
              <a:avLst/>
              <a:gdLst>
                <a:gd name="T0" fmla="*/ 806 w 806"/>
                <a:gd name="T1" fmla="*/ 807 h 807"/>
                <a:gd name="T2" fmla="*/ 0 w 806"/>
                <a:gd name="T3" fmla="*/ 0 h 807"/>
                <a:gd name="T4" fmla="*/ 806 w 806"/>
                <a:gd name="T5" fmla="*/ 0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806" y="0"/>
                  </a:lnTo>
                  <a:lnTo>
                    <a:pt x="806" y="807"/>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1" name="Freeform 106"/>
            <p:cNvSpPr/>
            <p:nvPr/>
          </p:nvSpPr>
          <p:spPr bwMode="auto">
            <a:xfrm>
              <a:off x="1669075" y="1074351"/>
              <a:ext cx="960910" cy="962103"/>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2" name="Freeform 107"/>
            <p:cNvSpPr/>
            <p:nvPr/>
          </p:nvSpPr>
          <p:spPr bwMode="auto">
            <a:xfrm>
              <a:off x="2684826" y="1074351"/>
              <a:ext cx="960910" cy="962103"/>
            </a:xfrm>
            <a:custGeom>
              <a:avLst/>
              <a:gdLst>
                <a:gd name="T0" fmla="*/ 806 w 806"/>
                <a:gd name="T1" fmla="*/ 807 h 807"/>
                <a:gd name="T2" fmla="*/ 0 w 806"/>
                <a:gd name="T3" fmla="*/ 0 h 807"/>
                <a:gd name="T4" fmla="*/ 0 w 806"/>
                <a:gd name="T5" fmla="*/ 807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0" y="807"/>
                  </a:lnTo>
                  <a:lnTo>
                    <a:pt x="806" y="807"/>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3" name="Freeform 109"/>
            <p:cNvSpPr/>
            <p:nvPr/>
          </p:nvSpPr>
          <p:spPr bwMode="auto">
            <a:xfrm>
              <a:off x="2691890" y="4125183"/>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4" name="Freeform 111"/>
            <p:cNvSpPr/>
            <p:nvPr/>
          </p:nvSpPr>
          <p:spPr bwMode="auto">
            <a:xfrm>
              <a:off x="1669075" y="4123990"/>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5" name="Freeform 112"/>
            <p:cNvSpPr/>
            <p:nvPr/>
          </p:nvSpPr>
          <p:spPr bwMode="auto">
            <a:xfrm>
              <a:off x="1669075" y="412399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6" name="Freeform 113"/>
            <p:cNvSpPr/>
            <p:nvPr/>
          </p:nvSpPr>
          <p:spPr bwMode="auto">
            <a:xfrm>
              <a:off x="644979" y="2091295"/>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7" name="Freeform 114"/>
            <p:cNvSpPr/>
            <p:nvPr/>
          </p:nvSpPr>
          <p:spPr bwMode="auto">
            <a:xfrm>
              <a:off x="644979" y="2091295"/>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8" name="Freeform 115"/>
            <p:cNvSpPr/>
            <p:nvPr/>
          </p:nvSpPr>
          <p:spPr bwMode="auto">
            <a:xfrm>
              <a:off x="1659537" y="2091295"/>
              <a:ext cx="960910" cy="960910"/>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9" name="Freeform 117"/>
            <p:cNvSpPr/>
            <p:nvPr/>
          </p:nvSpPr>
          <p:spPr bwMode="auto">
            <a:xfrm>
              <a:off x="1659537" y="3107047"/>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0" name="Freeform 119"/>
            <p:cNvSpPr/>
            <p:nvPr/>
          </p:nvSpPr>
          <p:spPr bwMode="auto">
            <a:xfrm>
              <a:off x="644979" y="3108239"/>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1" name="Freeform 120"/>
            <p:cNvSpPr/>
            <p:nvPr/>
          </p:nvSpPr>
          <p:spPr bwMode="auto">
            <a:xfrm>
              <a:off x="643786" y="3107047"/>
              <a:ext cx="962103" cy="962103"/>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chemeClr val="accent3">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2" name="그룹 89"/>
            <p:cNvGrpSpPr/>
            <p:nvPr/>
          </p:nvGrpSpPr>
          <p:grpSpPr>
            <a:xfrm>
              <a:off x="1328107" y="3390795"/>
              <a:ext cx="277782" cy="678360"/>
              <a:chOff x="1812925" y="4535488"/>
              <a:chExt cx="369888" cy="903287"/>
            </a:xfrm>
            <a:solidFill>
              <a:schemeClr val="accent2">
                <a:lumMod val="50000"/>
              </a:schemeClr>
            </a:solidFill>
          </p:grpSpPr>
          <p:sp>
            <p:nvSpPr>
              <p:cNvPr id="56" name="Freeform 5"/>
              <p:cNvSpPr/>
              <p:nvPr/>
            </p:nvSpPr>
            <p:spPr bwMode="auto">
              <a:xfrm>
                <a:off x="2027238" y="4535488"/>
                <a:ext cx="155575" cy="382588"/>
              </a:xfrm>
              <a:custGeom>
                <a:avLst/>
                <a:gdLst>
                  <a:gd name="T0" fmla="*/ 98 w 98"/>
                  <a:gd name="T1" fmla="*/ 0 h 241"/>
                  <a:gd name="T2" fmla="*/ 98 w 98"/>
                  <a:gd name="T3" fmla="*/ 0 h 241"/>
                  <a:gd name="T4" fmla="*/ 88 w 98"/>
                  <a:gd name="T5" fmla="*/ 2 h 241"/>
                  <a:gd name="T6" fmla="*/ 77 w 98"/>
                  <a:gd name="T7" fmla="*/ 7 h 241"/>
                  <a:gd name="T8" fmla="*/ 68 w 98"/>
                  <a:gd name="T9" fmla="*/ 11 h 241"/>
                  <a:gd name="T10" fmla="*/ 59 w 98"/>
                  <a:gd name="T11" fmla="*/ 16 h 241"/>
                  <a:gd name="T12" fmla="*/ 50 w 98"/>
                  <a:gd name="T13" fmla="*/ 21 h 241"/>
                  <a:gd name="T14" fmla="*/ 43 w 98"/>
                  <a:gd name="T15" fmla="*/ 28 h 241"/>
                  <a:gd name="T16" fmla="*/ 35 w 98"/>
                  <a:gd name="T17" fmla="*/ 35 h 241"/>
                  <a:gd name="T18" fmla="*/ 28 w 98"/>
                  <a:gd name="T19" fmla="*/ 42 h 241"/>
                  <a:gd name="T20" fmla="*/ 22 w 98"/>
                  <a:gd name="T21" fmla="*/ 51 h 241"/>
                  <a:gd name="T22" fmla="*/ 17 w 98"/>
                  <a:gd name="T23" fmla="*/ 60 h 241"/>
                  <a:gd name="T24" fmla="*/ 11 w 98"/>
                  <a:gd name="T25" fmla="*/ 68 h 241"/>
                  <a:gd name="T26" fmla="*/ 7 w 98"/>
                  <a:gd name="T27" fmla="*/ 79 h 241"/>
                  <a:gd name="T28" fmla="*/ 4 w 98"/>
                  <a:gd name="T29" fmla="*/ 88 h 241"/>
                  <a:gd name="T30" fmla="*/ 2 w 98"/>
                  <a:gd name="T31" fmla="*/ 99 h 241"/>
                  <a:gd name="T32" fmla="*/ 1 w 98"/>
                  <a:gd name="T33" fmla="*/ 109 h 241"/>
                  <a:gd name="T34" fmla="*/ 0 w 98"/>
                  <a:gd name="T35" fmla="*/ 121 h 241"/>
                  <a:gd name="T36" fmla="*/ 0 w 98"/>
                  <a:gd name="T37" fmla="*/ 121 h 241"/>
                  <a:gd name="T38" fmla="*/ 1 w 98"/>
                  <a:gd name="T39" fmla="*/ 131 h 241"/>
                  <a:gd name="T40" fmla="*/ 2 w 98"/>
                  <a:gd name="T41" fmla="*/ 143 h 241"/>
                  <a:gd name="T42" fmla="*/ 4 w 98"/>
                  <a:gd name="T43" fmla="*/ 153 h 241"/>
                  <a:gd name="T44" fmla="*/ 7 w 98"/>
                  <a:gd name="T45" fmla="*/ 162 h 241"/>
                  <a:gd name="T46" fmla="*/ 11 w 98"/>
                  <a:gd name="T47" fmla="*/ 172 h 241"/>
                  <a:gd name="T48" fmla="*/ 17 w 98"/>
                  <a:gd name="T49" fmla="*/ 181 h 241"/>
                  <a:gd name="T50" fmla="*/ 22 w 98"/>
                  <a:gd name="T51" fmla="*/ 191 h 241"/>
                  <a:gd name="T52" fmla="*/ 28 w 98"/>
                  <a:gd name="T53" fmla="*/ 199 h 241"/>
                  <a:gd name="T54" fmla="*/ 35 w 98"/>
                  <a:gd name="T55" fmla="*/ 206 h 241"/>
                  <a:gd name="T56" fmla="*/ 43 w 98"/>
                  <a:gd name="T57" fmla="*/ 214 h 241"/>
                  <a:gd name="T58" fmla="*/ 50 w 98"/>
                  <a:gd name="T59" fmla="*/ 220 h 241"/>
                  <a:gd name="T60" fmla="*/ 59 w 98"/>
                  <a:gd name="T61" fmla="*/ 225 h 241"/>
                  <a:gd name="T62" fmla="*/ 68 w 98"/>
                  <a:gd name="T63" fmla="*/ 230 h 241"/>
                  <a:gd name="T64" fmla="*/ 77 w 98"/>
                  <a:gd name="T65" fmla="*/ 235 h 241"/>
                  <a:gd name="T66" fmla="*/ 88 w 98"/>
                  <a:gd name="T67" fmla="*/ 238 h 241"/>
                  <a:gd name="T68" fmla="*/ 98 w 98"/>
                  <a:gd name="T69" fmla="*/ 241 h 241"/>
                  <a:gd name="T70" fmla="*/ 98 w 98"/>
                  <a:gd name="T7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241">
                    <a:moveTo>
                      <a:pt x="98" y="0"/>
                    </a:moveTo>
                    <a:lnTo>
                      <a:pt x="98" y="0"/>
                    </a:lnTo>
                    <a:lnTo>
                      <a:pt x="88" y="2"/>
                    </a:lnTo>
                    <a:lnTo>
                      <a:pt x="77" y="7"/>
                    </a:lnTo>
                    <a:lnTo>
                      <a:pt x="68" y="11"/>
                    </a:lnTo>
                    <a:lnTo>
                      <a:pt x="59" y="16"/>
                    </a:lnTo>
                    <a:lnTo>
                      <a:pt x="50" y="21"/>
                    </a:lnTo>
                    <a:lnTo>
                      <a:pt x="43" y="28"/>
                    </a:lnTo>
                    <a:lnTo>
                      <a:pt x="35" y="35"/>
                    </a:lnTo>
                    <a:lnTo>
                      <a:pt x="28" y="42"/>
                    </a:lnTo>
                    <a:lnTo>
                      <a:pt x="22" y="51"/>
                    </a:lnTo>
                    <a:lnTo>
                      <a:pt x="17" y="60"/>
                    </a:lnTo>
                    <a:lnTo>
                      <a:pt x="11" y="68"/>
                    </a:lnTo>
                    <a:lnTo>
                      <a:pt x="7" y="79"/>
                    </a:lnTo>
                    <a:lnTo>
                      <a:pt x="4" y="88"/>
                    </a:lnTo>
                    <a:lnTo>
                      <a:pt x="2" y="99"/>
                    </a:lnTo>
                    <a:lnTo>
                      <a:pt x="1" y="109"/>
                    </a:lnTo>
                    <a:lnTo>
                      <a:pt x="0" y="121"/>
                    </a:lnTo>
                    <a:lnTo>
                      <a:pt x="0" y="121"/>
                    </a:lnTo>
                    <a:lnTo>
                      <a:pt x="1" y="131"/>
                    </a:lnTo>
                    <a:lnTo>
                      <a:pt x="2" y="143"/>
                    </a:lnTo>
                    <a:lnTo>
                      <a:pt x="4" y="153"/>
                    </a:lnTo>
                    <a:lnTo>
                      <a:pt x="7" y="162"/>
                    </a:lnTo>
                    <a:lnTo>
                      <a:pt x="11" y="172"/>
                    </a:lnTo>
                    <a:lnTo>
                      <a:pt x="17" y="181"/>
                    </a:lnTo>
                    <a:lnTo>
                      <a:pt x="22" y="191"/>
                    </a:lnTo>
                    <a:lnTo>
                      <a:pt x="28" y="199"/>
                    </a:lnTo>
                    <a:lnTo>
                      <a:pt x="35" y="206"/>
                    </a:lnTo>
                    <a:lnTo>
                      <a:pt x="43" y="214"/>
                    </a:lnTo>
                    <a:lnTo>
                      <a:pt x="50" y="220"/>
                    </a:lnTo>
                    <a:lnTo>
                      <a:pt x="59" y="225"/>
                    </a:lnTo>
                    <a:lnTo>
                      <a:pt x="68" y="230"/>
                    </a:lnTo>
                    <a:lnTo>
                      <a:pt x="77" y="235"/>
                    </a:lnTo>
                    <a:lnTo>
                      <a:pt x="88" y="238"/>
                    </a:lnTo>
                    <a:lnTo>
                      <a:pt x="98" y="241"/>
                    </a:lnTo>
                    <a:lnTo>
                      <a:pt x="98"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7" name="Freeform 7"/>
              <p:cNvSpPr/>
              <p:nvPr/>
            </p:nvSpPr>
            <p:spPr bwMode="auto">
              <a:xfrm>
                <a:off x="1812925" y="4949825"/>
                <a:ext cx="369888" cy="488950"/>
              </a:xfrm>
              <a:custGeom>
                <a:avLst/>
                <a:gdLst>
                  <a:gd name="T0" fmla="*/ 203 w 233"/>
                  <a:gd name="T1" fmla="*/ 0 h 308"/>
                  <a:gd name="T2" fmla="*/ 203 w 233"/>
                  <a:gd name="T3" fmla="*/ 0 h 308"/>
                  <a:gd name="T4" fmla="*/ 182 w 233"/>
                  <a:gd name="T5" fmla="*/ 0 h 308"/>
                  <a:gd name="T6" fmla="*/ 157 w 233"/>
                  <a:gd name="T7" fmla="*/ 2 h 308"/>
                  <a:gd name="T8" fmla="*/ 129 w 233"/>
                  <a:gd name="T9" fmla="*/ 6 h 308"/>
                  <a:gd name="T10" fmla="*/ 114 w 233"/>
                  <a:gd name="T11" fmla="*/ 8 h 308"/>
                  <a:gd name="T12" fmla="*/ 99 w 233"/>
                  <a:gd name="T13" fmla="*/ 12 h 308"/>
                  <a:gd name="T14" fmla="*/ 85 w 233"/>
                  <a:gd name="T15" fmla="*/ 16 h 308"/>
                  <a:gd name="T16" fmla="*/ 70 w 233"/>
                  <a:gd name="T17" fmla="*/ 22 h 308"/>
                  <a:gd name="T18" fmla="*/ 56 w 233"/>
                  <a:gd name="T19" fmla="*/ 28 h 308"/>
                  <a:gd name="T20" fmla="*/ 43 w 233"/>
                  <a:gd name="T21" fmla="*/ 35 h 308"/>
                  <a:gd name="T22" fmla="*/ 30 w 233"/>
                  <a:gd name="T23" fmla="*/ 44 h 308"/>
                  <a:gd name="T24" fmla="*/ 19 w 233"/>
                  <a:gd name="T25" fmla="*/ 53 h 308"/>
                  <a:gd name="T26" fmla="*/ 9 w 233"/>
                  <a:gd name="T27" fmla="*/ 63 h 308"/>
                  <a:gd name="T28" fmla="*/ 0 w 233"/>
                  <a:gd name="T29" fmla="*/ 76 h 308"/>
                  <a:gd name="T30" fmla="*/ 233 w 233"/>
                  <a:gd name="T31" fmla="*/ 308 h 308"/>
                  <a:gd name="T32" fmla="*/ 233 w 233"/>
                  <a:gd name="T33" fmla="*/ 1 h 308"/>
                  <a:gd name="T34" fmla="*/ 225 w 233"/>
                  <a:gd name="T35" fmla="*/ 1 h 308"/>
                  <a:gd name="T36" fmla="*/ 225 w 233"/>
                  <a:gd name="T37" fmla="*/ 1 h 308"/>
                  <a:gd name="T38" fmla="*/ 203 w 233"/>
                  <a:gd name="T3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308">
                    <a:moveTo>
                      <a:pt x="203" y="0"/>
                    </a:moveTo>
                    <a:lnTo>
                      <a:pt x="203" y="0"/>
                    </a:lnTo>
                    <a:lnTo>
                      <a:pt x="182" y="0"/>
                    </a:lnTo>
                    <a:lnTo>
                      <a:pt x="157" y="2"/>
                    </a:lnTo>
                    <a:lnTo>
                      <a:pt x="129" y="6"/>
                    </a:lnTo>
                    <a:lnTo>
                      <a:pt x="114" y="8"/>
                    </a:lnTo>
                    <a:lnTo>
                      <a:pt x="99" y="12"/>
                    </a:lnTo>
                    <a:lnTo>
                      <a:pt x="85" y="16"/>
                    </a:lnTo>
                    <a:lnTo>
                      <a:pt x="70" y="22"/>
                    </a:lnTo>
                    <a:lnTo>
                      <a:pt x="56" y="28"/>
                    </a:lnTo>
                    <a:lnTo>
                      <a:pt x="43" y="35"/>
                    </a:lnTo>
                    <a:lnTo>
                      <a:pt x="30" y="44"/>
                    </a:lnTo>
                    <a:lnTo>
                      <a:pt x="19" y="53"/>
                    </a:lnTo>
                    <a:lnTo>
                      <a:pt x="9" y="63"/>
                    </a:lnTo>
                    <a:lnTo>
                      <a:pt x="0" y="76"/>
                    </a:lnTo>
                    <a:lnTo>
                      <a:pt x="233" y="308"/>
                    </a:lnTo>
                    <a:lnTo>
                      <a:pt x="233" y="1"/>
                    </a:lnTo>
                    <a:lnTo>
                      <a:pt x="225" y="1"/>
                    </a:lnTo>
                    <a:lnTo>
                      <a:pt x="225" y="1"/>
                    </a:lnTo>
                    <a:lnTo>
                      <a:pt x="20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3" name="Freeform 36"/>
            <p:cNvSpPr/>
            <p:nvPr/>
          </p:nvSpPr>
          <p:spPr bwMode="auto">
            <a:xfrm>
              <a:off x="3700578" y="192350"/>
              <a:ext cx="164523" cy="513837"/>
            </a:xfrm>
            <a:custGeom>
              <a:avLst/>
              <a:gdLst>
                <a:gd name="T0" fmla="*/ 0 w 138"/>
                <a:gd name="T1" fmla="*/ 0 h 431"/>
                <a:gd name="T2" fmla="*/ 0 w 138"/>
                <a:gd name="T3" fmla="*/ 85 h 431"/>
                <a:gd name="T4" fmla="*/ 0 w 138"/>
                <a:gd name="T5" fmla="*/ 85 h 431"/>
                <a:gd name="T6" fmla="*/ 15 w 138"/>
                <a:gd name="T7" fmla="*/ 96 h 431"/>
                <a:gd name="T8" fmla="*/ 27 w 138"/>
                <a:gd name="T9" fmla="*/ 110 h 431"/>
                <a:gd name="T10" fmla="*/ 38 w 138"/>
                <a:gd name="T11" fmla="*/ 124 h 431"/>
                <a:gd name="T12" fmla="*/ 47 w 138"/>
                <a:gd name="T13" fmla="*/ 141 h 431"/>
                <a:gd name="T14" fmla="*/ 56 w 138"/>
                <a:gd name="T15" fmla="*/ 158 h 431"/>
                <a:gd name="T16" fmla="*/ 61 w 138"/>
                <a:gd name="T17" fmla="*/ 177 h 431"/>
                <a:gd name="T18" fmla="*/ 64 w 138"/>
                <a:gd name="T19" fmla="*/ 195 h 431"/>
                <a:gd name="T20" fmla="*/ 65 w 138"/>
                <a:gd name="T21" fmla="*/ 215 h 431"/>
                <a:gd name="T22" fmla="*/ 65 w 138"/>
                <a:gd name="T23" fmla="*/ 215 h 431"/>
                <a:gd name="T24" fmla="*/ 64 w 138"/>
                <a:gd name="T25" fmla="*/ 235 h 431"/>
                <a:gd name="T26" fmla="*/ 61 w 138"/>
                <a:gd name="T27" fmla="*/ 254 h 431"/>
                <a:gd name="T28" fmla="*/ 56 w 138"/>
                <a:gd name="T29" fmla="*/ 272 h 431"/>
                <a:gd name="T30" fmla="*/ 47 w 138"/>
                <a:gd name="T31" fmla="*/ 290 h 431"/>
                <a:gd name="T32" fmla="*/ 38 w 138"/>
                <a:gd name="T33" fmla="*/ 305 h 431"/>
                <a:gd name="T34" fmla="*/ 27 w 138"/>
                <a:gd name="T35" fmla="*/ 321 h 431"/>
                <a:gd name="T36" fmla="*/ 15 w 138"/>
                <a:gd name="T37" fmla="*/ 333 h 431"/>
                <a:gd name="T38" fmla="*/ 0 w 138"/>
                <a:gd name="T39" fmla="*/ 346 h 431"/>
                <a:gd name="T40" fmla="*/ 0 w 138"/>
                <a:gd name="T41" fmla="*/ 431 h 431"/>
                <a:gd name="T42" fmla="*/ 0 w 138"/>
                <a:gd name="T43" fmla="*/ 431 h 431"/>
                <a:gd name="T44" fmla="*/ 15 w 138"/>
                <a:gd name="T45" fmla="*/ 423 h 431"/>
                <a:gd name="T46" fmla="*/ 30 w 138"/>
                <a:gd name="T47" fmla="*/ 414 h 431"/>
                <a:gd name="T48" fmla="*/ 43 w 138"/>
                <a:gd name="T49" fmla="*/ 405 h 431"/>
                <a:gd name="T50" fmla="*/ 57 w 138"/>
                <a:gd name="T51" fmla="*/ 394 h 431"/>
                <a:gd name="T52" fmla="*/ 68 w 138"/>
                <a:gd name="T53" fmla="*/ 384 h 431"/>
                <a:gd name="T54" fmla="*/ 80 w 138"/>
                <a:gd name="T55" fmla="*/ 371 h 431"/>
                <a:gd name="T56" fmla="*/ 90 w 138"/>
                <a:gd name="T57" fmla="*/ 359 h 431"/>
                <a:gd name="T58" fmla="*/ 100 w 138"/>
                <a:gd name="T59" fmla="*/ 345 h 431"/>
                <a:gd name="T60" fmla="*/ 109 w 138"/>
                <a:gd name="T61" fmla="*/ 330 h 431"/>
                <a:gd name="T62" fmla="*/ 116 w 138"/>
                <a:gd name="T63" fmla="*/ 316 h 431"/>
                <a:gd name="T64" fmla="*/ 123 w 138"/>
                <a:gd name="T65" fmla="*/ 300 h 431"/>
                <a:gd name="T66" fmla="*/ 128 w 138"/>
                <a:gd name="T67" fmla="*/ 283 h 431"/>
                <a:gd name="T68" fmla="*/ 133 w 138"/>
                <a:gd name="T69" fmla="*/ 268 h 431"/>
                <a:gd name="T70" fmla="*/ 136 w 138"/>
                <a:gd name="T71" fmla="*/ 250 h 431"/>
                <a:gd name="T72" fmla="*/ 138 w 138"/>
                <a:gd name="T73" fmla="*/ 233 h 431"/>
                <a:gd name="T74" fmla="*/ 138 w 138"/>
                <a:gd name="T75" fmla="*/ 215 h 431"/>
                <a:gd name="T76" fmla="*/ 138 w 138"/>
                <a:gd name="T77" fmla="*/ 215 h 431"/>
                <a:gd name="T78" fmla="*/ 138 w 138"/>
                <a:gd name="T79" fmla="*/ 198 h 431"/>
                <a:gd name="T80" fmla="*/ 136 w 138"/>
                <a:gd name="T81" fmla="*/ 180 h 431"/>
                <a:gd name="T82" fmla="*/ 133 w 138"/>
                <a:gd name="T83" fmla="*/ 163 h 431"/>
                <a:gd name="T84" fmla="*/ 128 w 138"/>
                <a:gd name="T85" fmla="*/ 146 h 431"/>
                <a:gd name="T86" fmla="*/ 123 w 138"/>
                <a:gd name="T87" fmla="*/ 131 h 431"/>
                <a:gd name="T88" fmla="*/ 116 w 138"/>
                <a:gd name="T89" fmla="*/ 115 h 431"/>
                <a:gd name="T90" fmla="*/ 109 w 138"/>
                <a:gd name="T91" fmla="*/ 100 h 431"/>
                <a:gd name="T92" fmla="*/ 100 w 138"/>
                <a:gd name="T93" fmla="*/ 86 h 431"/>
                <a:gd name="T94" fmla="*/ 90 w 138"/>
                <a:gd name="T95" fmla="*/ 72 h 431"/>
                <a:gd name="T96" fmla="*/ 80 w 138"/>
                <a:gd name="T97" fmla="*/ 60 h 431"/>
                <a:gd name="T98" fmla="*/ 68 w 138"/>
                <a:gd name="T99" fmla="*/ 47 h 431"/>
                <a:gd name="T100" fmla="*/ 57 w 138"/>
                <a:gd name="T101" fmla="*/ 36 h 431"/>
                <a:gd name="T102" fmla="*/ 43 w 138"/>
                <a:gd name="T103" fmla="*/ 25 h 431"/>
                <a:gd name="T104" fmla="*/ 30 w 138"/>
                <a:gd name="T105" fmla="*/ 16 h 431"/>
                <a:gd name="T106" fmla="*/ 15 w 138"/>
                <a:gd name="T107" fmla="*/ 7 h 431"/>
                <a:gd name="T108" fmla="*/ 0 w 138"/>
                <a:gd name="T109"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431">
                  <a:moveTo>
                    <a:pt x="0" y="0"/>
                  </a:moveTo>
                  <a:lnTo>
                    <a:pt x="0" y="85"/>
                  </a:lnTo>
                  <a:lnTo>
                    <a:pt x="0" y="85"/>
                  </a:lnTo>
                  <a:lnTo>
                    <a:pt x="15" y="96"/>
                  </a:lnTo>
                  <a:lnTo>
                    <a:pt x="27" y="110"/>
                  </a:lnTo>
                  <a:lnTo>
                    <a:pt x="38" y="124"/>
                  </a:lnTo>
                  <a:lnTo>
                    <a:pt x="47" y="141"/>
                  </a:lnTo>
                  <a:lnTo>
                    <a:pt x="56" y="158"/>
                  </a:lnTo>
                  <a:lnTo>
                    <a:pt x="61" y="177"/>
                  </a:lnTo>
                  <a:lnTo>
                    <a:pt x="64" y="195"/>
                  </a:lnTo>
                  <a:lnTo>
                    <a:pt x="65" y="215"/>
                  </a:lnTo>
                  <a:lnTo>
                    <a:pt x="65" y="215"/>
                  </a:lnTo>
                  <a:lnTo>
                    <a:pt x="64" y="235"/>
                  </a:lnTo>
                  <a:lnTo>
                    <a:pt x="61" y="254"/>
                  </a:lnTo>
                  <a:lnTo>
                    <a:pt x="56" y="272"/>
                  </a:lnTo>
                  <a:lnTo>
                    <a:pt x="47" y="290"/>
                  </a:lnTo>
                  <a:lnTo>
                    <a:pt x="38" y="305"/>
                  </a:lnTo>
                  <a:lnTo>
                    <a:pt x="27" y="321"/>
                  </a:lnTo>
                  <a:lnTo>
                    <a:pt x="15" y="333"/>
                  </a:lnTo>
                  <a:lnTo>
                    <a:pt x="0" y="346"/>
                  </a:lnTo>
                  <a:lnTo>
                    <a:pt x="0" y="431"/>
                  </a:lnTo>
                  <a:lnTo>
                    <a:pt x="0" y="431"/>
                  </a:lnTo>
                  <a:lnTo>
                    <a:pt x="15" y="423"/>
                  </a:lnTo>
                  <a:lnTo>
                    <a:pt x="30" y="414"/>
                  </a:lnTo>
                  <a:lnTo>
                    <a:pt x="43" y="405"/>
                  </a:lnTo>
                  <a:lnTo>
                    <a:pt x="57" y="394"/>
                  </a:lnTo>
                  <a:lnTo>
                    <a:pt x="68" y="384"/>
                  </a:lnTo>
                  <a:lnTo>
                    <a:pt x="80" y="371"/>
                  </a:lnTo>
                  <a:lnTo>
                    <a:pt x="90" y="359"/>
                  </a:lnTo>
                  <a:lnTo>
                    <a:pt x="100" y="345"/>
                  </a:lnTo>
                  <a:lnTo>
                    <a:pt x="109" y="330"/>
                  </a:lnTo>
                  <a:lnTo>
                    <a:pt x="116" y="316"/>
                  </a:lnTo>
                  <a:lnTo>
                    <a:pt x="123" y="300"/>
                  </a:lnTo>
                  <a:lnTo>
                    <a:pt x="128" y="283"/>
                  </a:lnTo>
                  <a:lnTo>
                    <a:pt x="133" y="268"/>
                  </a:lnTo>
                  <a:lnTo>
                    <a:pt x="136" y="250"/>
                  </a:lnTo>
                  <a:lnTo>
                    <a:pt x="138" y="233"/>
                  </a:lnTo>
                  <a:lnTo>
                    <a:pt x="138" y="215"/>
                  </a:lnTo>
                  <a:lnTo>
                    <a:pt x="138" y="215"/>
                  </a:lnTo>
                  <a:lnTo>
                    <a:pt x="138" y="198"/>
                  </a:lnTo>
                  <a:lnTo>
                    <a:pt x="136" y="180"/>
                  </a:lnTo>
                  <a:lnTo>
                    <a:pt x="133" y="163"/>
                  </a:lnTo>
                  <a:lnTo>
                    <a:pt x="128" y="146"/>
                  </a:lnTo>
                  <a:lnTo>
                    <a:pt x="123" y="131"/>
                  </a:lnTo>
                  <a:lnTo>
                    <a:pt x="116" y="115"/>
                  </a:lnTo>
                  <a:lnTo>
                    <a:pt x="109" y="100"/>
                  </a:lnTo>
                  <a:lnTo>
                    <a:pt x="100" y="86"/>
                  </a:lnTo>
                  <a:lnTo>
                    <a:pt x="90" y="72"/>
                  </a:lnTo>
                  <a:lnTo>
                    <a:pt x="80" y="60"/>
                  </a:lnTo>
                  <a:lnTo>
                    <a:pt x="68" y="47"/>
                  </a:lnTo>
                  <a:lnTo>
                    <a:pt x="57" y="36"/>
                  </a:lnTo>
                  <a:lnTo>
                    <a:pt x="43" y="25"/>
                  </a:lnTo>
                  <a:lnTo>
                    <a:pt x="30" y="16"/>
                  </a:lnTo>
                  <a:lnTo>
                    <a:pt x="15" y="7"/>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4" name="Freeform 38"/>
            <p:cNvSpPr/>
            <p:nvPr/>
          </p:nvSpPr>
          <p:spPr bwMode="auto">
            <a:xfrm>
              <a:off x="3195087" y="168988"/>
              <a:ext cx="450650" cy="656901"/>
            </a:xfrm>
            <a:custGeom>
              <a:avLst/>
              <a:gdLst>
                <a:gd name="T0" fmla="*/ 326 w 378"/>
                <a:gd name="T1" fmla="*/ 0 h 551"/>
                <a:gd name="T2" fmla="*/ 286 w 378"/>
                <a:gd name="T3" fmla="*/ 3 h 551"/>
                <a:gd name="T4" fmla="*/ 93 w 378"/>
                <a:gd name="T5" fmla="*/ 198 h 551"/>
                <a:gd name="T6" fmla="*/ 89 w 378"/>
                <a:gd name="T7" fmla="*/ 237 h 551"/>
                <a:gd name="T8" fmla="*/ 90 w 378"/>
                <a:gd name="T9" fmla="*/ 253 h 551"/>
                <a:gd name="T10" fmla="*/ 94 w 378"/>
                <a:gd name="T11" fmla="*/ 283 h 551"/>
                <a:gd name="T12" fmla="*/ 101 w 378"/>
                <a:gd name="T13" fmla="*/ 313 h 551"/>
                <a:gd name="T14" fmla="*/ 113 w 378"/>
                <a:gd name="T15" fmla="*/ 340 h 551"/>
                <a:gd name="T16" fmla="*/ 15 w 378"/>
                <a:gd name="T17" fmla="*/ 458 h 551"/>
                <a:gd name="T18" fmla="*/ 9 w 378"/>
                <a:gd name="T19" fmla="*/ 466 h 551"/>
                <a:gd name="T20" fmla="*/ 1 w 378"/>
                <a:gd name="T21" fmla="*/ 486 h 551"/>
                <a:gd name="T22" fmla="*/ 1 w 378"/>
                <a:gd name="T23" fmla="*/ 507 h 551"/>
                <a:gd name="T24" fmla="*/ 9 w 378"/>
                <a:gd name="T25" fmla="*/ 526 h 551"/>
                <a:gd name="T26" fmla="*/ 15 w 378"/>
                <a:gd name="T27" fmla="*/ 535 h 551"/>
                <a:gd name="T28" fmla="*/ 34 w 378"/>
                <a:gd name="T29" fmla="*/ 547 h 551"/>
                <a:gd name="T30" fmla="*/ 54 w 378"/>
                <a:gd name="T31" fmla="*/ 551 h 551"/>
                <a:gd name="T32" fmla="*/ 65 w 378"/>
                <a:gd name="T33" fmla="*/ 550 h 551"/>
                <a:gd name="T34" fmla="*/ 84 w 378"/>
                <a:gd name="T35" fmla="*/ 542 h 551"/>
                <a:gd name="T36" fmla="*/ 194 w 378"/>
                <a:gd name="T37" fmla="*/ 434 h 551"/>
                <a:gd name="T38" fmla="*/ 209 w 378"/>
                <a:gd name="T39" fmla="*/ 443 h 551"/>
                <a:gd name="T40" fmla="*/ 239 w 378"/>
                <a:gd name="T41" fmla="*/ 458 h 551"/>
                <a:gd name="T42" fmla="*/ 273 w 378"/>
                <a:gd name="T43" fmla="*/ 468 h 551"/>
                <a:gd name="T44" fmla="*/ 308 w 378"/>
                <a:gd name="T45" fmla="*/ 474 h 551"/>
                <a:gd name="T46" fmla="*/ 326 w 378"/>
                <a:gd name="T47" fmla="*/ 475 h 551"/>
                <a:gd name="T48" fmla="*/ 353 w 378"/>
                <a:gd name="T49" fmla="*/ 473 h 551"/>
                <a:gd name="T50" fmla="*/ 378 w 378"/>
                <a:gd name="T51" fmla="*/ 468 h 551"/>
                <a:gd name="T52" fmla="*/ 378 w 378"/>
                <a:gd name="T53" fmla="*/ 393 h 551"/>
                <a:gd name="T54" fmla="*/ 353 w 378"/>
                <a:gd name="T55" fmla="*/ 399 h 551"/>
                <a:gd name="T56" fmla="*/ 326 w 378"/>
                <a:gd name="T57" fmla="*/ 401 h 551"/>
                <a:gd name="T58" fmla="*/ 309 w 378"/>
                <a:gd name="T59" fmla="*/ 400 h 551"/>
                <a:gd name="T60" fmla="*/ 278 w 378"/>
                <a:gd name="T61" fmla="*/ 394 h 551"/>
                <a:gd name="T62" fmla="*/ 249 w 378"/>
                <a:gd name="T63" fmla="*/ 382 h 551"/>
                <a:gd name="T64" fmla="*/ 221 w 378"/>
                <a:gd name="T65" fmla="*/ 364 h 551"/>
                <a:gd name="T66" fmla="*/ 199 w 378"/>
                <a:gd name="T67" fmla="*/ 342 h 551"/>
                <a:gd name="T68" fmla="*/ 182 w 378"/>
                <a:gd name="T69" fmla="*/ 316 h 551"/>
                <a:gd name="T70" fmla="*/ 169 w 378"/>
                <a:gd name="T71" fmla="*/ 285 h 551"/>
                <a:gd name="T72" fmla="*/ 163 w 378"/>
                <a:gd name="T73" fmla="*/ 254 h 551"/>
                <a:gd name="T74" fmla="*/ 162 w 378"/>
                <a:gd name="T75" fmla="*/ 237 h 551"/>
                <a:gd name="T76" fmla="*/ 165 w 378"/>
                <a:gd name="T77" fmla="*/ 204 h 551"/>
                <a:gd name="T78" fmla="*/ 175 w 378"/>
                <a:gd name="T79" fmla="*/ 174 h 551"/>
                <a:gd name="T80" fmla="*/ 190 w 378"/>
                <a:gd name="T81" fmla="*/ 145 h 551"/>
                <a:gd name="T82" fmla="*/ 210 w 378"/>
                <a:gd name="T83" fmla="*/ 121 h 551"/>
                <a:gd name="T84" fmla="*/ 235 w 378"/>
                <a:gd name="T85" fmla="*/ 101 h 551"/>
                <a:gd name="T86" fmla="*/ 262 w 378"/>
                <a:gd name="T87" fmla="*/ 86 h 551"/>
                <a:gd name="T88" fmla="*/ 294 w 378"/>
                <a:gd name="T89" fmla="*/ 76 h 551"/>
                <a:gd name="T90" fmla="*/ 326 w 378"/>
                <a:gd name="T91" fmla="*/ 73 h 551"/>
                <a:gd name="T92" fmla="*/ 340 w 378"/>
                <a:gd name="T93" fmla="*/ 73 h 551"/>
                <a:gd name="T94" fmla="*/ 366 w 378"/>
                <a:gd name="T95" fmla="*/ 77 h 551"/>
                <a:gd name="T96" fmla="*/ 378 w 378"/>
                <a:gd name="T97" fmla="*/ 5 h 551"/>
                <a:gd name="T98" fmla="*/ 366 w 378"/>
                <a:gd name="T99" fmla="*/ 3 h 551"/>
                <a:gd name="T100" fmla="*/ 340 w 378"/>
                <a:gd name="T10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551">
                  <a:moveTo>
                    <a:pt x="326" y="0"/>
                  </a:moveTo>
                  <a:lnTo>
                    <a:pt x="326" y="0"/>
                  </a:lnTo>
                  <a:lnTo>
                    <a:pt x="306" y="1"/>
                  </a:lnTo>
                  <a:lnTo>
                    <a:pt x="286" y="3"/>
                  </a:lnTo>
                  <a:lnTo>
                    <a:pt x="93" y="198"/>
                  </a:lnTo>
                  <a:lnTo>
                    <a:pt x="93" y="198"/>
                  </a:lnTo>
                  <a:lnTo>
                    <a:pt x="90" y="216"/>
                  </a:lnTo>
                  <a:lnTo>
                    <a:pt x="89" y="237"/>
                  </a:lnTo>
                  <a:lnTo>
                    <a:pt x="89" y="237"/>
                  </a:lnTo>
                  <a:lnTo>
                    <a:pt x="90" y="253"/>
                  </a:lnTo>
                  <a:lnTo>
                    <a:pt x="91" y="269"/>
                  </a:lnTo>
                  <a:lnTo>
                    <a:pt x="94" y="283"/>
                  </a:lnTo>
                  <a:lnTo>
                    <a:pt x="97" y="298"/>
                  </a:lnTo>
                  <a:lnTo>
                    <a:pt x="101" y="313"/>
                  </a:lnTo>
                  <a:lnTo>
                    <a:pt x="106" y="326"/>
                  </a:lnTo>
                  <a:lnTo>
                    <a:pt x="113" y="340"/>
                  </a:lnTo>
                  <a:lnTo>
                    <a:pt x="120" y="353"/>
                  </a:lnTo>
                  <a:lnTo>
                    <a:pt x="15" y="458"/>
                  </a:lnTo>
                  <a:lnTo>
                    <a:pt x="15" y="458"/>
                  </a:lnTo>
                  <a:lnTo>
                    <a:pt x="9" y="466"/>
                  </a:lnTo>
                  <a:lnTo>
                    <a:pt x="4" y="476"/>
                  </a:lnTo>
                  <a:lnTo>
                    <a:pt x="1" y="486"/>
                  </a:lnTo>
                  <a:lnTo>
                    <a:pt x="0" y="497"/>
                  </a:lnTo>
                  <a:lnTo>
                    <a:pt x="1" y="507"/>
                  </a:lnTo>
                  <a:lnTo>
                    <a:pt x="4" y="516"/>
                  </a:lnTo>
                  <a:lnTo>
                    <a:pt x="9" y="526"/>
                  </a:lnTo>
                  <a:lnTo>
                    <a:pt x="15" y="535"/>
                  </a:lnTo>
                  <a:lnTo>
                    <a:pt x="15" y="535"/>
                  </a:lnTo>
                  <a:lnTo>
                    <a:pt x="24" y="542"/>
                  </a:lnTo>
                  <a:lnTo>
                    <a:pt x="34" y="547"/>
                  </a:lnTo>
                  <a:lnTo>
                    <a:pt x="44" y="550"/>
                  </a:lnTo>
                  <a:lnTo>
                    <a:pt x="54" y="551"/>
                  </a:lnTo>
                  <a:lnTo>
                    <a:pt x="54" y="551"/>
                  </a:lnTo>
                  <a:lnTo>
                    <a:pt x="65" y="550"/>
                  </a:lnTo>
                  <a:lnTo>
                    <a:pt x="75" y="547"/>
                  </a:lnTo>
                  <a:lnTo>
                    <a:pt x="84" y="542"/>
                  </a:lnTo>
                  <a:lnTo>
                    <a:pt x="93" y="535"/>
                  </a:lnTo>
                  <a:lnTo>
                    <a:pt x="194" y="434"/>
                  </a:lnTo>
                  <a:lnTo>
                    <a:pt x="194" y="434"/>
                  </a:lnTo>
                  <a:lnTo>
                    <a:pt x="209" y="443"/>
                  </a:lnTo>
                  <a:lnTo>
                    <a:pt x="224" y="451"/>
                  </a:lnTo>
                  <a:lnTo>
                    <a:pt x="239" y="458"/>
                  </a:lnTo>
                  <a:lnTo>
                    <a:pt x="256" y="463"/>
                  </a:lnTo>
                  <a:lnTo>
                    <a:pt x="273" y="468"/>
                  </a:lnTo>
                  <a:lnTo>
                    <a:pt x="290" y="472"/>
                  </a:lnTo>
                  <a:lnTo>
                    <a:pt x="308" y="474"/>
                  </a:lnTo>
                  <a:lnTo>
                    <a:pt x="326" y="475"/>
                  </a:lnTo>
                  <a:lnTo>
                    <a:pt x="326" y="475"/>
                  </a:lnTo>
                  <a:lnTo>
                    <a:pt x="340" y="474"/>
                  </a:lnTo>
                  <a:lnTo>
                    <a:pt x="353" y="473"/>
                  </a:lnTo>
                  <a:lnTo>
                    <a:pt x="366" y="470"/>
                  </a:lnTo>
                  <a:lnTo>
                    <a:pt x="378" y="468"/>
                  </a:lnTo>
                  <a:lnTo>
                    <a:pt x="378" y="393"/>
                  </a:lnTo>
                  <a:lnTo>
                    <a:pt x="378" y="393"/>
                  </a:lnTo>
                  <a:lnTo>
                    <a:pt x="366" y="396"/>
                  </a:lnTo>
                  <a:lnTo>
                    <a:pt x="353" y="399"/>
                  </a:lnTo>
                  <a:lnTo>
                    <a:pt x="340" y="400"/>
                  </a:lnTo>
                  <a:lnTo>
                    <a:pt x="326" y="401"/>
                  </a:lnTo>
                  <a:lnTo>
                    <a:pt x="326" y="401"/>
                  </a:lnTo>
                  <a:lnTo>
                    <a:pt x="309" y="400"/>
                  </a:lnTo>
                  <a:lnTo>
                    <a:pt x="294" y="398"/>
                  </a:lnTo>
                  <a:lnTo>
                    <a:pt x="278" y="394"/>
                  </a:lnTo>
                  <a:lnTo>
                    <a:pt x="262" y="388"/>
                  </a:lnTo>
                  <a:lnTo>
                    <a:pt x="249" y="382"/>
                  </a:lnTo>
                  <a:lnTo>
                    <a:pt x="235" y="373"/>
                  </a:lnTo>
                  <a:lnTo>
                    <a:pt x="221" y="364"/>
                  </a:lnTo>
                  <a:lnTo>
                    <a:pt x="210" y="353"/>
                  </a:lnTo>
                  <a:lnTo>
                    <a:pt x="199" y="342"/>
                  </a:lnTo>
                  <a:lnTo>
                    <a:pt x="190" y="329"/>
                  </a:lnTo>
                  <a:lnTo>
                    <a:pt x="182" y="316"/>
                  </a:lnTo>
                  <a:lnTo>
                    <a:pt x="175" y="301"/>
                  </a:lnTo>
                  <a:lnTo>
                    <a:pt x="169" y="285"/>
                  </a:lnTo>
                  <a:lnTo>
                    <a:pt x="165" y="270"/>
                  </a:lnTo>
                  <a:lnTo>
                    <a:pt x="163" y="254"/>
                  </a:lnTo>
                  <a:lnTo>
                    <a:pt x="162" y="237"/>
                  </a:lnTo>
                  <a:lnTo>
                    <a:pt x="162" y="237"/>
                  </a:lnTo>
                  <a:lnTo>
                    <a:pt x="163" y="221"/>
                  </a:lnTo>
                  <a:lnTo>
                    <a:pt x="165" y="204"/>
                  </a:lnTo>
                  <a:lnTo>
                    <a:pt x="169" y="188"/>
                  </a:lnTo>
                  <a:lnTo>
                    <a:pt x="175" y="174"/>
                  </a:lnTo>
                  <a:lnTo>
                    <a:pt x="182" y="159"/>
                  </a:lnTo>
                  <a:lnTo>
                    <a:pt x="190" y="145"/>
                  </a:lnTo>
                  <a:lnTo>
                    <a:pt x="199" y="133"/>
                  </a:lnTo>
                  <a:lnTo>
                    <a:pt x="210" y="121"/>
                  </a:lnTo>
                  <a:lnTo>
                    <a:pt x="221" y="111"/>
                  </a:lnTo>
                  <a:lnTo>
                    <a:pt x="235" y="101"/>
                  </a:lnTo>
                  <a:lnTo>
                    <a:pt x="249" y="93"/>
                  </a:lnTo>
                  <a:lnTo>
                    <a:pt x="262" y="86"/>
                  </a:lnTo>
                  <a:lnTo>
                    <a:pt x="278" y="81"/>
                  </a:lnTo>
                  <a:lnTo>
                    <a:pt x="294" y="76"/>
                  </a:lnTo>
                  <a:lnTo>
                    <a:pt x="309" y="74"/>
                  </a:lnTo>
                  <a:lnTo>
                    <a:pt x="326" y="73"/>
                  </a:lnTo>
                  <a:lnTo>
                    <a:pt x="326" y="73"/>
                  </a:lnTo>
                  <a:lnTo>
                    <a:pt x="340" y="73"/>
                  </a:lnTo>
                  <a:lnTo>
                    <a:pt x="353" y="75"/>
                  </a:lnTo>
                  <a:lnTo>
                    <a:pt x="366" y="77"/>
                  </a:lnTo>
                  <a:lnTo>
                    <a:pt x="378" y="82"/>
                  </a:lnTo>
                  <a:lnTo>
                    <a:pt x="378" y="5"/>
                  </a:lnTo>
                  <a:lnTo>
                    <a:pt x="378" y="5"/>
                  </a:lnTo>
                  <a:lnTo>
                    <a:pt x="366" y="3"/>
                  </a:lnTo>
                  <a:lnTo>
                    <a:pt x="353" y="1"/>
                  </a:lnTo>
                  <a:lnTo>
                    <a:pt x="340" y="0"/>
                  </a:lnTo>
                  <a:lnTo>
                    <a:pt x="32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5" name="Freeform 42"/>
            <p:cNvSpPr/>
            <p:nvPr/>
          </p:nvSpPr>
          <p:spPr bwMode="auto">
            <a:xfrm>
              <a:off x="2435657" y="1327973"/>
              <a:ext cx="194328" cy="664054"/>
            </a:xfrm>
            <a:custGeom>
              <a:avLst/>
              <a:gdLst>
                <a:gd name="T0" fmla="*/ 74 w 163"/>
                <a:gd name="T1" fmla="*/ 186 h 557"/>
                <a:gd name="T2" fmla="*/ 76 w 163"/>
                <a:gd name="T3" fmla="*/ 166 h 557"/>
                <a:gd name="T4" fmla="*/ 82 w 163"/>
                <a:gd name="T5" fmla="*/ 147 h 557"/>
                <a:gd name="T6" fmla="*/ 89 w 163"/>
                <a:gd name="T7" fmla="*/ 129 h 557"/>
                <a:gd name="T8" fmla="*/ 100 w 163"/>
                <a:gd name="T9" fmla="*/ 115 h 557"/>
                <a:gd name="T10" fmla="*/ 113 w 163"/>
                <a:gd name="T11" fmla="*/ 101 h 557"/>
                <a:gd name="T12" fmla="*/ 128 w 163"/>
                <a:gd name="T13" fmla="*/ 90 h 557"/>
                <a:gd name="T14" fmla="*/ 145 w 163"/>
                <a:gd name="T15" fmla="*/ 81 h 557"/>
                <a:gd name="T16" fmla="*/ 163 w 163"/>
                <a:gd name="T17" fmla="*/ 76 h 557"/>
                <a:gd name="T18" fmla="*/ 163 w 163"/>
                <a:gd name="T19" fmla="*/ 0 h 557"/>
                <a:gd name="T20" fmla="*/ 130 w 163"/>
                <a:gd name="T21" fmla="*/ 7 h 557"/>
                <a:gd name="T22" fmla="*/ 99 w 163"/>
                <a:gd name="T23" fmla="*/ 21 h 557"/>
                <a:gd name="T24" fmla="*/ 71 w 163"/>
                <a:gd name="T25" fmla="*/ 38 h 557"/>
                <a:gd name="T26" fmla="*/ 47 w 163"/>
                <a:gd name="T27" fmla="*/ 61 h 557"/>
                <a:gd name="T28" fmla="*/ 27 w 163"/>
                <a:gd name="T29" fmla="*/ 88 h 557"/>
                <a:gd name="T30" fmla="*/ 13 w 163"/>
                <a:gd name="T31" fmla="*/ 118 h 557"/>
                <a:gd name="T32" fmla="*/ 3 w 163"/>
                <a:gd name="T33" fmla="*/ 150 h 557"/>
                <a:gd name="T34" fmla="*/ 0 w 163"/>
                <a:gd name="T35" fmla="*/ 186 h 557"/>
                <a:gd name="T36" fmla="*/ 1 w 163"/>
                <a:gd name="T37" fmla="*/ 202 h 557"/>
                <a:gd name="T38" fmla="*/ 10 w 163"/>
                <a:gd name="T39" fmla="*/ 242 h 557"/>
                <a:gd name="T40" fmla="*/ 27 w 163"/>
                <a:gd name="T41" fmla="*/ 289 h 557"/>
                <a:gd name="T42" fmla="*/ 63 w 163"/>
                <a:gd name="T43" fmla="*/ 369 h 557"/>
                <a:gd name="T44" fmla="*/ 116 w 163"/>
                <a:gd name="T45" fmla="*/ 473 h 557"/>
                <a:gd name="T46" fmla="*/ 163 w 163"/>
                <a:gd name="T47" fmla="*/ 557 h 557"/>
                <a:gd name="T48" fmla="*/ 163 w 163"/>
                <a:gd name="T49" fmla="*/ 295 h 557"/>
                <a:gd name="T50" fmla="*/ 145 w 163"/>
                <a:gd name="T51" fmla="*/ 289 h 557"/>
                <a:gd name="T52" fmla="*/ 128 w 163"/>
                <a:gd name="T53" fmla="*/ 281 h 557"/>
                <a:gd name="T54" fmla="*/ 113 w 163"/>
                <a:gd name="T55" fmla="*/ 270 h 557"/>
                <a:gd name="T56" fmla="*/ 100 w 163"/>
                <a:gd name="T57" fmla="*/ 257 h 557"/>
                <a:gd name="T58" fmla="*/ 89 w 163"/>
                <a:gd name="T59" fmla="*/ 241 h 557"/>
                <a:gd name="T60" fmla="*/ 82 w 163"/>
                <a:gd name="T61" fmla="*/ 224 h 557"/>
                <a:gd name="T62" fmla="*/ 76 w 163"/>
                <a:gd name="T63" fmla="*/ 205 h 557"/>
                <a:gd name="T64" fmla="*/ 74 w 163"/>
                <a:gd name="T65" fmla="*/ 18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74" y="186"/>
                  </a:moveTo>
                  <a:lnTo>
                    <a:pt x="74" y="186"/>
                  </a:lnTo>
                  <a:lnTo>
                    <a:pt x="75" y="175"/>
                  </a:lnTo>
                  <a:lnTo>
                    <a:pt x="76" y="166"/>
                  </a:lnTo>
                  <a:lnTo>
                    <a:pt x="78" y="157"/>
                  </a:lnTo>
                  <a:lnTo>
                    <a:pt x="82" y="147"/>
                  </a:lnTo>
                  <a:lnTo>
                    <a:pt x="85" y="138"/>
                  </a:lnTo>
                  <a:lnTo>
                    <a:pt x="89" y="129"/>
                  </a:lnTo>
                  <a:lnTo>
                    <a:pt x="94" y="122"/>
                  </a:lnTo>
                  <a:lnTo>
                    <a:pt x="100" y="115"/>
                  </a:lnTo>
                  <a:lnTo>
                    <a:pt x="107" y="108"/>
                  </a:lnTo>
                  <a:lnTo>
                    <a:pt x="113" y="101"/>
                  </a:lnTo>
                  <a:lnTo>
                    <a:pt x="120" y="95"/>
                  </a:lnTo>
                  <a:lnTo>
                    <a:pt x="128" y="90"/>
                  </a:lnTo>
                  <a:lnTo>
                    <a:pt x="136" y="86"/>
                  </a:lnTo>
                  <a:lnTo>
                    <a:pt x="145" y="81"/>
                  </a:lnTo>
                  <a:lnTo>
                    <a:pt x="154" y="78"/>
                  </a:lnTo>
                  <a:lnTo>
                    <a:pt x="163" y="76"/>
                  </a:lnTo>
                  <a:lnTo>
                    <a:pt x="163" y="0"/>
                  </a:lnTo>
                  <a:lnTo>
                    <a:pt x="163" y="0"/>
                  </a:lnTo>
                  <a:lnTo>
                    <a:pt x="146" y="3"/>
                  </a:lnTo>
                  <a:lnTo>
                    <a:pt x="130" y="7"/>
                  </a:lnTo>
                  <a:lnTo>
                    <a:pt x="114" y="13"/>
                  </a:lnTo>
                  <a:lnTo>
                    <a:pt x="99" y="21"/>
                  </a:lnTo>
                  <a:lnTo>
                    <a:pt x="85" y="29"/>
                  </a:lnTo>
                  <a:lnTo>
                    <a:pt x="71" y="38"/>
                  </a:lnTo>
                  <a:lnTo>
                    <a:pt x="59" y="50"/>
                  </a:lnTo>
                  <a:lnTo>
                    <a:pt x="47" y="61"/>
                  </a:lnTo>
                  <a:lnTo>
                    <a:pt x="37" y="74"/>
                  </a:lnTo>
                  <a:lnTo>
                    <a:pt x="27" y="88"/>
                  </a:lnTo>
                  <a:lnTo>
                    <a:pt x="19" y="102"/>
                  </a:lnTo>
                  <a:lnTo>
                    <a:pt x="13" y="118"/>
                  </a:lnTo>
                  <a:lnTo>
                    <a:pt x="7" y="134"/>
                  </a:lnTo>
                  <a:lnTo>
                    <a:pt x="3" y="150"/>
                  </a:lnTo>
                  <a:lnTo>
                    <a:pt x="1" y="168"/>
                  </a:lnTo>
                  <a:lnTo>
                    <a:pt x="0" y="186"/>
                  </a:lnTo>
                  <a:lnTo>
                    <a:pt x="0" y="186"/>
                  </a:lnTo>
                  <a:lnTo>
                    <a:pt x="1" y="202"/>
                  </a:lnTo>
                  <a:lnTo>
                    <a:pt x="5" y="220"/>
                  </a:lnTo>
                  <a:lnTo>
                    <a:pt x="10" y="242"/>
                  </a:lnTo>
                  <a:lnTo>
                    <a:pt x="19" y="265"/>
                  </a:lnTo>
                  <a:lnTo>
                    <a:pt x="27" y="289"/>
                  </a:lnTo>
                  <a:lnTo>
                    <a:pt x="39" y="316"/>
                  </a:lnTo>
                  <a:lnTo>
                    <a:pt x="63" y="369"/>
                  </a:lnTo>
                  <a:lnTo>
                    <a:pt x="90" y="422"/>
                  </a:lnTo>
                  <a:lnTo>
                    <a:pt x="116" y="473"/>
                  </a:lnTo>
                  <a:lnTo>
                    <a:pt x="142" y="519"/>
                  </a:lnTo>
                  <a:lnTo>
                    <a:pt x="163" y="557"/>
                  </a:lnTo>
                  <a:lnTo>
                    <a:pt x="163" y="295"/>
                  </a:lnTo>
                  <a:lnTo>
                    <a:pt x="163" y="295"/>
                  </a:lnTo>
                  <a:lnTo>
                    <a:pt x="154" y="293"/>
                  </a:lnTo>
                  <a:lnTo>
                    <a:pt x="145" y="289"/>
                  </a:lnTo>
                  <a:lnTo>
                    <a:pt x="136" y="285"/>
                  </a:lnTo>
                  <a:lnTo>
                    <a:pt x="128" y="281"/>
                  </a:lnTo>
                  <a:lnTo>
                    <a:pt x="120" y="276"/>
                  </a:lnTo>
                  <a:lnTo>
                    <a:pt x="113" y="270"/>
                  </a:lnTo>
                  <a:lnTo>
                    <a:pt x="107" y="263"/>
                  </a:lnTo>
                  <a:lnTo>
                    <a:pt x="100" y="257"/>
                  </a:lnTo>
                  <a:lnTo>
                    <a:pt x="94" y="249"/>
                  </a:lnTo>
                  <a:lnTo>
                    <a:pt x="89" y="241"/>
                  </a:lnTo>
                  <a:lnTo>
                    <a:pt x="85" y="233"/>
                  </a:lnTo>
                  <a:lnTo>
                    <a:pt x="82" y="224"/>
                  </a:lnTo>
                  <a:lnTo>
                    <a:pt x="78" y="215"/>
                  </a:lnTo>
                  <a:lnTo>
                    <a:pt x="76" y="205"/>
                  </a:lnTo>
                  <a:lnTo>
                    <a:pt x="75" y="195"/>
                  </a:lnTo>
                  <a:lnTo>
                    <a:pt x="74" y="186"/>
                  </a:lnTo>
                  <a:lnTo>
                    <a:pt x="74" y="186"/>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6" name="Freeform 46"/>
            <p:cNvSpPr/>
            <p:nvPr/>
          </p:nvSpPr>
          <p:spPr bwMode="auto">
            <a:xfrm>
              <a:off x="2430888" y="4684322"/>
              <a:ext cx="199097" cy="323086"/>
            </a:xfrm>
            <a:custGeom>
              <a:avLst/>
              <a:gdLst>
                <a:gd name="T0" fmla="*/ 167 w 167"/>
                <a:gd name="T1" fmla="*/ 0 h 271"/>
                <a:gd name="T2" fmla="*/ 0 w 167"/>
                <a:gd name="T3" fmla="*/ 167 h 271"/>
                <a:gd name="T4" fmla="*/ 103 w 167"/>
                <a:gd name="T5" fmla="*/ 271 h 271"/>
                <a:gd name="T6" fmla="*/ 137 w 167"/>
                <a:gd name="T7" fmla="*/ 259 h 271"/>
                <a:gd name="T8" fmla="*/ 137 w 167"/>
                <a:gd name="T9" fmla="*/ 201 h 271"/>
                <a:gd name="T10" fmla="*/ 167 w 167"/>
                <a:gd name="T11" fmla="*/ 173 h 271"/>
                <a:gd name="T12" fmla="*/ 167 w 167"/>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67" h="271">
                  <a:moveTo>
                    <a:pt x="167" y="0"/>
                  </a:moveTo>
                  <a:lnTo>
                    <a:pt x="0" y="167"/>
                  </a:lnTo>
                  <a:lnTo>
                    <a:pt x="103" y="271"/>
                  </a:lnTo>
                  <a:lnTo>
                    <a:pt x="137" y="259"/>
                  </a:lnTo>
                  <a:lnTo>
                    <a:pt x="137" y="201"/>
                  </a:lnTo>
                  <a:lnTo>
                    <a:pt x="167" y="173"/>
                  </a:lnTo>
                  <a:lnTo>
                    <a:pt x="167"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7" name="Freeform 118"/>
            <p:cNvSpPr/>
            <p:nvPr/>
          </p:nvSpPr>
          <p:spPr bwMode="auto">
            <a:xfrm>
              <a:off x="1659537" y="3107047"/>
              <a:ext cx="960910" cy="962103"/>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8" name="그룹 122"/>
            <p:cNvGrpSpPr/>
            <p:nvPr/>
          </p:nvGrpSpPr>
          <p:grpSpPr>
            <a:xfrm>
              <a:off x="1659537" y="3390790"/>
              <a:ext cx="305202" cy="678359"/>
              <a:chOff x="2209800" y="4519614"/>
              <a:chExt cx="406400" cy="903287"/>
            </a:xfrm>
            <a:solidFill>
              <a:schemeClr val="accent1">
                <a:lumMod val="50000"/>
              </a:schemeClr>
            </a:solidFill>
          </p:grpSpPr>
          <p:sp>
            <p:nvSpPr>
              <p:cNvPr id="54" name="Freeform 9"/>
              <p:cNvSpPr/>
              <p:nvPr/>
            </p:nvSpPr>
            <p:spPr bwMode="auto">
              <a:xfrm>
                <a:off x="2209800" y="4519614"/>
                <a:ext cx="171450" cy="385763"/>
              </a:xfrm>
              <a:custGeom>
                <a:avLst/>
                <a:gdLst>
                  <a:gd name="T0" fmla="*/ 0 w 108"/>
                  <a:gd name="T1" fmla="*/ 0 h 243"/>
                  <a:gd name="T2" fmla="*/ 0 w 108"/>
                  <a:gd name="T3" fmla="*/ 243 h 243"/>
                  <a:gd name="T4" fmla="*/ 0 w 108"/>
                  <a:gd name="T5" fmla="*/ 243 h 243"/>
                  <a:gd name="T6" fmla="*/ 11 w 108"/>
                  <a:gd name="T7" fmla="*/ 242 h 243"/>
                  <a:gd name="T8" fmla="*/ 22 w 108"/>
                  <a:gd name="T9" fmla="*/ 239 h 243"/>
                  <a:gd name="T10" fmla="*/ 33 w 108"/>
                  <a:gd name="T11" fmla="*/ 234 h 243"/>
                  <a:gd name="T12" fmla="*/ 42 w 108"/>
                  <a:gd name="T13" fmla="*/ 230 h 243"/>
                  <a:gd name="T14" fmla="*/ 51 w 108"/>
                  <a:gd name="T15" fmla="*/ 224 h 243"/>
                  <a:gd name="T16" fmla="*/ 61 w 108"/>
                  <a:gd name="T17" fmla="*/ 218 h 243"/>
                  <a:gd name="T18" fmla="*/ 69 w 108"/>
                  <a:gd name="T19" fmla="*/ 210 h 243"/>
                  <a:gd name="T20" fmla="*/ 77 w 108"/>
                  <a:gd name="T21" fmla="*/ 203 h 243"/>
                  <a:gd name="T22" fmla="*/ 83 w 108"/>
                  <a:gd name="T23" fmla="*/ 195 h 243"/>
                  <a:gd name="T24" fmla="*/ 89 w 108"/>
                  <a:gd name="T25" fmla="*/ 185 h 243"/>
                  <a:gd name="T26" fmla="*/ 94 w 108"/>
                  <a:gd name="T27" fmla="*/ 176 h 243"/>
                  <a:gd name="T28" fmla="*/ 100 w 108"/>
                  <a:gd name="T29" fmla="*/ 165 h 243"/>
                  <a:gd name="T30" fmla="*/ 103 w 108"/>
                  <a:gd name="T31" fmla="*/ 155 h 243"/>
                  <a:gd name="T32" fmla="*/ 106 w 108"/>
                  <a:gd name="T33" fmla="*/ 145 h 243"/>
                  <a:gd name="T34" fmla="*/ 107 w 108"/>
                  <a:gd name="T35" fmla="*/ 133 h 243"/>
                  <a:gd name="T36" fmla="*/ 108 w 108"/>
                  <a:gd name="T37" fmla="*/ 122 h 243"/>
                  <a:gd name="T38" fmla="*/ 108 w 108"/>
                  <a:gd name="T39" fmla="*/ 122 h 243"/>
                  <a:gd name="T40" fmla="*/ 107 w 108"/>
                  <a:gd name="T41" fmla="*/ 110 h 243"/>
                  <a:gd name="T42" fmla="*/ 106 w 108"/>
                  <a:gd name="T43" fmla="*/ 99 h 243"/>
                  <a:gd name="T44" fmla="*/ 103 w 108"/>
                  <a:gd name="T45" fmla="*/ 88 h 243"/>
                  <a:gd name="T46" fmla="*/ 100 w 108"/>
                  <a:gd name="T47" fmla="*/ 77 h 243"/>
                  <a:gd name="T48" fmla="*/ 94 w 108"/>
                  <a:gd name="T49" fmla="*/ 67 h 243"/>
                  <a:gd name="T50" fmla="*/ 89 w 108"/>
                  <a:gd name="T51" fmla="*/ 58 h 243"/>
                  <a:gd name="T52" fmla="*/ 83 w 108"/>
                  <a:gd name="T53" fmla="*/ 48 h 243"/>
                  <a:gd name="T54" fmla="*/ 77 w 108"/>
                  <a:gd name="T55" fmla="*/ 40 h 243"/>
                  <a:gd name="T56" fmla="*/ 69 w 108"/>
                  <a:gd name="T57" fmla="*/ 32 h 243"/>
                  <a:gd name="T58" fmla="*/ 61 w 108"/>
                  <a:gd name="T59" fmla="*/ 25 h 243"/>
                  <a:gd name="T60" fmla="*/ 51 w 108"/>
                  <a:gd name="T61" fmla="*/ 19 h 243"/>
                  <a:gd name="T62" fmla="*/ 42 w 108"/>
                  <a:gd name="T63" fmla="*/ 13 h 243"/>
                  <a:gd name="T64" fmla="*/ 33 w 108"/>
                  <a:gd name="T65" fmla="*/ 9 h 243"/>
                  <a:gd name="T66" fmla="*/ 22 w 108"/>
                  <a:gd name="T67" fmla="*/ 4 h 243"/>
                  <a:gd name="T68" fmla="*/ 11 w 108"/>
                  <a:gd name="T69" fmla="*/ 1 h 243"/>
                  <a:gd name="T70" fmla="*/ 0 w 108"/>
                  <a:gd name="T7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243">
                    <a:moveTo>
                      <a:pt x="0" y="0"/>
                    </a:moveTo>
                    <a:lnTo>
                      <a:pt x="0" y="243"/>
                    </a:lnTo>
                    <a:lnTo>
                      <a:pt x="0" y="243"/>
                    </a:lnTo>
                    <a:lnTo>
                      <a:pt x="11" y="242"/>
                    </a:lnTo>
                    <a:lnTo>
                      <a:pt x="22" y="239"/>
                    </a:lnTo>
                    <a:lnTo>
                      <a:pt x="33" y="234"/>
                    </a:lnTo>
                    <a:lnTo>
                      <a:pt x="42" y="230"/>
                    </a:lnTo>
                    <a:lnTo>
                      <a:pt x="51" y="224"/>
                    </a:lnTo>
                    <a:lnTo>
                      <a:pt x="61" y="218"/>
                    </a:lnTo>
                    <a:lnTo>
                      <a:pt x="69" y="210"/>
                    </a:lnTo>
                    <a:lnTo>
                      <a:pt x="77" y="203"/>
                    </a:lnTo>
                    <a:lnTo>
                      <a:pt x="83" y="195"/>
                    </a:lnTo>
                    <a:lnTo>
                      <a:pt x="89" y="185"/>
                    </a:lnTo>
                    <a:lnTo>
                      <a:pt x="94" y="176"/>
                    </a:lnTo>
                    <a:lnTo>
                      <a:pt x="100" y="165"/>
                    </a:lnTo>
                    <a:lnTo>
                      <a:pt x="103" y="155"/>
                    </a:lnTo>
                    <a:lnTo>
                      <a:pt x="106" y="145"/>
                    </a:lnTo>
                    <a:lnTo>
                      <a:pt x="107" y="133"/>
                    </a:lnTo>
                    <a:lnTo>
                      <a:pt x="108" y="122"/>
                    </a:lnTo>
                    <a:lnTo>
                      <a:pt x="108" y="122"/>
                    </a:lnTo>
                    <a:lnTo>
                      <a:pt x="107" y="110"/>
                    </a:lnTo>
                    <a:lnTo>
                      <a:pt x="106" y="99"/>
                    </a:lnTo>
                    <a:lnTo>
                      <a:pt x="103" y="88"/>
                    </a:lnTo>
                    <a:lnTo>
                      <a:pt x="100" y="77"/>
                    </a:lnTo>
                    <a:lnTo>
                      <a:pt x="94" y="67"/>
                    </a:lnTo>
                    <a:lnTo>
                      <a:pt x="89" y="58"/>
                    </a:lnTo>
                    <a:lnTo>
                      <a:pt x="83" y="48"/>
                    </a:lnTo>
                    <a:lnTo>
                      <a:pt x="77" y="40"/>
                    </a:lnTo>
                    <a:lnTo>
                      <a:pt x="69" y="32"/>
                    </a:lnTo>
                    <a:lnTo>
                      <a:pt x="61" y="25"/>
                    </a:lnTo>
                    <a:lnTo>
                      <a:pt x="51" y="19"/>
                    </a:lnTo>
                    <a:lnTo>
                      <a:pt x="42" y="13"/>
                    </a:lnTo>
                    <a:lnTo>
                      <a:pt x="33" y="9"/>
                    </a:lnTo>
                    <a:lnTo>
                      <a:pt x="22" y="4"/>
                    </a:lnTo>
                    <a:lnTo>
                      <a:pt x="11" y="1"/>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5" name="Freeform 11"/>
              <p:cNvSpPr/>
              <p:nvPr/>
            </p:nvSpPr>
            <p:spPr bwMode="auto">
              <a:xfrm>
                <a:off x="2209800" y="4935538"/>
                <a:ext cx="406400" cy="487363"/>
              </a:xfrm>
              <a:custGeom>
                <a:avLst/>
                <a:gdLst>
                  <a:gd name="T0" fmla="*/ 35 w 256"/>
                  <a:gd name="T1" fmla="*/ 0 h 307"/>
                  <a:gd name="T2" fmla="*/ 0 w 256"/>
                  <a:gd name="T3" fmla="*/ 0 h 307"/>
                  <a:gd name="T4" fmla="*/ 0 w 256"/>
                  <a:gd name="T5" fmla="*/ 307 h 307"/>
                  <a:gd name="T6" fmla="*/ 126 w 256"/>
                  <a:gd name="T7" fmla="*/ 307 h 307"/>
                  <a:gd name="T8" fmla="*/ 126 w 256"/>
                  <a:gd name="T9" fmla="*/ 215 h 307"/>
                  <a:gd name="T10" fmla="*/ 144 w 256"/>
                  <a:gd name="T11" fmla="*/ 215 h 307"/>
                  <a:gd name="T12" fmla="*/ 144 w 256"/>
                  <a:gd name="T13" fmla="*/ 307 h 307"/>
                  <a:gd name="T14" fmla="*/ 256 w 256"/>
                  <a:gd name="T15" fmla="*/ 307 h 307"/>
                  <a:gd name="T16" fmla="*/ 256 w 256"/>
                  <a:gd name="T17" fmla="*/ 134 h 307"/>
                  <a:gd name="T18" fmla="*/ 256 w 256"/>
                  <a:gd name="T19" fmla="*/ 134 h 307"/>
                  <a:gd name="T20" fmla="*/ 255 w 256"/>
                  <a:gd name="T21" fmla="*/ 128 h 307"/>
                  <a:gd name="T22" fmla="*/ 255 w 256"/>
                  <a:gd name="T23" fmla="*/ 128 h 307"/>
                  <a:gd name="T24" fmla="*/ 255 w 256"/>
                  <a:gd name="T25" fmla="*/ 123 h 307"/>
                  <a:gd name="T26" fmla="*/ 255 w 256"/>
                  <a:gd name="T27" fmla="*/ 123 h 307"/>
                  <a:gd name="T28" fmla="*/ 254 w 256"/>
                  <a:gd name="T29" fmla="*/ 121 h 307"/>
                  <a:gd name="T30" fmla="*/ 254 w 256"/>
                  <a:gd name="T31" fmla="*/ 121 h 307"/>
                  <a:gd name="T32" fmla="*/ 253 w 256"/>
                  <a:gd name="T33" fmla="*/ 113 h 307"/>
                  <a:gd name="T34" fmla="*/ 251 w 256"/>
                  <a:gd name="T35" fmla="*/ 104 h 307"/>
                  <a:gd name="T36" fmla="*/ 248 w 256"/>
                  <a:gd name="T37" fmla="*/ 97 h 307"/>
                  <a:gd name="T38" fmla="*/ 244 w 256"/>
                  <a:gd name="T39" fmla="*/ 90 h 307"/>
                  <a:gd name="T40" fmla="*/ 240 w 256"/>
                  <a:gd name="T41" fmla="*/ 82 h 307"/>
                  <a:gd name="T42" fmla="*/ 235 w 256"/>
                  <a:gd name="T43" fmla="*/ 76 h 307"/>
                  <a:gd name="T44" fmla="*/ 225 w 256"/>
                  <a:gd name="T45" fmla="*/ 63 h 307"/>
                  <a:gd name="T46" fmla="*/ 212 w 256"/>
                  <a:gd name="T47" fmla="*/ 53 h 307"/>
                  <a:gd name="T48" fmla="*/ 199 w 256"/>
                  <a:gd name="T49" fmla="*/ 44 h 307"/>
                  <a:gd name="T50" fmla="*/ 184 w 256"/>
                  <a:gd name="T51" fmla="*/ 35 h 307"/>
                  <a:gd name="T52" fmla="*/ 169 w 256"/>
                  <a:gd name="T53" fmla="*/ 28 h 307"/>
                  <a:gd name="T54" fmla="*/ 152 w 256"/>
                  <a:gd name="T55" fmla="*/ 22 h 307"/>
                  <a:gd name="T56" fmla="*/ 135 w 256"/>
                  <a:gd name="T57" fmla="*/ 16 h 307"/>
                  <a:gd name="T58" fmla="*/ 119 w 256"/>
                  <a:gd name="T59" fmla="*/ 12 h 307"/>
                  <a:gd name="T60" fmla="*/ 103 w 256"/>
                  <a:gd name="T61" fmla="*/ 8 h 307"/>
                  <a:gd name="T62" fmla="*/ 72 w 256"/>
                  <a:gd name="T63" fmla="*/ 4 h 307"/>
                  <a:gd name="T64" fmla="*/ 46 w 256"/>
                  <a:gd name="T65" fmla="*/ 1 h 307"/>
                  <a:gd name="T66" fmla="*/ 46 w 256"/>
                  <a:gd name="T67" fmla="*/ 1 h 307"/>
                  <a:gd name="T68" fmla="*/ 40 w 256"/>
                  <a:gd name="T69" fmla="*/ 0 h 307"/>
                  <a:gd name="T70" fmla="*/ 35 w 256"/>
                  <a:gd name="T7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307">
                    <a:moveTo>
                      <a:pt x="35" y="0"/>
                    </a:moveTo>
                    <a:lnTo>
                      <a:pt x="0" y="0"/>
                    </a:lnTo>
                    <a:lnTo>
                      <a:pt x="0" y="307"/>
                    </a:lnTo>
                    <a:lnTo>
                      <a:pt x="126" y="307"/>
                    </a:lnTo>
                    <a:lnTo>
                      <a:pt x="126" y="215"/>
                    </a:lnTo>
                    <a:lnTo>
                      <a:pt x="144" y="215"/>
                    </a:lnTo>
                    <a:lnTo>
                      <a:pt x="144" y="307"/>
                    </a:lnTo>
                    <a:lnTo>
                      <a:pt x="256" y="307"/>
                    </a:lnTo>
                    <a:lnTo>
                      <a:pt x="256" y="134"/>
                    </a:lnTo>
                    <a:lnTo>
                      <a:pt x="256" y="134"/>
                    </a:lnTo>
                    <a:lnTo>
                      <a:pt x="255" y="128"/>
                    </a:lnTo>
                    <a:lnTo>
                      <a:pt x="255" y="128"/>
                    </a:lnTo>
                    <a:lnTo>
                      <a:pt x="255" y="123"/>
                    </a:lnTo>
                    <a:lnTo>
                      <a:pt x="255" y="123"/>
                    </a:lnTo>
                    <a:lnTo>
                      <a:pt x="254" y="121"/>
                    </a:lnTo>
                    <a:lnTo>
                      <a:pt x="254" y="121"/>
                    </a:lnTo>
                    <a:lnTo>
                      <a:pt x="253" y="113"/>
                    </a:lnTo>
                    <a:lnTo>
                      <a:pt x="251" y="104"/>
                    </a:lnTo>
                    <a:lnTo>
                      <a:pt x="248" y="97"/>
                    </a:lnTo>
                    <a:lnTo>
                      <a:pt x="244" y="90"/>
                    </a:lnTo>
                    <a:lnTo>
                      <a:pt x="240" y="82"/>
                    </a:lnTo>
                    <a:lnTo>
                      <a:pt x="235" y="76"/>
                    </a:lnTo>
                    <a:lnTo>
                      <a:pt x="225" y="63"/>
                    </a:lnTo>
                    <a:lnTo>
                      <a:pt x="212" y="53"/>
                    </a:lnTo>
                    <a:lnTo>
                      <a:pt x="199" y="44"/>
                    </a:lnTo>
                    <a:lnTo>
                      <a:pt x="184" y="35"/>
                    </a:lnTo>
                    <a:lnTo>
                      <a:pt x="169" y="28"/>
                    </a:lnTo>
                    <a:lnTo>
                      <a:pt x="152" y="22"/>
                    </a:lnTo>
                    <a:lnTo>
                      <a:pt x="135" y="16"/>
                    </a:lnTo>
                    <a:lnTo>
                      <a:pt x="119" y="12"/>
                    </a:lnTo>
                    <a:lnTo>
                      <a:pt x="103" y="8"/>
                    </a:lnTo>
                    <a:lnTo>
                      <a:pt x="72" y="4"/>
                    </a:lnTo>
                    <a:lnTo>
                      <a:pt x="46" y="1"/>
                    </a:lnTo>
                    <a:lnTo>
                      <a:pt x="46" y="1"/>
                    </a:lnTo>
                    <a:lnTo>
                      <a:pt x="40" y="0"/>
                    </a:lnTo>
                    <a:lnTo>
                      <a:pt x="3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9" name="Freeform 110"/>
            <p:cNvSpPr/>
            <p:nvPr/>
          </p:nvSpPr>
          <p:spPr bwMode="auto">
            <a:xfrm>
              <a:off x="2684826" y="4123990"/>
              <a:ext cx="960910" cy="960910"/>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0" name="Freeform 43"/>
            <p:cNvSpPr>
              <a:spLocks noEditPoints="1"/>
            </p:cNvSpPr>
            <p:nvPr/>
          </p:nvSpPr>
          <p:spPr bwMode="auto">
            <a:xfrm>
              <a:off x="2684826" y="4425020"/>
              <a:ext cx="299242" cy="473302"/>
            </a:xfrm>
            <a:custGeom>
              <a:avLst/>
              <a:gdLst>
                <a:gd name="T0" fmla="*/ 134 w 251"/>
                <a:gd name="T1" fmla="*/ 142 h 397"/>
                <a:gd name="T2" fmla="*/ 124 w 251"/>
                <a:gd name="T3" fmla="*/ 141 h 397"/>
                <a:gd name="T4" fmla="*/ 116 w 251"/>
                <a:gd name="T5" fmla="*/ 135 h 397"/>
                <a:gd name="T6" fmla="*/ 113 w 251"/>
                <a:gd name="T7" fmla="*/ 131 h 397"/>
                <a:gd name="T8" fmla="*/ 109 w 251"/>
                <a:gd name="T9" fmla="*/ 121 h 397"/>
                <a:gd name="T10" fmla="*/ 109 w 251"/>
                <a:gd name="T11" fmla="*/ 112 h 397"/>
                <a:gd name="T12" fmla="*/ 113 w 251"/>
                <a:gd name="T13" fmla="*/ 102 h 397"/>
                <a:gd name="T14" fmla="*/ 116 w 251"/>
                <a:gd name="T15" fmla="*/ 98 h 397"/>
                <a:gd name="T16" fmla="*/ 124 w 251"/>
                <a:gd name="T17" fmla="*/ 92 h 397"/>
                <a:gd name="T18" fmla="*/ 134 w 251"/>
                <a:gd name="T19" fmla="*/ 91 h 397"/>
                <a:gd name="T20" fmla="*/ 139 w 251"/>
                <a:gd name="T21" fmla="*/ 91 h 397"/>
                <a:gd name="T22" fmla="*/ 148 w 251"/>
                <a:gd name="T23" fmla="*/ 95 h 397"/>
                <a:gd name="T24" fmla="*/ 153 w 251"/>
                <a:gd name="T25" fmla="*/ 98 h 397"/>
                <a:gd name="T26" fmla="*/ 159 w 251"/>
                <a:gd name="T27" fmla="*/ 107 h 397"/>
                <a:gd name="T28" fmla="*/ 160 w 251"/>
                <a:gd name="T29" fmla="*/ 117 h 397"/>
                <a:gd name="T30" fmla="*/ 159 w 251"/>
                <a:gd name="T31" fmla="*/ 127 h 397"/>
                <a:gd name="T32" fmla="*/ 153 w 251"/>
                <a:gd name="T33" fmla="*/ 135 h 397"/>
                <a:gd name="T34" fmla="*/ 148 w 251"/>
                <a:gd name="T35" fmla="*/ 138 h 397"/>
                <a:gd name="T36" fmla="*/ 139 w 251"/>
                <a:gd name="T37" fmla="*/ 142 h 397"/>
                <a:gd name="T38" fmla="*/ 105 w 251"/>
                <a:gd name="T39" fmla="*/ 0 h 397"/>
                <a:gd name="T40" fmla="*/ 91 w 251"/>
                <a:gd name="T41" fmla="*/ 1 h 397"/>
                <a:gd name="T42" fmla="*/ 64 w 251"/>
                <a:gd name="T43" fmla="*/ 6 h 397"/>
                <a:gd name="T44" fmla="*/ 38 w 251"/>
                <a:gd name="T45" fmla="*/ 17 h 397"/>
                <a:gd name="T46" fmla="*/ 13 w 251"/>
                <a:gd name="T47" fmla="*/ 33 h 397"/>
                <a:gd name="T48" fmla="*/ 2 w 251"/>
                <a:gd name="T49" fmla="*/ 43 h 397"/>
                <a:gd name="T50" fmla="*/ 0 w 251"/>
                <a:gd name="T51" fmla="*/ 397 h 397"/>
                <a:gd name="T52" fmla="*/ 17 w 251"/>
                <a:gd name="T53" fmla="*/ 322 h 397"/>
                <a:gd name="T54" fmla="*/ 56 w 251"/>
                <a:gd name="T55" fmla="*/ 282 h 397"/>
                <a:gd name="T56" fmla="*/ 80 w 251"/>
                <a:gd name="T57" fmla="*/ 289 h 397"/>
                <a:gd name="T58" fmla="*/ 106 w 251"/>
                <a:gd name="T59" fmla="*/ 291 h 397"/>
                <a:gd name="T60" fmla="*/ 119 w 251"/>
                <a:gd name="T61" fmla="*/ 291 h 397"/>
                <a:gd name="T62" fmla="*/ 146 w 251"/>
                <a:gd name="T63" fmla="*/ 285 h 397"/>
                <a:gd name="T64" fmla="*/ 172 w 251"/>
                <a:gd name="T65" fmla="*/ 275 h 397"/>
                <a:gd name="T66" fmla="*/ 197 w 251"/>
                <a:gd name="T67" fmla="*/ 259 h 397"/>
                <a:gd name="T68" fmla="*/ 208 w 251"/>
                <a:gd name="T69" fmla="*/ 249 h 397"/>
                <a:gd name="T70" fmla="*/ 227 w 251"/>
                <a:gd name="T71" fmla="*/ 226 h 397"/>
                <a:gd name="T72" fmla="*/ 239 w 251"/>
                <a:gd name="T73" fmla="*/ 201 h 397"/>
                <a:gd name="T74" fmla="*/ 248 w 251"/>
                <a:gd name="T75" fmla="*/ 174 h 397"/>
                <a:gd name="T76" fmla="*/ 251 w 251"/>
                <a:gd name="T77" fmla="*/ 146 h 397"/>
                <a:gd name="T78" fmla="*/ 248 w 251"/>
                <a:gd name="T79" fmla="*/ 118 h 397"/>
                <a:gd name="T80" fmla="*/ 239 w 251"/>
                <a:gd name="T81" fmla="*/ 91 h 397"/>
                <a:gd name="T82" fmla="*/ 227 w 251"/>
                <a:gd name="T83" fmla="*/ 66 h 397"/>
                <a:gd name="T84" fmla="*/ 208 w 251"/>
                <a:gd name="T85" fmla="*/ 43 h 397"/>
                <a:gd name="T86" fmla="*/ 197 w 251"/>
                <a:gd name="T87" fmla="*/ 33 h 397"/>
                <a:gd name="T88" fmla="*/ 172 w 251"/>
                <a:gd name="T89" fmla="*/ 17 h 397"/>
                <a:gd name="T90" fmla="*/ 146 w 251"/>
                <a:gd name="T91" fmla="*/ 6 h 397"/>
                <a:gd name="T92" fmla="*/ 119 w 251"/>
                <a:gd name="T93" fmla="*/ 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397">
                  <a:moveTo>
                    <a:pt x="134" y="142"/>
                  </a:moveTo>
                  <a:lnTo>
                    <a:pt x="134" y="142"/>
                  </a:lnTo>
                  <a:lnTo>
                    <a:pt x="130" y="142"/>
                  </a:lnTo>
                  <a:lnTo>
                    <a:pt x="124" y="141"/>
                  </a:lnTo>
                  <a:lnTo>
                    <a:pt x="120" y="138"/>
                  </a:lnTo>
                  <a:lnTo>
                    <a:pt x="116" y="135"/>
                  </a:lnTo>
                  <a:lnTo>
                    <a:pt x="116" y="135"/>
                  </a:lnTo>
                  <a:lnTo>
                    <a:pt x="113" y="131"/>
                  </a:lnTo>
                  <a:lnTo>
                    <a:pt x="110" y="127"/>
                  </a:lnTo>
                  <a:lnTo>
                    <a:pt x="109" y="121"/>
                  </a:lnTo>
                  <a:lnTo>
                    <a:pt x="109" y="116"/>
                  </a:lnTo>
                  <a:lnTo>
                    <a:pt x="109" y="112"/>
                  </a:lnTo>
                  <a:lnTo>
                    <a:pt x="110" y="107"/>
                  </a:lnTo>
                  <a:lnTo>
                    <a:pt x="113" y="102"/>
                  </a:lnTo>
                  <a:lnTo>
                    <a:pt x="116" y="98"/>
                  </a:lnTo>
                  <a:lnTo>
                    <a:pt x="116" y="98"/>
                  </a:lnTo>
                  <a:lnTo>
                    <a:pt x="120" y="95"/>
                  </a:lnTo>
                  <a:lnTo>
                    <a:pt x="124" y="92"/>
                  </a:lnTo>
                  <a:lnTo>
                    <a:pt x="130" y="91"/>
                  </a:lnTo>
                  <a:lnTo>
                    <a:pt x="134" y="91"/>
                  </a:lnTo>
                  <a:lnTo>
                    <a:pt x="134" y="91"/>
                  </a:lnTo>
                  <a:lnTo>
                    <a:pt x="139" y="91"/>
                  </a:lnTo>
                  <a:lnTo>
                    <a:pt x="144" y="92"/>
                  </a:lnTo>
                  <a:lnTo>
                    <a:pt x="148" y="95"/>
                  </a:lnTo>
                  <a:lnTo>
                    <a:pt x="153" y="98"/>
                  </a:lnTo>
                  <a:lnTo>
                    <a:pt x="153" y="98"/>
                  </a:lnTo>
                  <a:lnTo>
                    <a:pt x="156" y="102"/>
                  </a:lnTo>
                  <a:lnTo>
                    <a:pt x="159" y="107"/>
                  </a:lnTo>
                  <a:lnTo>
                    <a:pt x="160" y="112"/>
                  </a:lnTo>
                  <a:lnTo>
                    <a:pt x="160" y="117"/>
                  </a:lnTo>
                  <a:lnTo>
                    <a:pt x="160" y="121"/>
                  </a:lnTo>
                  <a:lnTo>
                    <a:pt x="159" y="127"/>
                  </a:lnTo>
                  <a:lnTo>
                    <a:pt x="156" y="131"/>
                  </a:lnTo>
                  <a:lnTo>
                    <a:pt x="153" y="135"/>
                  </a:lnTo>
                  <a:lnTo>
                    <a:pt x="153" y="135"/>
                  </a:lnTo>
                  <a:lnTo>
                    <a:pt x="148" y="138"/>
                  </a:lnTo>
                  <a:lnTo>
                    <a:pt x="144" y="141"/>
                  </a:lnTo>
                  <a:lnTo>
                    <a:pt x="139" y="142"/>
                  </a:lnTo>
                  <a:lnTo>
                    <a:pt x="134" y="142"/>
                  </a:lnTo>
                  <a:close/>
                  <a:moveTo>
                    <a:pt x="105" y="0"/>
                  </a:moveTo>
                  <a:lnTo>
                    <a:pt x="105" y="0"/>
                  </a:lnTo>
                  <a:lnTo>
                    <a:pt x="91" y="1"/>
                  </a:lnTo>
                  <a:lnTo>
                    <a:pt x="77" y="3"/>
                  </a:lnTo>
                  <a:lnTo>
                    <a:pt x="64" y="6"/>
                  </a:lnTo>
                  <a:lnTo>
                    <a:pt x="50" y="12"/>
                  </a:lnTo>
                  <a:lnTo>
                    <a:pt x="38" y="17"/>
                  </a:lnTo>
                  <a:lnTo>
                    <a:pt x="25" y="24"/>
                  </a:lnTo>
                  <a:lnTo>
                    <a:pt x="13" y="33"/>
                  </a:lnTo>
                  <a:lnTo>
                    <a:pt x="2" y="43"/>
                  </a:lnTo>
                  <a:lnTo>
                    <a:pt x="2" y="43"/>
                  </a:lnTo>
                  <a:lnTo>
                    <a:pt x="0" y="46"/>
                  </a:lnTo>
                  <a:lnTo>
                    <a:pt x="0" y="397"/>
                  </a:lnTo>
                  <a:lnTo>
                    <a:pt x="45" y="351"/>
                  </a:lnTo>
                  <a:lnTo>
                    <a:pt x="17" y="322"/>
                  </a:lnTo>
                  <a:lnTo>
                    <a:pt x="56" y="282"/>
                  </a:lnTo>
                  <a:lnTo>
                    <a:pt x="56" y="282"/>
                  </a:lnTo>
                  <a:lnTo>
                    <a:pt x="68" y="286"/>
                  </a:lnTo>
                  <a:lnTo>
                    <a:pt x="80" y="289"/>
                  </a:lnTo>
                  <a:lnTo>
                    <a:pt x="93" y="291"/>
                  </a:lnTo>
                  <a:lnTo>
                    <a:pt x="106" y="291"/>
                  </a:lnTo>
                  <a:lnTo>
                    <a:pt x="106" y="291"/>
                  </a:lnTo>
                  <a:lnTo>
                    <a:pt x="119" y="291"/>
                  </a:lnTo>
                  <a:lnTo>
                    <a:pt x="133" y="289"/>
                  </a:lnTo>
                  <a:lnTo>
                    <a:pt x="146" y="285"/>
                  </a:lnTo>
                  <a:lnTo>
                    <a:pt x="160" y="280"/>
                  </a:lnTo>
                  <a:lnTo>
                    <a:pt x="172" y="275"/>
                  </a:lnTo>
                  <a:lnTo>
                    <a:pt x="185" y="268"/>
                  </a:lnTo>
                  <a:lnTo>
                    <a:pt x="197" y="259"/>
                  </a:lnTo>
                  <a:lnTo>
                    <a:pt x="208" y="249"/>
                  </a:lnTo>
                  <a:lnTo>
                    <a:pt x="208" y="249"/>
                  </a:lnTo>
                  <a:lnTo>
                    <a:pt x="217" y="237"/>
                  </a:lnTo>
                  <a:lnTo>
                    <a:pt x="227" y="226"/>
                  </a:lnTo>
                  <a:lnTo>
                    <a:pt x="234" y="213"/>
                  </a:lnTo>
                  <a:lnTo>
                    <a:pt x="239" y="201"/>
                  </a:lnTo>
                  <a:lnTo>
                    <a:pt x="245" y="187"/>
                  </a:lnTo>
                  <a:lnTo>
                    <a:pt x="248" y="174"/>
                  </a:lnTo>
                  <a:lnTo>
                    <a:pt x="250" y="160"/>
                  </a:lnTo>
                  <a:lnTo>
                    <a:pt x="251" y="146"/>
                  </a:lnTo>
                  <a:lnTo>
                    <a:pt x="250" y="132"/>
                  </a:lnTo>
                  <a:lnTo>
                    <a:pt x="248" y="118"/>
                  </a:lnTo>
                  <a:lnTo>
                    <a:pt x="245" y="105"/>
                  </a:lnTo>
                  <a:lnTo>
                    <a:pt x="239" y="91"/>
                  </a:lnTo>
                  <a:lnTo>
                    <a:pt x="234" y="78"/>
                  </a:lnTo>
                  <a:lnTo>
                    <a:pt x="227" y="66"/>
                  </a:lnTo>
                  <a:lnTo>
                    <a:pt x="217" y="54"/>
                  </a:lnTo>
                  <a:lnTo>
                    <a:pt x="208" y="43"/>
                  </a:lnTo>
                  <a:lnTo>
                    <a:pt x="208" y="43"/>
                  </a:lnTo>
                  <a:lnTo>
                    <a:pt x="197" y="33"/>
                  </a:lnTo>
                  <a:lnTo>
                    <a:pt x="185" y="24"/>
                  </a:lnTo>
                  <a:lnTo>
                    <a:pt x="172" y="17"/>
                  </a:lnTo>
                  <a:lnTo>
                    <a:pt x="160" y="12"/>
                  </a:lnTo>
                  <a:lnTo>
                    <a:pt x="146" y="6"/>
                  </a:lnTo>
                  <a:lnTo>
                    <a:pt x="133" y="3"/>
                  </a:lnTo>
                  <a:lnTo>
                    <a:pt x="119" y="1"/>
                  </a:lnTo>
                  <a:lnTo>
                    <a:pt x="10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1" name="Freeform 116"/>
            <p:cNvSpPr/>
            <p:nvPr/>
          </p:nvSpPr>
          <p:spPr bwMode="auto">
            <a:xfrm>
              <a:off x="1659537" y="2091295"/>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2" name="Freeform 108"/>
            <p:cNvSpPr/>
            <p:nvPr/>
          </p:nvSpPr>
          <p:spPr bwMode="auto">
            <a:xfrm>
              <a:off x="2684826" y="1074351"/>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3" name="Freeform 40"/>
            <p:cNvSpPr/>
            <p:nvPr/>
          </p:nvSpPr>
          <p:spPr bwMode="auto">
            <a:xfrm>
              <a:off x="2684826" y="1327973"/>
              <a:ext cx="194328" cy="664054"/>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grpSp>
        <p:nvGrpSpPr>
          <p:cNvPr id="58" name="그룹 87"/>
          <p:cNvGrpSpPr/>
          <p:nvPr userDrawn="1"/>
        </p:nvGrpSpPr>
        <p:grpSpPr>
          <a:xfrm>
            <a:off x="10522217" y="5581017"/>
            <a:ext cx="1263130" cy="1281262"/>
            <a:chOff x="7668344" y="5495925"/>
            <a:chExt cx="1261419" cy="1279526"/>
          </a:xfrm>
        </p:grpSpPr>
        <p:sp>
          <p:nvSpPr>
            <p:cNvPr id="59"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0"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1"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2"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63"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4"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5"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6"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7"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8"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9" name="Freeform 26"/>
            <p:cNvSpPr/>
            <p:nvPr/>
          </p:nvSpPr>
          <p:spPr bwMode="auto">
            <a:xfrm>
              <a:off x="8315651" y="6161339"/>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defTabSz="1219200" latinLnBrk="1"/>
              <a:endParaRPr lang="ko-KR" altLang="en-US" sz="3200"/>
            </a:p>
          </p:txBody>
        </p:sp>
        <p:sp>
          <p:nvSpPr>
            <p:cNvPr id="70" name="Freeform 28"/>
            <p:cNvSpPr/>
            <p:nvPr/>
          </p:nvSpPr>
          <p:spPr bwMode="auto">
            <a:xfrm>
              <a:off x="8197959" y="6292610"/>
              <a:ext cx="82989" cy="203698"/>
            </a:xfrm>
            <a:custGeom>
              <a:avLst/>
              <a:gdLst>
                <a:gd name="T0" fmla="*/ 55 w 55"/>
                <a:gd name="T1" fmla="*/ 0 h 135"/>
                <a:gd name="T2" fmla="*/ 55 w 55"/>
                <a:gd name="T3" fmla="*/ 0 h 135"/>
                <a:gd name="T4" fmla="*/ 44 w 55"/>
                <a:gd name="T5" fmla="*/ 3 h 135"/>
                <a:gd name="T6" fmla="*/ 33 w 55"/>
                <a:gd name="T7" fmla="*/ 8 h 135"/>
                <a:gd name="T8" fmla="*/ 24 w 55"/>
                <a:gd name="T9" fmla="*/ 16 h 135"/>
                <a:gd name="T10" fmla="*/ 16 w 55"/>
                <a:gd name="T11" fmla="*/ 24 h 135"/>
                <a:gd name="T12" fmla="*/ 9 w 55"/>
                <a:gd name="T13" fmla="*/ 34 h 135"/>
                <a:gd name="T14" fmla="*/ 4 w 55"/>
                <a:gd name="T15" fmla="*/ 44 h 135"/>
                <a:gd name="T16" fmla="*/ 1 w 55"/>
                <a:gd name="T17" fmla="*/ 55 h 135"/>
                <a:gd name="T18" fmla="*/ 0 w 55"/>
                <a:gd name="T19" fmla="*/ 68 h 135"/>
                <a:gd name="T20" fmla="*/ 0 w 55"/>
                <a:gd name="T21" fmla="*/ 68 h 135"/>
                <a:gd name="T22" fmla="*/ 1 w 55"/>
                <a:gd name="T23" fmla="*/ 80 h 135"/>
                <a:gd name="T24" fmla="*/ 4 w 55"/>
                <a:gd name="T25" fmla="*/ 91 h 135"/>
                <a:gd name="T26" fmla="*/ 9 w 55"/>
                <a:gd name="T27" fmla="*/ 101 h 135"/>
                <a:gd name="T28" fmla="*/ 16 w 55"/>
                <a:gd name="T29" fmla="*/ 112 h 135"/>
                <a:gd name="T30" fmla="*/ 24 w 55"/>
                <a:gd name="T31" fmla="*/ 119 h 135"/>
                <a:gd name="T32" fmla="*/ 33 w 55"/>
                <a:gd name="T33" fmla="*/ 127 h 135"/>
                <a:gd name="T34" fmla="*/ 44 w 55"/>
                <a:gd name="T35" fmla="*/ 132 h 135"/>
                <a:gd name="T36" fmla="*/ 55 w 55"/>
                <a:gd name="T37" fmla="*/ 135 h 135"/>
                <a:gd name="T38" fmla="*/ 55 w 55"/>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5">
                  <a:moveTo>
                    <a:pt x="55" y="0"/>
                  </a:moveTo>
                  <a:lnTo>
                    <a:pt x="55" y="0"/>
                  </a:lnTo>
                  <a:lnTo>
                    <a:pt x="44" y="3"/>
                  </a:lnTo>
                  <a:lnTo>
                    <a:pt x="33" y="8"/>
                  </a:lnTo>
                  <a:lnTo>
                    <a:pt x="24" y="16"/>
                  </a:lnTo>
                  <a:lnTo>
                    <a:pt x="16" y="24"/>
                  </a:lnTo>
                  <a:lnTo>
                    <a:pt x="9" y="34"/>
                  </a:lnTo>
                  <a:lnTo>
                    <a:pt x="4" y="44"/>
                  </a:lnTo>
                  <a:lnTo>
                    <a:pt x="1" y="55"/>
                  </a:lnTo>
                  <a:lnTo>
                    <a:pt x="0" y="68"/>
                  </a:lnTo>
                  <a:lnTo>
                    <a:pt x="0" y="68"/>
                  </a:lnTo>
                  <a:lnTo>
                    <a:pt x="1" y="80"/>
                  </a:lnTo>
                  <a:lnTo>
                    <a:pt x="4" y="91"/>
                  </a:lnTo>
                  <a:lnTo>
                    <a:pt x="9" y="101"/>
                  </a:lnTo>
                  <a:lnTo>
                    <a:pt x="16" y="112"/>
                  </a:lnTo>
                  <a:lnTo>
                    <a:pt x="24" y="119"/>
                  </a:lnTo>
                  <a:lnTo>
                    <a:pt x="33" y="127"/>
                  </a:lnTo>
                  <a:lnTo>
                    <a:pt x="44" y="132"/>
                  </a:lnTo>
                  <a:lnTo>
                    <a:pt x="55" y="135"/>
                  </a:lnTo>
                  <a:lnTo>
                    <a:pt x="5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1" name="Freeform 30"/>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2"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3" name="Freeform 32"/>
            <p:cNvSpPr/>
            <p:nvPr/>
          </p:nvSpPr>
          <p:spPr bwMode="auto">
            <a:xfrm>
              <a:off x="8315651" y="6291101"/>
              <a:ext cx="92042" cy="206716"/>
            </a:xfrm>
            <a:custGeom>
              <a:avLst/>
              <a:gdLst>
                <a:gd name="T0" fmla="*/ 0 w 61"/>
                <a:gd name="T1" fmla="*/ 0 h 137"/>
                <a:gd name="T2" fmla="*/ 0 w 61"/>
                <a:gd name="T3" fmla="*/ 137 h 137"/>
                <a:gd name="T4" fmla="*/ 0 w 61"/>
                <a:gd name="T5" fmla="*/ 137 h 137"/>
                <a:gd name="T6" fmla="*/ 12 w 61"/>
                <a:gd name="T7" fmla="*/ 135 h 137"/>
                <a:gd name="T8" fmla="*/ 23 w 61"/>
                <a:gd name="T9" fmla="*/ 130 h 137"/>
                <a:gd name="T10" fmla="*/ 34 w 61"/>
                <a:gd name="T11" fmla="*/ 122 h 137"/>
                <a:gd name="T12" fmla="*/ 43 w 61"/>
                <a:gd name="T13" fmla="*/ 114 h 137"/>
                <a:gd name="T14" fmla="*/ 50 w 61"/>
                <a:gd name="T15" fmla="*/ 105 h 137"/>
                <a:gd name="T16" fmla="*/ 56 w 61"/>
                <a:gd name="T17" fmla="*/ 93 h 137"/>
                <a:gd name="T18" fmla="*/ 59 w 61"/>
                <a:gd name="T19" fmla="*/ 82 h 137"/>
                <a:gd name="T20" fmla="*/ 61 w 61"/>
                <a:gd name="T21" fmla="*/ 69 h 137"/>
                <a:gd name="T22" fmla="*/ 61 w 61"/>
                <a:gd name="T23" fmla="*/ 69 h 137"/>
                <a:gd name="T24" fmla="*/ 59 w 61"/>
                <a:gd name="T25" fmla="*/ 55 h 137"/>
                <a:gd name="T26" fmla="*/ 56 w 61"/>
                <a:gd name="T27" fmla="*/ 44 h 137"/>
                <a:gd name="T28" fmla="*/ 50 w 61"/>
                <a:gd name="T29" fmla="*/ 32 h 137"/>
                <a:gd name="T30" fmla="*/ 43 w 61"/>
                <a:gd name="T31" fmla="*/ 23 h 137"/>
                <a:gd name="T32" fmla="*/ 34 w 61"/>
                <a:gd name="T33" fmla="*/ 15 h 137"/>
                <a:gd name="T34" fmla="*/ 23 w 61"/>
                <a:gd name="T35" fmla="*/ 7 h 137"/>
                <a:gd name="T36" fmla="*/ 12 w 61"/>
                <a:gd name="T37" fmla="*/ 3 h 137"/>
                <a:gd name="T38" fmla="*/ 0 w 61"/>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137">
                  <a:moveTo>
                    <a:pt x="0" y="0"/>
                  </a:moveTo>
                  <a:lnTo>
                    <a:pt x="0" y="137"/>
                  </a:lnTo>
                  <a:lnTo>
                    <a:pt x="0" y="137"/>
                  </a:lnTo>
                  <a:lnTo>
                    <a:pt x="12" y="135"/>
                  </a:lnTo>
                  <a:lnTo>
                    <a:pt x="23" y="130"/>
                  </a:lnTo>
                  <a:lnTo>
                    <a:pt x="34" y="122"/>
                  </a:lnTo>
                  <a:lnTo>
                    <a:pt x="43" y="114"/>
                  </a:lnTo>
                  <a:lnTo>
                    <a:pt x="50" y="105"/>
                  </a:lnTo>
                  <a:lnTo>
                    <a:pt x="56" y="93"/>
                  </a:lnTo>
                  <a:lnTo>
                    <a:pt x="59" y="82"/>
                  </a:lnTo>
                  <a:lnTo>
                    <a:pt x="61" y="69"/>
                  </a:lnTo>
                  <a:lnTo>
                    <a:pt x="61" y="69"/>
                  </a:lnTo>
                  <a:lnTo>
                    <a:pt x="59" y="55"/>
                  </a:lnTo>
                  <a:lnTo>
                    <a:pt x="56" y="44"/>
                  </a:lnTo>
                  <a:lnTo>
                    <a:pt x="50" y="32"/>
                  </a:lnTo>
                  <a:lnTo>
                    <a:pt x="43" y="23"/>
                  </a:lnTo>
                  <a:lnTo>
                    <a:pt x="34" y="15"/>
                  </a:lnTo>
                  <a:lnTo>
                    <a:pt x="23" y="7"/>
                  </a:lnTo>
                  <a:lnTo>
                    <a:pt x="12"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4" name="Freeform 34"/>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5"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410423308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bg>
      <p:bgRef idx="1001">
        <a:schemeClr val="bg1"/>
      </p:bgRef>
    </p:bg>
    <p:spTree>
      <p:nvGrpSpPr>
        <p:cNvPr id="1" name=""/>
        <p:cNvGrpSpPr/>
        <p:nvPr/>
      </p:nvGrpSpPr>
      <p:grpSpPr>
        <a:xfrm>
          <a:off x="0" y="0"/>
          <a:ext cx="0" cy="0"/>
          <a:chOff x="0" y="0"/>
          <a:chExt cx="0" cy="0"/>
        </a:xfrm>
      </p:grpSpPr>
      <p:sp>
        <p:nvSpPr>
          <p:cNvPr id="9801" name="副标题 2"/>
          <p:cNvSpPr>
            <a:spLocks noGrp="1"/>
          </p:cNvSpPr>
          <p:nvPr>
            <p:ph type="subTitle" idx="1"/>
          </p:nvPr>
        </p:nvSpPr>
        <p:spPr>
          <a:xfrm>
            <a:off x="5646652" y="3236831"/>
            <a:ext cx="5873836" cy="487867"/>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b="1">
                <a:solidFill>
                  <a:srgbClr val="595959"/>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Click to edit Master subtitle style</a:t>
            </a:r>
          </a:p>
        </p:txBody>
      </p:sp>
      <p:sp>
        <p:nvSpPr>
          <p:cNvPr id="9802" name="标题 1"/>
          <p:cNvSpPr>
            <a:spLocks noGrp="1"/>
          </p:cNvSpPr>
          <p:nvPr>
            <p:ph type="ctrTitle" hasCustomPrompt="1"/>
          </p:nvPr>
        </p:nvSpPr>
        <p:spPr>
          <a:xfrm>
            <a:off x="5646652" y="1899218"/>
            <a:ext cx="5873836" cy="1313224"/>
          </a:xfrm>
          <a:prstGeom prst="rect">
            <a:avLst/>
          </a:prstGeom>
        </p:spPr>
        <p:txBody>
          <a:bodyPr anchor="ctr">
            <a:normAutofit/>
          </a:bodyPr>
          <a:lstStyle>
            <a:lvl1pPr algn="ctr">
              <a:defRPr kumimoji="1" lang="zh-CN" altLang="en-US" sz="3600" b="1" kern="1200" spc="200" dirty="0">
                <a:solidFill>
                  <a:schemeClr val="tx1">
                    <a:lumMod val="65000"/>
                    <a:lumOff val="35000"/>
                  </a:schemeClr>
                </a:solidFill>
                <a:latin typeface="Arial" panose="020B0604020202020204" pitchFamily="34" charset="0"/>
                <a:ea typeface="微软雅黑" panose="020B0503020204020204" charset="-122"/>
                <a:cs typeface="+mj-cs"/>
              </a:defRPr>
            </a:lvl1pPr>
          </a:lstStyle>
          <a:p>
            <a:r>
              <a:rPr lang="ja-JP" altLang="en-US" dirty="0"/>
              <a:t>タイトル</a:t>
            </a:r>
            <a:br>
              <a:rPr lang="en-US" altLang="ja-JP" dirty="0"/>
            </a:br>
            <a:r>
              <a:rPr lang="ja-JP" altLang="en-US" dirty="0"/>
              <a:t>編集</a:t>
            </a:r>
            <a:endParaRPr lang="zh-CN" altLang="en-US" dirty="0"/>
          </a:p>
        </p:txBody>
      </p:sp>
      <p:sp>
        <p:nvSpPr>
          <p:cNvPr id="12" name="文本占位符 13"/>
          <p:cNvSpPr>
            <a:spLocks noGrp="1"/>
          </p:cNvSpPr>
          <p:nvPr>
            <p:ph type="body" sz="quarter" idx="10" hasCustomPrompt="1"/>
          </p:nvPr>
        </p:nvSpPr>
        <p:spPr>
          <a:xfrm>
            <a:off x="5646652" y="3967307"/>
            <a:ext cx="5873836" cy="1261185"/>
          </a:xfrm>
          <a:prstGeom prst="rect">
            <a:avLst/>
          </a:prstGeom>
        </p:spPr>
        <p:txBody>
          <a:bodyPr anchor="ctr">
            <a:normAutofit/>
          </a:bodyPr>
          <a:lstStyle>
            <a:lvl1pPr marL="0" indent="0" algn="ctr">
              <a:buNone/>
              <a:defRPr kumimoji="1" lang="zh-CN" altLang="en-US" sz="1800" kern="1200" dirty="0" smtClean="0">
                <a:solidFill>
                  <a:schemeClr val="tx1"/>
                </a:solidFill>
                <a:latin typeface="+mn-lt"/>
                <a:ea typeface="Yu Gothic" panose="020B0400000000000000" charset="-128"/>
                <a:cs typeface="+mn-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t>セミナー　日付</a:t>
            </a:r>
            <a:endParaRPr lang="en-US" altLang="ja-JP"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t>研究室</a:t>
            </a:r>
            <a:endParaRPr lang="en-US" altLang="ja-JP" dirty="0"/>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t>名前</a:t>
            </a:r>
            <a:endParaRPr lang="zh-CN" altLang="en-US" dirty="0"/>
          </a:p>
        </p:txBody>
      </p:sp>
      <p:grpSp>
        <p:nvGrpSpPr>
          <p:cNvPr id="14" name="그룹 1"/>
          <p:cNvGrpSpPr/>
          <p:nvPr userDrawn="1"/>
        </p:nvGrpSpPr>
        <p:grpSpPr>
          <a:xfrm>
            <a:off x="0" y="0"/>
            <a:ext cx="6362700" cy="6863906"/>
            <a:chOff x="0" y="57408"/>
            <a:chExt cx="4661488" cy="5028685"/>
          </a:xfrm>
        </p:grpSpPr>
        <p:sp>
          <p:nvSpPr>
            <p:cNvPr id="15" name="Freeform 97"/>
            <p:cNvSpPr/>
            <p:nvPr/>
          </p:nvSpPr>
          <p:spPr bwMode="auto">
            <a:xfrm>
              <a:off x="2684826" y="5860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6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6" name="Freeform 98"/>
            <p:cNvSpPr/>
            <p:nvPr/>
          </p:nvSpPr>
          <p:spPr bwMode="auto">
            <a:xfrm>
              <a:off x="0" y="57408"/>
              <a:ext cx="3078251" cy="962103"/>
            </a:xfrm>
            <a:custGeom>
              <a:avLst/>
              <a:gdLst>
                <a:gd name="T0" fmla="*/ 2178 w 2582"/>
                <a:gd name="T1" fmla="*/ 0 h 807"/>
                <a:gd name="T2" fmla="*/ 0 w 2582"/>
                <a:gd name="T3" fmla="*/ 0 h 807"/>
                <a:gd name="T4" fmla="*/ 0 w 2582"/>
                <a:gd name="T5" fmla="*/ 807 h 807"/>
                <a:gd name="T6" fmla="*/ 2178 w 2582"/>
                <a:gd name="T7" fmla="*/ 807 h 807"/>
                <a:gd name="T8" fmla="*/ 2582 w 2582"/>
                <a:gd name="T9" fmla="*/ 404 h 807"/>
                <a:gd name="T10" fmla="*/ 2178 w 2582"/>
                <a:gd name="T11" fmla="*/ 0 h 807"/>
              </a:gdLst>
              <a:ahLst/>
              <a:cxnLst>
                <a:cxn ang="0">
                  <a:pos x="T0" y="T1"/>
                </a:cxn>
                <a:cxn ang="0">
                  <a:pos x="T2" y="T3"/>
                </a:cxn>
                <a:cxn ang="0">
                  <a:pos x="T4" y="T5"/>
                </a:cxn>
                <a:cxn ang="0">
                  <a:pos x="T6" y="T7"/>
                </a:cxn>
                <a:cxn ang="0">
                  <a:pos x="T8" y="T9"/>
                </a:cxn>
                <a:cxn ang="0">
                  <a:pos x="T10" y="T11"/>
                </a:cxn>
              </a:cxnLst>
              <a:rect l="0" t="0" r="r" b="b"/>
              <a:pathLst>
                <a:path w="2582" h="807">
                  <a:moveTo>
                    <a:pt x="2178" y="0"/>
                  </a:moveTo>
                  <a:lnTo>
                    <a:pt x="0" y="0"/>
                  </a:lnTo>
                  <a:lnTo>
                    <a:pt x="0" y="807"/>
                  </a:lnTo>
                  <a:lnTo>
                    <a:pt x="2178" y="807"/>
                  </a:lnTo>
                  <a:lnTo>
                    <a:pt x="2582" y="404"/>
                  </a:lnTo>
                  <a:lnTo>
                    <a:pt x="2178" y="0"/>
                  </a:lnTo>
                  <a:close/>
                </a:path>
              </a:pathLst>
            </a:custGeom>
            <a:solidFill>
              <a:schemeClr val="accent1">
                <a:lumMod val="20000"/>
                <a:lumOff val="8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7" name="Freeform 99"/>
            <p:cNvSpPr/>
            <p:nvPr/>
          </p:nvSpPr>
          <p:spPr bwMode="auto">
            <a:xfrm>
              <a:off x="0" y="1074351"/>
              <a:ext cx="2063692" cy="962103"/>
            </a:xfrm>
            <a:custGeom>
              <a:avLst/>
              <a:gdLst>
                <a:gd name="T0" fmla="*/ 1327 w 1731"/>
                <a:gd name="T1" fmla="*/ 0 h 807"/>
                <a:gd name="T2" fmla="*/ 0 w 1731"/>
                <a:gd name="T3" fmla="*/ 0 h 807"/>
                <a:gd name="T4" fmla="*/ 0 w 1731"/>
                <a:gd name="T5" fmla="*/ 807 h 807"/>
                <a:gd name="T6" fmla="*/ 1327 w 1731"/>
                <a:gd name="T7" fmla="*/ 807 h 807"/>
                <a:gd name="T8" fmla="*/ 1731 w 1731"/>
                <a:gd name="T9" fmla="*/ 403 h 807"/>
                <a:gd name="T10" fmla="*/ 1327 w 1731"/>
                <a:gd name="T11" fmla="*/ 0 h 807"/>
              </a:gdLst>
              <a:ahLst/>
              <a:cxnLst>
                <a:cxn ang="0">
                  <a:pos x="T0" y="T1"/>
                </a:cxn>
                <a:cxn ang="0">
                  <a:pos x="T2" y="T3"/>
                </a:cxn>
                <a:cxn ang="0">
                  <a:pos x="T4" y="T5"/>
                </a:cxn>
                <a:cxn ang="0">
                  <a:pos x="T6" y="T7"/>
                </a:cxn>
                <a:cxn ang="0">
                  <a:pos x="T8" y="T9"/>
                </a:cxn>
                <a:cxn ang="0">
                  <a:pos x="T10" y="T11"/>
                </a:cxn>
              </a:cxnLst>
              <a:rect l="0" t="0" r="r" b="b"/>
              <a:pathLst>
                <a:path w="1731" h="807">
                  <a:moveTo>
                    <a:pt x="1327" y="0"/>
                  </a:moveTo>
                  <a:lnTo>
                    <a:pt x="0" y="0"/>
                  </a:lnTo>
                  <a:lnTo>
                    <a:pt x="0" y="807"/>
                  </a:lnTo>
                  <a:lnTo>
                    <a:pt x="1327" y="807"/>
                  </a:lnTo>
                  <a:lnTo>
                    <a:pt x="1731" y="403"/>
                  </a:lnTo>
                  <a:lnTo>
                    <a:pt x="1327"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8" name="Freeform 100"/>
            <p:cNvSpPr/>
            <p:nvPr/>
          </p:nvSpPr>
          <p:spPr bwMode="auto">
            <a:xfrm>
              <a:off x="0" y="2091295"/>
              <a:ext cx="1043172" cy="960910"/>
            </a:xfrm>
            <a:custGeom>
              <a:avLst/>
              <a:gdLst>
                <a:gd name="T0" fmla="*/ 471 w 875"/>
                <a:gd name="T1" fmla="*/ 0 h 806"/>
                <a:gd name="T2" fmla="*/ 0 w 875"/>
                <a:gd name="T3" fmla="*/ 0 h 806"/>
                <a:gd name="T4" fmla="*/ 0 w 875"/>
                <a:gd name="T5" fmla="*/ 806 h 806"/>
                <a:gd name="T6" fmla="*/ 471 w 875"/>
                <a:gd name="T7" fmla="*/ 806 h 806"/>
                <a:gd name="T8" fmla="*/ 875 w 875"/>
                <a:gd name="T9" fmla="*/ 403 h 806"/>
                <a:gd name="T10" fmla="*/ 471 w 875"/>
                <a:gd name="T11" fmla="*/ 0 h 806"/>
              </a:gdLst>
              <a:ahLst/>
              <a:cxnLst>
                <a:cxn ang="0">
                  <a:pos x="T0" y="T1"/>
                </a:cxn>
                <a:cxn ang="0">
                  <a:pos x="T2" y="T3"/>
                </a:cxn>
                <a:cxn ang="0">
                  <a:pos x="T4" y="T5"/>
                </a:cxn>
                <a:cxn ang="0">
                  <a:pos x="T6" y="T7"/>
                </a:cxn>
                <a:cxn ang="0">
                  <a:pos x="T8" y="T9"/>
                </a:cxn>
                <a:cxn ang="0">
                  <a:pos x="T10" y="T11"/>
                </a:cxn>
              </a:cxnLst>
              <a:rect l="0" t="0" r="r" b="b"/>
              <a:pathLst>
                <a:path w="875" h="806">
                  <a:moveTo>
                    <a:pt x="471" y="0"/>
                  </a:moveTo>
                  <a:lnTo>
                    <a:pt x="0" y="0"/>
                  </a:lnTo>
                  <a:lnTo>
                    <a:pt x="0" y="806"/>
                  </a:lnTo>
                  <a:lnTo>
                    <a:pt x="471" y="806"/>
                  </a:lnTo>
                  <a:lnTo>
                    <a:pt x="875" y="403"/>
                  </a:lnTo>
                  <a:lnTo>
                    <a:pt x="471" y="0"/>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19" name="Freeform 101"/>
            <p:cNvSpPr/>
            <p:nvPr/>
          </p:nvSpPr>
          <p:spPr bwMode="auto">
            <a:xfrm>
              <a:off x="0" y="4123990"/>
              <a:ext cx="2063692" cy="962103"/>
            </a:xfrm>
            <a:custGeom>
              <a:avLst/>
              <a:gdLst>
                <a:gd name="T0" fmla="*/ 1327 w 1731"/>
                <a:gd name="T1" fmla="*/ 807 h 807"/>
                <a:gd name="T2" fmla="*/ 0 w 1731"/>
                <a:gd name="T3" fmla="*/ 807 h 807"/>
                <a:gd name="T4" fmla="*/ 0 w 1731"/>
                <a:gd name="T5" fmla="*/ 0 h 807"/>
                <a:gd name="T6" fmla="*/ 1327 w 1731"/>
                <a:gd name="T7" fmla="*/ 0 h 807"/>
                <a:gd name="T8" fmla="*/ 1731 w 1731"/>
                <a:gd name="T9" fmla="*/ 403 h 807"/>
                <a:gd name="T10" fmla="*/ 1327 w 1731"/>
                <a:gd name="T11" fmla="*/ 807 h 807"/>
              </a:gdLst>
              <a:ahLst/>
              <a:cxnLst>
                <a:cxn ang="0">
                  <a:pos x="T0" y="T1"/>
                </a:cxn>
                <a:cxn ang="0">
                  <a:pos x="T2" y="T3"/>
                </a:cxn>
                <a:cxn ang="0">
                  <a:pos x="T4" y="T5"/>
                </a:cxn>
                <a:cxn ang="0">
                  <a:pos x="T6" y="T7"/>
                </a:cxn>
                <a:cxn ang="0">
                  <a:pos x="T8" y="T9"/>
                </a:cxn>
                <a:cxn ang="0">
                  <a:pos x="T10" y="T11"/>
                </a:cxn>
              </a:cxnLst>
              <a:rect l="0" t="0" r="r" b="b"/>
              <a:pathLst>
                <a:path w="1731" h="807">
                  <a:moveTo>
                    <a:pt x="1327" y="807"/>
                  </a:moveTo>
                  <a:lnTo>
                    <a:pt x="0" y="807"/>
                  </a:lnTo>
                  <a:lnTo>
                    <a:pt x="0" y="0"/>
                  </a:lnTo>
                  <a:lnTo>
                    <a:pt x="1327" y="0"/>
                  </a:lnTo>
                  <a:lnTo>
                    <a:pt x="1731" y="403"/>
                  </a:lnTo>
                  <a:lnTo>
                    <a:pt x="1327" y="807"/>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20" name="Freeform 102"/>
            <p:cNvSpPr/>
            <p:nvPr/>
          </p:nvSpPr>
          <p:spPr bwMode="auto">
            <a:xfrm>
              <a:off x="0" y="3107047"/>
              <a:ext cx="1043172" cy="962103"/>
            </a:xfrm>
            <a:custGeom>
              <a:avLst/>
              <a:gdLst>
                <a:gd name="T0" fmla="*/ 471 w 875"/>
                <a:gd name="T1" fmla="*/ 807 h 807"/>
                <a:gd name="T2" fmla="*/ 0 w 875"/>
                <a:gd name="T3" fmla="*/ 807 h 807"/>
                <a:gd name="T4" fmla="*/ 0 w 875"/>
                <a:gd name="T5" fmla="*/ 0 h 807"/>
                <a:gd name="T6" fmla="*/ 471 w 875"/>
                <a:gd name="T7" fmla="*/ 0 h 807"/>
                <a:gd name="T8" fmla="*/ 875 w 875"/>
                <a:gd name="T9" fmla="*/ 404 h 807"/>
                <a:gd name="T10" fmla="*/ 471 w 875"/>
                <a:gd name="T11" fmla="*/ 807 h 807"/>
              </a:gdLst>
              <a:ahLst/>
              <a:cxnLst>
                <a:cxn ang="0">
                  <a:pos x="T0" y="T1"/>
                </a:cxn>
                <a:cxn ang="0">
                  <a:pos x="T2" y="T3"/>
                </a:cxn>
                <a:cxn ang="0">
                  <a:pos x="T4" y="T5"/>
                </a:cxn>
                <a:cxn ang="0">
                  <a:pos x="T6" y="T7"/>
                </a:cxn>
                <a:cxn ang="0">
                  <a:pos x="T8" y="T9"/>
                </a:cxn>
                <a:cxn ang="0">
                  <a:pos x="T10" y="T11"/>
                </a:cxn>
              </a:cxnLst>
              <a:rect l="0" t="0" r="r" b="b"/>
              <a:pathLst>
                <a:path w="875" h="807">
                  <a:moveTo>
                    <a:pt x="471" y="807"/>
                  </a:moveTo>
                  <a:lnTo>
                    <a:pt x="0" y="807"/>
                  </a:lnTo>
                  <a:lnTo>
                    <a:pt x="0" y="0"/>
                  </a:lnTo>
                  <a:lnTo>
                    <a:pt x="471" y="0"/>
                  </a:lnTo>
                  <a:lnTo>
                    <a:pt x="875" y="404"/>
                  </a:lnTo>
                  <a:lnTo>
                    <a:pt x="471"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1" name="Freeform 103"/>
            <p:cNvSpPr/>
            <p:nvPr/>
          </p:nvSpPr>
          <p:spPr bwMode="auto">
            <a:xfrm>
              <a:off x="2684826" y="58600"/>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bg1">
                <a:lumMod val="6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22" name="Freeform 104"/>
            <p:cNvSpPr/>
            <p:nvPr/>
          </p:nvSpPr>
          <p:spPr bwMode="auto">
            <a:xfrm>
              <a:off x="3700578" y="58600"/>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0" name="Freeform 105"/>
            <p:cNvSpPr/>
            <p:nvPr/>
          </p:nvSpPr>
          <p:spPr bwMode="auto">
            <a:xfrm>
              <a:off x="1669075" y="1074351"/>
              <a:ext cx="960910" cy="962103"/>
            </a:xfrm>
            <a:custGeom>
              <a:avLst/>
              <a:gdLst>
                <a:gd name="T0" fmla="*/ 806 w 806"/>
                <a:gd name="T1" fmla="*/ 807 h 807"/>
                <a:gd name="T2" fmla="*/ 0 w 806"/>
                <a:gd name="T3" fmla="*/ 0 h 807"/>
                <a:gd name="T4" fmla="*/ 806 w 806"/>
                <a:gd name="T5" fmla="*/ 0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806" y="0"/>
                  </a:lnTo>
                  <a:lnTo>
                    <a:pt x="806" y="807"/>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1" name="Freeform 106"/>
            <p:cNvSpPr/>
            <p:nvPr/>
          </p:nvSpPr>
          <p:spPr bwMode="auto">
            <a:xfrm>
              <a:off x="1669075" y="1074351"/>
              <a:ext cx="960910" cy="962103"/>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2" name="Freeform 107"/>
            <p:cNvSpPr/>
            <p:nvPr/>
          </p:nvSpPr>
          <p:spPr bwMode="auto">
            <a:xfrm>
              <a:off x="2684826" y="1074351"/>
              <a:ext cx="960910" cy="962103"/>
            </a:xfrm>
            <a:custGeom>
              <a:avLst/>
              <a:gdLst>
                <a:gd name="T0" fmla="*/ 806 w 806"/>
                <a:gd name="T1" fmla="*/ 807 h 807"/>
                <a:gd name="T2" fmla="*/ 0 w 806"/>
                <a:gd name="T3" fmla="*/ 0 h 807"/>
                <a:gd name="T4" fmla="*/ 0 w 806"/>
                <a:gd name="T5" fmla="*/ 807 h 807"/>
                <a:gd name="T6" fmla="*/ 806 w 806"/>
                <a:gd name="T7" fmla="*/ 807 h 807"/>
              </a:gdLst>
              <a:ahLst/>
              <a:cxnLst>
                <a:cxn ang="0">
                  <a:pos x="T0" y="T1"/>
                </a:cxn>
                <a:cxn ang="0">
                  <a:pos x="T2" y="T3"/>
                </a:cxn>
                <a:cxn ang="0">
                  <a:pos x="T4" y="T5"/>
                </a:cxn>
                <a:cxn ang="0">
                  <a:pos x="T6" y="T7"/>
                </a:cxn>
              </a:cxnLst>
              <a:rect l="0" t="0" r="r" b="b"/>
              <a:pathLst>
                <a:path w="806" h="807">
                  <a:moveTo>
                    <a:pt x="806" y="807"/>
                  </a:moveTo>
                  <a:lnTo>
                    <a:pt x="0" y="0"/>
                  </a:lnTo>
                  <a:lnTo>
                    <a:pt x="0" y="807"/>
                  </a:lnTo>
                  <a:lnTo>
                    <a:pt x="806" y="807"/>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3" name="Freeform 109"/>
            <p:cNvSpPr/>
            <p:nvPr/>
          </p:nvSpPr>
          <p:spPr bwMode="auto">
            <a:xfrm>
              <a:off x="2691890" y="4125183"/>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4" name="Freeform 111"/>
            <p:cNvSpPr/>
            <p:nvPr/>
          </p:nvSpPr>
          <p:spPr bwMode="auto">
            <a:xfrm>
              <a:off x="1669075" y="4123990"/>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5" name="Freeform 112"/>
            <p:cNvSpPr/>
            <p:nvPr/>
          </p:nvSpPr>
          <p:spPr bwMode="auto">
            <a:xfrm>
              <a:off x="1669075" y="4123990"/>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6" name="Freeform 113"/>
            <p:cNvSpPr/>
            <p:nvPr/>
          </p:nvSpPr>
          <p:spPr bwMode="auto">
            <a:xfrm>
              <a:off x="644979" y="2091295"/>
              <a:ext cx="960910" cy="960910"/>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7" name="Freeform 114"/>
            <p:cNvSpPr/>
            <p:nvPr/>
          </p:nvSpPr>
          <p:spPr bwMode="auto">
            <a:xfrm>
              <a:off x="644979" y="2091295"/>
              <a:ext cx="960910" cy="960910"/>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38" name="Freeform 115"/>
            <p:cNvSpPr/>
            <p:nvPr/>
          </p:nvSpPr>
          <p:spPr bwMode="auto">
            <a:xfrm>
              <a:off x="1659537" y="2091295"/>
              <a:ext cx="960910" cy="960910"/>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chemeClr val="bg1">
                <a:lumMod val="50000"/>
                <a:alpha val="2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a:p>
          </p:txBody>
        </p:sp>
        <p:sp>
          <p:nvSpPr>
            <p:cNvPr id="39" name="Freeform 117"/>
            <p:cNvSpPr/>
            <p:nvPr/>
          </p:nvSpPr>
          <p:spPr bwMode="auto">
            <a:xfrm>
              <a:off x="1659537" y="3107047"/>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0" name="Freeform 119"/>
            <p:cNvSpPr/>
            <p:nvPr/>
          </p:nvSpPr>
          <p:spPr bwMode="auto">
            <a:xfrm>
              <a:off x="644979" y="3108239"/>
              <a:ext cx="960910" cy="960910"/>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1" name="Freeform 120"/>
            <p:cNvSpPr/>
            <p:nvPr/>
          </p:nvSpPr>
          <p:spPr bwMode="auto">
            <a:xfrm>
              <a:off x="643786" y="3107047"/>
              <a:ext cx="962103" cy="962103"/>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chemeClr val="accent3">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2" name="그룹 89"/>
            <p:cNvGrpSpPr/>
            <p:nvPr/>
          </p:nvGrpSpPr>
          <p:grpSpPr>
            <a:xfrm>
              <a:off x="1328107" y="3390795"/>
              <a:ext cx="277782" cy="678360"/>
              <a:chOff x="1812925" y="4535488"/>
              <a:chExt cx="369888" cy="903287"/>
            </a:xfrm>
            <a:solidFill>
              <a:schemeClr val="accent2">
                <a:lumMod val="50000"/>
              </a:schemeClr>
            </a:solidFill>
          </p:grpSpPr>
          <p:sp>
            <p:nvSpPr>
              <p:cNvPr id="56" name="Freeform 5"/>
              <p:cNvSpPr/>
              <p:nvPr/>
            </p:nvSpPr>
            <p:spPr bwMode="auto">
              <a:xfrm>
                <a:off x="2027238" y="4535488"/>
                <a:ext cx="155575" cy="382588"/>
              </a:xfrm>
              <a:custGeom>
                <a:avLst/>
                <a:gdLst>
                  <a:gd name="T0" fmla="*/ 98 w 98"/>
                  <a:gd name="T1" fmla="*/ 0 h 241"/>
                  <a:gd name="T2" fmla="*/ 98 w 98"/>
                  <a:gd name="T3" fmla="*/ 0 h 241"/>
                  <a:gd name="T4" fmla="*/ 88 w 98"/>
                  <a:gd name="T5" fmla="*/ 2 h 241"/>
                  <a:gd name="T6" fmla="*/ 77 w 98"/>
                  <a:gd name="T7" fmla="*/ 7 h 241"/>
                  <a:gd name="T8" fmla="*/ 68 w 98"/>
                  <a:gd name="T9" fmla="*/ 11 h 241"/>
                  <a:gd name="T10" fmla="*/ 59 w 98"/>
                  <a:gd name="T11" fmla="*/ 16 h 241"/>
                  <a:gd name="T12" fmla="*/ 50 w 98"/>
                  <a:gd name="T13" fmla="*/ 21 h 241"/>
                  <a:gd name="T14" fmla="*/ 43 w 98"/>
                  <a:gd name="T15" fmla="*/ 28 h 241"/>
                  <a:gd name="T16" fmla="*/ 35 w 98"/>
                  <a:gd name="T17" fmla="*/ 35 h 241"/>
                  <a:gd name="T18" fmla="*/ 28 w 98"/>
                  <a:gd name="T19" fmla="*/ 42 h 241"/>
                  <a:gd name="T20" fmla="*/ 22 w 98"/>
                  <a:gd name="T21" fmla="*/ 51 h 241"/>
                  <a:gd name="T22" fmla="*/ 17 w 98"/>
                  <a:gd name="T23" fmla="*/ 60 h 241"/>
                  <a:gd name="T24" fmla="*/ 11 w 98"/>
                  <a:gd name="T25" fmla="*/ 68 h 241"/>
                  <a:gd name="T26" fmla="*/ 7 w 98"/>
                  <a:gd name="T27" fmla="*/ 79 h 241"/>
                  <a:gd name="T28" fmla="*/ 4 w 98"/>
                  <a:gd name="T29" fmla="*/ 88 h 241"/>
                  <a:gd name="T30" fmla="*/ 2 w 98"/>
                  <a:gd name="T31" fmla="*/ 99 h 241"/>
                  <a:gd name="T32" fmla="*/ 1 w 98"/>
                  <a:gd name="T33" fmla="*/ 109 h 241"/>
                  <a:gd name="T34" fmla="*/ 0 w 98"/>
                  <a:gd name="T35" fmla="*/ 121 h 241"/>
                  <a:gd name="T36" fmla="*/ 0 w 98"/>
                  <a:gd name="T37" fmla="*/ 121 h 241"/>
                  <a:gd name="T38" fmla="*/ 1 w 98"/>
                  <a:gd name="T39" fmla="*/ 131 h 241"/>
                  <a:gd name="T40" fmla="*/ 2 w 98"/>
                  <a:gd name="T41" fmla="*/ 143 h 241"/>
                  <a:gd name="T42" fmla="*/ 4 w 98"/>
                  <a:gd name="T43" fmla="*/ 153 h 241"/>
                  <a:gd name="T44" fmla="*/ 7 w 98"/>
                  <a:gd name="T45" fmla="*/ 162 h 241"/>
                  <a:gd name="T46" fmla="*/ 11 w 98"/>
                  <a:gd name="T47" fmla="*/ 172 h 241"/>
                  <a:gd name="T48" fmla="*/ 17 w 98"/>
                  <a:gd name="T49" fmla="*/ 181 h 241"/>
                  <a:gd name="T50" fmla="*/ 22 w 98"/>
                  <a:gd name="T51" fmla="*/ 191 h 241"/>
                  <a:gd name="T52" fmla="*/ 28 w 98"/>
                  <a:gd name="T53" fmla="*/ 199 h 241"/>
                  <a:gd name="T54" fmla="*/ 35 w 98"/>
                  <a:gd name="T55" fmla="*/ 206 h 241"/>
                  <a:gd name="T56" fmla="*/ 43 w 98"/>
                  <a:gd name="T57" fmla="*/ 214 h 241"/>
                  <a:gd name="T58" fmla="*/ 50 w 98"/>
                  <a:gd name="T59" fmla="*/ 220 h 241"/>
                  <a:gd name="T60" fmla="*/ 59 w 98"/>
                  <a:gd name="T61" fmla="*/ 225 h 241"/>
                  <a:gd name="T62" fmla="*/ 68 w 98"/>
                  <a:gd name="T63" fmla="*/ 230 h 241"/>
                  <a:gd name="T64" fmla="*/ 77 w 98"/>
                  <a:gd name="T65" fmla="*/ 235 h 241"/>
                  <a:gd name="T66" fmla="*/ 88 w 98"/>
                  <a:gd name="T67" fmla="*/ 238 h 241"/>
                  <a:gd name="T68" fmla="*/ 98 w 98"/>
                  <a:gd name="T69" fmla="*/ 241 h 241"/>
                  <a:gd name="T70" fmla="*/ 98 w 98"/>
                  <a:gd name="T7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241">
                    <a:moveTo>
                      <a:pt x="98" y="0"/>
                    </a:moveTo>
                    <a:lnTo>
                      <a:pt x="98" y="0"/>
                    </a:lnTo>
                    <a:lnTo>
                      <a:pt x="88" y="2"/>
                    </a:lnTo>
                    <a:lnTo>
                      <a:pt x="77" y="7"/>
                    </a:lnTo>
                    <a:lnTo>
                      <a:pt x="68" y="11"/>
                    </a:lnTo>
                    <a:lnTo>
                      <a:pt x="59" y="16"/>
                    </a:lnTo>
                    <a:lnTo>
                      <a:pt x="50" y="21"/>
                    </a:lnTo>
                    <a:lnTo>
                      <a:pt x="43" y="28"/>
                    </a:lnTo>
                    <a:lnTo>
                      <a:pt x="35" y="35"/>
                    </a:lnTo>
                    <a:lnTo>
                      <a:pt x="28" y="42"/>
                    </a:lnTo>
                    <a:lnTo>
                      <a:pt x="22" y="51"/>
                    </a:lnTo>
                    <a:lnTo>
                      <a:pt x="17" y="60"/>
                    </a:lnTo>
                    <a:lnTo>
                      <a:pt x="11" y="68"/>
                    </a:lnTo>
                    <a:lnTo>
                      <a:pt x="7" y="79"/>
                    </a:lnTo>
                    <a:lnTo>
                      <a:pt x="4" y="88"/>
                    </a:lnTo>
                    <a:lnTo>
                      <a:pt x="2" y="99"/>
                    </a:lnTo>
                    <a:lnTo>
                      <a:pt x="1" y="109"/>
                    </a:lnTo>
                    <a:lnTo>
                      <a:pt x="0" y="121"/>
                    </a:lnTo>
                    <a:lnTo>
                      <a:pt x="0" y="121"/>
                    </a:lnTo>
                    <a:lnTo>
                      <a:pt x="1" y="131"/>
                    </a:lnTo>
                    <a:lnTo>
                      <a:pt x="2" y="143"/>
                    </a:lnTo>
                    <a:lnTo>
                      <a:pt x="4" y="153"/>
                    </a:lnTo>
                    <a:lnTo>
                      <a:pt x="7" y="162"/>
                    </a:lnTo>
                    <a:lnTo>
                      <a:pt x="11" y="172"/>
                    </a:lnTo>
                    <a:lnTo>
                      <a:pt x="17" y="181"/>
                    </a:lnTo>
                    <a:lnTo>
                      <a:pt x="22" y="191"/>
                    </a:lnTo>
                    <a:lnTo>
                      <a:pt x="28" y="199"/>
                    </a:lnTo>
                    <a:lnTo>
                      <a:pt x="35" y="206"/>
                    </a:lnTo>
                    <a:lnTo>
                      <a:pt x="43" y="214"/>
                    </a:lnTo>
                    <a:lnTo>
                      <a:pt x="50" y="220"/>
                    </a:lnTo>
                    <a:lnTo>
                      <a:pt x="59" y="225"/>
                    </a:lnTo>
                    <a:lnTo>
                      <a:pt x="68" y="230"/>
                    </a:lnTo>
                    <a:lnTo>
                      <a:pt x="77" y="235"/>
                    </a:lnTo>
                    <a:lnTo>
                      <a:pt x="88" y="238"/>
                    </a:lnTo>
                    <a:lnTo>
                      <a:pt x="98" y="241"/>
                    </a:lnTo>
                    <a:lnTo>
                      <a:pt x="98"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7" name="Freeform 7"/>
              <p:cNvSpPr/>
              <p:nvPr/>
            </p:nvSpPr>
            <p:spPr bwMode="auto">
              <a:xfrm>
                <a:off x="1812925" y="4949825"/>
                <a:ext cx="369888" cy="488950"/>
              </a:xfrm>
              <a:custGeom>
                <a:avLst/>
                <a:gdLst>
                  <a:gd name="T0" fmla="*/ 203 w 233"/>
                  <a:gd name="T1" fmla="*/ 0 h 308"/>
                  <a:gd name="T2" fmla="*/ 203 w 233"/>
                  <a:gd name="T3" fmla="*/ 0 h 308"/>
                  <a:gd name="T4" fmla="*/ 182 w 233"/>
                  <a:gd name="T5" fmla="*/ 0 h 308"/>
                  <a:gd name="T6" fmla="*/ 157 w 233"/>
                  <a:gd name="T7" fmla="*/ 2 h 308"/>
                  <a:gd name="T8" fmla="*/ 129 w 233"/>
                  <a:gd name="T9" fmla="*/ 6 h 308"/>
                  <a:gd name="T10" fmla="*/ 114 w 233"/>
                  <a:gd name="T11" fmla="*/ 8 h 308"/>
                  <a:gd name="T12" fmla="*/ 99 w 233"/>
                  <a:gd name="T13" fmla="*/ 12 h 308"/>
                  <a:gd name="T14" fmla="*/ 85 w 233"/>
                  <a:gd name="T15" fmla="*/ 16 h 308"/>
                  <a:gd name="T16" fmla="*/ 70 w 233"/>
                  <a:gd name="T17" fmla="*/ 22 h 308"/>
                  <a:gd name="T18" fmla="*/ 56 w 233"/>
                  <a:gd name="T19" fmla="*/ 28 h 308"/>
                  <a:gd name="T20" fmla="*/ 43 w 233"/>
                  <a:gd name="T21" fmla="*/ 35 h 308"/>
                  <a:gd name="T22" fmla="*/ 30 w 233"/>
                  <a:gd name="T23" fmla="*/ 44 h 308"/>
                  <a:gd name="T24" fmla="*/ 19 w 233"/>
                  <a:gd name="T25" fmla="*/ 53 h 308"/>
                  <a:gd name="T26" fmla="*/ 9 w 233"/>
                  <a:gd name="T27" fmla="*/ 63 h 308"/>
                  <a:gd name="T28" fmla="*/ 0 w 233"/>
                  <a:gd name="T29" fmla="*/ 76 h 308"/>
                  <a:gd name="T30" fmla="*/ 233 w 233"/>
                  <a:gd name="T31" fmla="*/ 308 h 308"/>
                  <a:gd name="T32" fmla="*/ 233 w 233"/>
                  <a:gd name="T33" fmla="*/ 1 h 308"/>
                  <a:gd name="T34" fmla="*/ 225 w 233"/>
                  <a:gd name="T35" fmla="*/ 1 h 308"/>
                  <a:gd name="T36" fmla="*/ 225 w 233"/>
                  <a:gd name="T37" fmla="*/ 1 h 308"/>
                  <a:gd name="T38" fmla="*/ 203 w 233"/>
                  <a:gd name="T3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308">
                    <a:moveTo>
                      <a:pt x="203" y="0"/>
                    </a:moveTo>
                    <a:lnTo>
                      <a:pt x="203" y="0"/>
                    </a:lnTo>
                    <a:lnTo>
                      <a:pt x="182" y="0"/>
                    </a:lnTo>
                    <a:lnTo>
                      <a:pt x="157" y="2"/>
                    </a:lnTo>
                    <a:lnTo>
                      <a:pt x="129" y="6"/>
                    </a:lnTo>
                    <a:lnTo>
                      <a:pt x="114" y="8"/>
                    </a:lnTo>
                    <a:lnTo>
                      <a:pt x="99" y="12"/>
                    </a:lnTo>
                    <a:lnTo>
                      <a:pt x="85" y="16"/>
                    </a:lnTo>
                    <a:lnTo>
                      <a:pt x="70" y="22"/>
                    </a:lnTo>
                    <a:lnTo>
                      <a:pt x="56" y="28"/>
                    </a:lnTo>
                    <a:lnTo>
                      <a:pt x="43" y="35"/>
                    </a:lnTo>
                    <a:lnTo>
                      <a:pt x="30" y="44"/>
                    </a:lnTo>
                    <a:lnTo>
                      <a:pt x="19" y="53"/>
                    </a:lnTo>
                    <a:lnTo>
                      <a:pt x="9" y="63"/>
                    </a:lnTo>
                    <a:lnTo>
                      <a:pt x="0" y="76"/>
                    </a:lnTo>
                    <a:lnTo>
                      <a:pt x="233" y="308"/>
                    </a:lnTo>
                    <a:lnTo>
                      <a:pt x="233" y="1"/>
                    </a:lnTo>
                    <a:lnTo>
                      <a:pt x="225" y="1"/>
                    </a:lnTo>
                    <a:lnTo>
                      <a:pt x="225" y="1"/>
                    </a:lnTo>
                    <a:lnTo>
                      <a:pt x="20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3" name="Freeform 36"/>
            <p:cNvSpPr/>
            <p:nvPr/>
          </p:nvSpPr>
          <p:spPr bwMode="auto">
            <a:xfrm>
              <a:off x="3700578" y="192350"/>
              <a:ext cx="164523" cy="513837"/>
            </a:xfrm>
            <a:custGeom>
              <a:avLst/>
              <a:gdLst>
                <a:gd name="T0" fmla="*/ 0 w 138"/>
                <a:gd name="T1" fmla="*/ 0 h 431"/>
                <a:gd name="T2" fmla="*/ 0 w 138"/>
                <a:gd name="T3" fmla="*/ 85 h 431"/>
                <a:gd name="T4" fmla="*/ 0 w 138"/>
                <a:gd name="T5" fmla="*/ 85 h 431"/>
                <a:gd name="T6" fmla="*/ 15 w 138"/>
                <a:gd name="T7" fmla="*/ 96 h 431"/>
                <a:gd name="T8" fmla="*/ 27 w 138"/>
                <a:gd name="T9" fmla="*/ 110 h 431"/>
                <a:gd name="T10" fmla="*/ 38 w 138"/>
                <a:gd name="T11" fmla="*/ 124 h 431"/>
                <a:gd name="T12" fmla="*/ 47 w 138"/>
                <a:gd name="T13" fmla="*/ 141 h 431"/>
                <a:gd name="T14" fmla="*/ 56 w 138"/>
                <a:gd name="T15" fmla="*/ 158 h 431"/>
                <a:gd name="T16" fmla="*/ 61 w 138"/>
                <a:gd name="T17" fmla="*/ 177 h 431"/>
                <a:gd name="T18" fmla="*/ 64 w 138"/>
                <a:gd name="T19" fmla="*/ 195 h 431"/>
                <a:gd name="T20" fmla="*/ 65 w 138"/>
                <a:gd name="T21" fmla="*/ 215 h 431"/>
                <a:gd name="T22" fmla="*/ 65 w 138"/>
                <a:gd name="T23" fmla="*/ 215 h 431"/>
                <a:gd name="T24" fmla="*/ 64 w 138"/>
                <a:gd name="T25" fmla="*/ 235 h 431"/>
                <a:gd name="T26" fmla="*/ 61 w 138"/>
                <a:gd name="T27" fmla="*/ 254 h 431"/>
                <a:gd name="T28" fmla="*/ 56 w 138"/>
                <a:gd name="T29" fmla="*/ 272 h 431"/>
                <a:gd name="T30" fmla="*/ 47 w 138"/>
                <a:gd name="T31" fmla="*/ 290 h 431"/>
                <a:gd name="T32" fmla="*/ 38 w 138"/>
                <a:gd name="T33" fmla="*/ 305 h 431"/>
                <a:gd name="T34" fmla="*/ 27 w 138"/>
                <a:gd name="T35" fmla="*/ 321 h 431"/>
                <a:gd name="T36" fmla="*/ 15 w 138"/>
                <a:gd name="T37" fmla="*/ 333 h 431"/>
                <a:gd name="T38" fmla="*/ 0 w 138"/>
                <a:gd name="T39" fmla="*/ 346 h 431"/>
                <a:gd name="T40" fmla="*/ 0 w 138"/>
                <a:gd name="T41" fmla="*/ 431 h 431"/>
                <a:gd name="T42" fmla="*/ 0 w 138"/>
                <a:gd name="T43" fmla="*/ 431 h 431"/>
                <a:gd name="T44" fmla="*/ 15 w 138"/>
                <a:gd name="T45" fmla="*/ 423 h 431"/>
                <a:gd name="T46" fmla="*/ 30 w 138"/>
                <a:gd name="T47" fmla="*/ 414 h 431"/>
                <a:gd name="T48" fmla="*/ 43 w 138"/>
                <a:gd name="T49" fmla="*/ 405 h 431"/>
                <a:gd name="T50" fmla="*/ 57 w 138"/>
                <a:gd name="T51" fmla="*/ 394 h 431"/>
                <a:gd name="T52" fmla="*/ 68 w 138"/>
                <a:gd name="T53" fmla="*/ 384 h 431"/>
                <a:gd name="T54" fmla="*/ 80 w 138"/>
                <a:gd name="T55" fmla="*/ 371 h 431"/>
                <a:gd name="T56" fmla="*/ 90 w 138"/>
                <a:gd name="T57" fmla="*/ 359 h 431"/>
                <a:gd name="T58" fmla="*/ 100 w 138"/>
                <a:gd name="T59" fmla="*/ 345 h 431"/>
                <a:gd name="T60" fmla="*/ 109 w 138"/>
                <a:gd name="T61" fmla="*/ 330 h 431"/>
                <a:gd name="T62" fmla="*/ 116 w 138"/>
                <a:gd name="T63" fmla="*/ 316 h 431"/>
                <a:gd name="T64" fmla="*/ 123 w 138"/>
                <a:gd name="T65" fmla="*/ 300 h 431"/>
                <a:gd name="T66" fmla="*/ 128 w 138"/>
                <a:gd name="T67" fmla="*/ 283 h 431"/>
                <a:gd name="T68" fmla="*/ 133 w 138"/>
                <a:gd name="T69" fmla="*/ 268 h 431"/>
                <a:gd name="T70" fmla="*/ 136 w 138"/>
                <a:gd name="T71" fmla="*/ 250 h 431"/>
                <a:gd name="T72" fmla="*/ 138 w 138"/>
                <a:gd name="T73" fmla="*/ 233 h 431"/>
                <a:gd name="T74" fmla="*/ 138 w 138"/>
                <a:gd name="T75" fmla="*/ 215 h 431"/>
                <a:gd name="T76" fmla="*/ 138 w 138"/>
                <a:gd name="T77" fmla="*/ 215 h 431"/>
                <a:gd name="T78" fmla="*/ 138 w 138"/>
                <a:gd name="T79" fmla="*/ 198 h 431"/>
                <a:gd name="T80" fmla="*/ 136 w 138"/>
                <a:gd name="T81" fmla="*/ 180 h 431"/>
                <a:gd name="T82" fmla="*/ 133 w 138"/>
                <a:gd name="T83" fmla="*/ 163 h 431"/>
                <a:gd name="T84" fmla="*/ 128 w 138"/>
                <a:gd name="T85" fmla="*/ 146 h 431"/>
                <a:gd name="T86" fmla="*/ 123 w 138"/>
                <a:gd name="T87" fmla="*/ 131 h 431"/>
                <a:gd name="T88" fmla="*/ 116 w 138"/>
                <a:gd name="T89" fmla="*/ 115 h 431"/>
                <a:gd name="T90" fmla="*/ 109 w 138"/>
                <a:gd name="T91" fmla="*/ 100 h 431"/>
                <a:gd name="T92" fmla="*/ 100 w 138"/>
                <a:gd name="T93" fmla="*/ 86 h 431"/>
                <a:gd name="T94" fmla="*/ 90 w 138"/>
                <a:gd name="T95" fmla="*/ 72 h 431"/>
                <a:gd name="T96" fmla="*/ 80 w 138"/>
                <a:gd name="T97" fmla="*/ 60 h 431"/>
                <a:gd name="T98" fmla="*/ 68 w 138"/>
                <a:gd name="T99" fmla="*/ 47 h 431"/>
                <a:gd name="T100" fmla="*/ 57 w 138"/>
                <a:gd name="T101" fmla="*/ 36 h 431"/>
                <a:gd name="T102" fmla="*/ 43 w 138"/>
                <a:gd name="T103" fmla="*/ 25 h 431"/>
                <a:gd name="T104" fmla="*/ 30 w 138"/>
                <a:gd name="T105" fmla="*/ 16 h 431"/>
                <a:gd name="T106" fmla="*/ 15 w 138"/>
                <a:gd name="T107" fmla="*/ 7 h 431"/>
                <a:gd name="T108" fmla="*/ 0 w 138"/>
                <a:gd name="T109"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431">
                  <a:moveTo>
                    <a:pt x="0" y="0"/>
                  </a:moveTo>
                  <a:lnTo>
                    <a:pt x="0" y="85"/>
                  </a:lnTo>
                  <a:lnTo>
                    <a:pt x="0" y="85"/>
                  </a:lnTo>
                  <a:lnTo>
                    <a:pt x="15" y="96"/>
                  </a:lnTo>
                  <a:lnTo>
                    <a:pt x="27" y="110"/>
                  </a:lnTo>
                  <a:lnTo>
                    <a:pt x="38" y="124"/>
                  </a:lnTo>
                  <a:lnTo>
                    <a:pt x="47" y="141"/>
                  </a:lnTo>
                  <a:lnTo>
                    <a:pt x="56" y="158"/>
                  </a:lnTo>
                  <a:lnTo>
                    <a:pt x="61" y="177"/>
                  </a:lnTo>
                  <a:lnTo>
                    <a:pt x="64" y="195"/>
                  </a:lnTo>
                  <a:lnTo>
                    <a:pt x="65" y="215"/>
                  </a:lnTo>
                  <a:lnTo>
                    <a:pt x="65" y="215"/>
                  </a:lnTo>
                  <a:lnTo>
                    <a:pt x="64" y="235"/>
                  </a:lnTo>
                  <a:lnTo>
                    <a:pt x="61" y="254"/>
                  </a:lnTo>
                  <a:lnTo>
                    <a:pt x="56" y="272"/>
                  </a:lnTo>
                  <a:lnTo>
                    <a:pt x="47" y="290"/>
                  </a:lnTo>
                  <a:lnTo>
                    <a:pt x="38" y="305"/>
                  </a:lnTo>
                  <a:lnTo>
                    <a:pt x="27" y="321"/>
                  </a:lnTo>
                  <a:lnTo>
                    <a:pt x="15" y="333"/>
                  </a:lnTo>
                  <a:lnTo>
                    <a:pt x="0" y="346"/>
                  </a:lnTo>
                  <a:lnTo>
                    <a:pt x="0" y="431"/>
                  </a:lnTo>
                  <a:lnTo>
                    <a:pt x="0" y="431"/>
                  </a:lnTo>
                  <a:lnTo>
                    <a:pt x="15" y="423"/>
                  </a:lnTo>
                  <a:lnTo>
                    <a:pt x="30" y="414"/>
                  </a:lnTo>
                  <a:lnTo>
                    <a:pt x="43" y="405"/>
                  </a:lnTo>
                  <a:lnTo>
                    <a:pt x="57" y="394"/>
                  </a:lnTo>
                  <a:lnTo>
                    <a:pt x="68" y="384"/>
                  </a:lnTo>
                  <a:lnTo>
                    <a:pt x="80" y="371"/>
                  </a:lnTo>
                  <a:lnTo>
                    <a:pt x="90" y="359"/>
                  </a:lnTo>
                  <a:lnTo>
                    <a:pt x="100" y="345"/>
                  </a:lnTo>
                  <a:lnTo>
                    <a:pt x="109" y="330"/>
                  </a:lnTo>
                  <a:lnTo>
                    <a:pt x="116" y="316"/>
                  </a:lnTo>
                  <a:lnTo>
                    <a:pt x="123" y="300"/>
                  </a:lnTo>
                  <a:lnTo>
                    <a:pt x="128" y="283"/>
                  </a:lnTo>
                  <a:lnTo>
                    <a:pt x="133" y="268"/>
                  </a:lnTo>
                  <a:lnTo>
                    <a:pt x="136" y="250"/>
                  </a:lnTo>
                  <a:lnTo>
                    <a:pt x="138" y="233"/>
                  </a:lnTo>
                  <a:lnTo>
                    <a:pt x="138" y="215"/>
                  </a:lnTo>
                  <a:lnTo>
                    <a:pt x="138" y="215"/>
                  </a:lnTo>
                  <a:lnTo>
                    <a:pt x="138" y="198"/>
                  </a:lnTo>
                  <a:lnTo>
                    <a:pt x="136" y="180"/>
                  </a:lnTo>
                  <a:lnTo>
                    <a:pt x="133" y="163"/>
                  </a:lnTo>
                  <a:lnTo>
                    <a:pt x="128" y="146"/>
                  </a:lnTo>
                  <a:lnTo>
                    <a:pt x="123" y="131"/>
                  </a:lnTo>
                  <a:lnTo>
                    <a:pt x="116" y="115"/>
                  </a:lnTo>
                  <a:lnTo>
                    <a:pt x="109" y="100"/>
                  </a:lnTo>
                  <a:lnTo>
                    <a:pt x="100" y="86"/>
                  </a:lnTo>
                  <a:lnTo>
                    <a:pt x="90" y="72"/>
                  </a:lnTo>
                  <a:lnTo>
                    <a:pt x="80" y="60"/>
                  </a:lnTo>
                  <a:lnTo>
                    <a:pt x="68" y="47"/>
                  </a:lnTo>
                  <a:lnTo>
                    <a:pt x="57" y="36"/>
                  </a:lnTo>
                  <a:lnTo>
                    <a:pt x="43" y="25"/>
                  </a:lnTo>
                  <a:lnTo>
                    <a:pt x="30" y="16"/>
                  </a:lnTo>
                  <a:lnTo>
                    <a:pt x="15" y="7"/>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4" name="Freeform 38"/>
            <p:cNvSpPr/>
            <p:nvPr/>
          </p:nvSpPr>
          <p:spPr bwMode="auto">
            <a:xfrm>
              <a:off x="3195087" y="168988"/>
              <a:ext cx="450650" cy="656901"/>
            </a:xfrm>
            <a:custGeom>
              <a:avLst/>
              <a:gdLst>
                <a:gd name="T0" fmla="*/ 326 w 378"/>
                <a:gd name="T1" fmla="*/ 0 h 551"/>
                <a:gd name="T2" fmla="*/ 286 w 378"/>
                <a:gd name="T3" fmla="*/ 3 h 551"/>
                <a:gd name="T4" fmla="*/ 93 w 378"/>
                <a:gd name="T5" fmla="*/ 198 h 551"/>
                <a:gd name="T6" fmla="*/ 89 w 378"/>
                <a:gd name="T7" fmla="*/ 237 h 551"/>
                <a:gd name="T8" fmla="*/ 90 w 378"/>
                <a:gd name="T9" fmla="*/ 253 h 551"/>
                <a:gd name="T10" fmla="*/ 94 w 378"/>
                <a:gd name="T11" fmla="*/ 283 h 551"/>
                <a:gd name="T12" fmla="*/ 101 w 378"/>
                <a:gd name="T13" fmla="*/ 313 h 551"/>
                <a:gd name="T14" fmla="*/ 113 w 378"/>
                <a:gd name="T15" fmla="*/ 340 h 551"/>
                <a:gd name="T16" fmla="*/ 15 w 378"/>
                <a:gd name="T17" fmla="*/ 458 h 551"/>
                <a:gd name="T18" fmla="*/ 9 w 378"/>
                <a:gd name="T19" fmla="*/ 466 h 551"/>
                <a:gd name="T20" fmla="*/ 1 w 378"/>
                <a:gd name="T21" fmla="*/ 486 h 551"/>
                <a:gd name="T22" fmla="*/ 1 w 378"/>
                <a:gd name="T23" fmla="*/ 507 h 551"/>
                <a:gd name="T24" fmla="*/ 9 w 378"/>
                <a:gd name="T25" fmla="*/ 526 h 551"/>
                <a:gd name="T26" fmla="*/ 15 w 378"/>
                <a:gd name="T27" fmla="*/ 535 h 551"/>
                <a:gd name="T28" fmla="*/ 34 w 378"/>
                <a:gd name="T29" fmla="*/ 547 h 551"/>
                <a:gd name="T30" fmla="*/ 54 w 378"/>
                <a:gd name="T31" fmla="*/ 551 h 551"/>
                <a:gd name="T32" fmla="*/ 65 w 378"/>
                <a:gd name="T33" fmla="*/ 550 h 551"/>
                <a:gd name="T34" fmla="*/ 84 w 378"/>
                <a:gd name="T35" fmla="*/ 542 h 551"/>
                <a:gd name="T36" fmla="*/ 194 w 378"/>
                <a:gd name="T37" fmla="*/ 434 h 551"/>
                <a:gd name="T38" fmla="*/ 209 w 378"/>
                <a:gd name="T39" fmla="*/ 443 h 551"/>
                <a:gd name="T40" fmla="*/ 239 w 378"/>
                <a:gd name="T41" fmla="*/ 458 h 551"/>
                <a:gd name="T42" fmla="*/ 273 w 378"/>
                <a:gd name="T43" fmla="*/ 468 h 551"/>
                <a:gd name="T44" fmla="*/ 308 w 378"/>
                <a:gd name="T45" fmla="*/ 474 h 551"/>
                <a:gd name="T46" fmla="*/ 326 w 378"/>
                <a:gd name="T47" fmla="*/ 475 h 551"/>
                <a:gd name="T48" fmla="*/ 353 w 378"/>
                <a:gd name="T49" fmla="*/ 473 h 551"/>
                <a:gd name="T50" fmla="*/ 378 w 378"/>
                <a:gd name="T51" fmla="*/ 468 h 551"/>
                <a:gd name="T52" fmla="*/ 378 w 378"/>
                <a:gd name="T53" fmla="*/ 393 h 551"/>
                <a:gd name="T54" fmla="*/ 353 w 378"/>
                <a:gd name="T55" fmla="*/ 399 h 551"/>
                <a:gd name="T56" fmla="*/ 326 w 378"/>
                <a:gd name="T57" fmla="*/ 401 h 551"/>
                <a:gd name="T58" fmla="*/ 309 w 378"/>
                <a:gd name="T59" fmla="*/ 400 h 551"/>
                <a:gd name="T60" fmla="*/ 278 w 378"/>
                <a:gd name="T61" fmla="*/ 394 h 551"/>
                <a:gd name="T62" fmla="*/ 249 w 378"/>
                <a:gd name="T63" fmla="*/ 382 h 551"/>
                <a:gd name="T64" fmla="*/ 221 w 378"/>
                <a:gd name="T65" fmla="*/ 364 h 551"/>
                <a:gd name="T66" fmla="*/ 199 w 378"/>
                <a:gd name="T67" fmla="*/ 342 h 551"/>
                <a:gd name="T68" fmla="*/ 182 w 378"/>
                <a:gd name="T69" fmla="*/ 316 h 551"/>
                <a:gd name="T70" fmla="*/ 169 w 378"/>
                <a:gd name="T71" fmla="*/ 285 h 551"/>
                <a:gd name="T72" fmla="*/ 163 w 378"/>
                <a:gd name="T73" fmla="*/ 254 h 551"/>
                <a:gd name="T74" fmla="*/ 162 w 378"/>
                <a:gd name="T75" fmla="*/ 237 h 551"/>
                <a:gd name="T76" fmla="*/ 165 w 378"/>
                <a:gd name="T77" fmla="*/ 204 h 551"/>
                <a:gd name="T78" fmla="*/ 175 w 378"/>
                <a:gd name="T79" fmla="*/ 174 h 551"/>
                <a:gd name="T80" fmla="*/ 190 w 378"/>
                <a:gd name="T81" fmla="*/ 145 h 551"/>
                <a:gd name="T82" fmla="*/ 210 w 378"/>
                <a:gd name="T83" fmla="*/ 121 h 551"/>
                <a:gd name="T84" fmla="*/ 235 w 378"/>
                <a:gd name="T85" fmla="*/ 101 h 551"/>
                <a:gd name="T86" fmla="*/ 262 w 378"/>
                <a:gd name="T87" fmla="*/ 86 h 551"/>
                <a:gd name="T88" fmla="*/ 294 w 378"/>
                <a:gd name="T89" fmla="*/ 76 h 551"/>
                <a:gd name="T90" fmla="*/ 326 w 378"/>
                <a:gd name="T91" fmla="*/ 73 h 551"/>
                <a:gd name="T92" fmla="*/ 340 w 378"/>
                <a:gd name="T93" fmla="*/ 73 h 551"/>
                <a:gd name="T94" fmla="*/ 366 w 378"/>
                <a:gd name="T95" fmla="*/ 77 h 551"/>
                <a:gd name="T96" fmla="*/ 378 w 378"/>
                <a:gd name="T97" fmla="*/ 5 h 551"/>
                <a:gd name="T98" fmla="*/ 366 w 378"/>
                <a:gd name="T99" fmla="*/ 3 h 551"/>
                <a:gd name="T100" fmla="*/ 340 w 378"/>
                <a:gd name="T10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551">
                  <a:moveTo>
                    <a:pt x="326" y="0"/>
                  </a:moveTo>
                  <a:lnTo>
                    <a:pt x="326" y="0"/>
                  </a:lnTo>
                  <a:lnTo>
                    <a:pt x="306" y="1"/>
                  </a:lnTo>
                  <a:lnTo>
                    <a:pt x="286" y="3"/>
                  </a:lnTo>
                  <a:lnTo>
                    <a:pt x="93" y="198"/>
                  </a:lnTo>
                  <a:lnTo>
                    <a:pt x="93" y="198"/>
                  </a:lnTo>
                  <a:lnTo>
                    <a:pt x="90" y="216"/>
                  </a:lnTo>
                  <a:lnTo>
                    <a:pt x="89" y="237"/>
                  </a:lnTo>
                  <a:lnTo>
                    <a:pt x="89" y="237"/>
                  </a:lnTo>
                  <a:lnTo>
                    <a:pt x="90" y="253"/>
                  </a:lnTo>
                  <a:lnTo>
                    <a:pt x="91" y="269"/>
                  </a:lnTo>
                  <a:lnTo>
                    <a:pt x="94" y="283"/>
                  </a:lnTo>
                  <a:lnTo>
                    <a:pt x="97" y="298"/>
                  </a:lnTo>
                  <a:lnTo>
                    <a:pt x="101" y="313"/>
                  </a:lnTo>
                  <a:lnTo>
                    <a:pt x="106" y="326"/>
                  </a:lnTo>
                  <a:lnTo>
                    <a:pt x="113" y="340"/>
                  </a:lnTo>
                  <a:lnTo>
                    <a:pt x="120" y="353"/>
                  </a:lnTo>
                  <a:lnTo>
                    <a:pt x="15" y="458"/>
                  </a:lnTo>
                  <a:lnTo>
                    <a:pt x="15" y="458"/>
                  </a:lnTo>
                  <a:lnTo>
                    <a:pt x="9" y="466"/>
                  </a:lnTo>
                  <a:lnTo>
                    <a:pt x="4" y="476"/>
                  </a:lnTo>
                  <a:lnTo>
                    <a:pt x="1" y="486"/>
                  </a:lnTo>
                  <a:lnTo>
                    <a:pt x="0" y="497"/>
                  </a:lnTo>
                  <a:lnTo>
                    <a:pt x="1" y="507"/>
                  </a:lnTo>
                  <a:lnTo>
                    <a:pt x="4" y="516"/>
                  </a:lnTo>
                  <a:lnTo>
                    <a:pt x="9" y="526"/>
                  </a:lnTo>
                  <a:lnTo>
                    <a:pt x="15" y="535"/>
                  </a:lnTo>
                  <a:lnTo>
                    <a:pt x="15" y="535"/>
                  </a:lnTo>
                  <a:lnTo>
                    <a:pt x="24" y="542"/>
                  </a:lnTo>
                  <a:lnTo>
                    <a:pt x="34" y="547"/>
                  </a:lnTo>
                  <a:lnTo>
                    <a:pt x="44" y="550"/>
                  </a:lnTo>
                  <a:lnTo>
                    <a:pt x="54" y="551"/>
                  </a:lnTo>
                  <a:lnTo>
                    <a:pt x="54" y="551"/>
                  </a:lnTo>
                  <a:lnTo>
                    <a:pt x="65" y="550"/>
                  </a:lnTo>
                  <a:lnTo>
                    <a:pt x="75" y="547"/>
                  </a:lnTo>
                  <a:lnTo>
                    <a:pt x="84" y="542"/>
                  </a:lnTo>
                  <a:lnTo>
                    <a:pt x="93" y="535"/>
                  </a:lnTo>
                  <a:lnTo>
                    <a:pt x="194" y="434"/>
                  </a:lnTo>
                  <a:lnTo>
                    <a:pt x="194" y="434"/>
                  </a:lnTo>
                  <a:lnTo>
                    <a:pt x="209" y="443"/>
                  </a:lnTo>
                  <a:lnTo>
                    <a:pt x="224" y="451"/>
                  </a:lnTo>
                  <a:lnTo>
                    <a:pt x="239" y="458"/>
                  </a:lnTo>
                  <a:lnTo>
                    <a:pt x="256" y="463"/>
                  </a:lnTo>
                  <a:lnTo>
                    <a:pt x="273" y="468"/>
                  </a:lnTo>
                  <a:lnTo>
                    <a:pt x="290" y="472"/>
                  </a:lnTo>
                  <a:lnTo>
                    <a:pt x="308" y="474"/>
                  </a:lnTo>
                  <a:lnTo>
                    <a:pt x="326" y="475"/>
                  </a:lnTo>
                  <a:lnTo>
                    <a:pt x="326" y="475"/>
                  </a:lnTo>
                  <a:lnTo>
                    <a:pt x="340" y="474"/>
                  </a:lnTo>
                  <a:lnTo>
                    <a:pt x="353" y="473"/>
                  </a:lnTo>
                  <a:lnTo>
                    <a:pt x="366" y="470"/>
                  </a:lnTo>
                  <a:lnTo>
                    <a:pt x="378" y="468"/>
                  </a:lnTo>
                  <a:lnTo>
                    <a:pt x="378" y="393"/>
                  </a:lnTo>
                  <a:lnTo>
                    <a:pt x="378" y="393"/>
                  </a:lnTo>
                  <a:lnTo>
                    <a:pt x="366" y="396"/>
                  </a:lnTo>
                  <a:lnTo>
                    <a:pt x="353" y="399"/>
                  </a:lnTo>
                  <a:lnTo>
                    <a:pt x="340" y="400"/>
                  </a:lnTo>
                  <a:lnTo>
                    <a:pt x="326" y="401"/>
                  </a:lnTo>
                  <a:lnTo>
                    <a:pt x="326" y="401"/>
                  </a:lnTo>
                  <a:lnTo>
                    <a:pt x="309" y="400"/>
                  </a:lnTo>
                  <a:lnTo>
                    <a:pt x="294" y="398"/>
                  </a:lnTo>
                  <a:lnTo>
                    <a:pt x="278" y="394"/>
                  </a:lnTo>
                  <a:lnTo>
                    <a:pt x="262" y="388"/>
                  </a:lnTo>
                  <a:lnTo>
                    <a:pt x="249" y="382"/>
                  </a:lnTo>
                  <a:lnTo>
                    <a:pt x="235" y="373"/>
                  </a:lnTo>
                  <a:lnTo>
                    <a:pt x="221" y="364"/>
                  </a:lnTo>
                  <a:lnTo>
                    <a:pt x="210" y="353"/>
                  </a:lnTo>
                  <a:lnTo>
                    <a:pt x="199" y="342"/>
                  </a:lnTo>
                  <a:lnTo>
                    <a:pt x="190" y="329"/>
                  </a:lnTo>
                  <a:lnTo>
                    <a:pt x="182" y="316"/>
                  </a:lnTo>
                  <a:lnTo>
                    <a:pt x="175" y="301"/>
                  </a:lnTo>
                  <a:lnTo>
                    <a:pt x="169" y="285"/>
                  </a:lnTo>
                  <a:lnTo>
                    <a:pt x="165" y="270"/>
                  </a:lnTo>
                  <a:lnTo>
                    <a:pt x="163" y="254"/>
                  </a:lnTo>
                  <a:lnTo>
                    <a:pt x="162" y="237"/>
                  </a:lnTo>
                  <a:lnTo>
                    <a:pt x="162" y="237"/>
                  </a:lnTo>
                  <a:lnTo>
                    <a:pt x="163" y="221"/>
                  </a:lnTo>
                  <a:lnTo>
                    <a:pt x="165" y="204"/>
                  </a:lnTo>
                  <a:lnTo>
                    <a:pt x="169" y="188"/>
                  </a:lnTo>
                  <a:lnTo>
                    <a:pt x="175" y="174"/>
                  </a:lnTo>
                  <a:lnTo>
                    <a:pt x="182" y="159"/>
                  </a:lnTo>
                  <a:lnTo>
                    <a:pt x="190" y="145"/>
                  </a:lnTo>
                  <a:lnTo>
                    <a:pt x="199" y="133"/>
                  </a:lnTo>
                  <a:lnTo>
                    <a:pt x="210" y="121"/>
                  </a:lnTo>
                  <a:lnTo>
                    <a:pt x="221" y="111"/>
                  </a:lnTo>
                  <a:lnTo>
                    <a:pt x="235" y="101"/>
                  </a:lnTo>
                  <a:lnTo>
                    <a:pt x="249" y="93"/>
                  </a:lnTo>
                  <a:lnTo>
                    <a:pt x="262" y="86"/>
                  </a:lnTo>
                  <a:lnTo>
                    <a:pt x="278" y="81"/>
                  </a:lnTo>
                  <a:lnTo>
                    <a:pt x="294" y="76"/>
                  </a:lnTo>
                  <a:lnTo>
                    <a:pt x="309" y="74"/>
                  </a:lnTo>
                  <a:lnTo>
                    <a:pt x="326" y="73"/>
                  </a:lnTo>
                  <a:lnTo>
                    <a:pt x="326" y="73"/>
                  </a:lnTo>
                  <a:lnTo>
                    <a:pt x="340" y="73"/>
                  </a:lnTo>
                  <a:lnTo>
                    <a:pt x="353" y="75"/>
                  </a:lnTo>
                  <a:lnTo>
                    <a:pt x="366" y="77"/>
                  </a:lnTo>
                  <a:lnTo>
                    <a:pt x="378" y="82"/>
                  </a:lnTo>
                  <a:lnTo>
                    <a:pt x="378" y="5"/>
                  </a:lnTo>
                  <a:lnTo>
                    <a:pt x="378" y="5"/>
                  </a:lnTo>
                  <a:lnTo>
                    <a:pt x="366" y="3"/>
                  </a:lnTo>
                  <a:lnTo>
                    <a:pt x="353" y="1"/>
                  </a:lnTo>
                  <a:lnTo>
                    <a:pt x="340" y="0"/>
                  </a:lnTo>
                  <a:lnTo>
                    <a:pt x="32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5" name="Freeform 42"/>
            <p:cNvSpPr/>
            <p:nvPr/>
          </p:nvSpPr>
          <p:spPr bwMode="auto">
            <a:xfrm>
              <a:off x="2435657" y="1327973"/>
              <a:ext cx="194328" cy="664054"/>
            </a:xfrm>
            <a:custGeom>
              <a:avLst/>
              <a:gdLst>
                <a:gd name="T0" fmla="*/ 74 w 163"/>
                <a:gd name="T1" fmla="*/ 186 h 557"/>
                <a:gd name="T2" fmla="*/ 76 w 163"/>
                <a:gd name="T3" fmla="*/ 166 h 557"/>
                <a:gd name="T4" fmla="*/ 82 w 163"/>
                <a:gd name="T5" fmla="*/ 147 h 557"/>
                <a:gd name="T6" fmla="*/ 89 w 163"/>
                <a:gd name="T7" fmla="*/ 129 h 557"/>
                <a:gd name="T8" fmla="*/ 100 w 163"/>
                <a:gd name="T9" fmla="*/ 115 h 557"/>
                <a:gd name="T10" fmla="*/ 113 w 163"/>
                <a:gd name="T11" fmla="*/ 101 h 557"/>
                <a:gd name="T12" fmla="*/ 128 w 163"/>
                <a:gd name="T13" fmla="*/ 90 h 557"/>
                <a:gd name="T14" fmla="*/ 145 w 163"/>
                <a:gd name="T15" fmla="*/ 81 h 557"/>
                <a:gd name="T16" fmla="*/ 163 w 163"/>
                <a:gd name="T17" fmla="*/ 76 h 557"/>
                <a:gd name="T18" fmla="*/ 163 w 163"/>
                <a:gd name="T19" fmla="*/ 0 h 557"/>
                <a:gd name="T20" fmla="*/ 130 w 163"/>
                <a:gd name="T21" fmla="*/ 7 h 557"/>
                <a:gd name="T22" fmla="*/ 99 w 163"/>
                <a:gd name="T23" fmla="*/ 21 h 557"/>
                <a:gd name="T24" fmla="*/ 71 w 163"/>
                <a:gd name="T25" fmla="*/ 38 h 557"/>
                <a:gd name="T26" fmla="*/ 47 w 163"/>
                <a:gd name="T27" fmla="*/ 61 h 557"/>
                <a:gd name="T28" fmla="*/ 27 w 163"/>
                <a:gd name="T29" fmla="*/ 88 h 557"/>
                <a:gd name="T30" fmla="*/ 13 w 163"/>
                <a:gd name="T31" fmla="*/ 118 h 557"/>
                <a:gd name="T32" fmla="*/ 3 w 163"/>
                <a:gd name="T33" fmla="*/ 150 h 557"/>
                <a:gd name="T34" fmla="*/ 0 w 163"/>
                <a:gd name="T35" fmla="*/ 186 h 557"/>
                <a:gd name="T36" fmla="*/ 1 w 163"/>
                <a:gd name="T37" fmla="*/ 202 h 557"/>
                <a:gd name="T38" fmla="*/ 10 w 163"/>
                <a:gd name="T39" fmla="*/ 242 h 557"/>
                <a:gd name="T40" fmla="*/ 27 w 163"/>
                <a:gd name="T41" fmla="*/ 289 h 557"/>
                <a:gd name="T42" fmla="*/ 63 w 163"/>
                <a:gd name="T43" fmla="*/ 369 h 557"/>
                <a:gd name="T44" fmla="*/ 116 w 163"/>
                <a:gd name="T45" fmla="*/ 473 h 557"/>
                <a:gd name="T46" fmla="*/ 163 w 163"/>
                <a:gd name="T47" fmla="*/ 557 h 557"/>
                <a:gd name="T48" fmla="*/ 163 w 163"/>
                <a:gd name="T49" fmla="*/ 295 h 557"/>
                <a:gd name="T50" fmla="*/ 145 w 163"/>
                <a:gd name="T51" fmla="*/ 289 h 557"/>
                <a:gd name="T52" fmla="*/ 128 w 163"/>
                <a:gd name="T53" fmla="*/ 281 h 557"/>
                <a:gd name="T54" fmla="*/ 113 w 163"/>
                <a:gd name="T55" fmla="*/ 270 h 557"/>
                <a:gd name="T56" fmla="*/ 100 w 163"/>
                <a:gd name="T57" fmla="*/ 257 h 557"/>
                <a:gd name="T58" fmla="*/ 89 w 163"/>
                <a:gd name="T59" fmla="*/ 241 h 557"/>
                <a:gd name="T60" fmla="*/ 82 w 163"/>
                <a:gd name="T61" fmla="*/ 224 h 557"/>
                <a:gd name="T62" fmla="*/ 76 w 163"/>
                <a:gd name="T63" fmla="*/ 205 h 557"/>
                <a:gd name="T64" fmla="*/ 74 w 163"/>
                <a:gd name="T65" fmla="*/ 18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74" y="186"/>
                  </a:moveTo>
                  <a:lnTo>
                    <a:pt x="74" y="186"/>
                  </a:lnTo>
                  <a:lnTo>
                    <a:pt x="75" y="175"/>
                  </a:lnTo>
                  <a:lnTo>
                    <a:pt x="76" y="166"/>
                  </a:lnTo>
                  <a:lnTo>
                    <a:pt x="78" y="157"/>
                  </a:lnTo>
                  <a:lnTo>
                    <a:pt x="82" y="147"/>
                  </a:lnTo>
                  <a:lnTo>
                    <a:pt x="85" y="138"/>
                  </a:lnTo>
                  <a:lnTo>
                    <a:pt x="89" y="129"/>
                  </a:lnTo>
                  <a:lnTo>
                    <a:pt x="94" y="122"/>
                  </a:lnTo>
                  <a:lnTo>
                    <a:pt x="100" y="115"/>
                  </a:lnTo>
                  <a:lnTo>
                    <a:pt x="107" y="108"/>
                  </a:lnTo>
                  <a:lnTo>
                    <a:pt x="113" y="101"/>
                  </a:lnTo>
                  <a:lnTo>
                    <a:pt x="120" y="95"/>
                  </a:lnTo>
                  <a:lnTo>
                    <a:pt x="128" y="90"/>
                  </a:lnTo>
                  <a:lnTo>
                    <a:pt x="136" y="86"/>
                  </a:lnTo>
                  <a:lnTo>
                    <a:pt x="145" y="81"/>
                  </a:lnTo>
                  <a:lnTo>
                    <a:pt x="154" y="78"/>
                  </a:lnTo>
                  <a:lnTo>
                    <a:pt x="163" y="76"/>
                  </a:lnTo>
                  <a:lnTo>
                    <a:pt x="163" y="0"/>
                  </a:lnTo>
                  <a:lnTo>
                    <a:pt x="163" y="0"/>
                  </a:lnTo>
                  <a:lnTo>
                    <a:pt x="146" y="3"/>
                  </a:lnTo>
                  <a:lnTo>
                    <a:pt x="130" y="7"/>
                  </a:lnTo>
                  <a:lnTo>
                    <a:pt x="114" y="13"/>
                  </a:lnTo>
                  <a:lnTo>
                    <a:pt x="99" y="21"/>
                  </a:lnTo>
                  <a:lnTo>
                    <a:pt x="85" y="29"/>
                  </a:lnTo>
                  <a:lnTo>
                    <a:pt x="71" y="38"/>
                  </a:lnTo>
                  <a:lnTo>
                    <a:pt x="59" y="50"/>
                  </a:lnTo>
                  <a:lnTo>
                    <a:pt x="47" y="61"/>
                  </a:lnTo>
                  <a:lnTo>
                    <a:pt x="37" y="74"/>
                  </a:lnTo>
                  <a:lnTo>
                    <a:pt x="27" y="88"/>
                  </a:lnTo>
                  <a:lnTo>
                    <a:pt x="19" y="102"/>
                  </a:lnTo>
                  <a:lnTo>
                    <a:pt x="13" y="118"/>
                  </a:lnTo>
                  <a:lnTo>
                    <a:pt x="7" y="134"/>
                  </a:lnTo>
                  <a:lnTo>
                    <a:pt x="3" y="150"/>
                  </a:lnTo>
                  <a:lnTo>
                    <a:pt x="1" y="168"/>
                  </a:lnTo>
                  <a:lnTo>
                    <a:pt x="0" y="186"/>
                  </a:lnTo>
                  <a:lnTo>
                    <a:pt x="0" y="186"/>
                  </a:lnTo>
                  <a:lnTo>
                    <a:pt x="1" y="202"/>
                  </a:lnTo>
                  <a:lnTo>
                    <a:pt x="5" y="220"/>
                  </a:lnTo>
                  <a:lnTo>
                    <a:pt x="10" y="242"/>
                  </a:lnTo>
                  <a:lnTo>
                    <a:pt x="19" y="265"/>
                  </a:lnTo>
                  <a:lnTo>
                    <a:pt x="27" y="289"/>
                  </a:lnTo>
                  <a:lnTo>
                    <a:pt x="39" y="316"/>
                  </a:lnTo>
                  <a:lnTo>
                    <a:pt x="63" y="369"/>
                  </a:lnTo>
                  <a:lnTo>
                    <a:pt x="90" y="422"/>
                  </a:lnTo>
                  <a:lnTo>
                    <a:pt x="116" y="473"/>
                  </a:lnTo>
                  <a:lnTo>
                    <a:pt x="142" y="519"/>
                  </a:lnTo>
                  <a:lnTo>
                    <a:pt x="163" y="557"/>
                  </a:lnTo>
                  <a:lnTo>
                    <a:pt x="163" y="295"/>
                  </a:lnTo>
                  <a:lnTo>
                    <a:pt x="163" y="295"/>
                  </a:lnTo>
                  <a:lnTo>
                    <a:pt x="154" y="293"/>
                  </a:lnTo>
                  <a:lnTo>
                    <a:pt x="145" y="289"/>
                  </a:lnTo>
                  <a:lnTo>
                    <a:pt x="136" y="285"/>
                  </a:lnTo>
                  <a:lnTo>
                    <a:pt x="128" y="281"/>
                  </a:lnTo>
                  <a:lnTo>
                    <a:pt x="120" y="276"/>
                  </a:lnTo>
                  <a:lnTo>
                    <a:pt x="113" y="270"/>
                  </a:lnTo>
                  <a:lnTo>
                    <a:pt x="107" y="263"/>
                  </a:lnTo>
                  <a:lnTo>
                    <a:pt x="100" y="257"/>
                  </a:lnTo>
                  <a:lnTo>
                    <a:pt x="94" y="249"/>
                  </a:lnTo>
                  <a:lnTo>
                    <a:pt x="89" y="241"/>
                  </a:lnTo>
                  <a:lnTo>
                    <a:pt x="85" y="233"/>
                  </a:lnTo>
                  <a:lnTo>
                    <a:pt x="82" y="224"/>
                  </a:lnTo>
                  <a:lnTo>
                    <a:pt x="78" y="215"/>
                  </a:lnTo>
                  <a:lnTo>
                    <a:pt x="76" y="205"/>
                  </a:lnTo>
                  <a:lnTo>
                    <a:pt x="75" y="195"/>
                  </a:lnTo>
                  <a:lnTo>
                    <a:pt x="74" y="186"/>
                  </a:lnTo>
                  <a:lnTo>
                    <a:pt x="74" y="186"/>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6" name="Freeform 46"/>
            <p:cNvSpPr/>
            <p:nvPr/>
          </p:nvSpPr>
          <p:spPr bwMode="auto">
            <a:xfrm>
              <a:off x="2430888" y="4684322"/>
              <a:ext cx="199097" cy="323086"/>
            </a:xfrm>
            <a:custGeom>
              <a:avLst/>
              <a:gdLst>
                <a:gd name="T0" fmla="*/ 167 w 167"/>
                <a:gd name="T1" fmla="*/ 0 h 271"/>
                <a:gd name="T2" fmla="*/ 0 w 167"/>
                <a:gd name="T3" fmla="*/ 167 h 271"/>
                <a:gd name="T4" fmla="*/ 103 w 167"/>
                <a:gd name="T5" fmla="*/ 271 h 271"/>
                <a:gd name="T6" fmla="*/ 137 w 167"/>
                <a:gd name="T7" fmla="*/ 259 h 271"/>
                <a:gd name="T8" fmla="*/ 137 w 167"/>
                <a:gd name="T9" fmla="*/ 201 h 271"/>
                <a:gd name="T10" fmla="*/ 167 w 167"/>
                <a:gd name="T11" fmla="*/ 173 h 271"/>
                <a:gd name="T12" fmla="*/ 167 w 167"/>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67" h="271">
                  <a:moveTo>
                    <a:pt x="167" y="0"/>
                  </a:moveTo>
                  <a:lnTo>
                    <a:pt x="0" y="167"/>
                  </a:lnTo>
                  <a:lnTo>
                    <a:pt x="103" y="271"/>
                  </a:lnTo>
                  <a:lnTo>
                    <a:pt x="137" y="259"/>
                  </a:lnTo>
                  <a:lnTo>
                    <a:pt x="137" y="201"/>
                  </a:lnTo>
                  <a:lnTo>
                    <a:pt x="167" y="173"/>
                  </a:lnTo>
                  <a:lnTo>
                    <a:pt x="167"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47" name="Freeform 118"/>
            <p:cNvSpPr/>
            <p:nvPr/>
          </p:nvSpPr>
          <p:spPr bwMode="auto">
            <a:xfrm>
              <a:off x="1659537" y="3107047"/>
              <a:ext cx="960910" cy="962103"/>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nvGrpSpPr>
            <p:cNvPr id="48" name="그룹 122"/>
            <p:cNvGrpSpPr/>
            <p:nvPr/>
          </p:nvGrpSpPr>
          <p:grpSpPr>
            <a:xfrm>
              <a:off x="1659537" y="3390790"/>
              <a:ext cx="305202" cy="678359"/>
              <a:chOff x="2209800" y="4519614"/>
              <a:chExt cx="406400" cy="903287"/>
            </a:xfrm>
            <a:solidFill>
              <a:schemeClr val="accent1">
                <a:lumMod val="50000"/>
              </a:schemeClr>
            </a:solidFill>
          </p:grpSpPr>
          <p:sp>
            <p:nvSpPr>
              <p:cNvPr id="54" name="Freeform 9"/>
              <p:cNvSpPr/>
              <p:nvPr/>
            </p:nvSpPr>
            <p:spPr bwMode="auto">
              <a:xfrm>
                <a:off x="2209800" y="4519614"/>
                <a:ext cx="171450" cy="385763"/>
              </a:xfrm>
              <a:custGeom>
                <a:avLst/>
                <a:gdLst>
                  <a:gd name="T0" fmla="*/ 0 w 108"/>
                  <a:gd name="T1" fmla="*/ 0 h 243"/>
                  <a:gd name="T2" fmla="*/ 0 w 108"/>
                  <a:gd name="T3" fmla="*/ 243 h 243"/>
                  <a:gd name="T4" fmla="*/ 0 w 108"/>
                  <a:gd name="T5" fmla="*/ 243 h 243"/>
                  <a:gd name="T6" fmla="*/ 11 w 108"/>
                  <a:gd name="T7" fmla="*/ 242 h 243"/>
                  <a:gd name="T8" fmla="*/ 22 w 108"/>
                  <a:gd name="T9" fmla="*/ 239 h 243"/>
                  <a:gd name="T10" fmla="*/ 33 w 108"/>
                  <a:gd name="T11" fmla="*/ 234 h 243"/>
                  <a:gd name="T12" fmla="*/ 42 w 108"/>
                  <a:gd name="T13" fmla="*/ 230 h 243"/>
                  <a:gd name="T14" fmla="*/ 51 w 108"/>
                  <a:gd name="T15" fmla="*/ 224 h 243"/>
                  <a:gd name="T16" fmla="*/ 61 w 108"/>
                  <a:gd name="T17" fmla="*/ 218 h 243"/>
                  <a:gd name="T18" fmla="*/ 69 w 108"/>
                  <a:gd name="T19" fmla="*/ 210 h 243"/>
                  <a:gd name="T20" fmla="*/ 77 w 108"/>
                  <a:gd name="T21" fmla="*/ 203 h 243"/>
                  <a:gd name="T22" fmla="*/ 83 w 108"/>
                  <a:gd name="T23" fmla="*/ 195 h 243"/>
                  <a:gd name="T24" fmla="*/ 89 w 108"/>
                  <a:gd name="T25" fmla="*/ 185 h 243"/>
                  <a:gd name="T26" fmla="*/ 94 w 108"/>
                  <a:gd name="T27" fmla="*/ 176 h 243"/>
                  <a:gd name="T28" fmla="*/ 100 w 108"/>
                  <a:gd name="T29" fmla="*/ 165 h 243"/>
                  <a:gd name="T30" fmla="*/ 103 w 108"/>
                  <a:gd name="T31" fmla="*/ 155 h 243"/>
                  <a:gd name="T32" fmla="*/ 106 w 108"/>
                  <a:gd name="T33" fmla="*/ 145 h 243"/>
                  <a:gd name="T34" fmla="*/ 107 w 108"/>
                  <a:gd name="T35" fmla="*/ 133 h 243"/>
                  <a:gd name="T36" fmla="*/ 108 w 108"/>
                  <a:gd name="T37" fmla="*/ 122 h 243"/>
                  <a:gd name="T38" fmla="*/ 108 w 108"/>
                  <a:gd name="T39" fmla="*/ 122 h 243"/>
                  <a:gd name="T40" fmla="*/ 107 w 108"/>
                  <a:gd name="T41" fmla="*/ 110 h 243"/>
                  <a:gd name="T42" fmla="*/ 106 w 108"/>
                  <a:gd name="T43" fmla="*/ 99 h 243"/>
                  <a:gd name="T44" fmla="*/ 103 w 108"/>
                  <a:gd name="T45" fmla="*/ 88 h 243"/>
                  <a:gd name="T46" fmla="*/ 100 w 108"/>
                  <a:gd name="T47" fmla="*/ 77 h 243"/>
                  <a:gd name="T48" fmla="*/ 94 w 108"/>
                  <a:gd name="T49" fmla="*/ 67 h 243"/>
                  <a:gd name="T50" fmla="*/ 89 w 108"/>
                  <a:gd name="T51" fmla="*/ 58 h 243"/>
                  <a:gd name="T52" fmla="*/ 83 w 108"/>
                  <a:gd name="T53" fmla="*/ 48 h 243"/>
                  <a:gd name="T54" fmla="*/ 77 w 108"/>
                  <a:gd name="T55" fmla="*/ 40 h 243"/>
                  <a:gd name="T56" fmla="*/ 69 w 108"/>
                  <a:gd name="T57" fmla="*/ 32 h 243"/>
                  <a:gd name="T58" fmla="*/ 61 w 108"/>
                  <a:gd name="T59" fmla="*/ 25 h 243"/>
                  <a:gd name="T60" fmla="*/ 51 w 108"/>
                  <a:gd name="T61" fmla="*/ 19 h 243"/>
                  <a:gd name="T62" fmla="*/ 42 w 108"/>
                  <a:gd name="T63" fmla="*/ 13 h 243"/>
                  <a:gd name="T64" fmla="*/ 33 w 108"/>
                  <a:gd name="T65" fmla="*/ 9 h 243"/>
                  <a:gd name="T66" fmla="*/ 22 w 108"/>
                  <a:gd name="T67" fmla="*/ 4 h 243"/>
                  <a:gd name="T68" fmla="*/ 11 w 108"/>
                  <a:gd name="T69" fmla="*/ 1 h 243"/>
                  <a:gd name="T70" fmla="*/ 0 w 108"/>
                  <a:gd name="T7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243">
                    <a:moveTo>
                      <a:pt x="0" y="0"/>
                    </a:moveTo>
                    <a:lnTo>
                      <a:pt x="0" y="243"/>
                    </a:lnTo>
                    <a:lnTo>
                      <a:pt x="0" y="243"/>
                    </a:lnTo>
                    <a:lnTo>
                      <a:pt x="11" y="242"/>
                    </a:lnTo>
                    <a:lnTo>
                      <a:pt x="22" y="239"/>
                    </a:lnTo>
                    <a:lnTo>
                      <a:pt x="33" y="234"/>
                    </a:lnTo>
                    <a:lnTo>
                      <a:pt x="42" y="230"/>
                    </a:lnTo>
                    <a:lnTo>
                      <a:pt x="51" y="224"/>
                    </a:lnTo>
                    <a:lnTo>
                      <a:pt x="61" y="218"/>
                    </a:lnTo>
                    <a:lnTo>
                      <a:pt x="69" y="210"/>
                    </a:lnTo>
                    <a:lnTo>
                      <a:pt x="77" y="203"/>
                    </a:lnTo>
                    <a:lnTo>
                      <a:pt x="83" y="195"/>
                    </a:lnTo>
                    <a:lnTo>
                      <a:pt x="89" y="185"/>
                    </a:lnTo>
                    <a:lnTo>
                      <a:pt x="94" y="176"/>
                    </a:lnTo>
                    <a:lnTo>
                      <a:pt x="100" y="165"/>
                    </a:lnTo>
                    <a:lnTo>
                      <a:pt x="103" y="155"/>
                    </a:lnTo>
                    <a:lnTo>
                      <a:pt x="106" y="145"/>
                    </a:lnTo>
                    <a:lnTo>
                      <a:pt x="107" y="133"/>
                    </a:lnTo>
                    <a:lnTo>
                      <a:pt x="108" y="122"/>
                    </a:lnTo>
                    <a:lnTo>
                      <a:pt x="108" y="122"/>
                    </a:lnTo>
                    <a:lnTo>
                      <a:pt x="107" y="110"/>
                    </a:lnTo>
                    <a:lnTo>
                      <a:pt x="106" y="99"/>
                    </a:lnTo>
                    <a:lnTo>
                      <a:pt x="103" y="88"/>
                    </a:lnTo>
                    <a:lnTo>
                      <a:pt x="100" y="77"/>
                    </a:lnTo>
                    <a:lnTo>
                      <a:pt x="94" y="67"/>
                    </a:lnTo>
                    <a:lnTo>
                      <a:pt x="89" y="58"/>
                    </a:lnTo>
                    <a:lnTo>
                      <a:pt x="83" y="48"/>
                    </a:lnTo>
                    <a:lnTo>
                      <a:pt x="77" y="40"/>
                    </a:lnTo>
                    <a:lnTo>
                      <a:pt x="69" y="32"/>
                    </a:lnTo>
                    <a:lnTo>
                      <a:pt x="61" y="25"/>
                    </a:lnTo>
                    <a:lnTo>
                      <a:pt x="51" y="19"/>
                    </a:lnTo>
                    <a:lnTo>
                      <a:pt x="42" y="13"/>
                    </a:lnTo>
                    <a:lnTo>
                      <a:pt x="33" y="9"/>
                    </a:lnTo>
                    <a:lnTo>
                      <a:pt x="22" y="4"/>
                    </a:lnTo>
                    <a:lnTo>
                      <a:pt x="11" y="1"/>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5" name="Freeform 11"/>
              <p:cNvSpPr/>
              <p:nvPr/>
            </p:nvSpPr>
            <p:spPr bwMode="auto">
              <a:xfrm>
                <a:off x="2209800" y="4935538"/>
                <a:ext cx="406400" cy="487363"/>
              </a:xfrm>
              <a:custGeom>
                <a:avLst/>
                <a:gdLst>
                  <a:gd name="T0" fmla="*/ 35 w 256"/>
                  <a:gd name="T1" fmla="*/ 0 h 307"/>
                  <a:gd name="T2" fmla="*/ 0 w 256"/>
                  <a:gd name="T3" fmla="*/ 0 h 307"/>
                  <a:gd name="T4" fmla="*/ 0 w 256"/>
                  <a:gd name="T5" fmla="*/ 307 h 307"/>
                  <a:gd name="T6" fmla="*/ 126 w 256"/>
                  <a:gd name="T7" fmla="*/ 307 h 307"/>
                  <a:gd name="T8" fmla="*/ 126 w 256"/>
                  <a:gd name="T9" fmla="*/ 215 h 307"/>
                  <a:gd name="T10" fmla="*/ 144 w 256"/>
                  <a:gd name="T11" fmla="*/ 215 h 307"/>
                  <a:gd name="T12" fmla="*/ 144 w 256"/>
                  <a:gd name="T13" fmla="*/ 307 h 307"/>
                  <a:gd name="T14" fmla="*/ 256 w 256"/>
                  <a:gd name="T15" fmla="*/ 307 h 307"/>
                  <a:gd name="T16" fmla="*/ 256 w 256"/>
                  <a:gd name="T17" fmla="*/ 134 h 307"/>
                  <a:gd name="T18" fmla="*/ 256 w 256"/>
                  <a:gd name="T19" fmla="*/ 134 h 307"/>
                  <a:gd name="T20" fmla="*/ 255 w 256"/>
                  <a:gd name="T21" fmla="*/ 128 h 307"/>
                  <a:gd name="T22" fmla="*/ 255 w 256"/>
                  <a:gd name="T23" fmla="*/ 128 h 307"/>
                  <a:gd name="T24" fmla="*/ 255 w 256"/>
                  <a:gd name="T25" fmla="*/ 123 h 307"/>
                  <a:gd name="T26" fmla="*/ 255 w 256"/>
                  <a:gd name="T27" fmla="*/ 123 h 307"/>
                  <a:gd name="T28" fmla="*/ 254 w 256"/>
                  <a:gd name="T29" fmla="*/ 121 h 307"/>
                  <a:gd name="T30" fmla="*/ 254 w 256"/>
                  <a:gd name="T31" fmla="*/ 121 h 307"/>
                  <a:gd name="T32" fmla="*/ 253 w 256"/>
                  <a:gd name="T33" fmla="*/ 113 h 307"/>
                  <a:gd name="T34" fmla="*/ 251 w 256"/>
                  <a:gd name="T35" fmla="*/ 104 h 307"/>
                  <a:gd name="T36" fmla="*/ 248 w 256"/>
                  <a:gd name="T37" fmla="*/ 97 h 307"/>
                  <a:gd name="T38" fmla="*/ 244 w 256"/>
                  <a:gd name="T39" fmla="*/ 90 h 307"/>
                  <a:gd name="T40" fmla="*/ 240 w 256"/>
                  <a:gd name="T41" fmla="*/ 82 h 307"/>
                  <a:gd name="T42" fmla="*/ 235 w 256"/>
                  <a:gd name="T43" fmla="*/ 76 h 307"/>
                  <a:gd name="T44" fmla="*/ 225 w 256"/>
                  <a:gd name="T45" fmla="*/ 63 h 307"/>
                  <a:gd name="T46" fmla="*/ 212 w 256"/>
                  <a:gd name="T47" fmla="*/ 53 h 307"/>
                  <a:gd name="T48" fmla="*/ 199 w 256"/>
                  <a:gd name="T49" fmla="*/ 44 h 307"/>
                  <a:gd name="T50" fmla="*/ 184 w 256"/>
                  <a:gd name="T51" fmla="*/ 35 h 307"/>
                  <a:gd name="T52" fmla="*/ 169 w 256"/>
                  <a:gd name="T53" fmla="*/ 28 h 307"/>
                  <a:gd name="T54" fmla="*/ 152 w 256"/>
                  <a:gd name="T55" fmla="*/ 22 h 307"/>
                  <a:gd name="T56" fmla="*/ 135 w 256"/>
                  <a:gd name="T57" fmla="*/ 16 h 307"/>
                  <a:gd name="T58" fmla="*/ 119 w 256"/>
                  <a:gd name="T59" fmla="*/ 12 h 307"/>
                  <a:gd name="T60" fmla="*/ 103 w 256"/>
                  <a:gd name="T61" fmla="*/ 8 h 307"/>
                  <a:gd name="T62" fmla="*/ 72 w 256"/>
                  <a:gd name="T63" fmla="*/ 4 h 307"/>
                  <a:gd name="T64" fmla="*/ 46 w 256"/>
                  <a:gd name="T65" fmla="*/ 1 h 307"/>
                  <a:gd name="T66" fmla="*/ 46 w 256"/>
                  <a:gd name="T67" fmla="*/ 1 h 307"/>
                  <a:gd name="T68" fmla="*/ 40 w 256"/>
                  <a:gd name="T69" fmla="*/ 0 h 307"/>
                  <a:gd name="T70" fmla="*/ 35 w 256"/>
                  <a:gd name="T7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307">
                    <a:moveTo>
                      <a:pt x="35" y="0"/>
                    </a:moveTo>
                    <a:lnTo>
                      <a:pt x="0" y="0"/>
                    </a:lnTo>
                    <a:lnTo>
                      <a:pt x="0" y="307"/>
                    </a:lnTo>
                    <a:lnTo>
                      <a:pt x="126" y="307"/>
                    </a:lnTo>
                    <a:lnTo>
                      <a:pt x="126" y="215"/>
                    </a:lnTo>
                    <a:lnTo>
                      <a:pt x="144" y="215"/>
                    </a:lnTo>
                    <a:lnTo>
                      <a:pt x="144" y="307"/>
                    </a:lnTo>
                    <a:lnTo>
                      <a:pt x="256" y="307"/>
                    </a:lnTo>
                    <a:lnTo>
                      <a:pt x="256" y="134"/>
                    </a:lnTo>
                    <a:lnTo>
                      <a:pt x="256" y="134"/>
                    </a:lnTo>
                    <a:lnTo>
                      <a:pt x="255" y="128"/>
                    </a:lnTo>
                    <a:lnTo>
                      <a:pt x="255" y="128"/>
                    </a:lnTo>
                    <a:lnTo>
                      <a:pt x="255" y="123"/>
                    </a:lnTo>
                    <a:lnTo>
                      <a:pt x="255" y="123"/>
                    </a:lnTo>
                    <a:lnTo>
                      <a:pt x="254" y="121"/>
                    </a:lnTo>
                    <a:lnTo>
                      <a:pt x="254" y="121"/>
                    </a:lnTo>
                    <a:lnTo>
                      <a:pt x="253" y="113"/>
                    </a:lnTo>
                    <a:lnTo>
                      <a:pt x="251" y="104"/>
                    </a:lnTo>
                    <a:lnTo>
                      <a:pt x="248" y="97"/>
                    </a:lnTo>
                    <a:lnTo>
                      <a:pt x="244" y="90"/>
                    </a:lnTo>
                    <a:lnTo>
                      <a:pt x="240" y="82"/>
                    </a:lnTo>
                    <a:lnTo>
                      <a:pt x="235" y="76"/>
                    </a:lnTo>
                    <a:lnTo>
                      <a:pt x="225" y="63"/>
                    </a:lnTo>
                    <a:lnTo>
                      <a:pt x="212" y="53"/>
                    </a:lnTo>
                    <a:lnTo>
                      <a:pt x="199" y="44"/>
                    </a:lnTo>
                    <a:lnTo>
                      <a:pt x="184" y="35"/>
                    </a:lnTo>
                    <a:lnTo>
                      <a:pt x="169" y="28"/>
                    </a:lnTo>
                    <a:lnTo>
                      <a:pt x="152" y="22"/>
                    </a:lnTo>
                    <a:lnTo>
                      <a:pt x="135" y="16"/>
                    </a:lnTo>
                    <a:lnTo>
                      <a:pt x="119" y="12"/>
                    </a:lnTo>
                    <a:lnTo>
                      <a:pt x="103" y="8"/>
                    </a:lnTo>
                    <a:lnTo>
                      <a:pt x="72" y="4"/>
                    </a:lnTo>
                    <a:lnTo>
                      <a:pt x="46" y="1"/>
                    </a:lnTo>
                    <a:lnTo>
                      <a:pt x="46" y="1"/>
                    </a:lnTo>
                    <a:lnTo>
                      <a:pt x="40" y="0"/>
                    </a:lnTo>
                    <a:lnTo>
                      <a:pt x="3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sp>
          <p:nvSpPr>
            <p:cNvPr id="49" name="Freeform 110"/>
            <p:cNvSpPr/>
            <p:nvPr/>
          </p:nvSpPr>
          <p:spPr bwMode="auto">
            <a:xfrm>
              <a:off x="2684826" y="4123990"/>
              <a:ext cx="960910" cy="960910"/>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0" name="Freeform 43"/>
            <p:cNvSpPr>
              <a:spLocks noEditPoints="1"/>
            </p:cNvSpPr>
            <p:nvPr/>
          </p:nvSpPr>
          <p:spPr bwMode="auto">
            <a:xfrm>
              <a:off x="2684826" y="4425020"/>
              <a:ext cx="299242" cy="473302"/>
            </a:xfrm>
            <a:custGeom>
              <a:avLst/>
              <a:gdLst>
                <a:gd name="T0" fmla="*/ 134 w 251"/>
                <a:gd name="T1" fmla="*/ 142 h 397"/>
                <a:gd name="T2" fmla="*/ 124 w 251"/>
                <a:gd name="T3" fmla="*/ 141 h 397"/>
                <a:gd name="T4" fmla="*/ 116 w 251"/>
                <a:gd name="T5" fmla="*/ 135 h 397"/>
                <a:gd name="T6" fmla="*/ 113 w 251"/>
                <a:gd name="T7" fmla="*/ 131 h 397"/>
                <a:gd name="T8" fmla="*/ 109 w 251"/>
                <a:gd name="T9" fmla="*/ 121 h 397"/>
                <a:gd name="T10" fmla="*/ 109 w 251"/>
                <a:gd name="T11" fmla="*/ 112 h 397"/>
                <a:gd name="T12" fmla="*/ 113 w 251"/>
                <a:gd name="T13" fmla="*/ 102 h 397"/>
                <a:gd name="T14" fmla="*/ 116 w 251"/>
                <a:gd name="T15" fmla="*/ 98 h 397"/>
                <a:gd name="T16" fmla="*/ 124 w 251"/>
                <a:gd name="T17" fmla="*/ 92 h 397"/>
                <a:gd name="T18" fmla="*/ 134 w 251"/>
                <a:gd name="T19" fmla="*/ 91 h 397"/>
                <a:gd name="T20" fmla="*/ 139 w 251"/>
                <a:gd name="T21" fmla="*/ 91 h 397"/>
                <a:gd name="T22" fmla="*/ 148 w 251"/>
                <a:gd name="T23" fmla="*/ 95 h 397"/>
                <a:gd name="T24" fmla="*/ 153 w 251"/>
                <a:gd name="T25" fmla="*/ 98 h 397"/>
                <a:gd name="T26" fmla="*/ 159 w 251"/>
                <a:gd name="T27" fmla="*/ 107 h 397"/>
                <a:gd name="T28" fmla="*/ 160 w 251"/>
                <a:gd name="T29" fmla="*/ 117 h 397"/>
                <a:gd name="T30" fmla="*/ 159 w 251"/>
                <a:gd name="T31" fmla="*/ 127 h 397"/>
                <a:gd name="T32" fmla="*/ 153 w 251"/>
                <a:gd name="T33" fmla="*/ 135 h 397"/>
                <a:gd name="T34" fmla="*/ 148 w 251"/>
                <a:gd name="T35" fmla="*/ 138 h 397"/>
                <a:gd name="T36" fmla="*/ 139 w 251"/>
                <a:gd name="T37" fmla="*/ 142 h 397"/>
                <a:gd name="T38" fmla="*/ 105 w 251"/>
                <a:gd name="T39" fmla="*/ 0 h 397"/>
                <a:gd name="T40" fmla="*/ 91 w 251"/>
                <a:gd name="T41" fmla="*/ 1 h 397"/>
                <a:gd name="T42" fmla="*/ 64 w 251"/>
                <a:gd name="T43" fmla="*/ 6 h 397"/>
                <a:gd name="T44" fmla="*/ 38 w 251"/>
                <a:gd name="T45" fmla="*/ 17 h 397"/>
                <a:gd name="T46" fmla="*/ 13 w 251"/>
                <a:gd name="T47" fmla="*/ 33 h 397"/>
                <a:gd name="T48" fmla="*/ 2 w 251"/>
                <a:gd name="T49" fmla="*/ 43 h 397"/>
                <a:gd name="T50" fmla="*/ 0 w 251"/>
                <a:gd name="T51" fmla="*/ 397 h 397"/>
                <a:gd name="T52" fmla="*/ 17 w 251"/>
                <a:gd name="T53" fmla="*/ 322 h 397"/>
                <a:gd name="T54" fmla="*/ 56 w 251"/>
                <a:gd name="T55" fmla="*/ 282 h 397"/>
                <a:gd name="T56" fmla="*/ 80 w 251"/>
                <a:gd name="T57" fmla="*/ 289 h 397"/>
                <a:gd name="T58" fmla="*/ 106 w 251"/>
                <a:gd name="T59" fmla="*/ 291 h 397"/>
                <a:gd name="T60" fmla="*/ 119 w 251"/>
                <a:gd name="T61" fmla="*/ 291 h 397"/>
                <a:gd name="T62" fmla="*/ 146 w 251"/>
                <a:gd name="T63" fmla="*/ 285 h 397"/>
                <a:gd name="T64" fmla="*/ 172 w 251"/>
                <a:gd name="T65" fmla="*/ 275 h 397"/>
                <a:gd name="T66" fmla="*/ 197 w 251"/>
                <a:gd name="T67" fmla="*/ 259 h 397"/>
                <a:gd name="T68" fmla="*/ 208 w 251"/>
                <a:gd name="T69" fmla="*/ 249 h 397"/>
                <a:gd name="T70" fmla="*/ 227 w 251"/>
                <a:gd name="T71" fmla="*/ 226 h 397"/>
                <a:gd name="T72" fmla="*/ 239 w 251"/>
                <a:gd name="T73" fmla="*/ 201 h 397"/>
                <a:gd name="T74" fmla="*/ 248 w 251"/>
                <a:gd name="T75" fmla="*/ 174 h 397"/>
                <a:gd name="T76" fmla="*/ 251 w 251"/>
                <a:gd name="T77" fmla="*/ 146 h 397"/>
                <a:gd name="T78" fmla="*/ 248 w 251"/>
                <a:gd name="T79" fmla="*/ 118 h 397"/>
                <a:gd name="T80" fmla="*/ 239 w 251"/>
                <a:gd name="T81" fmla="*/ 91 h 397"/>
                <a:gd name="T82" fmla="*/ 227 w 251"/>
                <a:gd name="T83" fmla="*/ 66 h 397"/>
                <a:gd name="T84" fmla="*/ 208 w 251"/>
                <a:gd name="T85" fmla="*/ 43 h 397"/>
                <a:gd name="T86" fmla="*/ 197 w 251"/>
                <a:gd name="T87" fmla="*/ 33 h 397"/>
                <a:gd name="T88" fmla="*/ 172 w 251"/>
                <a:gd name="T89" fmla="*/ 17 h 397"/>
                <a:gd name="T90" fmla="*/ 146 w 251"/>
                <a:gd name="T91" fmla="*/ 6 h 397"/>
                <a:gd name="T92" fmla="*/ 119 w 251"/>
                <a:gd name="T93" fmla="*/ 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397">
                  <a:moveTo>
                    <a:pt x="134" y="142"/>
                  </a:moveTo>
                  <a:lnTo>
                    <a:pt x="134" y="142"/>
                  </a:lnTo>
                  <a:lnTo>
                    <a:pt x="130" y="142"/>
                  </a:lnTo>
                  <a:lnTo>
                    <a:pt x="124" y="141"/>
                  </a:lnTo>
                  <a:lnTo>
                    <a:pt x="120" y="138"/>
                  </a:lnTo>
                  <a:lnTo>
                    <a:pt x="116" y="135"/>
                  </a:lnTo>
                  <a:lnTo>
                    <a:pt x="116" y="135"/>
                  </a:lnTo>
                  <a:lnTo>
                    <a:pt x="113" y="131"/>
                  </a:lnTo>
                  <a:lnTo>
                    <a:pt x="110" y="127"/>
                  </a:lnTo>
                  <a:lnTo>
                    <a:pt x="109" y="121"/>
                  </a:lnTo>
                  <a:lnTo>
                    <a:pt x="109" y="116"/>
                  </a:lnTo>
                  <a:lnTo>
                    <a:pt x="109" y="112"/>
                  </a:lnTo>
                  <a:lnTo>
                    <a:pt x="110" y="107"/>
                  </a:lnTo>
                  <a:lnTo>
                    <a:pt x="113" y="102"/>
                  </a:lnTo>
                  <a:lnTo>
                    <a:pt x="116" y="98"/>
                  </a:lnTo>
                  <a:lnTo>
                    <a:pt x="116" y="98"/>
                  </a:lnTo>
                  <a:lnTo>
                    <a:pt x="120" y="95"/>
                  </a:lnTo>
                  <a:lnTo>
                    <a:pt x="124" y="92"/>
                  </a:lnTo>
                  <a:lnTo>
                    <a:pt x="130" y="91"/>
                  </a:lnTo>
                  <a:lnTo>
                    <a:pt x="134" y="91"/>
                  </a:lnTo>
                  <a:lnTo>
                    <a:pt x="134" y="91"/>
                  </a:lnTo>
                  <a:lnTo>
                    <a:pt x="139" y="91"/>
                  </a:lnTo>
                  <a:lnTo>
                    <a:pt x="144" y="92"/>
                  </a:lnTo>
                  <a:lnTo>
                    <a:pt x="148" y="95"/>
                  </a:lnTo>
                  <a:lnTo>
                    <a:pt x="153" y="98"/>
                  </a:lnTo>
                  <a:lnTo>
                    <a:pt x="153" y="98"/>
                  </a:lnTo>
                  <a:lnTo>
                    <a:pt x="156" y="102"/>
                  </a:lnTo>
                  <a:lnTo>
                    <a:pt x="159" y="107"/>
                  </a:lnTo>
                  <a:lnTo>
                    <a:pt x="160" y="112"/>
                  </a:lnTo>
                  <a:lnTo>
                    <a:pt x="160" y="117"/>
                  </a:lnTo>
                  <a:lnTo>
                    <a:pt x="160" y="121"/>
                  </a:lnTo>
                  <a:lnTo>
                    <a:pt x="159" y="127"/>
                  </a:lnTo>
                  <a:lnTo>
                    <a:pt x="156" y="131"/>
                  </a:lnTo>
                  <a:lnTo>
                    <a:pt x="153" y="135"/>
                  </a:lnTo>
                  <a:lnTo>
                    <a:pt x="153" y="135"/>
                  </a:lnTo>
                  <a:lnTo>
                    <a:pt x="148" y="138"/>
                  </a:lnTo>
                  <a:lnTo>
                    <a:pt x="144" y="141"/>
                  </a:lnTo>
                  <a:lnTo>
                    <a:pt x="139" y="142"/>
                  </a:lnTo>
                  <a:lnTo>
                    <a:pt x="134" y="142"/>
                  </a:lnTo>
                  <a:close/>
                  <a:moveTo>
                    <a:pt x="105" y="0"/>
                  </a:moveTo>
                  <a:lnTo>
                    <a:pt x="105" y="0"/>
                  </a:lnTo>
                  <a:lnTo>
                    <a:pt x="91" y="1"/>
                  </a:lnTo>
                  <a:lnTo>
                    <a:pt x="77" y="3"/>
                  </a:lnTo>
                  <a:lnTo>
                    <a:pt x="64" y="6"/>
                  </a:lnTo>
                  <a:lnTo>
                    <a:pt x="50" y="12"/>
                  </a:lnTo>
                  <a:lnTo>
                    <a:pt x="38" y="17"/>
                  </a:lnTo>
                  <a:lnTo>
                    <a:pt x="25" y="24"/>
                  </a:lnTo>
                  <a:lnTo>
                    <a:pt x="13" y="33"/>
                  </a:lnTo>
                  <a:lnTo>
                    <a:pt x="2" y="43"/>
                  </a:lnTo>
                  <a:lnTo>
                    <a:pt x="2" y="43"/>
                  </a:lnTo>
                  <a:lnTo>
                    <a:pt x="0" y="46"/>
                  </a:lnTo>
                  <a:lnTo>
                    <a:pt x="0" y="397"/>
                  </a:lnTo>
                  <a:lnTo>
                    <a:pt x="45" y="351"/>
                  </a:lnTo>
                  <a:lnTo>
                    <a:pt x="17" y="322"/>
                  </a:lnTo>
                  <a:lnTo>
                    <a:pt x="56" y="282"/>
                  </a:lnTo>
                  <a:lnTo>
                    <a:pt x="56" y="282"/>
                  </a:lnTo>
                  <a:lnTo>
                    <a:pt x="68" y="286"/>
                  </a:lnTo>
                  <a:lnTo>
                    <a:pt x="80" y="289"/>
                  </a:lnTo>
                  <a:lnTo>
                    <a:pt x="93" y="291"/>
                  </a:lnTo>
                  <a:lnTo>
                    <a:pt x="106" y="291"/>
                  </a:lnTo>
                  <a:lnTo>
                    <a:pt x="106" y="291"/>
                  </a:lnTo>
                  <a:lnTo>
                    <a:pt x="119" y="291"/>
                  </a:lnTo>
                  <a:lnTo>
                    <a:pt x="133" y="289"/>
                  </a:lnTo>
                  <a:lnTo>
                    <a:pt x="146" y="285"/>
                  </a:lnTo>
                  <a:lnTo>
                    <a:pt x="160" y="280"/>
                  </a:lnTo>
                  <a:lnTo>
                    <a:pt x="172" y="275"/>
                  </a:lnTo>
                  <a:lnTo>
                    <a:pt x="185" y="268"/>
                  </a:lnTo>
                  <a:lnTo>
                    <a:pt x="197" y="259"/>
                  </a:lnTo>
                  <a:lnTo>
                    <a:pt x="208" y="249"/>
                  </a:lnTo>
                  <a:lnTo>
                    <a:pt x="208" y="249"/>
                  </a:lnTo>
                  <a:lnTo>
                    <a:pt x="217" y="237"/>
                  </a:lnTo>
                  <a:lnTo>
                    <a:pt x="227" y="226"/>
                  </a:lnTo>
                  <a:lnTo>
                    <a:pt x="234" y="213"/>
                  </a:lnTo>
                  <a:lnTo>
                    <a:pt x="239" y="201"/>
                  </a:lnTo>
                  <a:lnTo>
                    <a:pt x="245" y="187"/>
                  </a:lnTo>
                  <a:lnTo>
                    <a:pt x="248" y="174"/>
                  </a:lnTo>
                  <a:lnTo>
                    <a:pt x="250" y="160"/>
                  </a:lnTo>
                  <a:lnTo>
                    <a:pt x="251" y="146"/>
                  </a:lnTo>
                  <a:lnTo>
                    <a:pt x="250" y="132"/>
                  </a:lnTo>
                  <a:lnTo>
                    <a:pt x="248" y="118"/>
                  </a:lnTo>
                  <a:lnTo>
                    <a:pt x="245" y="105"/>
                  </a:lnTo>
                  <a:lnTo>
                    <a:pt x="239" y="91"/>
                  </a:lnTo>
                  <a:lnTo>
                    <a:pt x="234" y="78"/>
                  </a:lnTo>
                  <a:lnTo>
                    <a:pt x="227" y="66"/>
                  </a:lnTo>
                  <a:lnTo>
                    <a:pt x="217" y="54"/>
                  </a:lnTo>
                  <a:lnTo>
                    <a:pt x="208" y="43"/>
                  </a:lnTo>
                  <a:lnTo>
                    <a:pt x="208" y="43"/>
                  </a:lnTo>
                  <a:lnTo>
                    <a:pt x="197" y="33"/>
                  </a:lnTo>
                  <a:lnTo>
                    <a:pt x="185" y="24"/>
                  </a:lnTo>
                  <a:lnTo>
                    <a:pt x="172" y="17"/>
                  </a:lnTo>
                  <a:lnTo>
                    <a:pt x="160" y="12"/>
                  </a:lnTo>
                  <a:lnTo>
                    <a:pt x="146" y="6"/>
                  </a:lnTo>
                  <a:lnTo>
                    <a:pt x="133" y="3"/>
                  </a:lnTo>
                  <a:lnTo>
                    <a:pt x="119" y="1"/>
                  </a:lnTo>
                  <a:lnTo>
                    <a:pt x="10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1" name="Freeform 116"/>
            <p:cNvSpPr/>
            <p:nvPr/>
          </p:nvSpPr>
          <p:spPr bwMode="auto">
            <a:xfrm>
              <a:off x="1659537" y="2091295"/>
              <a:ext cx="960910" cy="960910"/>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2" name="Freeform 108"/>
            <p:cNvSpPr/>
            <p:nvPr/>
          </p:nvSpPr>
          <p:spPr bwMode="auto">
            <a:xfrm>
              <a:off x="2684826" y="1074351"/>
              <a:ext cx="960910" cy="962103"/>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sp>
          <p:nvSpPr>
            <p:cNvPr id="53" name="Freeform 40"/>
            <p:cNvSpPr/>
            <p:nvPr/>
          </p:nvSpPr>
          <p:spPr bwMode="auto">
            <a:xfrm>
              <a:off x="2684826" y="1327973"/>
              <a:ext cx="194328" cy="664054"/>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endParaRPr lang="ko-KR" altLang="en-US"/>
            </a:p>
          </p:txBody>
        </p:sp>
      </p:grpSp>
      <p:grpSp>
        <p:nvGrpSpPr>
          <p:cNvPr id="58" name="그룹 87"/>
          <p:cNvGrpSpPr/>
          <p:nvPr userDrawn="1"/>
        </p:nvGrpSpPr>
        <p:grpSpPr>
          <a:xfrm>
            <a:off x="10522217" y="5581017"/>
            <a:ext cx="1263130" cy="1281262"/>
            <a:chOff x="7668344" y="5495925"/>
            <a:chExt cx="1261419" cy="1279526"/>
          </a:xfrm>
        </p:grpSpPr>
        <p:sp>
          <p:nvSpPr>
            <p:cNvPr id="59"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0"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1"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2"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63"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4"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5"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6"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7"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8"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9" name="Freeform 26"/>
            <p:cNvSpPr/>
            <p:nvPr/>
          </p:nvSpPr>
          <p:spPr bwMode="auto">
            <a:xfrm>
              <a:off x="8315651" y="6161339"/>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defTabSz="1219200" latinLnBrk="1"/>
              <a:endParaRPr lang="ko-KR" altLang="en-US" sz="3200"/>
            </a:p>
          </p:txBody>
        </p:sp>
        <p:sp>
          <p:nvSpPr>
            <p:cNvPr id="70" name="Freeform 28"/>
            <p:cNvSpPr/>
            <p:nvPr/>
          </p:nvSpPr>
          <p:spPr bwMode="auto">
            <a:xfrm>
              <a:off x="8197959" y="6292610"/>
              <a:ext cx="82989" cy="203698"/>
            </a:xfrm>
            <a:custGeom>
              <a:avLst/>
              <a:gdLst>
                <a:gd name="T0" fmla="*/ 55 w 55"/>
                <a:gd name="T1" fmla="*/ 0 h 135"/>
                <a:gd name="T2" fmla="*/ 55 w 55"/>
                <a:gd name="T3" fmla="*/ 0 h 135"/>
                <a:gd name="T4" fmla="*/ 44 w 55"/>
                <a:gd name="T5" fmla="*/ 3 h 135"/>
                <a:gd name="T6" fmla="*/ 33 w 55"/>
                <a:gd name="T7" fmla="*/ 8 h 135"/>
                <a:gd name="T8" fmla="*/ 24 w 55"/>
                <a:gd name="T9" fmla="*/ 16 h 135"/>
                <a:gd name="T10" fmla="*/ 16 w 55"/>
                <a:gd name="T11" fmla="*/ 24 h 135"/>
                <a:gd name="T12" fmla="*/ 9 w 55"/>
                <a:gd name="T13" fmla="*/ 34 h 135"/>
                <a:gd name="T14" fmla="*/ 4 w 55"/>
                <a:gd name="T15" fmla="*/ 44 h 135"/>
                <a:gd name="T16" fmla="*/ 1 w 55"/>
                <a:gd name="T17" fmla="*/ 55 h 135"/>
                <a:gd name="T18" fmla="*/ 0 w 55"/>
                <a:gd name="T19" fmla="*/ 68 h 135"/>
                <a:gd name="T20" fmla="*/ 0 w 55"/>
                <a:gd name="T21" fmla="*/ 68 h 135"/>
                <a:gd name="T22" fmla="*/ 1 w 55"/>
                <a:gd name="T23" fmla="*/ 80 h 135"/>
                <a:gd name="T24" fmla="*/ 4 w 55"/>
                <a:gd name="T25" fmla="*/ 91 h 135"/>
                <a:gd name="T26" fmla="*/ 9 w 55"/>
                <a:gd name="T27" fmla="*/ 101 h 135"/>
                <a:gd name="T28" fmla="*/ 16 w 55"/>
                <a:gd name="T29" fmla="*/ 112 h 135"/>
                <a:gd name="T30" fmla="*/ 24 w 55"/>
                <a:gd name="T31" fmla="*/ 119 h 135"/>
                <a:gd name="T32" fmla="*/ 33 w 55"/>
                <a:gd name="T33" fmla="*/ 127 h 135"/>
                <a:gd name="T34" fmla="*/ 44 w 55"/>
                <a:gd name="T35" fmla="*/ 132 h 135"/>
                <a:gd name="T36" fmla="*/ 55 w 55"/>
                <a:gd name="T37" fmla="*/ 135 h 135"/>
                <a:gd name="T38" fmla="*/ 55 w 55"/>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5">
                  <a:moveTo>
                    <a:pt x="55" y="0"/>
                  </a:moveTo>
                  <a:lnTo>
                    <a:pt x="55" y="0"/>
                  </a:lnTo>
                  <a:lnTo>
                    <a:pt x="44" y="3"/>
                  </a:lnTo>
                  <a:lnTo>
                    <a:pt x="33" y="8"/>
                  </a:lnTo>
                  <a:lnTo>
                    <a:pt x="24" y="16"/>
                  </a:lnTo>
                  <a:lnTo>
                    <a:pt x="16" y="24"/>
                  </a:lnTo>
                  <a:lnTo>
                    <a:pt x="9" y="34"/>
                  </a:lnTo>
                  <a:lnTo>
                    <a:pt x="4" y="44"/>
                  </a:lnTo>
                  <a:lnTo>
                    <a:pt x="1" y="55"/>
                  </a:lnTo>
                  <a:lnTo>
                    <a:pt x="0" y="68"/>
                  </a:lnTo>
                  <a:lnTo>
                    <a:pt x="0" y="68"/>
                  </a:lnTo>
                  <a:lnTo>
                    <a:pt x="1" y="80"/>
                  </a:lnTo>
                  <a:lnTo>
                    <a:pt x="4" y="91"/>
                  </a:lnTo>
                  <a:lnTo>
                    <a:pt x="9" y="101"/>
                  </a:lnTo>
                  <a:lnTo>
                    <a:pt x="16" y="112"/>
                  </a:lnTo>
                  <a:lnTo>
                    <a:pt x="24" y="119"/>
                  </a:lnTo>
                  <a:lnTo>
                    <a:pt x="33" y="127"/>
                  </a:lnTo>
                  <a:lnTo>
                    <a:pt x="44" y="132"/>
                  </a:lnTo>
                  <a:lnTo>
                    <a:pt x="55" y="135"/>
                  </a:lnTo>
                  <a:lnTo>
                    <a:pt x="5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1" name="Freeform 30"/>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2"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3" name="Freeform 32"/>
            <p:cNvSpPr/>
            <p:nvPr/>
          </p:nvSpPr>
          <p:spPr bwMode="auto">
            <a:xfrm>
              <a:off x="8315651" y="6291101"/>
              <a:ext cx="92042" cy="206716"/>
            </a:xfrm>
            <a:custGeom>
              <a:avLst/>
              <a:gdLst>
                <a:gd name="T0" fmla="*/ 0 w 61"/>
                <a:gd name="T1" fmla="*/ 0 h 137"/>
                <a:gd name="T2" fmla="*/ 0 w 61"/>
                <a:gd name="T3" fmla="*/ 137 h 137"/>
                <a:gd name="T4" fmla="*/ 0 w 61"/>
                <a:gd name="T5" fmla="*/ 137 h 137"/>
                <a:gd name="T6" fmla="*/ 12 w 61"/>
                <a:gd name="T7" fmla="*/ 135 h 137"/>
                <a:gd name="T8" fmla="*/ 23 w 61"/>
                <a:gd name="T9" fmla="*/ 130 h 137"/>
                <a:gd name="T10" fmla="*/ 34 w 61"/>
                <a:gd name="T11" fmla="*/ 122 h 137"/>
                <a:gd name="T12" fmla="*/ 43 w 61"/>
                <a:gd name="T13" fmla="*/ 114 h 137"/>
                <a:gd name="T14" fmla="*/ 50 w 61"/>
                <a:gd name="T15" fmla="*/ 105 h 137"/>
                <a:gd name="T16" fmla="*/ 56 w 61"/>
                <a:gd name="T17" fmla="*/ 93 h 137"/>
                <a:gd name="T18" fmla="*/ 59 w 61"/>
                <a:gd name="T19" fmla="*/ 82 h 137"/>
                <a:gd name="T20" fmla="*/ 61 w 61"/>
                <a:gd name="T21" fmla="*/ 69 h 137"/>
                <a:gd name="T22" fmla="*/ 61 w 61"/>
                <a:gd name="T23" fmla="*/ 69 h 137"/>
                <a:gd name="T24" fmla="*/ 59 w 61"/>
                <a:gd name="T25" fmla="*/ 55 h 137"/>
                <a:gd name="T26" fmla="*/ 56 w 61"/>
                <a:gd name="T27" fmla="*/ 44 h 137"/>
                <a:gd name="T28" fmla="*/ 50 w 61"/>
                <a:gd name="T29" fmla="*/ 32 h 137"/>
                <a:gd name="T30" fmla="*/ 43 w 61"/>
                <a:gd name="T31" fmla="*/ 23 h 137"/>
                <a:gd name="T32" fmla="*/ 34 w 61"/>
                <a:gd name="T33" fmla="*/ 15 h 137"/>
                <a:gd name="T34" fmla="*/ 23 w 61"/>
                <a:gd name="T35" fmla="*/ 7 h 137"/>
                <a:gd name="T36" fmla="*/ 12 w 61"/>
                <a:gd name="T37" fmla="*/ 3 h 137"/>
                <a:gd name="T38" fmla="*/ 0 w 61"/>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137">
                  <a:moveTo>
                    <a:pt x="0" y="0"/>
                  </a:moveTo>
                  <a:lnTo>
                    <a:pt x="0" y="137"/>
                  </a:lnTo>
                  <a:lnTo>
                    <a:pt x="0" y="137"/>
                  </a:lnTo>
                  <a:lnTo>
                    <a:pt x="12" y="135"/>
                  </a:lnTo>
                  <a:lnTo>
                    <a:pt x="23" y="130"/>
                  </a:lnTo>
                  <a:lnTo>
                    <a:pt x="34" y="122"/>
                  </a:lnTo>
                  <a:lnTo>
                    <a:pt x="43" y="114"/>
                  </a:lnTo>
                  <a:lnTo>
                    <a:pt x="50" y="105"/>
                  </a:lnTo>
                  <a:lnTo>
                    <a:pt x="56" y="93"/>
                  </a:lnTo>
                  <a:lnTo>
                    <a:pt x="59" y="82"/>
                  </a:lnTo>
                  <a:lnTo>
                    <a:pt x="61" y="69"/>
                  </a:lnTo>
                  <a:lnTo>
                    <a:pt x="61" y="69"/>
                  </a:lnTo>
                  <a:lnTo>
                    <a:pt x="59" y="55"/>
                  </a:lnTo>
                  <a:lnTo>
                    <a:pt x="56" y="44"/>
                  </a:lnTo>
                  <a:lnTo>
                    <a:pt x="50" y="32"/>
                  </a:lnTo>
                  <a:lnTo>
                    <a:pt x="43" y="23"/>
                  </a:lnTo>
                  <a:lnTo>
                    <a:pt x="34" y="15"/>
                  </a:lnTo>
                  <a:lnTo>
                    <a:pt x="23" y="7"/>
                  </a:lnTo>
                  <a:lnTo>
                    <a:pt x="12"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4" name="Freeform 34"/>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5"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15915153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E043C-6CC4-4F76-9F5E-4EF7E0988931}"/>
              </a:ext>
            </a:extLst>
          </p:cNvPr>
          <p:cNvSpPr>
            <a:spLocks noGrp="1"/>
          </p:cNvSpPr>
          <p:nvPr>
            <p:ph type="title"/>
          </p:nvPr>
        </p:nvSpPr>
        <p:spPr/>
        <p:txBody>
          <a:bodyPr/>
          <a:lstStyle/>
          <a:p>
            <a:r>
              <a:rPr kumimoji="1" lang="zh-CN" altLang="en-US"/>
              <a:t>单击此处编辑母版标题样式</a:t>
            </a:r>
            <a:endParaRPr kumimoji="1" lang="ja-JP" altLang="en-US"/>
          </a:p>
        </p:txBody>
      </p:sp>
      <p:sp>
        <p:nvSpPr>
          <p:cNvPr id="3" name="内容占位符 2">
            <a:extLst>
              <a:ext uri="{FF2B5EF4-FFF2-40B4-BE49-F238E27FC236}">
                <a16:creationId xmlns:a16="http://schemas.microsoft.com/office/drawing/2014/main" id="{35AC9EAA-8ED1-48F2-B5FA-E722BEFB3C00}"/>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日期占位符 3">
            <a:extLst>
              <a:ext uri="{FF2B5EF4-FFF2-40B4-BE49-F238E27FC236}">
                <a16:creationId xmlns:a16="http://schemas.microsoft.com/office/drawing/2014/main" id="{8C57D945-41B7-4EA0-A692-FC17D25FC9CD}"/>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79CEFB4D-0E15-4239-8364-ABB8EFDD911E}"/>
              </a:ext>
            </a:extLst>
          </p:cNvPr>
          <p:cNvSpPr>
            <a:spLocks noGrp="1"/>
          </p:cNvSpPr>
          <p:nvPr>
            <p:ph type="ftr" sz="quarter" idx="11"/>
          </p:nvPr>
        </p:nvSpPr>
        <p:spPr/>
        <p:txBody>
          <a:bodyPr/>
          <a:lstStyle/>
          <a:p>
            <a:endParaRPr kumimoji="1" lang="ja-JP" altLang="en-US"/>
          </a:p>
        </p:txBody>
      </p:sp>
      <p:sp>
        <p:nvSpPr>
          <p:cNvPr id="6" name="灯片编号占位符 5">
            <a:extLst>
              <a:ext uri="{FF2B5EF4-FFF2-40B4-BE49-F238E27FC236}">
                <a16:creationId xmlns:a16="http://schemas.microsoft.com/office/drawing/2014/main" id="{ECE8A3DF-9040-42CD-B79F-4732E5CDFB3E}"/>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633206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节标题">
    <p:bg>
      <p:bgRef idx="1001">
        <a:schemeClr val="bg1"/>
      </p:bgRef>
    </p:bg>
    <p:spTree>
      <p:nvGrpSpPr>
        <p:cNvPr id="1" name=""/>
        <p:cNvGrpSpPr/>
        <p:nvPr/>
      </p:nvGrpSpPr>
      <p:grpSpPr>
        <a:xfrm>
          <a:off x="0" y="0"/>
          <a:ext cx="0" cy="0"/>
          <a:chOff x="0" y="0"/>
          <a:chExt cx="0" cy="0"/>
        </a:xfrm>
      </p:grpSpPr>
      <p:grpSp>
        <p:nvGrpSpPr>
          <p:cNvPr id="24" name="그룹 18"/>
          <p:cNvGrpSpPr/>
          <p:nvPr userDrawn="1"/>
        </p:nvGrpSpPr>
        <p:grpSpPr>
          <a:xfrm>
            <a:off x="-123290" y="2266950"/>
            <a:ext cx="2797638" cy="2198740"/>
            <a:chOff x="0" y="1636653"/>
            <a:chExt cx="2633522" cy="1889508"/>
          </a:xfrm>
        </p:grpSpPr>
        <p:sp>
          <p:nvSpPr>
            <p:cNvPr id="25" name="Freeform 113"/>
            <p:cNvSpPr/>
            <p:nvPr/>
          </p:nvSpPr>
          <p:spPr bwMode="auto">
            <a:xfrm>
              <a:off x="748565" y="1637791"/>
              <a:ext cx="916883" cy="916883"/>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60000"/>
                <a:lumOff val="4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26" name="Freeform 115"/>
            <p:cNvSpPr/>
            <p:nvPr/>
          </p:nvSpPr>
          <p:spPr bwMode="auto">
            <a:xfrm>
              <a:off x="1716639" y="1637791"/>
              <a:ext cx="916883" cy="916883"/>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rgbClr val="115B8A">
                <a:alpha val="20000"/>
              </a:srgb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27" name="Freeform 117"/>
            <p:cNvSpPr/>
            <p:nvPr/>
          </p:nvSpPr>
          <p:spPr bwMode="auto">
            <a:xfrm>
              <a:off x="1716639" y="2607003"/>
              <a:ext cx="916883" cy="918021"/>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rgbClr val="A8E2E6">
                <a:alpha val="20000"/>
              </a:srgb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28" name="Freeform 119"/>
            <p:cNvSpPr/>
            <p:nvPr/>
          </p:nvSpPr>
          <p:spPr bwMode="auto">
            <a:xfrm>
              <a:off x="748565" y="2608140"/>
              <a:ext cx="916883" cy="916883"/>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tx1">
                <a:lumMod val="50000"/>
                <a:lumOff val="5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29" name="Freeform 118"/>
            <p:cNvSpPr/>
            <p:nvPr/>
          </p:nvSpPr>
          <p:spPr bwMode="auto">
            <a:xfrm>
              <a:off x="1716639" y="2607003"/>
              <a:ext cx="916883" cy="918021"/>
            </a:xfrm>
            <a:custGeom>
              <a:avLst/>
              <a:gdLst>
                <a:gd name="T0" fmla="*/ 0 w 806"/>
                <a:gd name="T1" fmla="*/ 0 h 807"/>
                <a:gd name="T2" fmla="*/ 806 w 806"/>
                <a:gd name="T3" fmla="*/ 807 h 807"/>
                <a:gd name="T4" fmla="*/ 0 w 806"/>
                <a:gd name="T5" fmla="*/ 807 h 807"/>
                <a:gd name="T6" fmla="*/ 0 w 806"/>
                <a:gd name="T7" fmla="*/ 0 h 807"/>
              </a:gdLst>
              <a:ahLst/>
              <a:cxnLst>
                <a:cxn ang="0">
                  <a:pos x="T0" y="T1"/>
                </a:cxn>
                <a:cxn ang="0">
                  <a:pos x="T2" y="T3"/>
                </a:cxn>
                <a:cxn ang="0">
                  <a:pos x="T4" y="T5"/>
                </a:cxn>
                <a:cxn ang="0">
                  <a:pos x="T6" y="T7"/>
                </a:cxn>
              </a:cxnLst>
              <a:rect l="0" t="0" r="r" b="b"/>
              <a:pathLst>
                <a:path w="806" h="807">
                  <a:moveTo>
                    <a:pt x="0" y="0"/>
                  </a:moveTo>
                  <a:lnTo>
                    <a:pt x="806" y="807"/>
                  </a:lnTo>
                  <a:lnTo>
                    <a:pt x="0" y="80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30" name="Freeform 116"/>
            <p:cNvSpPr/>
            <p:nvPr/>
          </p:nvSpPr>
          <p:spPr bwMode="auto">
            <a:xfrm>
              <a:off x="1716639" y="1637791"/>
              <a:ext cx="916883" cy="916883"/>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dirty="0">
                <a:ln>
                  <a:noFill/>
                </a:ln>
                <a:solidFill>
                  <a:prstClr val="black"/>
                </a:solidFill>
                <a:effectLst/>
                <a:uLnTx/>
                <a:uFillTx/>
                <a:latin typeface="Arial"/>
                <a:cs typeface="+mn-cs"/>
              </a:endParaRPr>
            </a:p>
          </p:txBody>
        </p:sp>
        <p:sp>
          <p:nvSpPr>
            <p:cNvPr id="31" name="Freeform 13"/>
            <p:cNvSpPr/>
            <p:nvPr/>
          </p:nvSpPr>
          <p:spPr bwMode="auto">
            <a:xfrm>
              <a:off x="0" y="1636653"/>
              <a:ext cx="1139177" cy="918021"/>
            </a:xfrm>
            <a:custGeom>
              <a:avLst/>
              <a:gdLst/>
              <a:ahLst/>
              <a:cxnLst/>
              <a:rect l="l" t="t" r="r" b="b"/>
              <a:pathLst>
                <a:path w="1589739" h="1281113">
                  <a:moveTo>
                    <a:pt x="0" y="0"/>
                  </a:moveTo>
                  <a:lnTo>
                    <a:pt x="949977" y="0"/>
                  </a:lnTo>
                  <a:lnTo>
                    <a:pt x="1589739" y="639763"/>
                  </a:lnTo>
                  <a:lnTo>
                    <a:pt x="949977" y="1281113"/>
                  </a:lnTo>
                  <a:lnTo>
                    <a:pt x="0" y="1281113"/>
                  </a:lnTo>
                  <a:close/>
                </a:path>
              </a:pathLst>
            </a:custGeom>
            <a:solidFill>
              <a:schemeClr val="accent1">
                <a:lumMod val="60000"/>
                <a:lumOff val="4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32" name="Freeform 13"/>
            <p:cNvSpPr/>
            <p:nvPr/>
          </p:nvSpPr>
          <p:spPr bwMode="auto">
            <a:xfrm>
              <a:off x="0" y="2608140"/>
              <a:ext cx="1139177" cy="918021"/>
            </a:xfrm>
            <a:custGeom>
              <a:avLst/>
              <a:gdLst/>
              <a:ahLst/>
              <a:cxnLst/>
              <a:rect l="l" t="t" r="r" b="b"/>
              <a:pathLst>
                <a:path w="1589739" h="1281113">
                  <a:moveTo>
                    <a:pt x="0" y="0"/>
                  </a:moveTo>
                  <a:lnTo>
                    <a:pt x="949977" y="0"/>
                  </a:lnTo>
                  <a:lnTo>
                    <a:pt x="1589739" y="639763"/>
                  </a:lnTo>
                  <a:lnTo>
                    <a:pt x="949977" y="1281113"/>
                  </a:lnTo>
                  <a:lnTo>
                    <a:pt x="0" y="1281113"/>
                  </a:lnTo>
                  <a:close/>
                </a:path>
              </a:pathLst>
            </a:custGeom>
            <a:solidFill>
              <a:schemeClr val="tx1">
                <a:lumMod val="50000"/>
                <a:lumOff val="5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33" name="Freeform 120"/>
            <p:cNvSpPr/>
            <p:nvPr/>
          </p:nvSpPr>
          <p:spPr bwMode="auto">
            <a:xfrm>
              <a:off x="747427" y="2607003"/>
              <a:ext cx="918021" cy="918021"/>
            </a:xfrm>
            <a:custGeom>
              <a:avLst/>
              <a:gdLst>
                <a:gd name="T0" fmla="*/ 807 w 807"/>
                <a:gd name="T1" fmla="*/ 807 h 807"/>
                <a:gd name="T2" fmla="*/ 0 w 807"/>
                <a:gd name="T3" fmla="*/ 0 h 807"/>
                <a:gd name="T4" fmla="*/ 807 w 807"/>
                <a:gd name="T5" fmla="*/ 0 h 807"/>
                <a:gd name="T6" fmla="*/ 807 w 807"/>
                <a:gd name="T7" fmla="*/ 807 h 807"/>
              </a:gdLst>
              <a:ahLst/>
              <a:cxnLst>
                <a:cxn ang="0">
                  <a:pos x="T0" y="T1"/>
                </a:cxn>
                <a:cxn ang="0">
                  <a:pos x="T2" y="T3"/>
                </a:cxn>
                <a:cxn ang="0">
                  <a:pos x="T4" y="T5"/>
                </a:cxn>
                <a:cxn ang="0">
                  <a:pos x="T6" y="T7"/>
                </a:cxn>
              </a:cxnLst>
              <a:rect l="0" t="0" r="r" b="b"/>
              <a:pathLst>
                <a:path w="807" h="807">
                  <a:moveTo>
                    <a:pt x="807" y="807"/>
                  </a:moveTo>
                  <a:lnTo>
                    <a:pt x="0" y="0"/>
                  </a:lnTo>
                  <a:lnTo>
                    <a:pt x="807" y="0"/>
                  </a:lnTo>
                  <a:lnTo>
                    <a:pt x="807" y="807"/>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sp>
          <p:nvSpPr>
            <p:cNvPr id="34" name="Freeform 114"/>
            <p:cNvSpPr/>
            <p:nvPr/>
          </p:nvSpPr>
          <p:spPr bwMode="auto">
            <a:xfrm>
              <a:off x="748565" y="1637791"/>
              <a:ext cx="916883" cy="916883"/>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marL="0" marR="0" lvl="0" indent="0" algn="l" defTabSz="1219200" rtl="0" eaLnBrk="1" fontAlgn="auto" latinLnBrk="1" hangingPunct="1">
                <a:lnSpc>
                  <a:spcPct val="100000"/>
                </a:lnSpc>
                <a:spcBef>
                  <a:spcPts val="0"/>
                </a:spcBef>
                <a:spcAft>
                  <a:spcPts val="0"/>
                </a:spcAft>
                <a:buClrTx/>
                <a:buSzTx/>
                <a:buFontTx/>
                <a:buNone/>
                <a:tabLst/>
                <a:defRPr/>
              </a:pPr>
              <a:endParaRPr kumimoji="1" lang="ko-KR" altLang="en-US" sz="3200" b="0" i="0" u="none" strike="noStrike" kern="1200" cap="none" spc="0" normalizeH="0" baseline="0" noProof="0">
                <a:ln>
                  <a:noFill/>
                </a:ln>
                <a:solidFill>
                  <a:prstClr val="black"/>
                </a:solidFill>
                <a:effectLst/>
                <a:uLnTx/>
                <a:uFillTx/>
                <a:latin typeface="Arial"/>
                <a:cs typeface="+mn-cs"/>
              </a:endParaRPr>
            </a:p>
          </p:txBody>
        </p:sp>
      </p:grpSp>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61F0D1-A335-4F9F-B3F2-AEA1330F7B32}" type="datetime1">
              <a:rPr kumimoji="1"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2022/2/26</a:t>
            </a:fld>
            <a:endParaRPr kumimoji="1"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50000"/>
                    <a:lumOff val="50000"/>
                  </a:prstClr>
                </a:solidFill>
                <a:effectLst/>
                <a:uLnTx/>
                <a:uFillTx/>
                <a:latin typeface="Arial"/>
                <a:ea typeface="微软雅黑"/>
                <a:cs typeface="+mn-cs"/>
              </a:rPr>
              <a:t>www.islide.cc</a:t>
            </a:r>
            <a:endParaRPr kumimoji="1"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23" name="文本占位符 7">
            <a:extLst>
              <a:ext uri="{FF2B5EF4-FFF2-40B4-BE49-F238E27FC236}">
                <a16:creationId xmlns:a16="http://schemas.microsoft.com/office/drawing/2014/main" id="{B251CC46-6BA2-4281-BD95-AD02833949BD}"/>
              </a:ext>
            </a:extLst>
          </p:cNvPr>
          <p:cNvSpPr>
            <a:spLocks noGrp="1"/>
          </p:cNvSpPr>
          <p:nvPr>
            <p:ph type="body" idx="1"/>
          </p:nvPr>
        </p:nvSpPr>
        <p:spPr>
          <a:xfrm>
            <a:off x="3512819" y="3396105"/>
            <a:ext cx="7340918" cy="1015623"/>
          </a:xfrm>
          <a:prstGeom prst="rect">
            <a:avLst/>
          </a:prstGeom>
        </p:spPr>
        <p:txBody>
          <a:bodyPr>
            <a:normAutofit/>
          </a:bodyPr>
          <a:lstStyle>
            <a:lvl1pPr>
              <a:defRPr/>
            </a:lvl1pPr>
          </a:lstStyle>
          <a:p>
            <a:endParaRPr lang="en-US" altLang="zh-CN" sz="2400" dirty="0">
              <a:latin typeface="Yu Gothic" panose="020B0400000000000000" charset="-128"/>
              <a:cs typeface="Arial" panose="020B0604020202020204"/>
            </a:endParaRPr>
          </a:p>
        </p:txBody>
      </p:sp>
      <p:sp>
        <p:nvSpPr>
          <p:cNvPr id="37" name="文本占位符 7">
            <a:extLst>
              <a:ext uri="{FF2B5EF4-FFF2-40B4-BE49-F238E27FC236}">
                <a16:creationId xmlns:a16="http://schemas.microsoft.com/office/drawing/2014/main" id="{867427B5-444F-4345-BFEC-DC2AF479DA87}"/>
              </a:ext>
            </a:extLst>
          </p:cNvPr>
          <p:cNvSpPr>
            <a:spLocks noGrp="1"/>
          </p:cNvSpPr>
          <p:nvPr>
            <p:ph type="body" idx="12"/>
          </p:nvPr>
        </p:nvSpPr>
        <p:spPr>
          <a:xfrm>
            <a:off x="3442397" y="2121916"/>
            <a:ext cx="7340918" cy="1015623"/>
          </a:xfrm>
          <a:prstGeom prst="rect">
            <a:avLst/>
          </a:prstGeom>
        </p:spPr>
        <p:txBody>
          <a:bodyPr anchor="ctr">
            <a:normAutofit/>
          </a:bodyPr>
          <a:lstStyle>
            <a:lvl1pPr>
              <a:defRPr kumimoji="0" lang="en-US" altLang="zh-CN" sz="4000" b="1" i="0" u="none" strike="noStrike" kern="1200" cap="none" spc="0" normalizeH="0" baseline="0" dirty="0" smtClean="0">
                <a:ln>
                  <a:noFill/>
                </a:ln>
                <a:solidFill>
                  <a:sysClr val="windowText" lastClr="000000"/>
                </a:solidFill>
                <a:effectLst/>
                <a:uLnTx/>
                <a:uFillTx/>
                <a:latin typeface="Yu Gothic" panose="020B0400000000000000" charset="-128"/>
                <a:ea typeface="Yu Gothic" panose="020B0400000000000000" charset="-128"/>
                <a:cs typeface="+mj-cs"/>
              </a:defRPr>
            </a:lvl1pPr>
          </a:lstStyle>
          <a:p>
            <a:endParaRPr lang="en-US" altLang="zh-CN" sz="2400" dirty="0">
              <a:latin typeface="Yu Gothic" panose="020B0400000000000000" charset="-128"/>
            </a:endParaRPr>
          </a:p>
        </p:txBody>
      </p:sp>
    </p:spTree>
    <p:extLst>
      <p:ext uri="{BB962C8B-B14F-4D97-AF65-F5344CB8AC3E}">
        <p14:creationId xmlns:p14="http://schemas.microsoft.com/office/powerpoint/2010/main" val="25914198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23825"/>
            <a:ext cx="10515600" cy="1325563"/>
          </a:xfrm>
          <a:prstGeom prst="rect">
            <a:avLst/>
          </a:prstGeom>
        </p:spPr>
        <p:txBody>
          <a:bodyPr anchor="ctr">
            <a:normAutofit/>
          </a:bodyPr>
          <a:lstStyle>
            <a:lvl1pPr>
              <a:defRPr kumimoji="1" lang="ja-JP" altLang="en-US" sz="3600" b="0" kern="1200" dirty="0">
                <a:solidFill>
                  <a:schemeClr val="tx1"/>
                </a:solidFill>
                <a:latin typeface="Yu Gothic" panose="020B0400000000000000" charset="-128"/>
                <a:ea typeface="Yu Gothic" panose="020B0400000000000000" charset="-128"/>
                <a:cs typeface="Calibri Light" panose="020F0302020204030204"/>
              </a:defRPr>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838199" y="1449388"/>
            <a:ext cx="5181600" cy="4727575"/>
          </a:xfrm>
          <a:prstGeom prst="rect">
            <a:avLst/>
          </a:prstGeom>
        </p:spPr>
        <p:txBody>
          <a:bodyPr/>
          <a:lstStyle>
            <a:lvl1pPr>
              <a:buClr>
                <a:schemeClr val="accent1"/>
              </a:buClr>
              <a:defRPr>
                <a:latin typeface="Yu Gothic" panose="020B0400000000000000" pitchFamily="50" charset="-128"/>
                <a:ea typeface="Yu Gothic" panose="020B0400000000000000" pitchFamily="50" charset="-128"/>
              </a:defRPr>
            </a:lvl1pPr>
            <a:lvl2pPr>
              <a:buClr>
                <a:schemeClr val="accent1"/>
              </a:buClr>
              <a:defRPr>
                <a:latin typeface="Yu Gothic" panose="020B0400000000000000" pitchFamily="50" charset="-128"/>
                <a:ea typeface="Yu Gothic" panose="020B0400000000000000" pitchFamily="50" charset="-128"/>
              </a:defRPr>
            </a:lvl2pPr>
            <a:lvl3pPr>
              <a:buClr>
                <a:schemeClr val="accent1"/>
              </a:buClr>
              <a:defRPr>
                <a:latin typeface="Yu Gothic" panose="020B0400000000000000" pitchFamily="50" charset="-128"/>
                <a:ea typeface="Yu Gothic" panose="020B0400000000000000" pitchFamily="50" charset="-128"/>
              </a:defRPr>
            </a:lvl3pPr>
            <a:lvl4pPr>
              <a:buClr>
                <a:schemeClr val="accent1"/>
              </a:buClr>
              <a:defRPr>
                <a:latin typeface="Yu Gothic" panose="020B0400000000000000" pitchFamily="50" charset="-128"/>
                <a:ea typeface="Yu Gothic" panose="020B0400000000000000" pitchFamily="50" charset="-128"/>
              </a:defRPr>
            </a:lvl4pPr>
            <a:lvl5pPr>
              <a:buClr>
                <a:schemeClr val="accent1"/>
              </a:buClr>
              <a:defRPr>
                <a:latin typeface="Yu Gothic" panose="020B0400000000000000" pitchFamily="50" charset="-128"/>
                <a:ea typeface="Yu Gothic"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6172202" y="1449388"/>
            <a:ext cx="5181600" cy="4727575"/>
          </a:xfrm>
          <a:prstGeom prst="rect">
            <a:avLst/>
          </a:prstGeom>
        </p:spPr>
        <p:txBody>
          <a:bodyPr>
            <a:normAutofit/>
          </a:bodyPr>
          <a:lstStyle>
            <a:lvl1pPr>
              <a:buClr>
                <a:schemeClr val="accent1"/>
              </a:buClr>
              <a:defRPr sz="2000">
                <a:latin typeface="Yu Gothic" panose="020B0400000000000000" pitchFamily="50" charset="-128"/>
                <a:ea typeface="Yu Gothic" panose="020B0400000000000000" pitchFamily="50" charset="-128"/>
              </a:defRPr>
            </a:lvl1pPr>
            <a:lvl2pPr>
              <a:buClr>
                <a:schemeClr val="accent1"/>
              </a:buClr>
              <a:defRPr sz="1800">
                <a:latin typeface="Yu Gothic" panose="020B0400000000000000" pitchFamily="50" charset="-128"/>
                <a:ea typeface="Yu Gothic" panose="020B0400000000000000" pitchFamily="50" charset="-128"/>
              </a:defRPr>
            </a:lvl2pPr>
            <a:lvl3pPr>
              <a:buClr>
                <a:schemeClr val="accent1"/>
              </a:buClr>
              <a:defRPr sz="1600">
                <a:latin typeface="Yu Gothic" panose="020B0400000000000000" pitchFamily="50" charset="-128"/>
                <a:ea typeface="Yu Gothic" panose="020B0400000000000000" pitchFamily="50" charset="-128"/>
              </a:defRPr>
            </a:lvl3pPr>
            <a:lvl4pPr>
              <a:buClr>
                <a:schemeClr val="accent1"/>
              </a:buClr>
              <a:defRPr sz="1400">
                <a:latin typeface="Yu Gothic" panose="020B0400000000000000" pitchFamily="50" charset="-128"/>
                <a:ea typeface="Yu Gothic" panose="020B0400000000000000" pitchFamily="50" charset="-128"/>
              </a:defRPr>
            </a:lvl4pPr>
            <a:lvl5pPr>
              <a:buClr>
                <a:schemeClr val="accent1"/>
              </a:buClr>
              <a:defRPr sz="1400">
                <a:latin typeface="Yu Gothic" panose="020B0400000000000000" pitchFamily="50" charset="-128"/>
                <a:ea typeface="Yu Gothic"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p:cNvSpPr>
            <a:spLocks noGrp="1"/>
          </p:cNvSpPr>
          <p:nvPr>
            <p:ph type="dt" sz="half" idx="10"/>
          </p:nvPr>
        </p:nvSpPr>
        <p:spPr/>
        <p:txBody>
          <a:bodyPr/>
          <a:lstStyle/>
          <a:p>
            <a:fld id="{A25577D1-BE19-4EC5-B0D3-FF74C1FACF79}" type="datetimeFigureOut">
              <a:rPr kumimoji="1" lang="ja-JP" altLang="en-US" smtClean="0"/>
              <a:t>2022/2/26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346563" y="832883"/>
            <a:ext cx="2909888" cy="206381"/>
          </a:xfrm>
          <a:prstGeom prst="rect">
            <a:avLst/>
          </a:prstGeom>
        </p:spPr>
        <p:txBody>
          <a:bodyPr/>
          <a:lstStyle>
            <a:lvl1pPr>
              <a:defRPr sz="2800"/>
            </a:lvl1pPr>
          </a:lstStyle>
          <a:p>
            <a:fld id="{EC168BD9-97F3-4858-B12F-CE618A16163D}" type="slidenum">
              <a:rPr lang="ja-JP" altLang="en-US" smtClean="0"/>
              <a:pPr/>
              <a:t>‹#›</a:t>
            </a:fld>
            <a:endParaRPr lang="ja-JP" altLang="en-US"/>
          </a:p>
        </p:txBody>
      </p:sp>
      <p:cxnSp>
        <p:nvCxnSpPr>
          <p:cNvPr id="8" name="直接箭头连接符 2">
            <a:extLst>
              <a:ext uri="{FF2B5EF4-FFF2-40B4-BE49-F238E27FC236}">
                <a16:creationId xmlns:a16="http://schemas.microsoft.com/office/drawing/2014/main" id="{AFFF9A96-D9F1-4B19-8FE3-B35DF3C7A234}"/>
              </a:ext>
            </a:extLst>
          </p:cNvPr>
          <p:cNvCxnSpPr/>
          <p:nvPr userDrawn="1"/>
        </p:nvCxnSpPr>
        <p:spPr>
          <a:xfrm>
            <a:off x="827599" y="1155942"/>
            <a:ext cx="10524224" cy="28754"/>
          </a:xfrm>
          <a:prstGeom prst="straightConnector1">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416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23825"/>
            <a:ext cx="10515600" cy="1325563"/>
          </a:xfrm>
          <a:prstGeom prst="rect">
            <a:avLst/>
          </a:prstGeom>
        </p:spPr>
        <p:txBody>
          <a:bodyPr anchor="ctr">
            <a:normAutofit/>
          </a:bodyPr>
          <a:lstStyle>
            <a:lvl1pPr>
              <a:defRPr kumimoji="1" lang="ja-JP" altLang="en-US" sz="3600" b="0" kern="1200" dirty="0">
                <a:solidFill>
                  <a:schemeClr val="tx1"/>
                </a:solidFill>
                <a:latin typeface="Yu Gothic" panose="020B0400000000000000" charset="-128"/>
                <a:ea typeface="Yu Gothic" panose="020B0400000000000000" charset="-128"/>
                <a:cs typeface="Calibri Light" panose="020F0302020204030204"/>
              </a:defRPr>
            </a:lvl1pPr>
          </a:lstStyle>
          <a:p>
            <a:r>
              <a:rPr kumimoji="1" lang="ja-JP" altLang="en-US" dirty="0"/>
              <a:t>マスター タイトルの書式設定</a:t>
            </a:r>
          </a:p>
        </p:txBody>
      </p:sp>
      <p:sp>
        <p:nvSpPr>
          <p:cNvPr id="3" name="コンテンツ プレースホルダー 2"/>
          <p:cNvSpPr>
            <a:spLocks noGrp="1"/>
          </p:cNvSpPr>
          <p:nvPr>
            <p:ph sz="half" idx="1"/>
          </p:nvPr>
        </p:nvSpPr>
        <p:spPr>
          <a:xfrm>
            <a:off x="838198" y="1449388"/>
            <a:ext cx="10524223" cy="4727575"/>
          </a:xfrm>
          <a:prstGeom prst="rect">
            <a:avLst/>
          </a:prstGeom>
        </p:spPr>
        <p:txBody>
          <a:bodyPr/>
          <a:lstStyle>
            <a:lvl1pPr>
              <a:lnSpc>
                <a:spcPct val="100000"/>
              </a:lnSpc>
              <a:buClr>
                <a:schemeClr val="accent1"/>
              </a:buClr>
              <a:defRPr>
                <a:latin typeface="Yu Gothic" panose="020B0400000000000000" pitchFamily="50" charset="-128"/>
                <a:ea typeface="Yu Gothic" panose="020B0400000000000000" pitchFamily="50" charset="-128"/>
              </a:defRPr>
            </a:lvl1pPr>
            <a:lvl2pPr marL="468000">
              <a:lnSpc>
                <a:spcPct val="100000"/>
              </a:lnSpc>
              <a:buClr>
                <a:schemeClr val="accent1"/>
              </a:buClr>
              <a:defRPr>
                <a:latin typeface="Yu Gothic" panose="020B0400000000000000" pitchFamily="50" charset="-128"/>
                <a:ea typeface="Yu Gothic" panose="020B0400000000000000" pitchFamily="50" charset="-128"/>
              </a:defRPr>
            </a:lvl2pPr>
            <a:lvl3pPr marL="936000">
              <a:lnSpc>
                <a:spcPct val="100000"/>
              </a:lnSpc>
              <a:spcBef>
                <a:spcPts val="0"/>
              </a:spcBef>
              <a:buClr>
                <a:schemeClr val="accent1"/>
              </a:buClr>
              <a:defRPr>
                <a:latin typeface="Yu Gothic" panose="020B0400000000000000" pitchFamily="50" charset="-128"/>
                <a:ea typeface="Yu Gothic" panose="020B0400000000000000" pitchFamily="50" charset="-128"/>
              </a:defRPr>
            </a:lvl3pPr>
            <a:lvl4pPr marL="1404000">
              <a:lnSpc>
                <a:spcPct val="100000"/>
              </a:lnSpc>
              <a:spcBef>
                <a:spcPts val="0"/>
              </a:spcBef>
              <a:buClr>
                <a:schemeClr val="accent1"/>
              </a:buClr>
              <a:defRPr>
                <a:latin typeface="Yu Gothic" panose="020B0400000000000000" pitchFamily="50" charset="-128"/>
                <a:ea typeface="Yu Gothic" panose="020B0400000000000000" pitchFamily="50" charset="-128"/>
              </a:defRPr>
            </a:lvl4pPr>
            <a:lvl5pPr marL="1872000">
              <a:lnSpc>
                <a:spcPct val="100000"/>
              </a:lnSpc>
              <a:spcBef>
                <a:spcPts val="0"/>
              </a:spcBef>
              <a:buClr>
                <a:schemeClr val="accent1"/>
              </a:buClr>
              <a:defRPr>
                <a:latin typeface="Yu Gothic" panose="020B0400000000000000" pitchFamily="50" charset="-128"/>
                <a:ea typeface="Yu Gothic"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p:cNvSpPr>
            <a:spLocks noGrp="1"/>
          </p:cNvSpPr>
          <p:nvPr>
            <p:ph type="dt" sz="half" idx="10"/>
          </p:nvPr>
        </p:nvSpPr>
        <p:spPr/>
        <p:txBody>
          <a:bodyPr/>
          <a:lstStyle/>
          <a:p>
            <a:fld id="{A25577D1-BE19-4EC5-B0D3-FF74C1FACF79}" type="datetimeFigureOut">
              <a:rPr kumimoji="1" lang="ja-JP" altLang="en-US" smtClean="0"/>
              <a:t>2022/2/26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346563" y="832883"/>
            <a:ext cx="2909888" cy="206381"/>
          </a:xfrm>
          <a:prstGeom prst="rect">
            <a:avLst/>
          </a:prstGeom>
        </p:spPr>
        <p:txBody>
          <a:bodyPr/>
          <a:lstStyle>
            <a:lvl1pPr>
              <a:defRPr sz="2800"/>
            </a:lvl1pPr>
          </a:lstStyle>
          <a:p>
            <a:fld id="{EC168BD9-97F3-4858-B12F-CE618A16163D}" type="slidenum">
              <a:rPr lang="ja-JP" altLang="en-US" smtClean="0"/>
              <a:pPr/>
              <a:t>‹#›</a:t>
            </a:fld>
            <a:endParaRPr lang="ja-JP" altLang="en-US"/>
          </a:p>
        </p:txBody>
      </p:sp>
    </p:spTree>
    <p:extLst>
      <p:ext uri="{BB962C8B-B14F-4D97-AF65-F5344CB8AC3E}">
        <p14:creationId xmlns:p14="http://schemas.microsoft.com/office/powerpoint/2010/main" val="61723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a:prstGeom prst="rect">
            <a:avLst/>
          </a:prstGeom>
        </p:spPr>
        <p:txBody>
          <a:bodyPr/>
          <a:lstStyle>
            <a:lvl1pPr marL="0" indent="0">
              <a:buFont typeface="Arial" panose="020B0604020202020204" pitchFamily="34" charset="0"/>
              <a:buNone/>
              <a:defRPr/>
            </a:lvl1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a:p>
            <a:pPr lvl="0"/>
            <a:endParaRPr kumimoji="1" lang="ja-JP" altLang="en-US" dirty="0"/>
          </a:p>
        </p:txBody>
      </p:sp>
      <p:sp>
        <p:nvSpPr>
          <p:cNvPr id="5" name="テキスト プレースホルダー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a:prstGeom prst="rect">
            <a:avLst/>
          </a:prstGeom>
        </p:spPr>
        <p:txBody>
          <a:bodyPr/>
          <a:lstStyle>
            <a:lvl1pPr marL="0" indent="0">
              <a:buFont typeface="Arial" panose="020B0604020202020204" pitchFamily="34" charset="0"/>
              <a:buNone/>
              <a:defRPr/>
            </a:lvl1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a:p>
            <a:pPr lvl="0"/>
            <a:endParaRPr kumimoji="1" lang="ja-JP" altLang="en-US" dirty="0"/>
          </a:p>
        </p:txBody>
      </p:sp>
      <p:sp>
        <p:nvSpPr>
          <p:cNvPr id="7" name="日付プレースホルダー 6"/>
          <p:cNvSpPr>
            <a:spLocks noGrp="1"/>
          </p:cNvSpPr>
          <p:nvPr>
            <p:ph type="dt" sz="half" idx="10"/>
          </p:nvPr>
        </p:nvSpPr>
        <p:spPr/>
        <p:txBody>
          <a:bodyPr/>
          <a:lstStyle/>
          <a:p>
            <a:fld id="{A25577D1-BE19-4EC5-B0D3-FF74C1FACF79}" type="datetimeFigureOut">
              <a:rPr kumimoji="1" lang="ja-JP" altLang="en-US" smtClean="0"/>
              <a:t>2022/2/26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8441935" y="757317"/>
            <a:ext cx="2909888" cy="206381"/>
          </a:xfrm>
          <a:prstGeom prst="rect">
            <a:avLst/>
          </a:prstGeom>
        </p:spPr>
        <p:txBody>
          <a:bodyPr/>
          <a:lstStyle/>
          <a:p>
            <a:fld id="{EC168BD9-97F3-4858-B12F-CE618A16163D}" type="slidenum">
              <a:rPr kumimoji="1" lang="ja-JP" altLang="en-US" smtClean="0"/>
              <a:t>‹#›</a:t>
            </a:fld>
            <a:endParaRPr kumimoji="1" lang="ja-JP" altLang="en-US"/>
          </a:p>
        </p:txBody>
      </p:sp>
      <p:sp>
        <p:nvSpPr>
          <p:cNvPr id="10" name="タイトル 1">
            <a:extLst>
              <a:ext uri="{FF2B5EF4-FFF2-40B4-BE49-F238E27FC236}">
                <a16:creationId xmlns:a16="http://schemas.microsoft.com/office/drawing/2014/main" id="{B4ADBFC7-020F-4749-8AD9-796B8F67A119}"/>
              </a:ext>
            </a:extLst>
          </p:cNvPr>
          <p:cNvSpPr>
            <a:spLocks noGrp="1"/>
          </p:cNvSpPr>
          <p:nvPr>
            <p:ph type="title"/>
          </p:nvPr>
        </p:nvSpPr>
        <p:spPr>
          <a:xfrm>
            <a:off x="838200" y="123825"/>
            <a:ext cx="10515600" cy="1325563"/>
          </a:xfrm>
          <a:prstGeom prst="rect">
            <a:avLst/>
          </a:prstGeom>
        </p:spPr>
        <p:txBody>
          <a:bodyPr anchor="ctr">
            <a:normAutofit/>
          </a:bodyPr>
          <a:lstStyle>
            <a:lvl1pPr>
              <a:defRPr kumimoji="1" lang="ja-JP" altLang="en-US" sz="3600" b="0" kern="1200" dirty="0">
                <a:solidFill>
                  <a:schemeClr val="tx1"/>
                </a:solidFill>
                <a:latin typeface="Yu Gothic" panose="020B0400000000000000" charset="-128"/>
                <a:ea typeface="Yu Gothic" panose="020B0400000000000000" charset="-128"/>
                <a:cs typeface="Calibri Light" panose="020F0302020204030204"/>
              </a:defRPr>
            </a:lvl1pPr>
          </a:lstStyle>
          <a:p>
            <a:r>
              <a:rPr kumimoji="1" lang="ja-JP" altLang="en-US" dirty="0"/>
              <a:t>マスター タイトルの書式設定</a:t>
            </a:r>
          </a:p>
        </p:txBody>
      </p:sp>
    </p:spTree>
    <p:extLst>
      <p:ext uri="{BB962C8B-B14F-4D97-AF65-F5344CB8AC3E}">
        <p14:creationId xmlns:p14="http://schemas.microsoft.com/office/powerpoint/2010/main" val="275246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EBC2E24-4A08-4893-A50D-F353034450F2}" type="datetime1">
              <a:rPr lang="zh-CN" altLang="en-US" smtClean="0"/>
              <a:t>2022/2/26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a:xfrm>
            <a:off x="8385516" y="714375"/>
            <a:ext cx="2909888" cy="206381"/>
          </a:xfrm>
          <a:prstGeom prst="rect">
            <a:avLst/>
          </a:prstGeom>
        </p:spPr>
        <p:txBody>
          <a:bodyPr/>
          <a:lstStyle/>
          <a:p>
            <a:fld id="{5DD3DB80-B894-403A-B48E-6FDC1A72010E}" type="slidenum">
              <a:rPr lang="zh-CN" altLang="en-US" smtClean="0"/>
              <a:t>‹#›</a:t>
            </a:fld>
            <a:endParaRPr lang="zh-CN" altLang="en-US" dirty="0"/>
          </a:p>
        </p:txBody>
      </p:sp>
      <p:sp>
        <p:nvSpPr>
          <p:cNvPr id="7" name="コンテンツ プレースホルダー 2">
            <a:extLst>
              <a:ext uri="{FF2B5EF4-FFF2-40B4-BE49-F238E27FC236}">
                <a16:creationId xmlns:a16="http://schemas.microsoft.com/office/drawing/2014/main" id="{3B475E23-2E5C-4148-AA24-4A314BA79B31}"/>
              </a:ext>
            </a:extLst>
          </p:cNvPr>
          <p:cNvSpPr>
            <a:spLocks noGrp="1"/>
          </p:cNvSpPr>
          <p:nvPr>
            <p:ph sz="half" idx="13"/>
          </p:nvPr>
        </p:nvSpPr>
        <p:spPr>
          <a:xfrm>
            <a:off x="838198" y="1416050"/>
            <a:ext cx="10521952" cy="4727575"/>
          </a:xfrm>
          <a:prstGeom prst="rect">
            <a:avLst/>
          </a:prstGeom>
        </p:spPr>
        <p:txBody>
          <a:bodyPr/>
          <a:lstStyle>
            <a:lvl1pPr marL="342900" indent="-342900">
              <a:buClr>
                <a:schemeClr val="accent1"/>
              </a:buClr>
              <a:buFont typeface="Arial" panose="020B0604020202020204" pitchFamily="34" charset="0"/>
              <a:buChar char="•"/>
              <a:defRPr>
                <a:latin typeface="Yu Gothic" panose="020B0400000000000000" pitchFamily="50" charset="-128"/>
                <a:ea typeface="Yu Gothic" panose="020B0400000000000000" pitchFamily="50" charset="-128"/>
              </a:defRPr>
            </a:lvl1pPr>
            <a:lvl2pPr>
              <a:buClr>
                <a:schemeClr val="accent1"/>
              </a:buClr>
              <a:defRPr>
                <a:latin typeface="Yu Gothic" panose="020B0400000000000000" pitchFamily="50" charset="-128"/>
                <a:ea typeface="Yu Gothic" panose="020B0400000000000000" pitchFamily="50" charset="-128"/>
              </a:defRPr>
            </a:lvl2pPr>
            <a:lvl3pPr>
              <a:buClr>
                <a:schemeClr val="accent1"/>
              </a:buClr>
              <a:defRPr>
                <a:latin typeface="Yu Gothic" panose="020B0400000000000000" pitchFamily="50" charset="-128"/>
                <a:ea typeface="Yu Gothic" panose="020B0400000000000000" pitchFamily="50" charset="-128"/>
              </a:defRPr>
            </a:lvl3pPr>
            <a:lvl4pPr>
              <a:buClr>
                <a:schemeClr val="accent1"/>
              </a:buClr>
              <a:defRPr>
                <a:latin typeface="Yu Gothic" panose="020B0400000000000000" pitchFamily="50" charset="-128"/>
                <a:ea typeface="Yu Gothic" panose="020B0400000000000000" pitchFamily="50" charset="-128"/>
              </a:defRPr>
            </a:lvl4pPr>
            <a:lvl5pPr>
              <a:buClr>
                <a:schemeClr val="accent1"/>
              </a:buClr>
              <a:defRPr>
                <a:latin typeface="Yu Gothic" panose="020B0400000000000000" pitchFamily="50" charset="-128"/>
                <a:ea typeface="Yu Gothic"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タイトル 1">
            <a:extLst>
              <a:ext uri="{FF2B5EF4-FFF2-40B4-BE49-F238E27FC236}">
                <a16:creationId xmlns:a16="http://schemas.microsoft.com/office/drawing/2014/main" id="{BC2E0FA3-94C6-4C3D-A3CC-03A2117FE820}"/>
              </a:ext>
            </a:extLst>
          </p:cNvPr>
          <p:cNvSpPr>
            <a:spLocks noGrp="1"/>
          </p:cNvSpPr>
          <p:nvPr>
            <p:ph type="title"/>
          </p:nvPr>
        </p:nvSpPr>
        <p:spPr>
          <a:xfrm>
            <a:off x="838200" y="123825"/>
            <a:ext cx="10515600" cy="1325563"/>
          </a:xfrm>
          <a:prstGeom prst="rect">
            <a:avLst/>
          </a:prstGeom>
        </p:spPr>
        <p:txBody>
          <a:bodyPr anchor="ctr">
            <a:normAutofit/>
          </a:bodyPr>
          <a:lstStyle>
            <a:lvl1pPr>
              <a:defRPr kumimoji="1" lang="ja-JP" altLang="en-US" sz="3600" b="0" kern="1200" dirty="0">
                <a:solidFill>
                  <a:schemeClr val="tx1"/>
                </a:solidFill>
                <a:latin typeface="Yu Gothic" panose="020B0400000000000000" charset="-128"/>
                <a:ea typeface="Yu Gothic" panose="020B0400000000000000" charset="-128"/>
                <a:cs typeface="Calibri Light" panose="020F0302020204030204"/>
              </a:defRPr>
            </a:lvl1pPr>
          </a:lstStyle>
          <a:p>
            <a:r>
              <a:rPr kumimoji="1" lang="ja-JP" altLang="en-US" dirty="0"/>
              <a:t>マスター タイトルの書式設定</a:t>
            </a:r>
          </a:p>
        </p:txBody>
      </p:sp>
    </p:spTree>
    <p:extLst>
      <p:ext uri="{BB962C8B-B14F-4D97-AF65-F5344CB8AC3E}">
        <p14:creationId xmlns:p14="http://schemas.microsoft.com/office/powerpoint/2010/main" val="2919769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A359E-9E26-4DDB-8F5D-BCEEA1730B38}"/>
              </a:ext>
            </a:extLst>
          </p:cNvPr>
          <p:cNvSpPr>
            <a:spLocks noGrp="1"/>
          </p:cNvSpPr>
          <p:nvPr>
            <p:ph type="title"/>
          </p:nvPr>
        </p:nvSpPr>
        <p:spPr>
          <a:xfrm>
            <a:off x="838200" y="197725"/>
            <a:ext cx="10515600" cy="1325563"/>
          </a:xfrm>
          <a:prstGeom prst="rect">
            <a:avLst/>
          </a:prstGeom>
        </p:spPr>
        <p:txBody>
          <a:bodyPr anchor="ctr"/>
          <a:lstStyle>
            <a:lvl1pPr>
              <a:defRPr kumimoji="1" lang="ja-JP" altLang="en-US" sz="3600" b="0" kern="1200" dirty="0">
                <a:solidFill>
                  <a:schemeClr val="tx1"/>
                </a:solidFill>
                <a:latin typeface="Yu Gothic" panose="020B0400000000000000" charset="-128"/>
                <a:ea typeface="Yu Gothic" panose="020B0400000000000000" charset="-128"/>
                <a:cs typeface="Calibri Light" panose="020F0302020204030204"/>
              </a:defRPr>
            </a:lvl1pPr>
          </a:lstStyle>
          <a:p>
            <a:r>
              <a:rPr kumimoji="1" lang="ja-JP" altLang="en-US" dirty="0"/>
              <a:t>マスター タイトルの書式設定</a:t>
            </a:r>
          </a:p>
        </p:txBody>
      </p:sp>
      <p:sp>
        <p:nvSpPr>
          <p:cNvPr id="3" name="日付プレースホルダー 2">
            <a:extLst>
              <a:ext uri="{FF2B5EF4-FFF2-40B4-BE49-F238E27FC236}">
                <a16:creationId xmlns:a16="http://schemas.microsoft.com/office/drawing/2014/main" id="{A538CC25-3FB2-4484-A900-60931E3A5CB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6628DB-6F2F-437A-AB4A-467ACCA75234}" type="datetime1">
              <a:rPr kumimoji="1"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2022/2/26</a:t>
            </a:fld>
            <a:endParaRPr kumimoji="1"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4" name="フッター プレースホルダー 3">
            <a:extLst>
              <a:ext uri="{FF2B5EF4-FFF2-40B4-BE49-F238E27FC236}">
                <a16:creationId xmlns:a16="http://schemas.microsoft.com/office/drawing/2014/main" id="{EE1BED2D-A62F-48C8-A31C-F60ED4445A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50000"/>
                    <a:lumOff val="50000"/>
                  </a:prstClr>
                </a:solidFill>
                <a:effectLst/>
                <a:uLnTx/>
                <a:uFillTx/>
                <a:latin typeface="Arial"/>
                <a:ea typeface="微软雅黑"/>
                <a:cs typeface="+mn-cs"/>
              </a:rPr>
              <a:t>www.islide.cc</a:t>
            </a:r>
            <a:endParaRPr kumimoji="1"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5" name="スライド番号プレースホルダー 4">
            <a:extLst>
              <a:ext uri="{FF2B5EF4-FFF2-40B4-BE49-F238E27FC236}">
                <a16:creationId xmlns:a16="http://schemas.microsoft.com/office/drawing/2014/main" id="{E859C4BE-3556-47B3-AD99-3CD5C83F5F8C}"/>
              </a:ext>
            </a:extLst>
          </p:cNvPr>
          <p:cNvSpPr>
            <a:spLocks noGrp="1"/>
          </p:cNvSpPr>
          <p:nvPr>
            <p:ph type="sldNum" sz="quarter" idx="12"/>
          </p:nvPr>
        </p:nvSpPr>
        <p:spPr/>
        <p:txBody>
          <a:bodyPr/>
          <a:lstStyle/>
          <a:p>
            <a:fld id="{5DD3DB80-B894-403A-B48E-6FDC1A72010E}" type="slidenum">
              <a:rPr lang="zh-CN" altLang="en-US" smtClean="0">
                <a:solidFill>
                  <a:prstClr val="black">
                    <a:lumMod val="50000"/>
                    <a:lumOff val="50000"/>
                  </a:prstClr>
                </a:solidFill>
              </a:rPr>
              <a:pPr/>
              <a:t>‹#›</a:t>
            </a:fld>
            <a:endParaRPr lang="zh-CN" altLang="en-US">
              <a:solidFill>
                <a:prstClr val="black">
                  <a:lumMod val="50000"/>
                  <a:lumOff val="50000"/>
                </a:prstClr>
              </a:solidFill>
            </a:endParaRPr>
          </a:p>
        </p:txBody>
      </p:sp>
      <p:sp>
        <p:nvSpPr>
          <p:cNvPr id="6" name="コンテンツ プレースホルダー 2">
            <a:extLst>
              <a:ext uri="{FF2B5EF4-FFF2-40B4-BE49-F238E27FC236}">
                <a16:creationId xmlns:a16="http://schemas.microsoft.com/office/drawing/2014/main" id="{A5A9CF96-004E-4254-90BD-94D94BD23D5A}"/>
              </a:ext>
            </a:extLst>
          </p:cNvPr>
          <p:cNvSpPr>
            <a:spLocks noGrp="1"/>
          </p:cNvSpPr>
          <p:nvPr>
            <p:ph sz="half" idx="13"/>
          </p:nvPr>
        </p:nvSpPr>
        <p:spPr>
          <a:xfrm>
            <a:off x="838198" y="1416050"/>
            <a:ext cx="10521952" cy="4727575"/>
          </a:xfrm>
          <a:prstGeom prst="rect">
            <a:avLst/>
          </a:prstGeom>
        </p:spPr>
        <p:txBody>
          <a:bodyPr/>
          <a:lstStyle>
            <a:lvl1pPr marL="0" indent="0">
              <a:buClr>
                <a:schemeClr val="accent1"/>
              </a:buClr>
              <a:buFont typeface="Arial" panose="020B0604020202020204" pitchFamily="34" charset="0"/>
              <a:buNone/>
              <a:defRPr>
                <a:latin typeface="Yu Gothic" panose="020B0400000000000000" pitchFamily="50" charset="-128"/>
                <a:ea typeface="Yu Gothic" panose="020B0400000000000000" pitchFamily="50" charset="-128"/>
              </a:defRPr>
            </a:lvl1pPr>
            <a:lvl2pPr>
              <a:buClr>
                <a:schemeClr val="accent1"/>
              </a:buClr>
              <a:defRPr>
                <a:latin typeface="Yu Gothic" panose="020B0400000000000000" pitchFamily="50" charset="-128"/>
                <a:ea typeface="Yu Gothic" panose="020B0400000000000000" pitchFamily="50" charset="-128"/>
              </a:defRPr>
            </a:lvl2pPr>
            <a:lvl3pPr>
              <a:buClr>
                <a:schemeClr val="accent1"/>
              </a:buClr>
              <a:defRPr>
                <a:latin typeface="Yu Gothic" panose="020B0400000000000000" pitchFamily="50" charset="-128"/>
                <a:ea typeface="Yu Gothic" panose="020B0400000000000000" pitchFamily="50" charset="-128"/>
              </a:defRPr>
            </a:lvl3pPr>
            <a:lvl4pPr>
              <a:buClr>
                <a:schemeClr val="accent1"/>
              </a:buClr>
              <a:defRPr>
                <a:latin typeface="Yu Gothic" panose="020B0400000000000000" pitchFamily="50" charset="-128"/>
                <a:ea typeface="Yu Gothic" panose="020B0400000000000000" pitchFamily="50" charset="-128"/>
              </a:defRPr>
            </a:lvl4pPr>
            <a:lvl5pPr>
              <a:buClr>
                <a:schemeClr val="accent1"/>
              </a:buClr>
              <a:defRPr>
                <a:latin typeface="Yu Gothic" panose="020B0400000000000000" pitchFamily="50" charset="-128"/>
                <a:ea typeface="Yu Gothic"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942934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23CEE-CF86-41CC-8626-2012238074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6EA16F3-6D7C-433C-B137-65224F20F1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BF9B536-2D52-4D52-9377-46F663DA4FBC}"/>
              </a:ext>
            </a:extLst>
          </p:cNvPr>
          <p:cNvSpPr>
            <a:spLocks noGrp="1"/>
          </p:cNvSpPr>
          <p:nvPr>
            <p:ph type="dt" sz="half" idx="10"/>
          </p:nvPr>
        </p:nvSpPr>
        <p:spPr/>
        <p:txBody>
          <a:bodyPr/>
          <a:lstStyle/>
          <a:p>
            <a:fld id="{548E99C1-F7E8-43E6-8AA9-5071DD9ABB35}" type="datetimeFigureOut">
              <a:rPr kumimoji="1" lang="ja-JP" altLang="en-US" smtClean="0"/>
              <a:t>2022/2/26</a:t>
            </a:fld>
            <a:endParaRPr kumimoji="1" lang="ja-JP" altLang="en-US"/>
          </a:p>
        </p:txBody>
      </p:sp>
      <p:sp>
        <p:nvSpPr>
          <p:cNvPr id="5" name="フッター プレースホルダー 4">
            <a:extLst>
              <a:ext uri="{FF2B5EF4-FFF2-40B4-BE49-F238E27FC236}">
                <a16:creationId xmlns:a16="http://schemas.microsoft.com/office/drawing/2014/main" id="{5F806B03-E703-409B-9BEC-B9FB8AE41E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9C85E9-F45F-444B-8918-0B9DB42E0133}"/>
              </a:ext>
            </a:extLst>
          </p:cNvPr>
          <p:cNvSpPr>
            <a:spLocks noGrp="1"/>
          </p:cNvSpPr>
          <p:nvPr>
            <p:ph type="sldNum" sz="quarter" idx="12"/>
          </p:nvPr>
        </p:nvSpPr>
        <p:spPr>
          <a:xfrm>
            <a:off x="8441935" y="757317"/>
            <a:ext cx="2909888" cy="206381"/>
          </a:xfrm>
          <a:prstGeom prst="rect">
            <a:avLst/>
          </a:prstGeom>
        </p:spPr>
        <p:txBody>
          <a:bodyPr/>
          <a:lstStyle/>
          <a:p>
            <a:fld id="{2A527E93-B16C-4CF3-B2AF-D8530BB1BD51}" type="slidenum">
              <a:rPr kumimoji="1" lang="ja-JP" altLang="en-US" smtClean="0"/>
              <a:t>‹#›</a:t>
            </a:fld>
            <a:endParaRPr kumimoji="1" lang="ja-JP" altLang="en-US"/>
          </a:p>
        </p:txBody>
      </p:sp>
    </p:spTree>
    <p:extLst>
      <p:ext uri="{BB962C8B-B14F-4D97-AF65-F5344CB8AC3E}">
        <p14:creationId xmlns:p14="http://schemas.microsoft.com/office/powerpoint/2010/main" val="509090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Ref idx="1001">
        <a:schemeClr val="bg1"/>
      </p:bgRef>
    </p:bg>
    <p:spTree>
      <p:nvGrpSpPr>
        <p:cNvPr id="1" name=""/>
        <p:cNvGrpSpPr/>
        <p:nvPr/>
      </p:nvGrpSpPr>
      <p:grpSpPr>
        <a:xfrm>
          <a:off x="0" y="0"/>
          <a:ext cx="0" cy="0"/>
          <a:chOff x="0" y="0"/>
          <a:chExt cx="0" cy="0"/>
        </a:xfrm>
      </p:grpSpPr>
      <p:sp>
        <p:nvSpPr>
          <p:cNvPr id="13" name="标题 1"/>
          <p:cNvSpPr>
            <a:spLocks noGrp="1"/>
          </p:cNvSpPr>
          <p:nvPr>
            <p:ph type="ctrTitle" hasCustomPrompt="1"/>
          </p:nvPr>
        </p:nvSpPr>
        <p:spPr>
          <a:xfrm>
            <a:off x="669925" y="2638345"/>
            <a:ext cx="5415916" cy="939358"/>
          </a:xfrm>
          <a:prstGeom prst="rect">
            <a:avLst/>
          </a:prstGeom>
        </p:spPr>
        <p:txBody>
          <a:bodyPr anchor="b">
            <a:normAutofit/>
          </a:bodyPr>
          <a:lstStyle>
            <a:lvl1pPr marL="0" indent="0" algn="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p:ph type="body" sz="quarter" idx="17" hasCustomPrompt="1"/>
          </p:nvPr>
        </p:nvSpPr>
        <p:spPr>
          <a:xfrm>
            <a:off x="669925" y="3718373"/>
            <a:ext cx="5415916" cy="310871"/>
          </a:xfrm>
          <a:prstGeom prst="rect">
            <a:avLst/>
          </a:prstGeom>
        </p:spPr>
        <p:txBody>
          <a:bodyPr vert="horz" lIns="91440" tIns="45720" rIns="91440" bIns="45720" rtlCol="0">
            <a:normAutofit/>
          </a:bodyPr>
          <a:lstStyle>
            <a:lvl1pPr marL="0" indent="0" algn="r">
              <a:buNone/>
              <a:defRPr lang="zh-CN" altLang="en-US" sz="1600" smtClean="0"/>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p:ph type="body" sz="quarter" idx="18" hasCustomPrompt="1"/>
          </p:nvPr>
        </p:nvSpPr>
        <p:spPr>
          <a:xfrm>
            <a:off x="669925" y="4029244"/>
            <a:ext cx="5415916" cy="310871"/>
          </a:xfrm>
          <a:prstGeom prst="rect">
            <a:avLst/>
          </a:prstGeom>
        </p:spPr>
        <p:txBody>
          <a:bodyPr vert="horz" lIns="91440" tIns="45720" rIns="91440" bIns="45720" rtlCol="0">
            <a:normAutofit/>
          </a:bodyPr>
          <a:lstStyle>
            <a:lvl1pPr marL="0" indent="0" algn="r">
              <a:buNone/>
              <a:defRPr lang="zh-CN" altLang="en-US" sz="1600" smtClean="0"/>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fld id="{CB3FFC9E-A4C1-40CB-8E0E-23B63E3543C5}" type="datetime1">
              <a:rPr lang="zh-CN" altLang="en-US" smtClean="0"/>
              <a:t>​</a:t>
            </a:fld>
            <a:endParaRPr lang="en-US" altLang="zh-CN" dirty="0"/>
          </a:p>
        </p:txBody>
      </p:sp>
      <p:grpSp>
        <p:nvGrpSpPr>
          <p:cNvPr id="28" name="그룹 74"/>
          <p:cNvGrpSpPr/>
          <p:nvPr userDrawn="1"/>
        </p:nvGrpSpPr>
        <p:grpSpPr>
          <a:xfrm>
            <a:off x="8048625" y="2"/>
            <a:ext cx="4134021" cy="6857998"/>
            <a:chOff x="6060630" y="50892"/>
            <a:chExt cx="3083369" cy="5041717"/>
          </a:xfrm>
        </p:grpSpPr>
        <p:sp>
          <p:nvSpPr>
            <p:cNvPr id="29" name="Freeform 6"/>
            <p:cNvSpPr/>
            <p:nvPr/>
          </p:nvSpPr>
          <p:spPr bwMode="auto">
            <a:xfrm flipH="1">
              <a:off x="7649165" y="50892"/>
              <a:ext cx="1494834" cy="964596"/>
            </a:xfrm>
            <a:custGeom>
              <a:avLst/>
              <a:gdLst/>
              <a:ahLst/>
              <a:cxnLst/>
              <a:rect l="l" t="t" r="r" b="b"/>
              <a:pathLst>
                <a:path w="1985340" h="1281113">
                  <a:moveTo>
                    <a:pt x="1345578" y="0"/>
                  </a:moveTo>
                  <a:lnTo>
                    <a:pt x="0" y="0"/>
                  </a:lnTo>
                  <a:lnTo>
                    <a:pt x="0" y="1281113"/>
                  </a:lnTo>
                  <a:lnTo>
                    <a:pt x="1345578" y="1281113"/>
                  </a:lnTo>
                  <a:lnTo>
                    <a:pt x="1985340" y="641350"/>
                  </a:lnTo>
                  <a:close/>
                </a:path>
              </a:pathLst>
            </a:custGeom>
            <a:solidFill>
              <a:schemeClr val="accent1">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0" name="Freeform 7"/>
            <p:cNvSpPr/>
            <p:nvPr/>
          </p:nvSpPr>
          <p:spPr bwMode="auto">
            <a:xfrm flipH="1">
              <a:off x="7080209" y="52087"/>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accent1">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1" name="Freeform 8"/>
            <p:cNvSpPr/>
            <p:nvPr/>
          </p:nvSpPr>
          <p:spPr bwMode="auto">
            <a:xfrm flipH="1">
              <a:off x="6063021" y="1071666"/>
              <a:ext cx="963401" cy="963401"/>
            </a:xfrm>
            <a:custGeom>
              <a:avLst/>
              <a:gdLst>
                <a:gd name="T0" fmla="*/ 806 w 806"/>
                <a:gd name="T1" fmla="*/ 806 h 806"/>
                <a:gd name="T2" fmla="*/ 0 w 806"/>
                <a:gd name="T3" fmla="*/ 0 h 806"/>
                <a:gd name="T4" fmla="*/ 0 w 806"/>
                <a:gd name="T5" fmla="*/ 806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0" y="806"/>
                  </a:lnTo>
                  <a:lnTo>
                    <a:pt x="806"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2" name="Freeform 9"/>
            <p:cNvSpPr/>
            <p:nvPr/>
          </p:nvSpPr>
          <p:spPr bwMode="auto">
            <a:xfrm flipH="1">
              <a:off x="6060630" y="52087"/>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rgbClr val="D0DA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33" name="Freeform 10"/>
            <p:cNvSpPr/>
            <p:nvPr/>
          </p:nvSpPr>
          <p:spPr bwMode="auto">
            <a:xfrm flipH="1">
              <a:off x="6060630" y="52087"/>
              <a:ext cx="963401" cy="963401"/>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4" name="Freeform 13"/>
            <p:cNvSpPr/>
            <p:nvPr/>
          </p:nvSpPr>
          <p:spPr bwMode="auto">
            <a:xfrm flipH="1">
              <a:off x="7649165" y="1070471"/>
              <a:ext cx="1494834" cy="964596"/>
            </a:xfrm>
            <a:custGeom>
              <a:avLst/>
              <a:gdLst/>
              <a:ahLst/>
              <a:cxnLst/>
              <a:rect l="l" t="t" r="r" b="b"/>
              <a:pathLst>
                <a:path w="1985340" h="1281113">
                  <a:moveTo>
                    <a:pt x="1345578" y="0"/>
                  </a:moveTo>
                  <a:lnTo>
                    <a:pt x="0" y="0"/>
                  </a:lnTo>
                  <a:lnTo>
                    <a:pt x="0" y="1281113"/>
                  </a:lnTo>
                  <a:lnTo>
                    <a:pt x="1345578" y="1281113"/>
                  </a:lnTo>
                  <a:lnTo>
                    <a:pt x="1985340" y="639763"/>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5" name="Freeform 14"/>
            <p:cNvSpPr/>
            <p:nvPr/>
          </p:nvSpPr>
          <p:spPr bwMode="auto">
            <a:xfrm flipH="1">
              <a:off x="8672330" y="2100081"/>
              <a:ext cx="471669" cy="944510"/>
            </a:xfrm>
            <a:custGeom>
              <a:avLst/>
              <a:gdLst/>
              <a:ahLst/>
              <a:cxnLst/>
              <a:rect l="l" t="t" r="r" b="b"/>
              <a:pathLst>
                <a:path w="626440" h="1254436">
                  <a:moveTo>
                    <a:pt x="0" y="0"/>
                  </a:moveTo>
                  <a:lnTo>
                    <a:pt x="0" y="1254436"/>
                  </a:lnTo>
                  <a:lnTo>
                    <a:pt x="626440" y="626441"/>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6" name="Freeform 15"/>
            <p:cNvSpPr/>
            <p:nvPr/>
          </p:nvSpPr>
          <p:spPr bwMode="auto">
            <a:xfrm flipH="1">
              <a:off x="7080209" y="1071666"/>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7" name="Freeform 16"/>
            <p:cNvSpPr/>
            <p:nvPr/>
          </p:nvSpPr>
          <p:spPr bwMode="auto">
            <a:xfrm flipH="1">
              <a:off x="8108155" y="2090050"/>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8" name="Freeform 17"/>
            <p:cNvSpPr/>
            <p:nvPr/>
          </p:nvSpPr>
          <p:spPr bwMode="auto">
            <a:xfrm flipH="1">
              <a:off x="7080209" y="1071666"/>
              <a:ext cx="963401" cy="964596"/>
            </a:xfrm>
            <a:custGeom>
              <a:avLst/>
              <a:gdLst>
                <a:gd name="T0" fmla="*/ 806 w 806"/>
                <a:gd name="T1" fmla="*/ 0 h 807"/>
                <a:gd name="T2" fmla="*/ 0 w 806"/>
                <a:gd name="T3" fmla="*/ 807 h 807"/>
                <a:gd name="T4" fmla="*/ 806 w 806"/>
                <a:gd name="T5" fmla="*/ 807 h 807"/>
                <a:gd name="T6" fmla="*/ 806 w 806"/>
                <a:gd name="T7" fmla="*/ 0 h 807"/>
              </a:gdLst>
              <a:ahLst/>
              <a:cxnLst>
                <a:cxn ang="0">
                  <a:pos x="T0" y="T1"/>
                </a:cxn>
                <a:cxn ang="0">
                  <a:pos x="T2" y="T3"/>
                </a:cxn>
                <a:cxn ang="0">
                  <a:pos x="T4" y="T5"/>
                </a:cxn>
                <a:cxn ang="0">
                  <a:pos x="T6" y="T7"/>
                </a:cxn>
              </a:cxnLst>
              <a:rect l="0" t="0" r="r" b="b"/>
              <a:pathLst>
                <a:path w="806" h="807">
                  <a:moveTo>
                    <a:pt x="806" y="0"/>
                  </a:moveTo>
                  <a:lnTo>
                    <a:pt x="0" y="807"/>
                  </a:lnTo>
                  <a:lnTo>
                    <a:pt x="806" y="807"/>
                  </a:lnTo>
                  <a:lnTo>
                    <a:pt x="806"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39" name="Freeform 18"/>
            <p:cNvSpPr/>
            <p:nvPr/>
          </p:nvSpPr>
          <p:spPr bwMode="auto">
            <a:xfrm flipH="1">
              <a:off x="8108155" y="2091245"/>
              <a:ext cx="963401" cy="963401"/>
            </a:xfrm>
            <a:custGeom>
              <a:avLst/>
              <a:gdLst>
                <a:gd name="T0" fmla="*/ 806 w 806"/>
                <a:gd name="T1" fmla="*/ 0 h 806"/>
                <a:gd name="T2" fmla="*/ 0 w 806"/>
                <a:gd name="T3" fmla="*/ 806 h 806"/>
                <a:gd name="T4" fmla="*/ 806 w 806"/>
                <a:gd name="T5" fmla="*/ 806 h 806"/>
                <a:gd name="T6" fmla="*/ 806 w 806"/>
                <a:gd name="T7" fmla="*/ 0 h 806"/>
              </a:gdLst>
              <a:ahLst/>
              <a:cxnLst>
                <a:cxn ang="0">
                  <a:pos x="T0" y="T1"/>
                </a:cxn>
                <a:cxn ang="0">
                  <a:pos x="T2" y="T3"/>
                </a:cxn>
                <a:cxn ang="0">
                  <a:pos x="T4" y="T5"/>
                </a:cxn>
                <a:cxn ang="0">
                  <a:pos x="T6" y="T7"/>
                </a:cxn>
              </a:cxnLst>
              <a:rect l="0" t="0" r="r" b="b"/>
              <a:pathLst>
                <a:path w="806" h="806">
                  <a:moveTo>
                    <a:pt x="806" y="0"/>
                  </a:moveTo>
                  <a:lnTo>
                    <a:pt x="0" y="806"/>
                  </a:lnTo>
                  <a:lnTo>
                    <a:pt x="806" y="806"/>
                  </a:lnTo>
                  <a:lnTo>
                    <a:pt x="806" y="0"/>
                  </a:lnTo>
                  <a:close/>
                </a:path>
              </a:pathLst>
            </a:custGeom>
            <a:solidFill>
              <a:schemeClr val="accent3">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0" name="Freeform 19"/>
            <p:cNvSpPr/>
            <p:nvPr/>
          </p:nvSpPr>
          <p:spPr bwMode="auto">
            <a:xfrm flipH="1">
              <a:off x="7089771" y="2091245"/>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accent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1" name="Freeform 20"/>
            <p:cNvSpPr/>
            <p:nvPr/>
          </p:nvSpPr>
          <p:spPr bwMode="auto">
            <a:xfrm flipH="1">
              <a:off x="7649165" y="4128013"/>
              <a:ext cx="1494834" cy="964596"/>
            </a:xfrm>
            <a:custGeom>
              <a:avLst/>
              <a:gdLst/>
              <a:ahLst/>
              <a:cxnLst/>
              <a:rect l="l" t="t" r="r" b="b"/>
              <a:pathLst>
                <a:path w="1985340" h="1281113">
                  <a:moveTo>
                    <a:pt x="1345578" y="0"/>
                  </a:moveTo>
                  <a:lnTo>
                    <a:pt x="0" y="0"/>
                  </a:lnTo>
                  <a:lnTo>
                    <a:pt x="0" y="1281113"/>
                  </a:lnTo>
                  <a:lnTo>
                    <a:pt x="1345578" y="1281113"/>
                  </a:lnTo>
                  <a:lnTo>
                    <a:pt x="1985340" y="64135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2" name="Freeform 21"/>
            <p:cNvSpPr/>
            <p:nvPr/>
          </p:nvSpPr>
          <p:spPr bwMode="auto">
            <a:xfrm flipH="1">
              <a:off x="8672330" y="3118489"/>
              <a:ext cx="471669" cy="944510"/>
            </a:xfrm>
            <a:custGeom>
              <a:avLst/>
              <a:gdLst/>
              <a:ahLst/>
              <a:cxnLst/>
              <a:rect l="l" t="t" r="r" b="b"/>
              <a:pathLst>
                <a:path w="626440" h="1254436">
                  <a:moveTo>
                    <a:pt x="0" y="0"/>
                  </a:moveTo>
                  <a:lnTo>
                    <a:pt x="0" y="1254436"/>
                  </a:lnTo>
                  <a:lnTo>
                    <a:pt x="626440" y="627995"/>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3" name="Freeform 22"/>
            <p:cNvSpPr/>
            <p:nvPr/>
          </p:nvSpPr>
          <p:spPr bwMode="auto">
            <a:xfrm flipH="1">
              <a:off x="6061825" y="4128013"/>
              <a:ext cx="964596" cy="963401"/>
            </a:xfrm>
            <a:custGeom>
              <a:avLst/>
              <a:gdLst>
                <a:gd name="T0" fmla="*/ 0 w 807"/>
                <a:gd name="T1" fmla="*/ 806 h 806"/>
                <a:gd name="T2" fmla="*/ 807 w 807"/>
                <a:gd name="T3" fmla="*/ 0 h 806"/>
                <a:gd name="T4" fmla="*/ 0 w 807"/>
                <a:gd name="T5" fmla="*/ 0 h 806"/>
                <a:gd name="T6" fmla="*/ 0 w 807"/>
                <a:gd name="T7" fmla="*/ 806 h 806"/>
              </a:gdLst>
              <a:ahLst/>
              <a:cxnLst>
                <a:cxn ang="0">
                  <a:pos x="T0" y="T1"/>
                </a:cxn>
                <a:cxn ang="0">
                  <a:pos x="T2" y="T3"/>
                </a:cxn>
                <a:cxn ang="0">
                  <a:pos x="T4" y="T5"/>
                </a:cxn>
                <a:cxn ang="0">
                  <a:pos x="T6" y="T7"/>
                </a:cxn>
              </a:cxnLst>
              <a:rect l="0" t="0" r="r" b="b"/>
              <a:pathLst>
                <a:path w="807" h="806">
                  <a:moveTo>
                    <a:pt x="0" y="806"/>
                  </a:moveTo>
                  <a:lnTo>
                    <a:pt x="807" y="0"/>
                  </a:lnTo>
                  <a:lnTo>
                    <a:pt x="0" y="0"/>
                  </a:lnTo>
                  <a:lnTo>
                    <a:pt x="0" y="806"/>
                  </a:lnTo>
                  <a:close/>
                </a:path>
              </a:pathLst>
            </a:custGeom>
            <a:solidFill>
              <a:schemeClr val="bg1">
                <a:lumMod val="8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4" name="Freeform 24"/>
            <p:cNvSpPr/>
            <p:nvPr/>
          </p:nvSpPr>
          <p:spPr bwMode="auto">
            <a:xfrm flipH="1">
              <a:off x="7080209" y="4128013"/>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5" name="Freeform 25"/>
            <p:cNvSpPr/>
            <p:nvPr/>
          </p:nvSpPr>
          <p:spPr bwMode="auto">
            <a:xfrm flipH="1">
              <a:off x="7080209" y="4128013"/>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3">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6" name="Freeform 26"/>
            <p:cNvSpPr/>
            <p:nvPr/>
          </p:nvSpPr>
          <p:spPr bwMode="auto">
            <a:xfrm flipH="1">
              <a:off x="7089771" y="3109629"/>
              <a:ext cx="963401" cy="963401"/>
            </a:xfrm>
            <a:custGeom>
              <a:avLst/>
              <a:gdLst>
                <a:gd name="T0" fmla="*/ 0 w 806"/>
                <a:gd name="T1" fmla="*/ 806 h 806"/>
                <a:gd name="T2" fmla="*/ 806 w 806"/>
                <a:gd name="T3" fmla="*/ 0 h 806"/>
                <a:gd name="T4" fmla="*/ 0 w 806"/>
                <a:gd name="T5" fmla="*/ 0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0" y="0"/>
                  </a:lnTo>
                  <a:lnTo>
                    <a:pt x="0" y="806"/>
                  </a:lnTo>
                  <a:close/>
                </a:path>
              </a:pathLst>
            </a:custGeom>
            <a:solidFill>
              <a:schemeClr val="bg1">
                <a:lumMod val="8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7" name="Freeform 28"/>
            <p:cNvSpPr/>
            <p:nvPr/>
          </p:nvSpPr>
          <p:spPr bwMode="auto">
            <a:xfrm flipH="1">
              <a:off x="8108155" y="3109629"/>
              <a:ext cx="963401" cy="963401"/>
            </a:xfrm>
            <a:custGeom>
              <a:avLst/>
              <a:gdLst>
                <a:gd name="T0" fmla="*/ 0 w 806"/>
                <a:gd name="T1" fmla="*/ 806 h 806"/>
                <a:gd name="T2" fmla="*/ 806 w 806"/>
                <a:gd name="T3" fmla="*/ 0 h 806"/>
                <a:gd name="T4" fmla="*/ 806 w 806"/>
                <a:gd name="T5" fmla="*/ 806 h 806"/>
                <a:gd name="T6" fmla="*/ 0 w 806"/>
                <a:gd name="T7" fmla="*/ 806 h 806"/>
              </a:gdLst>
              <a:ahLst/>
              <a:cxnLst>
                <a:cxn ang="0">
                  <a:pos x="T0" y="T1"/>
                </a:cxn>
                <a:cxn ang="0">
                  <a:pos x="T2" y="T3"/>
                </a:cxn>
                <a:cxn ang="0">
                  <a:pos x="T4" y="T5"/>
                </a:cxn>
                <a:cxn ang="0">
                  <a:pos x="T6" y="T7"/>
                </a:cxn>
              </a:cxnLst>
              <a:rect l="0" t="0" r="r" b="b"/>
              <a:pathLst>
                <a:path w="806" h="806">
                  <a:moveTo>
                    <a:pt x="0" y="806"/>
                  </a:moveTo>
                  <a:lnTo>
                    <a:pt x="806" y="0"/>
                  </a:lnTo>
                  <a:lnTo>
                    <a:pt x="806" y="806"/>
                  </a:lnTo>
                  <a:lnTo>
                    <a:pt x="0" y="806"/>
                  </a:lnTo>
                  <a:close/>
                </a:path>
              </a:pathLst>
            </a:custGeom>
            <a:solidFill>
              <a:schemeClr val="bg1">
                <a:lumMod val="9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8" name="Freeform 29"/>
            <p:cNvSpPr/>
            <p:nvPr/>
          </p:nvSpPr>
          <p:spPr bwMode="auto">
            <a:xfrm flipH="1">
              <a:off x="8108155" y="3109629"/>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49" name="Freeform 12"/>
            <p:cNvSpPr/>
            <p:nvPr/>
          </p:nvSpPr>
          <p:spPr bwMode="auto">
            <a:xfrm flipH="1">
              <a:off x="6060630" y="1071666"/>
              <a:ext cx="963401" cy="964596"/>
            </a:xfrm>
            <a:custGeom>
              <a:avLst/>
              <a:gdLst>
                <a:gd name="T0" fmla="*/ 0 w 806"/>
                <a:gd name="T1" fmla="*/ 807 h 807"/>
                <a:gd name="T2" fmla="*/ 806 w 806"/>
                <a:gd name="T3" fmla="*/ 0 h 807"/>
                <a:gd name="T4" fmla="*/ 0 w 806"/>
                <a:gd name="T5" fmla="*/ 0 h 807"/>
                <a:gd name="T6" fmla="*/ 0 w 806"/>
                <a:gd name="T7" fmla="*/ 807 h 807"/>
              </a:gdLst>
              <a:ahLst/>
              <a:cxnLst>
                <a:cxn ang="0">
                  <a:pos x="T0" y="T1"/>
                </a:cxn>
                <a:cxn ang="0">
                  <a:pos x="T2" y="T3"/>
                </a:cxn>
                <a:cxn ang="0">
                  <a:pos x="T4" y="T5"/>
                </a:cxn>
                <a:cxn ang="0">
                  <a:pos x="T6" y="T7"/>
                </a:cxn>
              </a:cxnLst>
              <a:rect l="0" t="0" r="r" b="b"/>
              <a:pathLst>
                <a:path w="806" h="807">
                  <a:moveTo>
                    <a:pt x="0" y="807"/>
                  </a:moveTo>
                  <a:lnTo>
                    <a:pt x="806" y="0"/>
                  </a:lnTo>
                  <a:lnTo>
                    <a:pt x="0" y="0"/>
                  </a:lnTo>
                  <a:lnTo>
                    <a:pt x="0" y="807"/>
                  </a:lnTo>
                  <a:close/>
                </a:path>
              </a:pathLst>
            </a:custGeom>
            <a:solidFill>
              <a:schemeClr val="accent1">
                <a:lumMod val="75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0" name="Freeform 23"/>
            <p:cNvSpPr/>
            <p:nvPr/>
          </p:nvSpPr>
          <p:spPr bwMode="auto">
            <a:xfrm flipH="1">
              <a:off x="6061825" y="4128013"/>
              <a:ext cx="964596" cy="963401"/>
            </a:xfrm>
            <a:custGeom>
              <a:avLst/>
              <a:gdLst>
                <a:gd name="T0" fmla="*/ 0 w 807"/>
                <a:gd name="T1" fmla="*/ 0 h 806"/>
                <a:gd name="T2" fmla="*/ 807 w 807"/>
                <a:gd name="T3" fmla="*/ 806 h 806"/>
                <a:gd name="T4" fmla="*/ 0 w 807"/>
                <a:gd name="T5" fmla="*/ 806 h 806"/>
                <a:gd name="T6" fmla="*/ 0 w 807"/>
                <a:gd name="T7" fmla="*/ 0 h 806"/>
              </a:gdLst>
              <a:ahLst/>
              <a:cxnLst>
                <a:cxn ang="0">
                  <a:pos x="T0" y="T1"/>
                </a:cxn>
                <a:cxn ang="0">
                  <a:pos x="T2" y="T3"/>
                </a:cxn>
                <a:cxn ang="0">
                  <a:pos x="T4" y="T5"/>
                </a:cxn>
                <a:cxn ang="0">
                  <a:pos x="T6" y="T7"/>
                </a:cxn>
              </a:cxnLst>
              <a:rect l="0" t="0" r="r" b="b"/>
              <a:pathLst>
                <a:path w="807" h="806">
                  <a:moveTo>
                    <a:pt x="0" y="0"/>
                  </a:moveTo>
                  <a:lnTo>
                    <a:pt x="807" y="806"/>
                  </a:lnTo>
                  <a:lnTo>
                    <a:pt x="0" y="806"/>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1" name="Freeform 27"/>
            <p:cNvSpPr/>
            <p:nvPr/>
          </p:nvSpPr>
          <p:spPr bwMode="auto">
            <a:xfrm flipH="1">
              <a:off x="7089771" y="3109629"/>
              <a:ext cx="963401" cy="963401"/>
            </a:xfrm>
            <a:custGeom>
              <a:avLst/>
              <a:gdLst>
                <a:gd name="T0" fmla="*/ 0 w 806"/>
                <a:gd name="T1" fmla="*/ 0 h 806"/>
                <a:gd name="T2" fmla="*/ 806 w 806"/>
                <a:gd name="T3" fmla="*/ 806 h 806"/>
                <a:gd name="T4" fmla="*/ 0 w 806"/>
                <a:gd name="T5" fmla="*/ 806 h 806"/>
                <a:gd name="T6" fmla="*/ 0 w 806"/>
                <a:gd name="T7" fmla="*/ 0 h 806"/>
              </a:gdLst>
              <a:ahLst/>
              <a:cxnLst>
                <a:cxn ang="0">
                  <a:pos x="T0" y="T1"/>
                </a:cxn>
                <a:cxn ang="0">
                  <a:pos x="T2" y="T3"/>
                </a:cxn>
                <a:cxn ang="0">
                  <a:pos x="T4" y="T5"/>
                </a:cxn>
                <a:cxn ang="0">
                  <a:pos x="T6" y="T7"/>
                </a:cxn>
              </a:cxnLst>
              <a:rect l="0" t="0" r="r" b="b"/>
              <a:pathLst>
                <a:path w="806" h="806">
                  <a:moveTo>
                    <a:pt x="0" y="0"/>
                  </a:moveTo>
                  <a:lnTo>
                    <a:pt x="806" y="806"/>
                  </a:lnTo>
                  <a:lnTo>
                    <a:pt x="0" y="806"/>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2" name="Freeform 11"/>
            <p:cNvSpPr/>
            <p:nvPr/>
          </p:nvSpPr>
          <p:spPr bwMode="auto">
            <a:xfrm flipH="1">
              <a:off x="7079014" y="52087"/>
              <a:ext cx="963401" cy="963401"/>
            </a:xfrm>
            <a:custGeom>
              <a:avLst/>
              <a:gdLst>
                <a:gd name="T0" fmla="*/ 806 w 806"/>
                <a:gd name="T1" fmla="*/ 806 h 806"/>
                <a:gd name="T2" fmla="*/ 0 w 806"/>
                <a:gd name="T3" fmla="*/ 0 h 806"/>
                <a:gd name="T4" fmla="*/ 806 w 806"/>
                <a:gd name="T5" fmla="*/ 0 h 806"/>
                <a:gd name="T6" fmla="*/ 806 w 806"/>
                <a:gd name="T7" fmla="*/ 806 h 806"/>
              </a:gdLst>
              <a:ahLst/>
              <a:cxnLst>
                <a:cxn ang="0">
                  <a:pos x="T0" y="T1"/>
                </a:cxn>
                <a:cxn ang="0">
                  <a:pos x="T2" y="T3"/>
                </a:cxn>
                <a:cxn ang="0">
                  <a:pos x="T4" y="T5"/>
                </a:cxn>
                <a:cxn ang="0">
                  <a:pos x="T6" y="T7"/>
                </a:cxn>
              </a:cxnLst>
              <a:rect l="0" t="0" r="r" b="b"/>
              <a:pathLst>
                <a:path w="806" h="806">
                  <a:moveTo>
                    <a:pt x="806" y="806"/>
                  </a:moveTo>
                  <a:lnTo>
                    <a:pt x="0" y="0"/>
                  </a:lnTo>
                  <a:lnTo>
                    <a:pt x="806" y="0"/>
                  </a:lnTo>
                  <a:lnTo>
                    <a:pt x="806" y="80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nvGrpSpPr>
            <p:cNvPr id="53" name="그룹 39"/>
            <p:cNvGrpSpPr/>
            <p:nvPr/>
          </p:nvGrpSpPr>
          <p:grpSpPr>
            <a:xfrm flipH="1">
              <a:off x="7078701" y="335370"/>
              <a:ext cx="278502" cy="680117"/>
              <a:chOff x="1812925" y="4535488"/>
              <a:chExt cx="369888" cy="903287"/>
            </a:xfrm>
            <a:solidFill>
              <a:schemeClr val="accent1">
                <a:lumMod val="50000"/>
              </a:schemeClr>
            </a:solidFill>
          </p:grpSpPr>
          <p:sp>
            <p:nvSpPr>
              <p:cNvPr id="62" name="Freeform 5"/>
              <p:cNvSpPr/>
              <p:nvPr/>
            </p:nvSpPr>
            <p:spPr bwMode="auto">
              <a:xfrm>
                <a:off x="2027238" y="4535488"/>
                <a:ext cx="155575" cy="382588"/>
              </a:xfrm>
              <a:custGeom>
                <a:avLst/>
                <a:gdLst>
                  <a:gd name="T0" fmla="*/ 98 w 98"/>
                  <a:gd name="T1" fmla="*/ 0 h 241"/>
                  <a:gd name="T2" fmla="*/ 98 w 98"/>
                  <a:gd name="T3" fmla="*/ 0 h 241"/>
                  <a:gd name="T4" fmla="*/ 88 w 98"/>
                  <a:gd name="T5" fmla="*/ 2 h 241"/>
                  <a:gd name="T6" fmla="*/ 77 w 98"/>
                  <a:gd name="T7" fmla="*/ 7 h 241"/>
                  <a:gd name="T8" fmla="*/ 68 w 98"/>
                  <a:gd name="T9" fmla="*/ 11 h 241"/>
                  <a:gd name="T10" fmla="*/ 59 w 98"/>
                  <a:gd name="T11" fmla="*/ 16 h 241"/>
                  <a:gd name="T12" fmla="*/ 50 w 98"/>
                  <a:gd name="T13" fmla="*/ 21 h 241"/>
                  <a:gd name="T14" fmla="*/ 43 w 98"/>
                  <a:gd name="T15" fmla="*/ 28 h 241"/>
                  <a:gd name="T16" fmla="*/ 35 w 98"/>
                  <a:gd name="T17" fmla="*/ 35 h 241"/>
                  <a:gd name="T18" fmla="*/ 28 w 98"/>
                  <a:gd name="T19" fmla="*/ 42 h 241"/>
                  <a:gd name="T20" fmla="*/ 22 w 98"/>
                  <a:gd name="T21" fmla="*/ 51 h 241"/>
                  <a:gd name="T22" fmla="*/ 17 w 98"/>
                  <a:gd name="T23" fmla="*/ 60 h 241"/>
                  <a:gd name="T24" fmla="*/ 11 w 98"/>
                  <a:gd name="T25" fmla="*/ 68 h 241"/>
                  <a:gd name="T26" fmla="*/ 7 w 98"/>
                  <a:gd name="T27" fmla="*/ 79 h 241"/>
                  <a:gd name="T28" fmla="*/ 4 w 98"/>
                  <a:gd name="T29" fmla="*/ 88 h 241"/>
                  <a:gd name="T30" fmla="*/ 2 w 98"/>
                  <a:gd name="T31" fmla="*/ 99 h 241"/>
                  <a:gd name="T32" fmla="*/ 1 w 98"/>
                  <a:gd name="T33" fmla="*/ 109 h 241"/>
                  <a:gd name="T34" fmla="*/ 0 w 98"/>
                  <a:gd name="T35" fmla="*/ 121 h 241"/>
                  <a:gd name="T36" fmla="*/ 0 w 98"/>
                  <a:gd name="T37" fmla="*/ 121 h 241"/>
                  <a:gd name="T38" fmla="*/ 1 w 98"/>
                  <a:gd name="T39" fmla="*/ 131 h 241"/>
                  <a:gd name="T40" fmla="*/ 2 w 98"/>
                  <a:gd name="T41" fmla="*/ 143 h 241"/>
                  <a:gd name="T42" fmla="*/ 4 w 98"/>
                  <a:gd name="T43" fmla="*/ 153 h 241"/>
                  <a:gd name="T44" fmla="*/ 7 w 98"/>
                  <a:gd name="T45" fmla="*/ 162 h 241"/>
                  <a:gd name="T46" fmla="*/ 11 w 98"/>
                  <a:gd name="T47" fmla="*/ 172 h 241"/>
                  <a:gd name="T48" fmla="*/ 17 w 98"/>
                  <a:gd name="T49" fmla="*/ 181 h 241"/>
                  <a:gd name="T50" fmla="*/ 22 w 98"/>
                  <a:gd name="T51" fmla="*/ 191 h 241"/>
                  <a:gd name="T52" fmla="*/ 28 w 98"/>
                  <a:gd name="T53" fmla="*/ 199 h 241"/>
                  <a:gd name="T54" fmla="*/ 35 w 98"/>
                  <a:gd name="T55" fmla="*/ 206 h 241"/>
                  <a:gd name="T56" fmla="*/ 43 w 98"/>
                  <a:gd name="T57" fmla="*/ 214 h 241"/>
                  <a:gd name="T58" fmla="*/ 50 w 98"/>
                  <a:gd name="T59" fmla="*/ 220 h 241"/>
                  <a:gd name="T60" fmla="*/ 59 w 98"/>
                  <a:gd name="T61" fmla="*/ 225 h 241"/>
                  <a:gd name="T62" fmla="*/ 68 w 98"/>
                  <a:gd name="T63" fmla="*/ 230 h 241"/>
                  <a:gd name="T64" fmla="*/ 77 w 98"/>
                  <a:gd name="T65" fmla="*/ 235 h 241"/>
                  <a:gd name="T66" fmla="*/ 88 w 98"/>
                  <a:gd name="T67" fmla="*/ 238 h 241"/>
                  <a:gd name="T68" fmla="*/ 98 w 98"/>
                  <a:gd name="T69" fmla="*/ 241 h 241"/>
                  <a:gd name="T70" fmla="*/ 98 w 98"/>
                  <a:gd name="T7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241">
                    <a:moveTo>
                      <a:pt x="98" y="0"/>
                    </a:moveTo>
                    <a:lnTo>
                      <a:pt x="98" y="0"/>
                    </a:lnTo>
                    <a:lnTo>
                      <a:pt x="88" y="2"/>
                    </a:lnTo>
                    <a:lnTo>
                      <a:pt x="77" y="7"/>
                    </a:lnTo>
                    <a:lnTo>
                      <a:pt x="68" y="11"/>
                    </a:lnTo>
                    <a:lnTo>
                      <a:pt x="59" y="16"/>
                    </a:lnTo>
                    <a:lnTo>
                      <a:pt x="50" y="21"/>
                    </a:lnTo>
                    <a:lnTo>
                      <a:pt x="43" y="28"/>
                    </a:lnTo>
                    <a:lnTo>
                      <a:pt x="35" y="35"/>
                    </a:lnTo>
                    <a:lnTo>
                      <a:pt x="28" y="42"/>
                    </a:lnTo>
                    <a:lnTo>
                      <a:pt x="22" y="51"/>
                    </a:lnTo>
                    <a:lnTo>
                      <a:pt x="17" y="60"/>
                    </a:lnTo>
                    <a:lnTo>
                      <a:pt x="11" y="68"/>
                    </a:lnTo>
                    <a:lnTo>
                      <a:pt x="7" y="79"/>
                    </a:lnTo>
                    <a:lnTo>
                      <a:pt x="4" y="88"/>
                    </a:lnTo>
                    <a:lnTo>
                      <a:pt x="2" y="99"/>
                    </a:lnTo>
                    <a:lnTo>
                      <a:pt x="1" y="109"/>
                    </a:lnTo>
                    <a:lnTo>
                      <a:pt x="0" y="121"/>
                    </a:lnTo>
                    <a:lnTo>
                      <a:pt x="0" y="121"/>
                    </a:lnTo>
                    <a:lnTo>
                      <a:pt x="1" y="131"/>
                    </a:lnTo>
                    <a:lnTo>
                      <a:pt x="2" y="143"/>
                    </a:lnTo>
                    <a:lnTo>
                      <a:pt x="4" y="153"/>
                    </a:lnTo>
                    <a:lnTo>
                      <a:pt x="7" y="162"/>
                    </a:lnTo>
                    <a:lnTo>
                      <a:pt x="11" y="172"/>
                    </a:lnTo>
                    <a:lnTo>
                      <a:pt x="17" y="181"/>
                    </a:lnTo>
                    <a:lnTo>
                      <a:pt x="22" y="191"/>
                    </a:lnTo>
                    <a:lnTo>
                      <a:pt x="28" y="199"/>
                    </a:lnTo>
                    <a:lnTo>
                      <a:pt x="35" y="206"/>
                    </a:lnTo>
                    <a:lnTo>
                      <a:pt x="43" y="214"/>
                    </a:lnTo>
                    <a:lnTo>
                      <a:pt x="50" y="220"/>
                    </a:lnTo>
                    <a:lnTo>
                      <a:pt x="59" y="225"/>
                    </a:lnTo>
                    <a:lnTo>
                      <a:pt x="68" y="230"/>
                    </a:lnTo>
                    <a:lnTo>
                      <a:pt x="77" y="235"/>
                    </a:lnTo>
                    <a:lnTo>
                      <a:pt x="88" y="238"/>
                    </a:lnTo>
                    <a:lnTo>
                      <a:pt x="98" y="241"/>
                    </a:lnTo>
                    <a:lnTo>
                      <a:pt x="98"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63" name="Freeform 7"/>
              <p:cNvSpPr/>
              <p:nvPr/>
            </p:nvSpPr>
            <p:spPr bwMode="auto">
              <a:xfrm>
                <a:off x="1812925" y="4949825"/>
                <a:ext cx="369888" cy="488950"/>
              </a:xfrm>
              <a:custGeom>
                <a:avLst/>
                <a:gdLst>
                  <a:gd name="T0" fmla="*/ 203 w 233"/>
                  <a:gd name="T1" fmla="*/ 0 h 308"/>
                  <a:gd name="T2" fmla="*/ 203 w 233"/>
                  <a:gd name="T3" fmla="*/ 0 h 308"/>
                  <a:gd name="T4" fmla="*/ 182 w 233"/>
                  <a:gd name="T5" fmla="*/ 0 h 308"/>
                  <a:gd name="T6" fmla="*/ 157 w 233"/>
                  <a:gd name="T7" fmla="*/ 2 h 308"/>
                  <a:gd name="T8" fmla="*/ 129 w 233"/>
                  <a:gd name="T9" fmla="*/ 6 h 308"/>
                  <a:gd name="T10" fmla="*/ 114 w 233"/>
                  <a:gd name="T11" fmla="*/ 8 h 308"/>
                  <a:gd name="T12" fmla="*/ 99 w 233"/>
                  <a:gd name="T13" fmla="*/ 12 h 308"/>
                  <a:gd name="T14" fmla="*/ 85 w 233"/>
                  <a:gd name="T15" fmla="*/ 16 h 308"/>
                  <a:gd name="T16" fmla="*/ 70 w 233"/>
                  <a:gd name="T17" fmla="*/ 22 h 308"/>
                  <a:gd name="T18" fmla="*/ 56 w 233"/>
                  <a:gd name="T19" fmla="*/ 28 h 308"/>
                  <a:gd name="T20" fmla="*/ 43 w 233"/>
                  <a:gd name="T21" fmla="*/ 35 h 308"/>
                  <a:gd name="T22" fmla="*/ 30 w 233"/>
                  <a:gd name="T23" fmla="*/ 44 h 308"/>
                  <a:gd name="T24" fmla="*/ 19 w 233"/>
                  <a:gd name="T25" fmla="*/ 53 h 308"/>
                  <a:gd name="T26" fmla="*/ 9 w 233"/>
                  <a:gd name="T27" fmla="*/ 63 h 308"/>
                  <a:gd name="T28" fmla="*/ 0 w 233"/>
                  <a:gd name="T29" fmla="*/ 76 h 308"/>
                  <a:gd name="T30" fmla="*/ 233 w 233"/>
                  <a:gd name="T31" fmla="*/ 308 h 308"/>
                  <a:gd name="T32" fmla="*/ 233 w 233"/>
                  <a:gd name="T33" fmla="*/ 1 h 308"/>
                  <a:gd name="T34" fmla="*/ 225 w 233"/>
                  <a:gd name="T35" fmla="*/ 1 h 308"/>
                  <a:gd name="T36" fmla="*/ 225 w 233"/>
                  <a:gd name="T37" fmla="*/ 1 h 308"/>
                  <a:gd name="T38" fmla="*/ 203 w 233"/>
                  <a:gd name="T3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308">
                    <a:moveTo>
                      <a:pt x="203" y="0"/>
                    </a:moveTo>
                    <a:lnTo>
                      <a:pt x="203" y="0"/>
                    </a:lnTo>
                    <a:lnTo>
                      <a:pt x="182" y="0"/>
                    </a:lnTo>
                    <a:lnTo>
                      <a:pt x="157" y="2"/>
                    </a:lnTo>
                    <a:lnTo>
                      <a:pt x="129" y="6"/>
                    </a:lnTo>
                    <a:lnTo>
                      <a:pt x="114" y="8"/>
                    </a:lnTo>
                    <a:lnTo>
                      <a:pt x="99" y="12"/>
                    </a:lnTo>
                    <a:lnTo>
                      <a:pt x="85" y="16"/>
                    </a:lnTo>
                    <a:lnTo>
                      <a:pt x="70" y="22"/>
                    </a:lnTo>
                    <a:lnTo>
                      <a:pt x="56" y="28"/>
                    </a:lnTo>
                    <a:lnTo>
                      <a:pt x="43" y="35"/>
                    </a:lnTo>
                    <a:lnTo>
                      <a:pt x="30" y="44"/>
                    </a:lnTo>
                    <a:lnTo>
                      <a:pt x="19" y="53"/>
                    </a:lnTo>
                    <a:lnTo>
                      <a:pt x="9" y="63"/>
                    </a:lnTo>
                    <a:lnTo>
                      <a:pt x="0" y="76"/>
                    </a:lnTo>
                    <a:lnTo>
                      <a:pt x="233" y="308"/>
                    </a:lnTo>
                    <a:lnTo>
                      <a:pt x="233" y="1"/>
                    </a:lnTo>
                    <a:lnTo>
                      <a:pt x="225" y="1"/>
                    </a:lnTo>
                    <a:lnTo>
                      <a:pt x="225" y="1"/>
                    </a:lnTo>
                    <a:lnTo>
                      <a:pt x="203"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sp>
          <p:nvSpPr>
            <p:cNvPr id="54" name="Freeform 38"/>
            <p:cNvSpPr/>
            <p:nvPr/>
          </p:nvSpPr>
          <p:spPr bwMode="auto">
            <a:xfrm>
              <a:off x="7601353" y="3231922"/>
              <a:ext cx="451818" cy="658603"/>
            </a:xfrm>
            <a:custGeom>
              <a:avLst/>
              <a:gdLst>
                <a:gd name="T0" fmla="*/ 326 w 378"/>
                <a:gd name="T1" fmla="*/ 0 h 551"/>
                <a:gd name="T2" fmla="*/ 286 w 378"/>
                <a:gd name="T3" fmla="*/ 3 h 551"/>
                <a:gd name="T4" fmla="*/ 93 w 378"/>
                <a:gd name="T5" fmla="*/ 198 h 551"/>
                <a:gd name="T6" fmla="*/ 89 w 378"/>
                <a:gd name="T7" fmla="*/ 237 h 551"/>
                <a:gd name="T8" fmla="*/ 90 w 378"/>
                <a:gd name="T9" fmla="*/ 253 h 551"/>
                <a:gd name="T10" fmla="*/ 94 w 378"/>
                <a:gd name="T11" fmla="*/ 283 h 551"/>
                <a:gd name="T12" fmla="*/ 101 w 378"/>
                <a:gd name="T13" fmla="*/ 313 h 551"/>
                <a:gd name="T14" fmla="*/ 113 w 378"/>
                <a:gd name="T15" fmla="*/ 340 h 551"/>
                <a:gd name="T16" fmla="*/ 15 w 378"/>
                <a:gd name="T17" fmla="*/ 458 h 551"/>
                <a:gd name="T18" fmla="*/ 9 w 378"/>
                <a:gd name="T19" fmla="*/ 466 h 551"/>
                <a:gd name="T20" fmla="*/ 1 w 378"/>
                <a:gd name="T21" fmla="*/ 486 h 551"/>
                <a:gd name="T22" fmla="*/ 1 w 378"/>
                <a:gd name="T23" fmla="*/ 507 h 551"/>
                <a:gd name="T24" fmla="*/ 9 w 378"/>
                <a:gd name="T25" fmla="*/ 526 h 551"/>
                <a:gd name="T26" fmla="*/ 15 w 378"/>
                <a:gd name="T27" fmla="*/ 535 h 551"/>
                <a:gd name="T28" fmla="*/ 34 w 378"/>
                <a:gd name="T29" fmla="*/ 547 h 551"/>
                <a:gd name="T30" fmla="*/ 54 w 378"/>
                <a:gd name="T31" fmla="*/ 551 h 551"/>
                <a:gd name="T32" fmla="*/ 65 w 378"/>
                <a:gd name="T33" fmla="*/ 550 h 551"/>
                <a:gd name="T34" fmla="*/ 84 w 378"/>
                <a:gd name="T35" fmla="*/ 542 h 551"/>
                <a:gd name="T36" fmla="*/ 194 w 378"/>
                <a:gd name="T37" fmla="*/ 434 h 551"/>
                <a:gd name="T38" fmla="*/ 209 w 378"/>
                <a:gd name="T39" fmla="*/ 443 h 551"/>
                <a:gd name="T40" fmla="*/ 239 w 378"/>
                <a:gd name="T41" fmla="*/ 458 h 551"/>
                <a:gd name="T42" fmla="*/ 273 w 378"/>
                <a:gd name="T43" fmla="*/ 468 h 551"/>
                <a:gd name="T44" fmla="*/ 308 w 378"/>
                <a:gd name="T45" fmla="*/ 474 h 551"/>
                <a:gd name="T46" fmla="*/ 326 w 378"/>
                <a:gd name="T47" fmla="*/ 475 h 551"/>
                <a:gd name="T48" fmla="*/ 353 w 378"/>
                <a:gd name="T49" fmla="*/ 473 h 551"/>
                <a:gd name="T50" fmla="*/ 378 w 378"/>
                <a:gd name="T51" fmla="*/ 468 h 551"/>
                <a:gd name="T52" fmla="*/ 378 w 378"/>
                <a:gd name="T53" fmla="*/ 393 h 551"/>
                <a:gd name="T54" fmla="*/ 353 w 378"/>
                <a:gd name="T55" fmla="*/ 399 h 551"/>
                <a:gd name="T56" fmla="*/ 326 w 378"/>
                <a:gd name="T57" fmla="*/ 401 h 551"/>
                <a:gd name="T58" fmla="*/ 309 w 378"/>
                <a:gd name="T59" fmla="*/ 400 h 551"/>
                <a:gd name="T60" fmla="*/ 278 w 378"/>
                <a:gd name="T61" fmla="*/ 394 h 551"/>
                <a:gd name="T62" fmla="*/ 249 w 378"/>
                <a:gd name="T63" fmla="*/ 382 h 551"/>
                <a:gd name="T64" fmla="*/ 221 w 378"/>
                <a:gd name="T65" fmla="*/ 364 h 551"/>
                <a:gd name="T66" fmla="*/ 199 w 378"/>
                <a:gd name="T67" fmla="*/ 342 h 551"/>
                <a:gd name="T68" fmla="*/ 182 w 378"/>
                <a:gd name="T69" fmla="*/ 316 h 551"/>
                <a:gd name="T70" fmla="*/ 169 w 378"/>
                <a:gd name="T71" fmla="*/ 285 h 551"/>
                <a:gd name="T72" fmla="*/ 163 w 378"/>
                <a:gd name="T73" fmla="*/ 254 h 551"/>
                <a:gd name="T74" fmla="*/ 162 w 378"/>
                <a:gd name="T75" fmla="*/ 237 h 551"/>
                <a:gd name="T76" fmla="*/ 165 w 378"/>
                <a:gd name="T77" fmla="*/ 204 h 551"/>
                <a:gd name="T78" fmla="*/ 175 w 378"/>
                <a:gd name="T79" fmla="*/ 174 h 551"/>
                <a:gd name="T80" fmla="*/ 190 w 378"/>
                <a:gd name="T81" fmla="*/ 145 h 551"/>
                <a:gd name="T82" fmla="*/ 210 w 378"/>
                <a:gd name="T83" fmla="*/ 121 h 551"/>
                <a:gd name="T84" fmla="*/ 235 w 378"/>
                <a:gd name="T85" fmla="*/ 101 h 551"/>
                <a:gd name="T86" fmla="*/ 262 w 378"/>
                <a:gd name="T87" fmla="*/ 86 h 551"/>
                <a:gd name="T88" fmla="*/ 294 w 378"/>
                <a:gd name="T89" fmla="*/ 76 h 551"/>
                <a:gd name="T90" fmla="*/ 326 w 378"/>
                <a:gd name="T91" fmla="*/ 73 h 551"/>
                <a:gd name="T92" fmla="*/ 340 w 378"/>
                <a:gd name="T93" fmla="*/ 73 h 551"/>
                <a:gd name="T94" fmla="*/ 366 w 378"/>
                <a:gd name="T95" fmla="*/ 77 h 551"/>
                <a:gd name="T96" fmla="*/ 378 w 378"/>
                <a:gd name="T97" fmla="*/ 5 h 551"/>
                <a:gd name="T98" fmla="*/ 366 w 378"/>
                <a:gd name="T99" fmla="*/ 3 h 551"/>
                <a:gd name="T100" fmla="*/ 340 w 378"/>
                <a:gd name="T10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551">
                  <a:moveTo>
                    <a:pt x="326" y="0"/>
                  </a:moveTo>
                  <a:lnTo>
                    <a:pt x="326" y="0"/>
                  </a:lnTo>
                  <a:lnTo>
                    <a:pt x="306" y="1"/>
                  </a:lnTo>
                  <a:lnTo>
                    <a:pt x="286" y="3"/>
                  </a:lnTo>
                  <a:lnTo>
                    <a:pt x="93" y="198"/>
                  </a:lnTo>
                  <a:lnTo>
                    <a:pt x="93" y="198"/>
                  </a:lnTo>
                  <a:lnTo>
                    <a:pt x="90" y="216"/>
                  </a:lnTo>
                  <a:lnTo>
                    <a:pt x="89" y="237"/>
                  </a:lnTo>
                  <a:lnTo>
                    <a:pt x="89" y="237"/>
                  </a:lnTo>
                  <a:lnTo>
                    <a:pt x="90" y="253"/>
                  </a:lnTo>
                  <a:lnTo>
                    <a:pt x="91" y="269"/>
                  </a:lnTo>
                  <a:lnTo>
                    <a:pt x="94" y="283"/>
                  </a:lnTo>
                  <a:lnTo>
                    <a:pt x="97" y="298"/>
                  </a:lnTo>
                  <a:lnTo>
                    <a:pt x="101" y="313"/>
                  </a:lnTo>
                  <a:lnTo>
                    <a:pt x="106" y="326"/>
                  </a:lnTo>
                  <a:lnTo>
                    <a:pt x="113" y="340"/>
                  </a:lnTo>
                  <a:lnTo>
                    <a:pt x="120" y="353"/>
                  </a:lnTo>
                  <a:lnTo>
                    <a:pt x="15" y="458"/>
                  </a:lnTo>
                  <a:lnTo>
                    <a:pt x="15" y="458"/>
                  </a:lnTo>
                  <a:lnTo>
                    <a:pt x="9" y="466"/>
                  </a:lnTo>
                  <a:lnTo>
                    <a:pt x="4" y="476"/>
                  </a:lnTo>
                  <a:lnTo>
                    <a:pt x="1" y="486"/>
                  </a:lnTo>
                  <a:lnTo>
                    <a:pt x="0" y="497"/>
                  </a:lnTo>
                  <a:lnTo>
                    <a:pt x="1" y="507"/>
                  </a:lnTo>
                  <a:lnTo>
                    <a:pt x="4" y="516"/>
                  </a:lnTo>
                  <a:lnTo>
                    <a:pt x="9" y="526"/>
                  </a:lnTo>
                  <a:lnTo>
                    <a:pt x="15" y="535"/>
                  </a:lnTo>
                  <a:lnTo>
                    <a:pt x="15" y="535"/>
                  </a:lnTo>
                  <a:lnTo>
                    <a:pt x="24" y="542"/>
                  </a:lnTo>
                  <a:lnTo>
                    <a:pt x="34" y="547"/>
                  </a:lnTo>
                  <a:lnTo>
                    <a:pt x="44" y="550"/>
                  </a:lnTo>
                  <a:lnTo>
                    <a:pt x="54" y="551"/>
                  </a:lnTo>
                  <a:lnTo>
                    <a:pt x="54" y="551"/>
                  </a:lnTo>
                  <a:lnTo>
                    <a:pt x="65" y="550"/>
                  </a:lnTo>
                  <a:lnTo>
                    <a:pt x="75" y="547"/>
                  </a:lnTo>
                  <a:lnTo>
                    <a:pt x="84" y="542"/>
                  </a:lnTo>
                  <a:lnTo>
                    <a:pt x="93" y="535"/>
                  </a:lnTo>
                  <a:lnTo>
                    <a:pt x="194" y="434"/>
                  </a:lnTo>
                  <a:lnTo>
                    <a:pt x="194" y="434"/>
                  </a:lnTo>
                  <a:lnTo>
                    <a:pt x="209" y="443"/>
                  </a:lnTo>
                  <a:lnTo>
                    <a:pt x="224" y="451"/>
                  </a:lnTo>
                  <a:lnTo>
                    <a:pt x="239" y="458"/>
                  </a:lnTo>
                  <a:lnTo>
                    <a:pt x="256" y="463"/>
                  </a:lnTo>
                  <a:lnTo>
                    <a:pt x="273" y="468"/>
                  </a:lnTo>
                  <a:lnTo>
                    <a:pt x="290" y="472"/>
                  </a:lnTo>
                  <a:lnTo>
                    <a:pt x="308" y="474"/>
                  </a:lnTo>
                  <a:lnTo>
                    <a:pt x="326" y="475"/>
                  </a:lnTo>
                  <a:lnTo>
                    <a:pt x="326" y="475"/>
                  </a:lnTo>
                  <a:lnTo>
                    <a:pt x="340" y="474"/>
                  </a:lnTo>
                  <a:lnTo>
                    <a:pt x="353" y="473"/>
                  </a:lnTo>
                  <a:lnTo>
                    <a:pt x="366" y="470"/>
                  </a:lnTo>
                  <a:lnTo>
                    <a:pt x="378" y="468"/>
                  </a:lnTo>
                  <a:lnTo>
                    <a:pt x="378" y="393"/>
                  </a:lnTo>
                  <a:lnTo>
                    <a:pt x="378" y="393"/>
                  </a:lnTo>
                  <a:lnTo>
                    <a:pt x="366" y="396"/>
                  </a:lnTo>
                  <a:lnTo>
                    <a:pt x="353" y="399"/>
                  </a:lnTo>
                  <a:lnTo>
                    <a:pt x="340" y="400"/>
                  </a:lnTo>
                  <a:lnTo>
                    <a:pt x="326" y="401"/>
                  </a:lnTo>
                  <a:lnTo>
                    <a:pt x="326" y="401"/>
                  </a:lnTo>
                  <a:lnTo>
                    <a:pt x="309" y="400"/>
                  </a:lnTo>
                  <a:lnTo>
                    <a:pt x="294" y="398"/>
                  </a:lnTo>
                  <a:lnTo>
                    <a:pt x="278" y="394"/>
                  </a:lnTo>
                  <a:lnTo>
                    <a:pt x="262" y="388"/>
                  </a:lnTo>
                  <a:lnTo>
                    <a:pt x="249" y="382"/>
                  </a:lnTo>
                  <a:lnTo>
                    <a:pt x="235" y="373"/>
                  </a:lnTo>
                  <a:lnTo>
                    <a:pt x="221" y="364"/>
                  </a:lnTo>
                  <a:lnTo>
                    <a:pt x="210" y="353"/>
                  </a:lnTo>
                  <a:lnTo>
                    <a:pt x="199" y="342"/>
                  </a:lnTo>
                  <a:lnTo>
                    <a:pt x="190" y="329"/>
                  </a:lnTo>
                  <a:lnTo>
                    <a:pt x="182" y="316"/>
                  </a:lnTo>
                  <a:lnTo>
                    <a:pt x="175" y="301"/>
                  </a:lnTo>
                  <a:lnTo>
                    <a:pt x="169" y="285"/>
                  </a:lnTo>
                  <a:lnTo>
                    <a:pt x="165" y="270"/>
                  </a:lnTo>
                  <a:lnTo>
                    <a:pt x="163" y="254"/>
                  </a:lnTo>
                  <a:lnTo>
                    <a:pt x="162" y="237"/>
                  </a:lnTo>
                  <a:lnTo>
                    <a:pt x="162" y="237"/>
                  </a:lnTo>
                  <a:lnTo>
                    <a:pt x="163" y="221"/>
                  </a:lnTo>
                  <a:lnTo>
                    <a:pt x="165" y="204"/>
                  </a:lnTo>
                  <a:lnTo>
                    <a:pt x="169" y="188"/>
                  </a:lnTo>
                  <a:lnTo>
                    <a:pt x="175" y="174"/>
                  </a:lnTo>
                  <a:lnTo>
                    <a:pt x="182" y="159"/>
                  </a:lnTo>
                  <a:lnTo>
                    <a:pt x="190" y="145"/>
                  </a:lnTo>
                  <a:lnTo>
                    <a:pt x="199" y="133"/>
                  </a:lnTo>
                  <a:lnTo>
                    <a:pt x="210" y="121"/>
                  </a:lnTo>
                  <a:lnTo>
                    <a:pt x="221" y="111"/>
                  </a:lnTo>
                  <a:lnTo>
                    <a:pt x="235" y="101"/>
                  </a:lnTo>
                  <a:lnTo>
                    <a:pt x="249" y="93"/>
                  </a:lnTo>
                  <a:lnTo>
                    <a:pt x="262" y="86"/>
                  </a:lnTo>
                  <a:lnTo>
                    <a:pt x="278" y="81"/>
                  </a:lnTo>
                  <a:lnTo>
                    <a:pt x="294" y="76"/>
                  </a:lnTo>
                  <a:lnTo>
                    <a:pt x="309" y="74"/>
                  </a:lnTo>
                  <a:lnTo>
                    <a:pt x="326" y="73"/>
                  </a:lnTo>
                  <a:lnTo>
                    <a:pt x="326" y="73"/>
                  </a:lnTo>
                  <a:lnTo>
                    <a:pt x="340" y="73"/>
                  </a:lnTo>
                  <a:lnTo>
                    <a:pt x="353" y="75"/>
                  </a:lnTo>
                  <a:lnTo>
                    <a:pt x="366" y="77"/>
                  </a:lnTo>
                  <a:lnTo>
                    <a:pt x="378" y="82"/>
                  </a:lnTo>
                  <a:lnTo>
                    <a:pt x="378" y="5"/>
                  </a:lnTo>
                  <a:lnTo>
                    <a:pt x="378" y="5"/>
                  </a:lnTo>
                  <a:lnTo>
                    <a:pt x="366" y="3"/>
                  </a:lnTo>
                  <a:lnTo>
                    <a:pt x="353" y="1"/>
                  </a:lnTo>
                  <a:lnTo>
                    <a:pt x="340" y="0"/>
                  </a:lnTo>
                  <a:lnTo>
                    <a:pt x="326"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5" name="Freeform 42"/>
            <p:cNvSpPr/>
            <p:nvPr/>
          </p:nvSpPr>
          <p:spPr bwMode="auto">
            <a:xfrm flipH="1">
              <a:off x="8108155" y="2303160"/>
              <a:ext cx="194832" cy="665775"/>
            </a:xfrm>
            <a:custGeom>
              <a:avLst/>
              <a:gdLst>
                <a:gd name="T0" fmla="*/ 74 w 163"/>
                <a:gd name="T1" fmla="*/ 186 h 557"/>
                <a:gd name="T2" fmla="*/ 76 w 163"/>
                <a:gd name="T3" fmla="*/ 166 h 557"/>
                <a:gd name="T4" fmla="*/ 82 w 163"/>
                <a:gd name="T5" fmla="*/ 147 h 557"/>
                <a:gd name="T6" fmla="*/ 89 w 163"/>
                <a:gd name="T7" fmla="*/ 129 h 557"/>
                <a:gd name="T8" fmla="*/ 100 w 163"/>
                <a:gd name="T9" fmla="*/ 115 h 557"/>
                <a:gd name="T10" fmla="*/ 113 w 163"/>
                <a:gd name="T11" fmla="*/ 101 h 557"/>
                <a:gd name="T12" fmla="*/ 128 w 163"/>
                <a:gd name="T13" fmla="*/ 90 h 557"/>
                <a:gd name="T14" fmla="*/ 145 w 163"/>
                <a:gd name="T15" fmla="*/ 81 h 557"/>
                <a:gd name="T16" fmla="*/ 163 w 163"/>
                <a:gd name="T17" fmla="*/ 76 h 557"/>
                <a:gd name="T18" fmla="*/ 163 w 163"/>
                <a:gd name="T19" fmla="*/ 0 h 557"/>
                <a:gd name="T20" fmla="*/ 130 w 163"/>
                <a:gd name="T21" fmla="*/ 7 h 557"/>
                <a:gd name="T22" fmla="*/ 99 w 163"/>
                <a:gd name="T23" fmla="*/ 21 h 557"/>
                <a:gd name="T24" fmla="*/ 71 w 163"/>
                <a:gd name="T25" fmla="*/ 38 h 557"/>
                <a:gd name="T26" fmla="*/ 47 w 163"/>
                <a:gd name="T27" fmla="*/ 61 h 557"/>
                <a:gd name="T28" fmla="*/ 27 w 163"/>
                <a:gd name="T29" fmla="*/ 88 h 557"/>
                <a:gd name="T30" fmla="*/ 13 w 163"/>
                <a:gd name="T31" fmla="*/ 118 h 557"/>
                <a:gd name="T32" fmla="*/ 3 w 163"/>
                <a:gd name="T33" fmla="*/ 150 h 557"/>
                <a:gd name="T34" fmla="*/ 0 w 163"/>
                <a:gd name="T35" fmla="*/ 186 h 557"/>
                <a:gd name="T36" fmla="*/ 1 w 163"/>
                <a:gd name="T37" fmla="*/ 202 h 557"/>
                <a:gd name="T38" fmla="*/ 10 w 163"/>
                <a:gd name="T39" fmla="*/ 242 h 557"/>
                <a:gd name="T40" fmla="*/ 27 w 163"/>
                <a:gd name="T41" fmla="*/ 289 h 557"/>
                <a:gd name="T42" fmla="*/ 63 w 163"/>
                <a:gd name="T43" fmla="*/ 369 h 557"/>
                <a:gd name="T44" fmla="*/ 116 w 163"/>
                <a:gd name="T45" fmla="*/ 473 h 557"/>
                <a:gd name="T46" fmla="*/ 163 w 163"/>
                <a:gd name="T47" fmla="*/ 557 h 557"/>
                <a:gd name="T48" fmla="*/ 163 w 163"/>
                <a:gd name="T49" fmla="*/ 295 h 557"/>
                <a:gd name="T50" fmla="*/ 145 w 163"/>
                <a:gd name="T51" fmla="*/ 289 h 557"/>
                <a:gd name="T52" fmla="*/ 128 w 163"/>
                <a:gd name="T53" fmla="*/ 281 h 557"/>
                <a:gd name="T54" fmla="*/ 113 w 163"/>
                <a:gd name="T55" fmla="*/ 270 h 557"/>
                <a:gd name="T56" fmla="*/ 100 w 163"/>
                <a:gd name="T57" fmla="*/ 257 h 557"/>
                <a:gd name="T58" fmla="*/ 89 w 163"/>
                <a:gd name="T59" fmla="*/ 241 h 557"/>
                <a:gd name="T60" fmla="*/ 82 w 163"/>
                <a:gd name="T61" fmla="*/ 224 h 557"/>
                <a:gd name="T62" fmla="*/ 76 w 163"/>
                <a:gd name="T63" fmla="*/ 205 h 557"/>
                <a:gd name="T64" fmla="*/ 74 w 163"/>
                <a:gd name="T65" fmla="*/ 18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74" y="186"/>
                  </a:moveTo>
                  <a:lnTo>
                    <a:pt x="74" y="186"/>
                  </a:lnTo>
                  <a:lnTo>
                    <a:pt x="75" y="175"/>
                  </a:lnTo>
                  <a:lnTo>
                    <a:pt x="76" y="166"/>
                  </a:lnTo>
                  <a:lnTo>
                    <a:pt x="78" y="157"/>
                  </a:lnTo>
                  <a:lnTo>
                    <a:pt x="82" y="147"/>
                  </a:lnTo>
                  <a:lnTo>
                    <a:pt x="85" y="138"/>
                  </a:lnTo>
                  <a:lnTo>
                    <a:pt x="89" y="129"/>
                  </a:lnTo>
                  <a:lnTo>
                    <a:pt x="94" y="122"/>
                  </a:lnTo>
                  <a:lnTo>
                    <a:pt x="100" y="115"/>
                  </a:lnTo>
                  <a:lnTo>
                    <a:pt x="107" y="108"/>
                  </a:lnTo>
                  <a:lnTo>
                    <a:pt x="113" y="101"/>
                  </a:lnTo>
                  <a:lnTo>
                    <a:pt x="120" y="95"/>
                  </a:lnTo>
                  <a:lnTo>
                    <a:pt x="128" y="90"/>
                  </a:lnTo>
                  <a:lnTo>
                    <a:pt x="136" y="86"/>
                  </a:lnTo>
                  <a:lnTo>
                    <a:pt x="145" y="81"/>
                  </a:lnTo>
                  <a:lnTo>
                    <a:pt x="154" y="78"/>
                  </a:lnTo>
                  <a:lnTo>
                    <a:pt x="163" y="76"/>
                  </a:lnTo>
                  <a:lnTo>
                    <a:pt x="163" y="0"/>
                  </a:lnTo>
                  <a:lnTo>
                    <a:pt x="163" y="0"/>
                  </a:lnTo>
                  <a:lnTo>
                    <a:pt x="146" y="3"/>
                  </a:lnTo>
                  <a:lnTo>
                    <a:pt x="130" y="7"/>
                  </a:lnTo>
                  <a:lnTo>
                    <a:pt x="114" y="13"/>
                  </a:lnTo>
                  <a:lnTo>
                    <a:pt x="99" y="21"/>
                  </a:lnTo>
                  <a:lnTo>
                    <a:pt x="85" y="29"/>
                  </a:lnTo>
                  <a:lnTo>
                    <a:pt x="71" y="38"/>
                  </a:lnTo>
                  <a:lnTo>
                    <a:pt x="59" y="50"/>
                  </a:lnTo>
                  <a:lnTo>
                    <a:pt x="47" y="61"/>
                  </a:lnTo>
                  <a:lnTo>
                    <a:pt x="37" y="74"/>
                  </a:lnTo>
                  <a:lnTo>
                    <a:pt x="27" y="88"/>
                  </a:lnTo>
                  <a:lnTo>
                    <a:pt x="19" y="102"/>
                  </a:lnTo>
                  <a:lnTo>
                    <a:pt x="13" y="118"/>
                  </a:lnTo>
                  <a:lnTo>
                    <a:pt x="7" y="134"/>
                  </a:lnTo>
                  <a:lnTo>
                    <a:pt x="3" y="150"/>
                  </a:lnTo>
                  <a:lnTo>
                    <a:pt x="1" y="168"/>
                  </a:lnTo>
                  <a:lnTo>
                    <a:pt x="0" y="186"/>
                  </a:lnTo>
                  <a:lnTo>
                    <a:pt x="0" y="186"/>
                  </a:lnTo>
                  <a:lnTo>
                    <a:pt x="1" y="202"/>
                  </a:lnTo>
                  <a:lnTo>
                    <a:pt x="5" y="220"/>
                  </a:lnTo>
                  <a:lnTo>
                    <a:pt x="10" y="242"/>
                  </a:lnTo>
                  <a:lnTo>
                    <a:pt x="19" y="265"/>
                  </a:lnTo>
                  <a:lnTo>
                    <a:pt x="27" y="289"/>
                  </a:lnTo>
                  <a:lnTo>
                    <a:pt x="39" y="316"/>
                  </a:lnTo>
                  <a:lnTo>
                    <a:pt x="63" y="369"/>
                  </a:lnTo>
                  <a:lnTo>
                    <a:pt x="90" y="422"/>
                  </a:lnTo>
                  <a:lnTo>
                    <a:pt x="116" y="473"/>
                  </a:lnTo>
                  <a:lnTo>
                    <a:pt x="142" y="519"/>
                  </a:lnTo>
                  <a:lnTo>
                    <a:pt x="163" y="557"/>
                  </a:lnTo>
                  <a:lnTo>
                    <a:pt x="163" y="295"/>
                  </a:lnTo>
                  <a:lnTo>
                    <a:pt x="163" y="295"/>
                  </a:lnTo>
                  <a:lnTo>
                    <a:pt x="154" y="293"/>
                  </a:lnTo>
                  <a:lnTo>
                    <a:pt x="145" y="289"/>
                  </a:lnTo>
                  <a:lnTo>
                    <a:pt x="136" y="285"/>
                  </a:lnTo>
                  <a:lnTo>
                    <a:pt x="128" y="281"/>
                  </a:lnTo>
                  <a:lnTo>
                    <a:pt x="120" y="276"/>
                  </a:lnTo>
                  <a:lnTo>
                    <a:pt x="113" y="270"/>
                  </a:lnTo>
                  <a:lnTo>
                    <a:pt x="107" y="263"/>
                  </a:lnTo>
                  <a:lnTo>
                    <a:pt x="100" y="257"/>
                  </a:lnTo>
                  <a:lnTo>
                    <a:pt x="94" y="249"/>
                  </a:lnTo>
                  <a:lnTo>
                    <a:pt x="89" y="241"/>
                  </a:lnTo>
                  <a:lnTo>
                    <a:pt x="85" y="233"/>
                  </a:lnTo>
                  <a:lnTo>
                    <a:pt x="82" y="224"/>
                  </a:lnTo>
                  <a:lnTo>
                    <a:pt x="78" y="215"/>
                  </a:lnTo>
                  <a:lnTo>
                    <a:pt x="76" y="205"/>
                  </a:lnTo>
                  <a:lnTo>
                    <a:pt x="75" y="195"/>
                  </a:lnTo>
                  <a:lnTo>
                    <a:pt x="74" y="186"/>
                  </a:lnTo>
                  <a:lnTo>
                    <a:pt x="74" y="186"/>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6" name="Freeform 46"/>
            <p:cNvSpPr/>
            <p:nvPr/>
          </p:nvSpPr>
          <p:spPr bwMode="auto">
            <a:xfrm flipH="1">
              <a:off x="7080209" y="4689797"/>
              <a:ext cx="199613" cy="323923"/>
            </a:xfrm>
            <a:custGeom>
              <a:avLst/>
              <a:gdLst>
                <a:gd name="T0" fmla="*/ 167 w 167"/>
                <a:gd name="T1" fmla="*/ 0 h 271"/>
                <a:gd name="T2" fmla="*/ 0 w 167"/>
                <a:gd name="T3" fmla="*/ 167 h 271"/>
                <a:gd name="T4" fmla="*/ 103 w 167"/>
                <a:gd name="T5" fmla="*/ 271 h 271"/>
                <a:gd name="T6" fmla="*/ 137 w 167"/>
                <a:gd name="T7" fmla="*/ 259 h 271"/>
                <a:gd name="T8" fmla="*/ 137 w 167"/>
                <a:gd name="T9" fmla="*/ 201 h 271"/>
                <a:gd name="T10" fmla="*/ 167 w 167"/>
                <a:gd name="T11" fmla="*/ 173 h 271"/>
                <a:gd name="T12" fmla="*/ 167 w 167"/>
                <a:gd name="T13" fmla="*/ 0 h 271"/>
              </a:gdLst>
              <a:ahLst/>
              <a:cxnLst>
                <a:cxn ang="0">
                  <a:pos x="T0" y="T1"/>
                </a:cxn>
                <a:cxn ang="0">
                  <a:pos x="T2" y="T3"/>
                </a:cxn>
                <a:cxn ang="0">
                  <a:pos x="T4" y="T5"/>
                </a:cxn>
                <a:cxn ang="0">
                  <a:pos x="T6" y="T7"/>
                </a:cxn>
                <a:cxn ang="0">
                  <a:pos x="T8" y="T9"/>
                </a:cxn>
                <a:cxn ang="0">
                  <a:pos x="T10" y="T11"/>
                </a:cxn>
                <a:cxn ang="0">
                  <a:pos x="T12" y="T13"/>
                </a:cxn>
              </a:cxnLst>
              <a:rect l="0" t="0" r="r" b="b"/>
              <a:pathLst>
                <a:path w="167" h="271">
                  <a:moveTo>
                    <a:pt x="167" y="0"/>
                  </a:moveTo>
                  <a:lnTo>
                    <a:pt x="0" y="167"/>
                  </a:lnTo>
                  <a:lnTo>
                    <a:pt x="103" y="271"/>
                  </a:lnTo>
                  <a:lnTo>
                    <a:pt x="137" y="259"/>
                  </a:lnTo>
                  <a:lnTo>
                    <a:pt x="137" y="201"/>
                  </a:lnTo>
                  <a:lnTo>
                    <a:pt x="167" y="173"/>
                  </a:lnTo>
                  <a:lnTo>
                    <a:pt x="167"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nvGrpSpPr>
            <p:cNvPr id="57" name="그룹 45"/>
            <p:cNvGrpSpPr/>
            <p:nvPr/>
          </p:nvGrpSpPr>
          <p:grpSpPr>
            <a:xfrm flipH="1">
              <a:off x="6718921" y="335375"/>
              <a:ext cx="305993" cy="680118"/>
              <a:chOff x="2209800" y="4519614"/>
              <a:chExt cx="406400" cy="903287"/>
            </a:xfrm>
            <a:solidFill>
              <a:schemeClr val="accent2">
                <a:lumMod val="50000"/>
              </a:schemeClr>
            </a:solidFill>
          </p:grpSpPr>
          <p:sp>
            <p:nvSpPr>
              <p:cNvPr id="60" name="Freeform 9"/>
              <p:cNvSpPr/>
              <p:nvPr/>
            </p:nvSpPr>
            <p:spPr bwMode="auto">
              <a:xfrm>
                <a:off x="2209800" y="4519614"/>
                <a:ext cx="171450" cy="385763"/>
              </a:xfrm>
              <a:custGeom>
                <a:avLst/>
                <a:gdLst>
                  <a:gd name="T0" fmla="*/ 0 w 108"/>
                  <a:gd name="T1" fmla="*/ 0 h 243"/>
                  <a:gd name="T2" fmla="*/ 0 w 108"/>
                  <a:gd name="T3" fmla="*/ 243 h 243"/>
                  <a:gd name="T4" fmla="*/ 0 w 108"/>
                  <a:gd name="T5" fmla="*/ 243 h 243"/>
                  <a:gd name="T6" fmla="*/ 11 w 108"/>
                  <a:gd name="T7" fmla="*/ 242 h 243"/>
                  <a:gd name="T8" fmla="*/ 22 w 108"/>
                  <a:gd name="T9" fmla="*/ 239 h 243"/>
                  <a:gd name="T10" fmla="*/ 33 w 108"/>
                  <a:gd name="T11" fmla="*/ 234 h 243"/>
                  <a:gd name="T12" fmla="*/ 42 w 108"/>
                  <a:gd name="T13" fmla="*/ 230 h 243"/>
                  <a:gd name="T14" fmla="*/ 51 w 108"/>
                  <a:gd name="T15" fmla="*/ 224 h 243"/>
                  <a:gd name="T16" fmla="*/ 61 w 108"/>
                  <a:gd name="T17" fmla="*/ 218 h 243"/>
                  <a:gd name="T18" fmla="*/ 69 w 108"/>
                  <a:gd name="T19" fmla="*/ 210 h 243"/>
                  <a:gd name="T20" fmla="*/ 77 w 108"/>
                  <a:gd name="T21" fmla="*/ 203 h 243"/>
                  <a:gd name="T22" fmla="*/ 83 w 108"/>
                  <a:gd name="T23" fmla="*/ 195 h 243"/>
                  <a:gd name="T24" fmla="*/ 89 w 108"/>
                  <a:gd name="T25" fmla="*/ 185 h 243"/>
                  <a:gd name="T26" fmla="*/ 94 w 108"/>
                  <a:gd name="T27" fmla="*/ 176 h 243"/>
                  <a:gd name="T28" fmla="*/ 100 w 108"/>
                  <a:gd name="T29" fmla="*/ 165 h 243"/>
                  <a:gd name="T30" fmla="*/ 103 w 108"/>
                  <a:gd name="T31" fmla="*/ 155 h 243"/>
                  <a:gd name="T32" fmla="*/ 106 w 108"/>
                  <a:gd name="T33" fmla="*/ 145 h 243"/>
                  <a:gd name="T34" fmla="*/ 107 w 108"/>
                  <a:gd name="T35" fmla="*/ 133 h 243"/>
                  <a:gd name="T36" fmla="*/ 108 w 108"/>
                  <a:gd name="T37" fmla="*/ 122 h 243"/>
                  <a:gd name="T38" fmla="*/ 108 w 108"/>
                  <a:gd name="T39" fmla="*/ 122 h 243"/>
                  <a:gd name="T40" fmla="*/ 107 w 108"/>
                  <a:gd name="T41" fmla="*/ 110 h 243"/>
                  <a:gd name="T42" fmla="*/ 106 w 108"/>
                  <a:gd name="T43" fmla="*/ 99 h 243"/>
                  <a:gd name="T44" fmla="*/ 103 w 108"/>
                  <a:gd name="T45" fmla="*/ 88 h 243"/>
                  <a:gd name="T46" fmla="*/ 100 w 108"/>
                  <a:gd name="T47" fmla="*/ 77 h 243"/>
                  <a:gd name="T48" fmla="*/ 94 w 108"/>
                  <a:gd name="T49" fmla="*/ 67 h 243"/>
                  <a:gd name="T50" fmla="*/ 89 w 108"/>
                  <a:gd name="T51" fmla="*/ 58 h 243"/>
                  <a:gd name="T52" fmla="*/ 83 w 108"/>
                  <a:gd name="T53" fmla="*/ 48 h 243"/>
                  <a:gd name="T54" fmla="*/ 77 w 108"/>
                  <a:gd name="T55" fmla="*/ 40 h 243"/>
                  <a:gd name="T56" fmla="*/ 69 w 108"/>
                  <a:gd name="T57" fmla="*/ 32 h 243"/>
                  <a:gd name="T58" fmla="*/ 61 w 108"/>
                  <a:gd name="T59" fmla="*/ 25 h 243"/>
                  <a:gd name="T60" fmla="*/ 51 w 108"/>
                  <a:gd name="T61" fmla="*/ 19 h 243"/>
                  <a:gd name="T62" fmla="*/ 42 w 108"/>
                  <a:gd name="T63" fmla="*/ 13 h 243"/>
                  <a:gd name="T64" fmla="*/ 33 w 108"/>
                  <a:gd name="T65" fmla="*/ 9 h 243"/>
                  <a:gd name="T66" fmla="*/ 22 w 108"/>
                  <a:gd name="T67" fmla="*/ 4 h 243"/>
                  <a:gd name="T68" fmla="*/ 11 w 108"/>
                  <a:gd name="T69" fmla="*/ 1 h 243"/>
                  <a:gd name="T70" fmla="*/ 0 w 108"/>
                  <a:gd name="T7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243">
                    <a:moveTo>
                      <a:pt x="0" y="0"/>
                    </a:moveTo>
                    <a:lnTo>
                      <a:pt x="0" y="243"/>
                    </a:lnTo>
                    <a:lnTo>
                      <a:pt x="0" y="243"/>
                    </a:lnTo>
                    <a:lnTo>
                      <a:pt x="11" y="242"/>
                    </a:lnTo>
                    <a:lnTo>
                      <a:pt x="22" y="239"/>
                    </a:lnTo>
                    <a:lnTo>
                      <a:pt x="33" y="234"/>
                    </a:lnTo>
                    <a:lnTo>
                      <a:pt x="42" y="230"/>
                    </a:lnTo>
                    <a:lnTo>
                      <a:pt x="51" y="224"/>
                    </a:lnTo>
                    <a:lnTo>
                      <a:pt x="61" y="218"/>
                    </a:lnTo>
                    <a:lnTo>
                      <a:pt x="69" y="210"/>
                    </a:lnTo>
                    <a:lnTo>
                      <a:pt x="77" y="203"/>
                    </a:lnTo>
                    <a:lnTo>
                      <a:pt x="83" y="195"/>
                    </a:lnTo>
                    <a:lnTo>
                      <a:pt x="89" y="185"/>
                    </a:lnTo>
                    <a:lnTo>
                      <a:pt x="94" y="176"/>
                    </a:lnTo>
                    <a:lnTo>
                      <a:pt x="100" y="165"/>
                    </a:lnTo>
                    <a:lnTo>
                      <a:pt x="103" y="155"/>
                    </a:lnTo>
                    <a:lnTo>
                      <a:pt x="106" y="145"/>
                    </a:lnTo>
                    <a:lnTo>
                      <a:pt x="107" y="133"/>
                    </a:lnTo>
                    <a:lnTo>
                      <a:pt x="108" y="122"/>
                    </a:lnTo>
                    <a:lnTo>
                      <a:pt x="108" y="122"/>
                    </a:lnTo>
                    <a:lnTo>
                      <a:pt x="107" y="110"/>
                    </a:lnTo>
                    <a:lnTo>
                      <a:pt x="106" y="99"/>
                    </a:lnTo>
                    <a:lnTo>
                      <a:pt x="103" y="88"/>
                    </a:lnTo>
                    <a:lnTo>
                      <a:pt x="100" y="77"/>
                    </a:lnTo>
                    <a:lnTo>
                      <a:pt x="94" y="67"/>
                    </a:lnTo>
                    <a:lnTo>
                      <a:pt x="89" y="58"/>
                    </a:lnTo>
                    <a:lnTo>
                      <a:pt x="83" y="48"/>
                    </a:lnTo>
                    <a:lnTo>
                      <a:pt x="77" y="40"/>
                    </a:lnTo>
                    <a:lnTo>
                      <a:pt x="69" y="32"/>
                    </a:lnTo>
                    <a:lnTo>
                      <a:pt x="61" y="25"/>
                    </a:lnTo>
                    <a:lnTo>
                      <a:pt x="51" y="19"/>
                    </a:lnTo>
                    <a:lnTo>
                      <a:pt x="42" y="13"/>
                    </a:lnTo>
                    <a:lnTo>
                      <a:pt x="33" y="9"/>
                    </a:lnTo>
                    <a:lnTo>
                      <a:pt x="22" y="4"/>
                    </a:lnTo>
                    <a:lnTo>
                      <a:pt x="11" y="1"/>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61" name="Freeform 11"/>
              <p:cNvSpPr/>
              <p:nvPr/>
            </p:nvSpPr>
            <p:spPr bwMode="auto">
              <a:xfrm>
                <a:off x="2209800" y="4935538"/>
                <a:ext cx="406400" cy="487363"/>
              </a:xfrm>
              <a:custGeom>
                <a:avLst/>
                <a:gdLst>
                  <a:gd name="T0" fmla="*/ 35 w 256"/>
                  <a:gd name="T1" fmla="*/ 0 h 307"/>
                  <a:gd name="T2" fmla="*/ 0 w 256"/>
                  <a:gd name="T3" fmla="*/ 0 h 307"/>
                  <a:gd name="T4" fmla="*/ 0 w 256"/>
                  <a:gd name="T5" fmla="*/ 307 h 307"/>
                  <a:gd name="T6" fmla="*/ 126 w 256"/>
                  <a:gd name="T7" fmla="*/ 307 h 307"/>
                  <a:gd name="T8" fmla="*/ 126 w 256"/>
                  <a:gd name="T9" fmla="*/ 215 h 307"/>
                  <a:gd name="T10" fmla="*/ 144 w 256"/>
                  <a:gd name="T11" fmla="*/ 215 h 307"/>
                  <a:gd name="T12" fmla="*/ 144 w 256"/>
                  <a:gd name="T13" fmla="*/ 307 h 307"/>
                  <a:gd name="T14" fmla="*/ 256 w 256"/>
                  <a:gd name="T15" fmla="*/ 307 h 307"/>
                  <a:gd name="T16" fmla="*/ 256 w 256"/>
                  <a:gd name="T17" fmla="*/ 134 h 307"/>
                  <a:gd name="T18" fmla="*/ 256 w 256"/>
                  <a:gd name="T19" fmla="*/ 134 h 307"/>
                  <a:gd name="T20" fmla="*/ 255 w 256"/>
                  <a:gd name="T21" fmla="*/ 128 h 307"/>
                  <a:gd name="T22" fmla="*/ 255 w 256"/>
                  <a:gd name="T23" fmla="*/ 128 h 307"/>
                  <a:gd name="T24" fmla="*/ 255 w 256"/>
                  <a:gd name="T25" fmla="*/ 123 h 307"/>
                  <a:gd name="T26" fmla="*/ 255 w 256"/>
                  <a:gd name="T27" fmla="*/ 123 h 307"/>
                  <a:gd name="T28" fmla="*/ 254 w 256"/>
                  <a:gd name="T29" fmla="*/ 121 h 307"/>
                  <a:gd name="T30" fmla="*/ 254 w 256"/>
                  <a:gd name="T31" fmla="*/ 121 h 307"/>
                  <a:gd name="T32" fmla="*/ 253 w 256"/>
                  <a:gd name="T33" fmla="*/ 113 h 307"/>
                  <a:gd name="T34" fmla="*/ 251 w 256"/>
                  <a:gd name="T35" fmla="*/ 104 h 307"/>
                  <a:gd name="T36" fmla="*/ 248 w 256"/>
                  <a:gd name="T37" fmla="*/ 97 h 307"/>
                  <a:gd name="T38" fmla="*/ 244 w 256"/>
                  <a:gd name="T39" fmla="*/ 90 h 307"/>
                  <a:gd name="T40" fmla="*/ 240 w 256"/>
                  <a:gd name="T41" fmla="*/ 82 h 307"/>
                  <a:gd name="T42" fmla="*/ 235 w 256"/>
                  <a:gd name="T43" fmla="*/ 76 h 307"/>
                  <a:gd name="T44" fmla="*/ 225 w 256"/>
                  <a:gd name="T45" fmla="*/ 63 h 307"/>
                  <a:gd name="T46" fmla="*/ 212 w 256"/>
                  <a:gd name="T47" fmla="*/ 53 h 307"/>
                  <a:gd name="T48" fmla="*/ 199 w 256"/>
                  <a:gd name="T49" fmla="*/ 44 h 307"/>
                  <a:gd name="T50" fmla="*/ 184 w 256"/>
                  <a:gd name="T51" fmla="*/ 35 h 307"/>
                  <a:gd name="T52" fmla="*/ 169 w 256"/>
                  <a:gd name="T53" fmla="*/ 28 h 307"/>
                  <a:gd name="T54" fmla="*/ 152 w 256"/>
                  <a:gd name="T55" fmla="*/ 22 h 307"/>
                  <a:gd name="T56" fmla="*/ 135 w 256"/>
                  <a:gd name="T57" fmla="*/ 16 h 307"/>
                  <a:gd name="T58" fmla="*/ 119 w 256"/>
                  <a:gd name="T59" fmla="*/ 12 h 307"/>
                  <a:gd name="T60" fmla="*/ 103 w 256"/>
                  <a:gd name="T61" fmla="*/ 8 h 307"/>
                  <a:gd name="T62" fmla="*/ 72 w 256"/>
                  <a:gd name="T63" fmla="*/ 4 h 307"/>
                  <a:gd name="T64" fmla="*/ 46 w 256"/>
                  <a:gd name="T65" fmla="*/ 1 h 307"/>
                  <a:gd name="T66" fmla="*/ 46 w 256"/>
                  <a:gd name="T67" fmla="*/ 1 h 307"/>
                  <a:gd name="T68" fmla="*/ 40 w 256"/>
                  <a:gd name="T69" fmla="*/ 0 h 307"/>
                  <a:gd name="T70" fmla="*/ 35 w 256"/>
                  <a:gd name="T7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307">
                    <a:moveTo>
                      <a:pt x="35" y="0"/>
                    </a:moveTo>
                    <a:lnTo>
                      <a:pt x="0" y="0"/>
                    </a:lnTo>
                    <a:lnTo>
                      <a:pt x="0" y="307"/>
                    </a:lnTo>
                    <a:lnTo>
                      <a:pt x="126" y="307"/>
                    </a:lnTo>
                    <a:lnTo>
                      <a:pt x="126" y="215"/>
                    </a:lnTo>
                    <a:lnTo>
                      <a:pt x="144" y="215"/>
                    </a:lnTo>
                    <a:lnTo>
                      <a:pt x="144" y="307"/>
                    </a:lnTo>
                    <a:lnTo>
                      <a:pt x="256" y="307"/>
                    </a:lnTo>
                    <a:lnTo>
                      <a:pt x="256" y="134"/>
                    </a:lnTo>
                    <a:lnTo>
                      <a:pt x="256" y="134"/>
                    </a:lnTo>
                    <a:lnTo>
                      <a:pt x="255" y="128"/>
                    </a:lnTo>
                    <a:lnTo>
                      <a:pt x="255" y="128"/>
                    </a:lnTo>
                    <a:lnTo>
                      <a:pt x="255" y="123"/>
                    </a:lnTo>
                    <a:lnTo>
                      <a:pt x="255" y="123"/>
                    </a:lnTo>
                    <a:lnTo>
                      <a:pt x="254" y="121"/>
                    </a:lnTo>
                    <a:lnTo>
                      <a:pt x="254" y="121"/>
                    </a:lnTo>
                    <a:lnTo>
                      <a:pt x="253" y="113"/>
                    </a:lnTo>
                    <a:lnTo>
                      <a:pt x="251" y="104"/>
                    </a:lnTo>
                    <a:lnTo>
                      <a:pt x="248" y="97"/>
                    </a:lnTo>
                    <a:lnTo>
                      <a:pt x="244" y="90"/>
                    </a:lnTo>
                    <a:lnTo>
                      <a:pt x="240" y="82"/>
                    </a:lnTo>
                    <a:lnTo>
                      <a:pt x="235" y="76"/>
                    </a:lnTo>
                    <a:lnTo>
                      <a:pt x="225" y="63"/>
                    </a:lnTo>
                    <a:lnTo>
                      <a:pt x="212" y="53"/>
                    </a:lnTo>
                    <a:lnTo>
                      <a:pt x="199" y="44"/>
                    </a:lnTo>
                    <a:lnTo>
                      <a:pt x="184" y="35"/>
                    </a:lnTo>
                    <a:lnTo>
                      <a:pt x="169" y="28"/>
                    </a:lnTo>
                    <a:lnTo>
                      <a:pt x="152" y="22"/>
                    </a:lnTo>
                    <a:lnTo>
                      <a:pt x="135" y="16"/>
                    </a:lnTo>
                    <a:lnTo>
                      <a:pt x="119" y="12"/>
                    </a:lnTo>
                    <a:lnTo>
                      <a:pt x="103" y="8"/>
                    </a:lnTo>
                    <a:lnTo>
                      <a:pt x="72" y="4"/>
                    </a:lnTo>
                    <a:lnTo>
                      <a:pt x="46" y="1"/>
                    </a:lnTo>
                    <a:lnTo>
                      <a:pt x="46" y="1"/>
                    </a:lnTo>
                    <a:lnTo>
                      <a:pt x="40" y="0"/>
                    </a:lnTo>
                    <a:lnTo>
                      <a:pt x="3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sp>
          <p:nvSpPr>
            <p:cNvPr id="58" name="Freeform 43"/>
            <p:cNvSpPr>
              <a:spLocks noEditPoints="1"/>
            </p:cNvSpPr>
            <p:nvPr/>
          </p:nvSpPr>
          <p:spPr bwMode="auto">
            <a:xfrm flipH="1">
              <a:off x="6725208" y="4429823"/>
              <a:ext cx="300017" cy="474529"/>
            </a:xfrm>
            <a:custGeom>
              <a:avLst/>
              <a:gdLst>
                <a:gd name="T0" fmla="*/ 134 w 251"/>
                <a:gd name="T1" fmla="*/ 142 h 397"/>
                <a:gd name="T2" fmla="*/ 124 w 251"/>
                <a:gd name="T3" fmla="*/ 141 h 397"/>
                <a:gd name="T4" fmla="*/ 116 w 251"/>
                <a:gd name="T5" fmla="*/ 135 h 397"/>
                <a:gd name="T6" fmla="*/ 113 w 251"/>
                <a:gd name="T7" fmla="*/ 131 h 397"/>
                <a:gd name="T8" fmla="*/ 109 w 251"/>
                <a:gd name="T9" fmla="*/ 121 h 397"/>
                <a:gd name="T10" fmla="*/ 109 w 251"/>
                <a:gd name="T11" fmla="*/ 112 h 397"/>
                <a:gd name="T12" fmla="*/ 113 w 251"/>
                <a:gd name="T13" fmla="*/ 102 h 397"/>
                <a:gd name="T14" fmla="*/ 116 w 251"/>
                <a:gd name="T15" fmla="*/ 98 h 397"/>
                <a:gd name="T16" fmla="*/ 124 w 251"/>
                <a:gd name="T17" fmla="*/ 92 h 397"/>
                <a:gd name="T18" fmla="*/ 134 w 251"/>
                <a:gd name="T19" fmla="*/ 91 h 397"/>
                <a:gd name="T20" fmla="*/ 139 w 251"/>
                <a:gd name="T21" fmla="*/ 91 h 397"/>
                <a:gd name="T22" fmla="*/ 148 w 251"/>
                <a:gd name="T23" fmla="*/ 95 h 397"/>
                <a:gd name="T24" fmla="*/ 153 w 251"/>
                <a:gd name="T25" fmla="*/ 98 h 397"/>
                <a:gd name="T26" fmla="*/ 159 w 251"/>
                <a:gd name="T27" fmla="*/ 107 h 397"/>
                <a:gd name="T28" fmla="*/ 160 w 251"/>
                <a:gd name="T29" fmla="*/ 117 h 397"/>
                <a:gd name="T30" fmla="*/ 159 w 251"/>
                <a:gd name="T31" fmla="*/ 127 h 397"/>
                <a:gd name="T32" fmla="*/ 153 w 251"/>
                <a:gd name="T33" fmla="*/ 135 h 397"/>
                <a:gd name="T34" fmla="*/ 148 w 251"/>
                <a:gd name="T35" fmla="*/ 138 h 397"/>
                <a:gd name="T36" fmla="*/ 139 w 251"/>
                <a:gd name="T37" fmla="*/ 142 h 397"/>
                <a:gd name="T38" fmla="*/ 105 w 251"/>
                <a:gd name="T39" fmla="*/ 0 h 397"/>
                <a:gd name="T40" fmla="*/ 91 w 251"/>
                <a:gd name="T41" fmla="*/ 1 h 397"/>
                <a:gd name="T42" fmla="*/ 64 w 251"/>
                <a:gd name="T43" fmla="*/ 6 h 397"/>
                <a:gd name="T44" fmla="*/ 38 w 251"/>
                <a:gd name="T45" fmla="*/ 17 h 397"/>
                <a:gd name="T46" fmla="*/ 13 w 251"/>
                <a:gd name="T47" fmla="*/ 33 h 397"/>
                <a:gd name="T48" fmla="*/ 2 w 251"/>
                <a:gd name="T49" fmla="*/ 43 h 397"/>
                <a:gd name="T50" fmla="*/ 0 w 251"/>
                <a:gd name="T51" fmla="*/ 397 h 397"/>
                <a:gd name="T52" fmla="*/ 17 w 251"/>
                <a:gd name="T53" fmla="*/ 322 h 397"/>
                <a:gd name="T54" fmla="*/ 56 w 251"/>
                <a:gd name="T55" fmla="*/ 282 h 397"/>
                <a:gd name="T56" fmla="*/ 80 w 251"/>
                <a:gd name="T57" fmla="*/ 289 h 397"/>
                <a:gd name="T58" fmla="*/ 106 w 251"/>
                <a:gd name="T59" fmla="*/ 291 h 397"/>
                <a:gd name="T60" fmla="*/ 119 w 251"/>
                <a:gd name="T61" fmla="*/ 291 h 397"/>
                <a:gd name="T62" fmla="*/ 146 w 251"/>
                <a:gd name="T63" fmla="*/ 285 h 397"/>
                <a:gd name="T64" fmla="*/ 172 w 251"/>
                <a:gd name="T65" fmla="*/ 275 h 397"/>
                <a:gd name="T66" fmla="*/ 197 w 251"/>
                <a:gd name="T67" fmla="*/ 259 h 397"/>
                <a:gd name="T68" fmla="*/ 208 w 251"/>
                <a:gd name="T69" fmla="*/ 249 h 397"/>
                <a:gd name="T70" fmla="*/ 227 w 251"/>
                <a:gd name="T71" fmla="*/ 226 h 397"/>
                <a:gd name="T72" fmla="*/ 239 w 251"/>
                <a:gd name="T73" fmla="*/ 201 h 397"/>
                <a:gd name="T74" fmla="*/ 248 w 251"/>
                <a:gd name="T75" fmla="*/ 174 h 397"/>
                <a:gd name="T76" fmla="*/ 251 w 251"/>
                <a:gd name="T77" fmla="*/ 146 h 397"/>
                <a:gd name="T78" fmla="*/ 248 w 251"/>
                <a:gd name="T79" fmla="*/ 118 h 397"/>
                <a:gd name="T80" fmla="*/ 239 w 251"/>
                <a:gd name="T81" fmla="*/ 91 h 397"/>
                <a:gd name="T82" fmla="*/ 227 w 251"/>
                <a:gd name="T83" fmla="*/ 66 h 397"/>
                <a:gd name="T84" fmla="*/ 208 w 251"/>
                <a:gd name="T85" fmla="*/ 43 h 397"/>
                <a:gd name="T86" fmla="*/ 197 w 251"/>
                <a:gd name="T87" fmla="*/ 33 h 397"/>
                <a:gd name="T88" fmla="*/ 172 w 251"/>
                <a:gd name="T89" fmla="*/ 17 h 397"/>
                <a:gd name="T90" fmla="*/ 146 w 251"/>
                <a:gd name="T91" fmla="*/ 6 h 397"/>
                <a:gd name="T92" fmla="*/ 119 w 251"/>
                <a:gd name="T93" fmla="*/ 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397">
                  <a:moveTo>
                    <a:pt x="134" y="142"/>
                  </a:moveTo>
                  <a:lnTo>
                    <a:pt x="134" y="142"/>
                  </a:lnTo>
                  <a:lnTo>
                    <a:pt x="130" y="142"/>
                  </a:lnTo>
                  <a:lnTo>
                    <a:pt x="124" y="141"/>
                  </a:lnTo>
                  <a:lnTo>
                    <a:pt x="120" y="138"/>
                  </a:lnTo>
                  <a:lnTo>
                    <a:pt x="116" y="135"/>
                  </a:lnTo>
                  <a:lnTo>
                    <a:pt x="116" y="135"/>
                  </a:lnTo>
                  <a:lnTo>
                    <a:pt x="113" y="131"/>
                  </a:lnTo>
                  <a:lnTo>
                    <a:pt x="110" y="127"/>
                  </a:lnTo>
                  <a:lnTo>
                    <a:pt x="109" y="121"/>
                  </a:lnTo>
                  <a:lnTo>
                    <a:pt x="109" y="116"/>
                  </a:lnTo>
                  <a:lnTo>
                    <a:pt x="109" y="112"/>
                  </a:lnTo>
                  <a:lnTo>
                    <a:pt x="110" y="107"/>
                  </a:lnTo>
                  <a:lnTo>
                    <a:pt x="113" y="102"/>
                  </a:lnTo>
                  <a:lnTo>
                    <a:pt x="116" y="98"/>
                  </a:lnTo>
                  <a:lnTo>
                    <a:pt x="116" y="98"/>
                  </a:lnTo>
                  <a:lnTo>
                    <a:pt x="120" y="95"/>
                  </a:lnTo>
                  <a:lnTo>
                    <a:pt x="124" y="92"/>
                  </a:lnTo>
                  <a:lnTo>
                    <a:pt x="130" y="91"/>
                  </a:lnTo>
                  <a:lnTo>
                    <a:pt x="134" y="91"/>
                  </a:lnTo>
                  <a:lnTo>
                    <a:pt x="134" y="91"/>
                  </a:lnTo>
                  <a:lnTo>
                    <a:pt x="139" y="91"/>
                  </a:lnTo>
                  <a:lnTo>
                    <a:pt x="144" y="92"/>
                  </a:lnTo>
                  <a:lnTo>
                    <a:pt x="148" y="95"/>
                  </a:lnTo>
                  <a:lnTo>
                    <a:pt x="153" y="98"/>
                  </a:lnTo>
                  <a:lnTo>
                    <a:pt x="153" y="98"/>
                  </a:lnTo>
                  <a:lnTo>
                    <a:pt x="156" y="102"/>
                  </a:lnTo>
                  <a:lnTo>
                    <a:pt x="159" y="107"/>
                  </a:lnTo>
                  <a:lnTo>
                    <a:pt x="160" y="112"/>
                  </a:lnTo>
                  <a:lnTo>
                    <a:pt x="160" y="117"/>
                  </a:lnTo>
                  <a:lnTo>
                    <a:pt x="160" y="121"/>
                  </a:lnTo>
                  <a:lnTo>
                    <a:pt x="159" y="127"/>
                  </a:lnTo>
                  <a:lnTo>
                    <a:pt x="156" y="131"/>
                  </a:lnTo>
                  <a:lnTo>
                    <a:pt x="153" y="135"/>
                  </a:lnTo>
                  <a:lnTo>
                    <a:pt x="153" y="135"/>
                  </a:lnTo>
                  <a:lnTo>
                    <a:pt x="148" y="138"/>
                  </a:lnTo>
                  <a:lnTo>
                    <a:pt x="144" y="141"/>
                  </a:lnTo>
                  <a:lnTo>
                    <a:pt x="139" y="142"/>
                  </a:lnTo>
                  <a:lnTo>
                    <a:pt x="134" y="142"/>
                  </a:lnTo>
                  <a:close/>
                  <a:moveTo>
                    <a:pt x="105" y="0"/>
                  </a:moveTo>
                  <a:lnTo>
                    <a:pt x="105" y="0"/>
                  </a:lnTo>
                  <a:lnTo>
                    <a:pt x="91" y="1"/>
                  </a:lnTo>
                  <a:lnTo>
                    <a:pt x="77" y="3"/>
                  </a:lnTo>
                  <a:lnTo>
                    <a:pt x="64" y="6"/>
                  </a:lnTo>
                  <a:lnTo>
                    <a:pt x="50" y="12"/>
                  </a:lnTo>
                  <a:lnTo>
                    <a:pt x="38" y="17"/>
                  </a:lnTo>
                  <a:lnTo>
                    <a:pt x="25" y="24"/>
                  </a:lnTo>
                  <a:lnTo>
                    <a:pt x="13" y="33"/>
                  </a:lnTo>
                  <a:lnTo>
                    <a:pt x="2" y="43"/>
                  </a:lnTo>
                  <a:lnTo>
                    <a:pt x="2" y="43"/>
                  </a:lnTo>
                  <a:lnTo>
                    <a:pt x="0" y="46"/>
                  </a:lnTo>
                  <a:lnTo>
                    <a:pt x="0" y="397"/>
                  </a:lnTo>
                  <a:lnTo>
                    <a:pt x="45" y="351"/>
                  </a:lnTo>
                  <a:lnTo>
                    <a:pt x="17" y="322"/>
                  </a:lnTo>
                  <a:lnTo>
                    <a:pt x="56" y="282"/>
                  </a:lnTo>
                  <a:lnTo>
                    <a:pt x="56" y="282"/>
                  </a:lnTo>
                  <a:lnTo>
                    <a:pt x="68" y="286"/>
                  </a:lnTo>
                  <a:lnTo>
                    <a:pt x="80" y="289"/>
                  </a:lnTo>
                  <a:lnTo>
                    <a:pt x="93" y="291"/>
                  </a:lnTo>
                  <a:lnTo>
                    <a:pt x="106" y="291"/>
                  </a:lnTo>
                  <a:lnTo>
                    <a:pt x="106" y="291"/>
                  </a:lnTo>
                  <a:lnTo>
                    <a:pt x="119" y="291"/>
                  </a:lnTo>
                  <a:lnTo>
                    <a:pt x="133" y="289"/>
                  </a:lnTo>
                  <a:lnTo>
                    <a:pt x="146" y="285"/>
                  </a:lnTo>
                  <a:lnTo>
                    <a:pt x="160" y="280"/>
                  </a:lnTo>
                  <a:lnTo>
                    <a:pt x="172" y="275"/>
                  </a:lnTo>
                  <a:lnTo>
                    <a:pt x="185" y="268"/>
                  </a:lnTo>
                  <a:lnTo>
                    <a:pt x="197" y="259"/>
                  </a:lnTo>
                  <a:lnTo>
                    <a:pt x="208" y="249"/>
                  </a:lnTo>
                  <a:lnTo>
                    <a:pt x="208" y="249"/>
                  </a:lnTo>
                  <a:lnTo>
                    <a:pt x="217" y="237"/>
                  </a:lnTo>
                  <a:lnTo>
                    <a:pt x="227" y="226"/>
                  </a:lnTo>
                  <a:lnTo>
                    <a:pt x="234" y="213"/>
                  </a:lnTo>
                  <a:lnTo>
                    <a:pt x="239" y="201"/>
                  </a:lnTo>
                  <a:lnTo>
                    <a:pt x="245" y="187"/>
                  </a:lnTo>
                  <a:lnTo>
                    <a:pt x="248" y="174"/>
                  </a:lnTo>
                  <a:lnTo>
                    <a:pt x="250" y="160"/>
                  </a:lnTo>
                  <a:lnTo>
                    <a:pt x="251" y="146"/>
                  </a:lnTo>
                  <a:lnTo>
                    <a:pt x="250" y="132"/>
                  </a:lnTo>
                  <a:lnTo>
                    <a:pt x="248" y="118"/>
                  </a:lnTo>
                  <a:lnTo>
                    <a:pt x="245" y="105"/>
                  </a:lnTo>
                  <a:lnTo>
                    <a:pt x="239" y="91"/>
                  </a:lnTo>
                  <a:lnTo>
                    <a:pt x="234" y="78"/>
                  </a:lnTo>
                  <a:lnTo>
                    <a:pt x="227" y="66"/>
                  </a:lnTo>
                  <a:lnTo>
                    <a:pt x="217" y="54"/>
                  </a:lnTo>
                  <a:lnTo>
                    <a:pt x="208" y="43"/>
                  </a:lnTo>
                  <a:lnTo>
                    <a:pt x="208" y="43"/>
                  </a:lnTo>
                  <a:lnTo>
                    <a:pt x="197" y="33"/>
                  </a:lnTo>
                  <a:lnTo>
                    <a:pt x="185" y="24"/>
                  </a:lnTo>
                  <a:lnTo>
                    <a:pt x="172" y="17"/>
                  </a:lnTo>
                  <a:lnTo>
                    <a:pt x="160" y="12"/>
                  </a:lnTo>
                  <a:lnTo>
                    <a:pt x="146" y="6"/>
                  </a:lnTo>
                  <a:lnTo>
                    <a:pt x="133" y="3"/>
                  </a:lnTo>
                  <a:lnTo>
                    <a:pt x="119" y="1"/>
                  </a:lnTo>
                  <a:lnTo>
                    <a:pt x="10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59" name="Freeform 40"/>
            <p:cNvSpPr/>
            <p:nvPr/>
          </p:nvSpPr>
          <p:spPr bwMode="auto">
            <a:xfrm flipH="1">
              <a:off x="7858340" y="2303160"/>
              <a:ext cx="194832" cy="665775"/>
            </a:xfrm>
            <a:custGeom>
              <a:avLst/>
              <a:gdLst>
                <a:gd name="T0" fmla="*/ 0 w 163"/>
                <a:gd name="T1" fmla="*/ 76 h 557"/>
                <a:gd name="T2" fmla="*/ 10 w 163"/>
                <a:gd name="T3" fmla="*/ 78 h 557"/>
                <a:gd name="T4" fmla="*/ 27 w 163"/>
                <a:gd name="T5" fmla="*/ 86 h 557"/>
                <a:gd name="T6" fmla="*/ 43 w 163"/>
                <a:gd name="T7" fmla="*/ 95 h 557"/>
                <a:gd name="T8" fmla="*/ 57 w 163"/>
                <a:gd name="T9" fmla="*/ 108 h 557"/>
                <a:gd name="T10" fmla="*/ 69 w 163"/>
                <a:gd name="T11" fmla="*/ 122 h 557"/>
                <a:gd name="T12" fmla="*/ 79 w 163"/>
                <a:gd name="T13" fmla="*/ 138 h 557"/>
                <a:gd name="T14" fmla="*/ 85 w 163"/>
                <a:gd name="T15" fmla="*/ 157 h 557"/>
                <a:gd name="T16" fmla="*/ 88 w 163"/>
                <a:gd name="T17" fmla="*/ 175 h 557"/>
                <a:gd name="T18" fmla="*/ 89 w 163"/>
                <a:gd name="T19" fmla="*/ 186 h 557"/>
                <a:gd name="T20" fmla="*/ 87 w 163"/>
                <a:gd name="T21" fmla="*/ 205 h 557"/>
                <a:gd name="T22" fmla="*/ 82 w 163"/>
                <a:gd name="T23" fmla="*/ 224 h 557"/>
                <a:gd name="T24" fmla="*/ 74 w 163"/>
                <a:gd name="T25" fmla="*/ 241 h 557"/>
                <a:gd name="T26" fmla="*/ 63 w 163"/>
                <a:gd name="T27" fmla="*/ 257 h 557"/>
                <a:gd name="T28" fmla="*/ 50 w 163"/>
                <a:gd name="T29" fmla="*/ 270 h 557"/>
                <a:gd name="T30" fmla="*/ 36 w 163"/>
                <a:gd name="T31" fmla="*/ 281 h 557"/>
                <a:gd name="T32" fmla="*/ 18 w 163"/>
                <a:gd name="T33" fmla="*/ 289 h 557"/>
                <a:gd name="T34" fmla="*/ 0 w 163"/>
                <a:gd name="T35" fmla="*/ 295 h 557"/>
                <a:gd name="T36" fmla="*/ 0 w 163"/>
                <a:gd name="T37" fmla="*/ 557 h 557"/>
                <a:gd name="T38" fmla="*/ 46 w 163"/>
                <a:gd name="T39" fmla="*/ 473 h 557"/>
                <a:gd name="T40" fmla="*/ 101 w 163"/>
                <a:gd name="T41" fmla="*/ 369 h 557"/>
                <a:gd name="T42" fmla="*/ 136 w 163"/>
                <a:gd name="T43" fmla="*/ 289 h 557"/>
                <a:gd name="T44" fmla="*/ 153 w 163"/>
                <a:gd name="T45" fmla="*/ 242 h 557"/>
                <a:gd name="T46" fmla="*/ 162 w 163"/>
                <a:gd name="T47" fmla="*/ 202 h 557"/>
                <a:gd name="T48" fmla="*/ 163 w 163"/>
                <a:gd name="T49" fmla="*/ 186 h 557"/>
                <a:gd name="T50" fmla="*/ 160 w 163"/>
                <a:gd name="T51" fmla="*/ 150 h 557"/>
                <a:gd name="T52" fmla="*/ 151 w 163"/>
                <a:gd name="T53" fmla="*/ 118 h 557"/>
                <a:gd name="T54" fmla="*/ 136 w 163"/>
                <a:gd name="T55" fmla="*/ 88 h 557"/>
                <a:gd name="T56" fmla="*/ 116 w 163"/>
                <a:gd name="T57" fmla="*/ 61 h 557"/>
                <a:gd name="T58" fmla="*/ 92 w 163"/>
                <a:gd name="T59" fmla="*/ 38 h 557"/>
                <a:gd name="T60" fmla="*/ 64 w 163"/>
                <a:gd name="T61" fmla="*/ 21 h 557"/>
                <a:gd name="T62" fmla="*/ 34 w 163"/>
                <a:gd name="T63" fmla="*/ 7 h 557"/>
                <a:gd name="T64" fmla="*/ 0 w 163"/>
                <a:gd name="T65"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557">
                  <a:moveTo>
                    <a:pt x="0" y="0"/>
                  </a:moveTo>
                  <a:lnTo>
                    <a:pt x="0" y="76"/>
                  </a:lnTo>
                  <a:lnTo>
                    <a:pt x="0" y="76"/>
                  </a:lnTo>
                  <a:lnTo>
                    <a:pt x="10" y="78"/>
                  </a:lnTo>
                  <a:lnTo>
                    <a:pt x="18" y="81"/>
                  </a:lnTo>
                  <a:lnTo>
                    <a:pt x="27" y="86"/>
                  </a:lnTo>
                  <a:lnTo>
                    <a:pt x="36" y="90"/>
                  </a:lnTo>
                  <a:lnTo>
                    <a:pt x="43" y="95"/>
                  </a:lnTo>
                  <a:lnTo>
                    <a:pt x="50" y="101"/>
                  </a:lnTo>
                  <a:lnTo>
                    <a:pt x="57" y="108"/>
                  </a:lnTo>
                  <a:lnTo>
                    <a:pt x="63" y="115"/>
                  </a:lnTo>
                  <a:lnTo>
                    <a:pt x="69" y="122"/>
                  </a:lnTo>
                  <a:lnTo>
                    <a:pt x="74" y="129"/>
                  </a:lnTo>
                  <a:lnTo>
                    <a:pt x="79" y="138"/>
                  </a:lnTo>
                  <a:lnTo>
                    <a:pt x="82" y="147"/>
                  </a:lnTo>
                  <a:lnTo>
                    <a:pt x="85" y="157"/>
                  </a:lnTo>
                  <a:lnTo>
                    <a:pt x="87" y="166"/>
                  </a:lnTo>
                  <a:lnTo>
                    <a:pt x="88" y="175"/>
                  </a:lnTo>
                  <a:lnTo>
                    <a:pt x="89" y="186"/>
                  </a:lnTo>
                  <a:lnTo>
                    <a:pt x="89" y="186"/>
                  </a:lnTo>
                  <a:lnTo>
                    <a:pt x="88" y="195"/>
                  </a:lnTo>
                  <a:lnTo>
                    <a:pt x="87" y="205"/>
                  </a:lnTo>
                  <a:lnTo>
                    <a:pt x="85" y="215"/>
                  </a:lnTo>
                  <a:lnTo>
                    <a:pt x="82" y="224"/>
                  </a:lnTo>
                  <a:lnTo>
                    <a:pt x="79" y="233"/>
                  </a:lnTo>
                  <a:lnTo>
                    <a:pt x="74" y="241"/>
                  </a:lnTo>
                  <a:lnTo>
                    <a:pt x="69" y="249"/>
                  </a:lnTo>
                  <a:lnTo>
                    <a:pt x="63" y="257"/>
                  </a:lnTo>
                  <a:lnTo>
                    <a:pt x="57" y="263"/>
                  </a:lnTo>
                  <a:lnTo>
                    <a:pt x="50" y="270"/>
                  </a:lnTo>
                  <a:lnTo>
                    <a:pt x="43" y="276"/>
                  </a:lnTo>
                  <a:lnTo>
                    <a:pt x="36" y="281"/>
                  </a:lnTo>
                  <a:lnTo>
                    <a:pt x="27" y="285"/>
                  </a:lnTo>
                  <a:lnTo>
                    <a:pt x="18" y="289"/>
                  </a:lnTo>
                  <a:lnTo>
                    <a:pt x="10" y="293"/>
                  </a:lnTo>
                  <a:lnTo>
                    <a:pt x="0" y="295"/>
                  </a:lnTo>
                  <a:lnTo>
                    <a:pt x="0" y="557"/>
                  </a:lnTo>
                  <a:lnTo>
                    <a:pt x="0" y="557"/>
                  </a:lnTo>
                  <a:lnTo>
                    <a:pt x="21" y="519"/>
                  </a:lnTo>
                  <a:lnTo>
                    <a:pt x="46" y="473"/>
                  </a:lnTo>
                  <a:lnTo>
                    <a:pt x="73" y="422"/>
                  </a:lnTo>
                  <a:lnTo>
                    <a:pt x="101" y="369"/>
                  </a:lnTo>
                  <a:lnTo>
                    <a:pt x="125" y="316"/>
                  </a:lnTo>
                  <a:lnTo>
                    <a:pt x="136" y="289"/>
                  </a:lnTo>
                  <a:lnTo>
                    <a:pt x="145" y="265"/>
                  </a:lnTo>
                  <a:lnTo>
                    <a:pt x="153" y="242"/>
                  </a:lnTo>
                  <a:lnTo>
                    <a:pt x="158" y="220"/>
                  </a:lnTo>
                  <a:lnTo>
                    <a:pt x="162" y="202"/>
                  </a:lnTo>
                  <a:lnTo>
                    <a:pt x="163" y="186"/>
                  </a:lnTo>
                  <a:lnTo>
                    <a:pt x="163" y="186"/>
                  </a:lnTo>
                  <a:lnTo>
                    <a:pt x="162" y="168"/>
                  </a:lnTo>
                  <a:lnTo>
                    <a:pt x="160" y="150"/>
                  </a:lnTo>
                  <a:lnTo>
                    <a:pt x="156" y="134"/>
                  </a:lnTo>
                  <a:lnTo>
                    <a:pt x="151" y="118"/>
                  </a:lnTo>
                  <a:lnTo>
                    <a:pt x="145" y="102"/>
                  </a:lnTo>
                  <a:lnTo>
                    <a:pt x="136" y="88"/>
                  </a:lnTo>
                  <a:lnTo>
                    <a:pt x="127" y="74"/>
                  </a:lnTo>
                  <a:lnTo>
                    <a:pt x="116" y="61"/>
                  </a:lnTo>
                  <a:lnTo>
                    <a:pt x="105" y="50"/>
                  </a:lnTo>
                  <a:lnTo>
                    <a:pt x="92" y="38"/>
                  </a:lnTo>
                  <a:lnTo>
                    <a:pt x="79" y="29"/>
                  </a:lnTo>
                  <a:lnTo>
                    <a:pt x="64" y="21"/>
                  </a:lnTo>
                  <a:lnTo>
                    <a:pt x="49" y="13"/>
                  </a:lnTo>
                  <a:lnTo>
                    <a:pt x="34" y="7"/>
                  </a:lnTo>
                  <a:lnTo>
                    <a:pt x="17"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grpSp>
      <p:grpSp>
        <p:nvGrpSpPr>
          <p:cNvPr id="64" name="그룹 87"/>
          <p:cNvGrpSpPr/>
          <p:nvPr userDrawn="1"/>
        </p:nvGrpSpPr>
        <p:grpSpPr>
          <a:xfrm>
            <a:off x="1465176" y="1305713"/>
            <a:ext cx="1263130" cy="1281261"/>
            <a:chOff x="7668344" y="5495925"/>
            <a:chExt cx="1261419" cy="1279525"/>
          </a:xfrm>
        </p:grpSpPr>
        <p:sp>
          <p:nvSpPr>
            <p:cNvPr id="65"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6"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7"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68"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69"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0"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1"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2"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3"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4"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5" name="Freeform 26"/>
            <p:cNvSpPr/>
            <p:nvPr/>
          </p:nvSpPr>
          <p:spPr bwMode="auto">
            <a:xfrm>
              <a:off x="8315651" y="6161338"/>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6" name="Freeform 28"/>
            <p:cNvSpPr/>
            <p:nvPr/>
          </p:nvSpPr>
          <p:spPr bwMode="auto">
            <a:xfrm>
              <a:off x="8197959" y="6292610"/>
              <a:ext cx="82989" cy="203698"/>
            </a:xfrm>
            <a:custGeom>
              <a:avLst/>
              <a:gdLst>
                <a:gd name="T0" fmla="*/ 55 w 55"/>
                <a:gd name="T1" fmla="*/ 0 h 135"/>
                <a:gd name="T2" fmla="*/ 55 w 55"/>
                <a:gd name="T3" fmla="*/ 0 h 135"/>
                <a:gd name="T4" fmla="*/ 44 w 55"/>
                <a:gd name="T5" fmla="*/ 3 h 135"/>
                <a:gd name="T6" fmla="*/ 33 w 55"/>
                <a:gd name="T7" fmla="*/ 8 h 135"/>
                <a:gd name="T8" fmla="*/ 24 w 55"/>
                <a:gd name="T9" fmla="*/ 16 h 135"/>
                <a:gd name="T10" fmla="*/ 16 w 55"/>
                <a:gd name="T11" fmla="*/ 24 h 135"/>
                <a:gd name="T12" fmla="*/ 9 w 55"/>
                <a:gd name="T13" fmla="*/ 34 h 135"/>
                <a:gd name="T14" fmla="*/ 4 w 55"/>
                <a:gd name="T15" fmla="*/ 44 h 135"/>
                <a:gd name="T16" fmla="*/ 1 w 55"/>
                <a:gd name="T17" fmla="*/ 55 h 135"/>
                <a:gd name="T18" fmla="*/ 0 w 55"/>
                <a:gd name="T19" fmla="*/ 68 h 135"/>
                <a:gd name="T20" fmla="*/ 0 w 55"/>
                <a:gd name="T21" fmla="*/ 68 h 135"/>
                <a:gd name="T22" fmla="*/ 1 w 55"/>
                <a:gd name="T23" fmla="*/ 80 h 135"/>
                <a:gd name="T24" fmla="*/ 4 w 55"/>
                <a:gd name="T25" fmla="*/ 91 h 135"/>
                <a:gd name="T26" fmla="*/ 9 w 55"/>
                <a:gd name="T27" fmla="*/ 101 h 135"/>
                <a:gd name="T28" fmla="*/ 16 w 55"/>
                <a:gd name="T29" fmla="*/ 112 h 135"/>
                <a:gd name="T30" fmla="*/ 24 w 55"/>
                <a:gd name="T31" fmla="*/ 119 h 135"/>
                <a:gd name="T32" fmla="*/ 33 w 55"/>
                <a:gd name="T33" fmla="*/ 127 h 135"/>
                <a:gd name="T34" fmla="*/ 44 w 55"/>
                <a:gd name="T35" fmla="*/ 132 h 135"/>
                <a:gd name="T36" fmla="*/ 55 w 55"/>
                <a:gd name="T37" fmla="*/ 135 h 135"/>
                <a:gd name="T38" fmla="*/ 55 w 55"/>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135">
                  <a:moveTo>
                    <a:pt x="55" y="0"/>
                  </a:moveTo>
                  <a:lnTo>
                    <a:pt x="55" y="0"/>
                  </a:lnTo>
                  <a:lnTo>
                    <a:pt x="44" y="3"/>
                  </a:lnTo>
                  <a:lnTo>
                    <a:pt x="33" y="8"/>
                  </a:lnTo>
                  <a:lnTo>
                    <a:pt x="24" y="16"/>
                  </a:lnTo>
                  <a:lnTo>
                    <a:pt x="16" y="24"/>
                  </a:lnTo>
                  <a:lnTo>
                    <a:pt x="9" y="34"/>
                  </a:lnTo>
                  <a:lnTo>
                    <a:pt x="4" y="44"/>
                  </a:lnTo>
                  <a:lnTo>
                    <a:pt x="1" y="55"/>
                  </a:lnTo>
                  <a:lnTo>
                    <a:pt x="0" y="68"/>
                  </a:lnTo>
                  <a:lnTo>
                    <a:pt x="0" y="68"/>
                  </a:lnTo>
                  <a:lnTo>
                    <a:pt x="1" y="80"/>
                  </a:lnTo>
                  <a:lnTo>
                    <a:pt x="4" y="91"/>
                  </a:lnTo>
                  <a:lnTo>
                    <a:pt x="9" y="101"/>
                  </a:lnTo>
                  <a:lnTo>
                    <a:pt x="16" y="112"/>
                  </a:lnTo>
                  <a:lnTo>
                    <a:pt x="24" y="119"/>
                  </a:lnTo>
                  <a:lnTo>
                    <a:pt x="33" y="127"/>
                  </a:lnTo>
                  <a:lnTo>
                    <a:pt x="44" y="132"/>
                  </a:lnTo>
                  <a:lnTo>
                    <a:pt x="55" y="135"/>
                  </a:lnTo>
                  <a:lnTo>
                    <a:pt x="55"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7" name="Freeform 30"/>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78"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79" name="Freeform 32"/>
            <p:cNvSpPr/>
            <p:nvPr/>
          </p:nvSpPr>
          <p:spPr bwMode="auto">
            <a:xfrm>
              <a:off x="8315651" y="6291101"/>
              <a:ext cx="92042" cy="206716"/>
            </a:xfrm>
            <a:custGeom>
              <a:avLst/>
              <a:gdLst>
                <a:gd name="T0" fmla="*/ 0 w 61"/>
                <a:gd name="T1" fmla="*/ 0 h 137"/>
                <a:gd name="T2" fmla="*/ 0 w 61"/>
                <a:gd name="T3" fmla="*/ 137 h 137"/>
                <a:gd name="T4" fmla="*/ 0 w 61"/>
                <a:gd name="T5" fmla="*/ 137 h 137"/>
                <a:gd name="T6" fmla="*/ 12 w 61"/>
                <a:gd name="T7" fmla="*/ 135 h 137"/>
                <a:gd name="T8" fmla="*/ 23 w 61"/>
                <a:gd name="T9" fmla="*/ 130 h 137"/>
                <a:gd name="T10" fmla="*/ 34 w 61"/>
                <a:gd name="T11" fmla="*/ 122 h 137"/>
                <a:gd name="T12" fmla="*/ 43 w 61"/>
                <a:gd name="T13" fmla="*/ 114 h 137"/>
                <a:gd name="T14" fmla="*/ 50 w 61"/>
                <a:gd name="T15" fmla="*/ 105 h 137"/>
                <a:gd name="T16" fmla="*/ 56 w 61"/>
                <a:gd name="T17" fmla="*/ 93 h 137"/>
                <a:gd name="T18" fmla="*/ 59 w 61"/>
                <a:gd name="T19" fmla="*/ 82 h 137"/>
                <a:gd name="T20" fmla="*/ 61 w 61"/>
                <a:gd name="T21" fmla="*/ 69 h 137"/>
                <a:gd name="T22" fmla="*/ 61 w 61"/>
                <a:gd name="T23" fmla="*/ 69 h 137"/>
                <a:gd name="T24" fmla="*/ 59 w 61"/>
                <a:gd name="T25" fmla="*/ 55 h 137"/>
                <a:gd name="T26" fmla="*/ 56 w 61"/>
                <a:gd name="T27" fmla="*/ 44 h 137"/>
                <a:gd name="T28" fmla="*/ 50 w 61"/>
                <a:gd name="T29" fmla="*/ 32 h 137"/>
                <a:gd name="T30" fmla="*/ 43 w 61"/>
                <a:gd name="T31" fmla="*/ 23 h 137"/>
                <a:gd name="T32" fmla="*/ 34 w 61"/>
                <a:gd name="T33" fmla="*/ 15 h 137"/>
                <a:gd name="T34" fmla="*/ 23 w 61"/>
                <a:gd name="T35" fmla="*/ 7 h 137"/>
                <a:gd name="T36" fmla="*/ 12 w 61"/>
                <a:gd name="T37" fmla="*/ 3 h 137"/>
                <a:gd name="T38" fmla="*/ 0 w 61"/>
                <a:gd name="T3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137">
                  <a:moveTo>
                    <a:pt x="0" y="0"/>
                  </a:moveTo>
                  <a:lnTo>
                    <a:pt x="0" y="137"/>
                  </a:lnTo>
                  <a:lnTo>
                    <a:pt x="0" y="137"/>
                  </a:lnTo>
                  <a:lnTo>
                    <a:pt x="12" y="135"/>
                  </a:lnTo>
                  <a:lnTo>
                    <a:pt x="23" y="130"/>
                  </a:lnTo>
                  <a:lnTo>
                    <a:pt x="34" y="122"/>
                  </a:lnTo>
                  <a:lnTo>
                    <a:pt x="43" y="114"/>
                  </a:lnTo>
                  <a:lnTo>
                    <a:pt x="50" y="105"/>
                  </a:lnTo>
                  <a:lnTo>
                    <a:pt x="56" y="93"/>
                  </a:lnTo>
                  <a:lnTo>
                    <a:pt x="59" y="82"/>
                  </a:lnTo>
                  <a:lnTo>
                    <a:pt x="61" y="69"/>
                  </a:lnTo>
                  <a:lnTo>
                    <a:pt x="61" y="69"/>
                  </a:lnTo>
                  <a:lnTo>
                    <a:pt x="59" y="55"/>
                  </a:lnTo>
                  <a:lnTo>
                    <a:pt x="56" y="44"/>
                  </a:lnTo>
                  <a:lnTo>
                    <a:pt x="50" y="32"/>
                  </a:lnTo>
                  <a:lnTo>
                    <a:pt x="43" y="23"/>
                  </a:lnTo>
                  <a:lnTo>
                    <a:pt x="34" y="15"/>
                  </a:lnTo>
                  <a:lnTo>
                    <a:pt x="23" y="7"/>
                  </a:lnTo>
                  <a:lnTo>
                    <a:pt x="12" y="3"/>
                  </a:lnTo>
                  <a:lnTo>
                    <a:pt x="0"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80" name="Freeform 34"/>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close/>
                </a:path>
              </a:pathLst>
            </a:custGeom>
            <a:solidFill>
              <a:schemeClr val="tx1">
                <a:lumMod val="95000"/>
                <a:lumOff val="5000"/>
                <a:alpha val="3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pPr lvl="0"/>
              <a:endParaRPr lang="ko-KR" altLang="en-US" sz="3200"/>
            </a:p>
          </p:txBody>
        </p:sp>
        <p:sp>
          <p:nvSpPr>
            <p:cNvPr id="81"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195873257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E09535-A610-4D5B-9A0C-031BE41551A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ja-JP" altLang="en-US"/>
          </a:p>
        </p:txBody>
      </p:sp>
      <p:sp>
        <p:nvSpPr>
          <p:cNvPr id="3" name="内容占位符 2">
            <a:extLst>
              <a:ext uri="{FF2B5EF4-FFF2-40B4-BE49-F238E27FC236}">
                <a16:creationId xmlns:a16="http://schemas.microsoft.com/office/drawing/2014/main" id="{544D3DBF-D66E-4232-A3DE-F58F9684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dirty="0"/>
              <a:t>编辑母版文本样式</a:t>
            </a:r>
          </a:p>
          <a:p>
            <a:pPr lvl="1"/>
            <a:r>
              <a:rPr kumimoji="1" lang="zh-CN" altLang="en-US" dirty="0"/>
              <a:t>第二级</a:t>
            </a:r>
          </a:p>
          <a:p>
            <a:pPr lvl="2"/>
            <a:r>
              <a:rPr kumimoji="1" lang="zh-CN" altLang="en-US" dirty="0"/>
              <a:t>第三级</a:t>
            </a:r>
          </a:p>
          <a:p>
            <a:pPr lvl="3"/>
            <a:r>
              <a:rPr kumimoji="1" lang="zh-CN" altLang="en-US" dirty="0"/>
              <a:t>第四级</a:t>
            </a:r>
          </a:p>
          <a:p>
            <a:pPr lvl="4"/>
            <a:r>
              <a:rPr kumimoji="1" lang="zh-CN" altLang="en-US" dirty="0"/>
              <a:t>第五级</a:t>
            </a:r>
            <a:endParaRPr kumimoji="1" lang="ja-JP" altLang="en-US" dirty="0"/>
          </a:p>
        </p:txBody>
      </p:sp>
      <p:sp>
        <p:nvSpPr>
          <p:cNvPr id="4" name="文本占位符 3">
            <a:extLst>
              <a:ext uri="{FF2B5EF4-FFF2-40B4-BE49-F238E27FC236}">
                <a16:creationId xmlns:a16="http://schemas.microsoft.com/office/drawing/2014/main" id="{40A6628D-817F-4F2B-92E6-66EBD2B1C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编辑母版文本样式</a:t>
            </a:r>
          </a:p>
        </p:txBody>
      </p:sp>
      <p:sp>
        <p:nvSpPr>
          <p:cNvPr id="5" name="日期占位符 4">
            <a:extLst>
              <a:ext uri="{FF2B5EF4-FFF2-40B4-BE49-F238E27FC236}">
                <a16:creationId xmlns:a16="http://schemas.microsoft.com/office/drawing/2014/main" id="{F442BA33-5A36-4B77-8DF2-11A885605362}"/>
              </a:ext>
            </a:extLst>
          </p:cNvPr>
          <p:cNvSpPr>
            <a:spLocks noGrp="1"/>
          </p:cNvSpPr>
          <p:nvPr>
            <p:ph type="dt" sz="half" idx="10"/>
          </p:nvPr>
        </p:nvSpPr>
        <p:spPr/>
        <p:txBody>
          <a:bodyPr/>
          <a:lstStyle/>
          <a:p>
            <a:fld id="{9C346B63-42EC-495B-AB51-300553EF09BA}" type="datetimeFigureOut">
              <a:rPr kumimoji="1" lang="ja-JP" altLang="en-US" smtClean="0"/>
              <a:t>2022/2/26</a:t>
            </a:fld>
            <a:endParaRPr kumimoji="1" lang="ja-JP" altLang="en-US"/>
          </a:p>
        </p:txBody>
      </p:sp>
      <p:sp>
        <p:nvSpPr>
          <p:cNvPr id="6" name="页脚占位符 5">
            <a:extLst>
              <a:ext uri="{FF2B5EF4-FFF2-40B4-BE49-F238E27FC236}">
                <a16:creationId xmlns:a16="http://schemas.microsoft.com/office/drawing/2014/main" id="{9228FD12-3BC0-4CC4-BA38-339A8806FC0B}"/>
              </a:ext>
            </a:extLst>
          </p:cNvPr>
          <p:cNvSpPr>
            <a:spLocks noGrp="1"/>
          </p:cNvSpPr>
          <p:nvPr>
            <p:ph type="ftr" sz="quarter" idx="11"/>
          </p:nvPr>
        </p:nvSpPr>
        <p:spPr/>
        <p:txBody>
          <a:bodyPr/>
          <a:lstStyle/>
          <a:p>
            <a:endParaRPr kumimoji="1" lang="ja-JP" altLang="en-US"/>
          </a:p>
        </p:txBody>
      </p:sp>
      <p:sp>
        <p:nvSpPr>
          <p:cNvPr id="7" name="灯片编号占位符 6">
            <a:extLst>
              <a:ext uri="{FF2B5EF4-FFF2-40B4-BE49-F238E27FC236}">
                <a16:creationId xmlns:a16="http://schemas.microsoft.com/office/drawing/2014/main" id="{461163FA-F129-4DAA-A93E-390670EE0787}"/>
              </a:ext>
            </a:extLst>
          </p:cNvPr>
          <p:cNvSpPr>
            <a:spLocks noGrp="1"/>
          </p:cNvSpPr>
          <p:nvPr>
            <p:ph type="sldNum" sz="quarter" idx="12"/>
          </p:nvPr>
        </p:nvSpPr>
        <p:spPr/>
        <p:txBody>
          <a:bodyPr/>
          <a:lstStyle/>
          <a:p>
            <a:fld id="{8D56824E-8D61-45C7-A5CC-01C3C4A07D34}" type="slidenum">
              <a:rPr kumimoji="1" lang="ja-JP" altLang="en-US" smtClean="0"/>
              <a:t>‹#›</a:t>
            </a:fld>
            <a:endParaRPr kumimoji="1" lang="ja-JP" altLang="en-US" dirty="0"/>
          </a:p>
        </p:txBody>
      </p:sp>
    </p:spTree>
    <p:extLst>
      <p:ext uri="{BB962C8B-B14F-4D97-AF65-F5344CB8AC3E}">
        <p14:creationId xmlns:p14="http://schemas.microsoft.com/office/powerpoint/2010/main" val="68159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FF8B65-9385-41C8-8942-A4BE3AC08AE1}"/>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ja-JP" altLang="en-US"/>
          </a:p>
        </p:txBody>
      </p:sp>
      <p:sp>
        <p:nvSpPr>
          <p:cNvPr id="3" name="文本占位符 2">
            <a:extLst>
              <a:ext uri="{FF2B5EF4-FFF2-40B4-BE49-F238E27FC236}">
                <a16:creationId xmlns:a16="http://schemas.microsoft.com/office/drawing/2014/main" id="{CB546F45-8427-43A6-B5B2-721883AF5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ED91836D-48B4-4D90-954E-5ED553828AFE}"/>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89BEA583-96F3-41DE-83B7-05FF174E4C20}"/>
              </a:ext>
            </a:extLst>
          </p:cNvPr>
          <p:cNvSpPr>
            <a:spLocks noGrp="1"/>
          </p:cNvSpPr>
          <p:nvPr>
            <p:ph type="ftr" sz="quarter" idx="11"/>
          </p:nvPr>
        </p:nvSpPr>
        <p:spPr/>
        <p:txBody>
          <a:bodyPr/>
          <a:lstStyle/>
          <a:p>
            <a:endParaRPr kumimoji="1" lang="ja-JP" altLang="en-US"/>
          </a:p>
        </p:txBody>
      </p:sp>
      <p:sp>
        <p:nvSpPr>
          <p:cNvPr id="6" name="灯片编号占位符 5">
            <a:extLst>
              <a:ext uri="{FF2B5EF4-FFF2-40B4-BE49-F238E27FC236}">
                <a16:creationId xmlns:a16="http://schemas.microsoft.com/office/drawing/2014/main" id="{7225BE09-D89F-4C0A-8B13-8B6742DC82CE}"/>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200073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E4FDC-8608-4BF1-BBB3-5899E8D570CD}"/>
              </a:ext>
            </a:extLst>
          </p:cNvPr>
          <p:cNvSpPr>
            <a:spLocks noGrp="1"/>
          </p:cNvSpPr>
          <p:nvPr>
            <p:ph type="title"/>
          </p:nvPr>
        </p:nvSpPr>
        <p:spPr/>
        <p:txBody>
          <a:bodyPr/>
          <a:lstStyle/>
          <a:p>
            <a:r>
              <a:rPr kumimoji="1" lang="zh-CN" altLang="en-US"/>
              <a:t>单击此处编辑母版标题样式</a:t>
            </a:r>
            <a:endParaRPr kumimoji="1" lang="ja-JP" altLang="en-US"/>
          </a:p>
        </p:txBody>
      </p:sp>
      <p:sp>
        <p:nvSpPr>
          <p:cNvPr id="3" name="内容占位符 2">
            <a:extLst>
              <a:ext uri="{FF2B5EF4-FFF2-40B4-BE49-F238E27FC236}">
                <a16:creationId xmlns:a16="http://schemas.microsoft.com/office/drawing/2014/main" id="{B2935C8B-4B3A-48D0-B08F-139F556AA669}"/>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内容占位符 3">
            <a:extLst>
              <a:ext uri="{FF2B5EF4-FFF2-40B4-BE49-F238E27FC236}">
                <a16:creationId xmlns:a16="http://schemas.microsoft.com/office/drawing/2014/main" id="{E8691056-BF17-45D4-B298-F8382C3413F1}"/>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5" name="日期占位符 4">
            <a:extLst>
              <a:ext uri="{FF2B5EF4-FFF2-40B4-BE49-F238E27FC236}">
                <a16:creationId xmlns:a16="http://schemas.microsoft.com/office/drawing/2014/main" id="{94211D10-7D6D-4208-9111-53F11E106DE4}"/>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6" name="页脚占位符 5">
            <a:extLst>
              <a:ext uri="{FF2B5EF4-FFF2-40B4-BE49-F238E27FC236}">
                <a16:creationId xmlns:a16="http://schemas.microsoft.com/office/drawing/2014/main" id="{00C2CB65-A345-4485-B551-BA9A0D2F760A}"/>
              </a:ext>
            </a:extLst>
          </p:cNvPr>
          <p:cNvSpPr>
            <a:spLocks noGrp="1"/>
          </p:cNvSpPr>
          <p:nvPr>
            <p:ph type="ftr" sz="quarter" idx="11"/>
          </p:nvPr>
        </p:nvSpPr>
        <p:spPr/>
        <p:txBody>
          <a:bodyPr/>
          <a:lstStyle/>
          <a:p>
            <a:endParaRPr kumimoji="1" lang="ja-JP" altLang="en-US"/>
          </a:p>
        </p:txBody>
      </p:sp>
      <p:sp>
        <p:nvSpPr>
          <p:cNvPr id="7" name="灯片编号占位符 6">
            <a:extLst>
              <a:ext uri="{FF2B5EF4-FFF2-40B4-BE49-F238E27FC236}">
                <a16:creationId xmlns:a16="http://schemas.microsoft.com/office/drawing/2014/main" id="{F0E6F0F6-572A-4BA6-BCD2-0BB0B20F4F2C}"/>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19899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F3DC9-FDDD-4828-967F-8FEF1B6950BB}"/>
              </a:ext>
            </a:extLst>
          </p:cNvPr>
          <p:cNvSpPr>
            <a:spLocks noGrp="1"/>
          </p:cNvSpPr>
          <p:nvPr>
            <p:ph type="title"/>
          </p:nvPr>
        </p:nvSpPr>
        <p:spPr>
          <a:xfrm>
            <a:off x="839788" y="365125"/>
            <a:ext cx="10515600" cy="1325563"/>
          </a:xfrm>
        </p:spPr>
        <p:txBody>
          <a:bodyPr/>
          <a:lstStyle/>
          <a:p>
            <a:r>
              <a:rPr kumimoji="1" lang="zh-CN" altLang="en-US"/>
              <a:t>单击此处编辑母版标题样式</a:t>
            </a:r>
            <a:endParaRPr kumimoji="1" lang="ja-JP" altLang="en-US"/>
          </a:p>
        </p:txBody>
      </p:sp>
      <p:sp>
        <p:nvSpPr>
          <p:cNvPr id="3" name="文本占位符 2">
            <a:extLst>
              <a:ext uri="{FF2B5EF4-FFF2-40B4-BE49-F238E27FC236}">
                <a16:creationId xmlns:a16="http://schemas.microsoft.com/office/drawing/2014/main" id="{C9B5DCAB-C940-4A2E-A6C3-BE252364B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09E53330-1D7D-45A9-9DD8-1E72831B229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5" name="文本占位符 4">
            <a:extLst>
              <a:ext uri="{FF2B5EF4-FFF2-40B4-BE49-F238E27FC236}">
                <a16:creationId xmlns:a16="http://schemas.microsoft.com/office/drawing/2014/main" id="{323D5298-DB1B-4866-9779-5E2C5B4A8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D85180A-7DAB-4292-A055-982F1BAAF78D}"/>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7" name="日期占位符 6">
            <a:extLst>
              <a:ext uri="{FF2B5EF4-FFF2-40B4-BE49-F238E27FC236}">
                <a16:creationId xmlns:a16="http://schemas.microsoft.com/office/drawing/2014/main" id="{FD6951A5-E3AD-4AF9-BA20-345BCC46ABD0}"/>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8" name="页脚占位符 7">
            <a:extLst>
              <a:ext uri="{FF2B5EF4-FFF2-40B4-BE49-F238E27FC236}">
                <a16:creationId xmlns:a16="http://schemas.microsoft.com/office/drawing/2014/main" id="{9FE6F112-AE0B-4733-8999-3F07D773ACCC}"/>
              </a:ext>
            </a:extLst>
          </p:cNvPr>
          <p:cNvSpPr>
            <a:spLocks noGrp="1"/>
          </p:cNvSpPr>
          <p:nvPr>
            <p:ph type="ftr" sz="quarter" idx="11"/>
          </p:nvPr>
        </p:nvSpPr>
        <p:spPr/>
        <p:txBody>
          <a:bodyPr/>
          <a:lstStyle/>
          <a:p>
            <a:endParaRPr kumimoji="1" lang="ja-JP" altLang="en-US"/>
          </a:p>
        </p:txBody>
      </p:sp>
      <p:sp>
        <p:nvSpPr>
          <p:cNvPr id="9" name="灯片编号占位符 8">
            <a:extLst>
              <a:ext uri="{FF2B5EF4-FFF2-40B4-BE49-F238E27FC236}">
                <a16:creationId xmlns:a16="http://schemas.microsoft.com/office/drawing/2014/main" id="{CD77475C-B572-45B7-9155-243E49A7D93C}"/>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56204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14D1C-93F5-41D4-BC44-65D8363618F0}"/>
              </a:ext>
            </a:extLst>
          </p:cNvPr>
          <p:cNvSpPr>
            <a:spLocks noGrp="1"/>
          </p:cNvSpPr>
          <p:nvPr>
            <p:ph type="title"/>
          </p:nvPr>
        </p:nvSpPr>
        <p:spPr/>
        <p:txBody>
          <a:bodyPr/>
          <a:lstStyle/>
          <a:p>
            <a:r>
              <a:rPr kumimoji="1" lang="zh-CN" altLang="en-US"/>
              <a:t>单击此处编辑母版标题样式</a:t>
            </a:r>
            <a:endParaRPr kumimoji="1" lang="ja-JP" altLang="en-US"/>
          </a:p>
        </p:txBody>
      </p:sp>
      <p:sp>
        <p:nvSpPr>
          <p:cNvPr id="3" name="日期占位符 2">
            <a:extLst>
              <a:ext uri="{FF2B5EF4-FFF2-40B4-BE49-F238E27FC236}">
                <a16:creationId xmlns:a16="http://schemas.microsoft.com/office/drawing/2014/main" id="{482C2357-A949-4C85-9F5B-5557E451BB8F}"/>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4" name="页脚占位符 3">
            <a:extLst>
              <a:ext uri="{FF2B5EF4-FFF2-40B4-BE49-F238E27FC236}">
                <a16:creationId xmlns:a16="http://schemas.microsoft.com/office/drawing/2014/main" id="{86A70446-47EC-439F-A407-C880B13D1769}"/>
              </a:ext>
            </a:extLst>
          </p:cNvPr>
          <p:cNvSpPr>
            <a:spLocks noGrp="1"/>
          </p:cNvSpPr>
          <p:nvPr>
            <p:ph type="ftr" sz="quarter" idx="11"/>
          </p:nvPr>
        </p:nvSpPr>
        <p:spPr/>
        <p:txBody>
          <a:bodyPr/>
          <a:lstStyle/>
          <a:p>
            <a:endParaRPr kumimoji="1" lang="ja-JP" altLang="en-US"/>
          </a:p>
        </p:txBody>
      </p:sp>
      <p:sp>
        <p:nvSpPr>
          <p:cNvPr id="5" name="灯片编号占位符 4">
            <a:extLst>
              <a:ext uri="{FF2B5EF4-FFF2-40B4-BE49-F238E27FC236}">
                <a16:creationId xmlns:a16="http://schemas.microsoft.com/office/drawing/2014/main" id="{58036B93-D0D9-489F-879E-34CB05CF89F2}"/>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72855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EC73D5B-00FF-4BE8-8ED4-6EBAC2E15FF9}"/>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3" name="页脚占位符 2">
            <a:extLst>
              <a:ext uri="{FF2B5EF4-FFF2-40B4-BE49-F238E27FC236}">
                <a16:creationId xmlns:a16="http://schemas.microsoft.com/office/drawing/2014/main" id="{176252CF-286C-47BB-BA4F-16B4FB1E11D4}"/>
              </a:ext>
            </a:extLst>
          </p:cNvPr>
          <p:cNvSpPr>
            <a:spLocks noGrp="1"/>
          </p:cNvSpPr>
          <p:nvPr>
            <p:ph type="ftr" sz="quarter" idx="11"/>
          </p:nvPr>
        </p:nvSpPr>
        <p:spPr/>
        <p:txBody>
          <a:bodyPr/>
          <a:lstStyle/>
          <a:p>
            <a:endParaRPr kumimoji="1" lang="ja-JP" altLang="en-US"/>
          </a:p>
        </p:txBody>
      </p:sp>
      <p:sp>
        <p:nvSpPr>
          <p:cNvPr id="4" name="灯片编号占位符 3">
            <a:extLst>
              <a:ext uri="{FF2B5EF4-FFF2-40B4-BE49-F238E27FC236}">
                <a16:creationId xmlns:a16="http://schemas.microsoft.com/office/drawing/2014/main" id="{1AD3C07A-FF21-4845-B400-FA642206DC14}"/>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10055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2FEC62-A523-4AF6-B308-4438779DBC5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ja-JP" altLang="en-US"/>
          </a:p>
        </p:txBody>
      </p:sp>
      <p:sp>
        <p:nvSpPr>
          <p:cNvPr id="3" name="内容占位符 2">
            <a:extLst>
              <a:ext uri="{FF2B5EF4-FFF2-40B4-BE49-F238E27FC236}">
                <a16:creationId xmlns:a16="http://schemas.microsoft.com/office/drawing/2014/main" id="{1774287F-0F0E-4E9F-A13E-45BBBB8CF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文本占位符 3">
            <a:extLst>
              <a:ext uri="{FF2B5EF4-FFF2-40B4-BE49-F238E27FC236}">
                <a16:creationId xmlns:a16="http://schemas.microsoft.com/office/drawing/2014/main" id="{CBC695DF-578F-4AE7-AACE-C39E347CD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63613CD-6387-483C-B7D1-101037025A0F}"/>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6" name="页脚占位符 5">
            <a:extLst>
              <a:ext uri="{FF2B5EF4-FFF2-40B4-BE49-F238E27FC236}">
                <a16:creationId xmlns:a16="http://schemas.microsoft.com/office/drawing/2014/main" id="{E278BA95-F358-4629-8568-0F3E87A9539C}"/>
              </a:ext>
            </a:extLst>
          </p:cNvPr>
          <p:cNvSpPr>
            <a:spLocks noGrp="1"/>
          </p:cNvSpPr>
          <p:nvPr>
            <p:ph type="ftr" sz="quarter" idx="11"/>
          </p:nvPr>
        </p:nvSpPr>
        <p:spPr/>
        <p:txBody>
          <a:bodyPr/>
          <a:lstStyle/>
          <a:p>
            <a:endParaRPr kumimoji="1" lang="ja-JP" altLang="en-US"/>
          </a:p>
        </p:txBody>
      </p:sp>
      <p:sp>
        <p:nvSpPr>
          <p:cNvPr id="7" name="灯片编号占位符 6">
            <a:extLst>
              <a:ext uri="{FF2B5EF4-FFF2-40B4-BE49-F238E27FC236}">
                <a16:creationId xmlns:a16="http://schemas.microsoft.com/office/drawing/2014/main" id="{6BDC8EC8-7CFD-49CB-B3F5-4EBBE16845CE}"/>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408350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ECA04-D637-44B3-BFF3-98B441A3E95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ja-JP" altLang="en-US"/>
          </a:p>
        </p:txBody>
      </p:sp>
      <p:sp>
        <p:nvSpPr>
          <p:cNvPr id="3" name="图片占位符 2">
            <a:extLst>
              <a:ext uri="{FF2B5EF4-FFF2-40B4-BE49-F238E27FC236}">
                <a16:creationId xmlns:a16="http://schemas.microsoft.com/office/drawing/2014/main" id="{B73009D6-D159-4458-AE2F-89B6E33BC5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文本占位符 3">
            <a:extLst>
              <a:ext uri="{FF2B5EF4-FFF2-40B4-BE49-F238E27FC236}">
                <a16:creationId xmlns:a16="http://schemas.microsoft.com/office/drawing/2014/main" id="{CFB45CC2-5FBE-49F1-8D82-3D2237313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14EF0AD-9D6A-438B-897E-034BA9B479A1}"/>
              </a:ext>
            </a:extLst>
          </p:cNvPr>
          <p:cNvSpPr>
            <a:spLocks noGrp="1"/>
          </p:cNvSpPr>
          <p:nvPr>
            <p:ph type="dt" sz="half" idx="10"/>
          </p:nvPr>
        </p:nvSpPr>
        <p:spPr/>
        <p:txBody>
          <a:bodyPr/>
          <a:lstStyle/>
          <a:p>
            <a:fld id="{15B17F6C-1364-47DE-9D7E-4E61CE201727}" type="datetimeFigureOut">
              <a:rPr kumimoji="1" lang="ja-JP" altLang="en-US" smtClean="0"/>
              <a:t>2022/2/26</a:t>
            </a:fld>
            <a:endParaRPr kumimoji="1" lang="ja-JP" altLang="en-US"/>
          </a:p>
        </p:txBody>
      </p:sp>
      <p:sp>
        <p:nvSpPr>
          <p:cNvPr id="6" name="页脚占位符 5">
            <a:extLst>
              <a:ext uri="{FF2B5EF4-FFF2-40B4-BE49-F238E27FC236}">
                <a16:creationId xmlns:a16="http://schemas.microsoft.com/office/drawing/2014/main" id="{45700613-16C6-481D-ABE8-7C924663B915}"/>
              </a:ext>
            </a:extLst>
          </p:cNvPr>
          <p:cNvSpPr>
            <a:spLocks noGrp="1"/>
          </p:cNvSpPr>
          <p:nvPr>
            <p:ph type="ftr" sz="quarter" idx="11"/>
          </p:nvPr>
        </p:nvSpPr>
        <p:spPr/>
        <p:txBody>
          <a:bodyPr/>
          <a:lstStyle/>
          <a:p>
            <a:endParaRPr kumimoji="1" lang="ja-JP" altLang="en-US"/>
          </a:p>
        </p:txBody>
      </p:sp>
      <p:sp>
        <p:nvSpPr>
          <p:cNvPr id="7" name="灯片编号占位符 6">
            <a:extLst>
              <a:ext uri="{FF2B5EF4-FFF2-40B4-BE49-F238E27FC236}">
                <a16:creationId xmlns:a16="http://schemas.microsoft.com/office/drawing/2014/main" id="{523A51CE-7DE4-49FA-9B96-FB9C8C88917F}"/>
              </a:ext>
            </a:extLst>
          </p:cNvPr>
          <p:cNvSpPr>
            <a:spLocks noGrp="1"/>
          </p:cNvSpPr>
          <p:nvPr>
            <p:ph type="sldNum" sz="quarter" idx="12"/>
          </p:nvPr>
        </p:nvSpPr>
        <p:spPr/>
        <p:txBody>
          <a:body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212940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6A2C6-B171-4D43-93CE-AB96FC37F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ja-JP" altLang="en-US"/>
          </a:p>
        </p:txBody>
      </p:sp>
      <p:sp>
        <p:nvSpPr>
          <p:cNvPr id="3" name="文本占位符 2">
            <a:extLst>
              <a:ext uri="{FF2B5EF4-FFF2-40B4-BE49-F238E27FC236}">
                <a16:creationId xmlns:a16="http://schemas.microsoft.com/office/drawing/2014/main" id="{07AF32D4-29EA-46D8-ADCF-459F6F8B3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ja-JP" altLang="en-US"/>
          </a:p>
        </p:txBody>
      </p:sp>
      <p:sp>
        <p:nvSpPr>
          <p:cNvPr id="4" name="日期占位符 3">
            <a:extLst>
              <a:ext uri="{FF2B5EF4-FFF2-40B4-BE49-F238E27FC236}">
                <a16:creationId xmlns:a16="http://schemas.microsoft.com/office/drawing/2014/main" id="{971167CA-153D-4372-85AF-5621BA1E1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17F6C-1364-47DE-9D7E-4E61CE201727}" type="datetimeFigureOut">
              <a:rPr kumimoji="1" lang="ja-JP" altLang="en-US" smtClean="0"/>
              <a:t>2022/2/26</a:t>
            </a:fld>
            <a:endParaRPr kumimoji="1" lang="ja-JP" altLang="en-US"/>
          </a:p>
        </p:txBody>
      </p:sp>
      <p:sp>
        <p:nvSpPr>
          <p:cNvPr id="5" name="页脚占位符 4">
            <a:extLst>
              <a:ext uri="{FF2B5EF4-FFF2-40B4-BE49-F238E27FC236}">
                <a16:creationId xmlns:a16="http://schemas.microsoft.com/office/drawing/2014/main" id="{DEDF00C5-9306-4EEC-AC2F-F2E71F4B6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灯片编号占位符 5">
            <a:extLst>
              <a:ext uri="{FF2B5EF4-FFF2-40B4-BE49-F238E27FC236}">
                <a16:creationId xmlns:a16="http://schemas.microsoft.com/office/drawing/2014/main" id="{C5991E2C-9505-4ACA-81F8-2026F83BC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69A22-2495-41F6-BC9A-354ADD2A55CA}" type="slidenum">
              <a:rPr kumimoji="1" lang="ja-JP" altLang="en-US" smtClean="0"/>
              <a:t>‹#›</a:t>
            </a:fld>
            <a:endParaRPr kumimoji="1" lang="ja-JP" altLang="en-US"/>
          </a:p>
        </p:txBody>
      </p:sp>
    </p:spTree>
    <p:extLst>
      <p:ext uri="{BB962C8B-B14F-4D97-AF65-F5344CB8AC3E}">
        <p14:creationId xmlns:p14="http://schemas.microsoft.com/office/powerpoint/2010/main" val="387888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35700"/>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076628DB-6F2F-437A-AB4A-467ACCA75234}" type="datetime1">
              <a:rPr lang="zh-CN" altLang="en-US" smtClean="0"/>
              <a:t>2022/2/26</a:t>
            </a:fld>
            <a:endParaRPr lang="zh-CN" altLang="en-US"/>
          </a:p>
        </p:txBody>
      </p:sp>
      <p:sp>
        <p:nvSpPr>
          <p:cNvPr id="5" name="页脚占位符 4"/>
          <p:cNvSpPr>
            <a:spLocks noGrp="1"/>
          </p:cNvSpPr>
          <p:nvPr>
            <p:ph type="ftr" sz="quarter" idx="3"/>
          </p:nvPr>
        </p:nvSpPr>
        <p:spPr>
          <a:xfrm>
            <a:off x="669924" y="6235700"/>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599" y="6143625"/>
            <a:ext cx="2909888" cy="206381"/>
          </a:xfrm>
          <a:prstGeom prst="rect">
            <a:avLst/>
          </a:prstGeom>
        </p:spPr>
        <p:txBody>
          <a:bodyPr vert="horz" lIns="91440" tIns="45720" rIns="91440" bIns="45720" rtlCol="0" anchor="ctr"/>
          <a:lstStyle>
            <a:lvl1pPr algn="r">
              <a:defRPr sz="1600">
                <a:solidFill>
                  <a:schemeClr val="tx1">
                    <a:lumMod val="50000"/>
                    <a:lumOff val="50000"/>
                  </a:schemeClr>
                </a:solidFill>
              </a:defRPr>
            </a:lvl1pPr>
          </a:lstStyle>
          <a:p>
            <a:fld id="{5DD3DB80-B894-403A-B48E-6FDC1A72010E}" type="slidenum">
              <a:rPr lang="zh-CN" altLang="en-US" smtClean="0"/>
              <a:t>‹#›</a:t>
            </a:fld>
            <a:endParaRPr lang="zh-CN" altLang="en-US"/>
          </a:p>
        </p:txBody>
      </p:sp>
      <p:grpSp>
        <p:nvGrpSpPr>
          <p:cNvPr id="17" name="그룹 87"/>
          <p:cNvGrpSpPr/>
          <p:nvPr userDrawn="1"/>
        </p:nvGrpSpPr>
        <p:grpSpPr>
          <a:xfrm>
            <a:off x="11496674" y="640158"/>
            <a:ext cx="703876" cy="713979"/>
            <a:chOff x="7668344" y="5495925"/>
            <a:chExt cx="1261419" cy="1279525"/>
          </a:xfrm>
        </p:grpSpPr>
        <p:sp>
          <p:nvSpPr>
            <p:cNvPr id="18" name="Freeform 13"/>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bg1">
                <a:lumMod val="7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19" name="Freeform 14"/>
            <p:cNvSpPr/>
            <p:nvPr/>
          </p:nvSpPr>
          <p:spPr bwMode="auto">
            <a:xfrm>
              <a:off x="8315651" y="5495925"/>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0" name="Freeform 15"/>
            <p:cNvSpPr/>
            <p:nvPr/>
          </p:nvSpPr>
          <p:spPr bwMode="auto">
            <a:xfrm>
              <a:off x="7668344" y="5495925"/>
              <a:ext cx="612603" cy="614112"/>
            </a:xfrm>
            <a:custGeom>
              <a:avLst/>
              <a:gdLst>
                <a:gd name="T0" fmla="*/ 406 w 406"/>
                <a:gd name="T1" fmla="*/ 0 h 407"/>
                <a:gd name="T2" fmla="*/ 0 w 406"/>
                <a:gd name="T3" fmla="*/ 0 h 407"/>
                <a:gd name="T4" fmla="*/ 406 w 406"/>
                <a:gd name="T5" fmla="*/ 407 h 407"/>
                <a:gd name="T6" fmla="*/ 406 w 406"/>
                <a:gd name="T7" fmla="*/ 0 h 407"/>
              </a:gdLst>
              <a:ahLst/>
              <a:cxnLst>
                <a:cxn ang="0">
                  <a:pos x="T0" y="T1"/>
                </a:cxn>
                <a:cxn ang="0">
                  <a:pos x="T2" y="T3"/>
                </a:cxn>
                <a:cxn ang="0">
                  <a:pos x="T4" y="T5"/>
                </a:cxn>
                <a:cxn ang="0">
                  <a:pos x="T6" y="T7"/>
                </a:cxn>
              </a:cxnLst>
              <a:rect l="0" t="0" r="r" b="b"/>
              <a:pathLst>
                <a:path w="406" h="407">
                  <a:moveTo>
                    <a:pt x="406" y="0"/>
                  </a:moveTo>
                  <a:lnTo>
                    <a:pt x="0" y="0"/>
                  </a:lnTo>
                  <a:lnTo>
                    <a:pt x="406" y="407"/>
                  </a:lnTo>
                  <a:lnTo>
                    <a:pt x="406" y="0"/>
                  </a:lnTo>
                  <a:close/>
                </a:path>
              </a:pathLst>
            </a:custGeom>
            <a:solidFill>
              <a:schemeClr val="accent1">
                <a:lumMod val="40000"/>
                <a:lumOff val="60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1" name="Freeform 17"/>
            <p:cNvSpPr/>
            <p:nvPr/>
          </p:nvSpPr>
          <p:spPr bwMode="auto">
            <a:xfrm>
              <a:off x="8315651" y="5495925"/>
              <a:ext cx="614112" cy="614112"/>
            </a:xfrm>
            <a:custGeom>
              <a:avLst/>
              <a:gdLst>
                <a:gd name="T0" fmla="*/ 407 w 407"/>
                <a:gd name="T1" fmla="*/ 0 h 407"/>
                <a:gd name="T2" fmla="*/ 0 w 407"/>
                <a:gd name="T3" fmla="*/ 0 h 407"/>
                <a:gd name="T4" fmla="*/ 0 w 407"/>
                <a:gd name="T5" fmla="*/ 407 h 407"/>
                <a:gd name="T6" fmla="*/ 407 w 407"/>
                <a:gd name="T7" fmla="*/ 0 h 407"/>
              </a:gdLst>
              <a:ahLst/>
              <a:cxnLst>
                <a:cxn ang="0">
                  <a:pos x="T0" y="T1"/>
                </a:cxn>
                <a:cxn ang="0">
                  <a:pos x="T2" y="T3"/>
                </a:cxn>
                <a:cxn ang="0">
                  <a:pos x="T4" y="T5"/>
                </a:cxn>
                <a:cxn ang="0">
                  <a:pos x="T6" y="T7"/>
                </a:cxn>
              </a:cxnLst>
              <a:rect l="0" t="0" r="r" b="b"/>
              <a:pathLst>
                <a:path w="407" h="407">
                  <a:moveTo>
                    <a:pt x="407" y="0"/>
                  </a:moveTo>
                  <a:lnTo>
                    <a:pt x="0" y="0"/>
                  </a:lnTo>
                  <a:lnTo>
                    <a:pt x="0" y="407"/>
                  </a:lnTo>
                  <a:lnTo>
                    <a:pt x="407" y="0"/>
                  </a:lnTo>
                  <a:close/>
                </a:path>
              </a:pathLst>
            </a:custGeom>
            <a:solidFill>
              <a:schemeClr val="accent1"/>
            </a:solidFill>
            <a:ln>
              <a:noFill/>
            </a:ln>
          </p:spPr>
          <p:txBody>
            <a:bodyPr vert="horz" wrap="square" lIns="91440" tIns="45720" rIns="91440" bIns="45720" numCol="1" anchor="t" anchorCtr="0" compatLnSpc="1"/>
            <a:lstStyle/>
            <a:p>
              <a:pPr lvl="0" latinLnBrk="1"/>
              <a:endParaRPr lang="ko-KR" altLang="en-US"/>
            </a:p>
          </p:txBody>
        </p:sp>
        <p:sp>
          <p:nvSpPr>
            <p:cNvPr id="22" name="Freeform 18"/>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close/>
                </a:path>
              </a:pathLst>
            </a:custGeom>
            <a:solidFill>
              <a:schemeClr val="tx1">
                <a:lumMod val="65000"/>
                <a:lumOff val="35000"/>
                <a:alpha val="2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3" name="Freeform 19"/>
            <p:cNvSpPr/>
            <p:nvPr/>
          </p:nvSpPr>
          <p:spPr bwMode="auto">
            <a:xfrm>
              <a:off x="8315651" y="6161338"/>
              <a:ext cx="614112" cy="614112"/>
            </a:xfrm>
            <a:custGeom>
              <a:avLst/>
              <a:gdLst>
                <a:gd name="T0" fmla="*/ 407 w 407"/>
                <a:gd name="T1" fmla="*/ 0 h 407"/>
                <a:gd name="T2" fmla="*/ 0 w 407"/>
                <a:gd name="T3" fmla="*/ 0 h 407"/>
                <a:gd name="T4" fmla="*/ 0 w 407"/>
                <a:gd name="T5" fmla="*/ 407 h 407"/>
                <a:gd name="T6" fmla="*/ 0 w 407"/>
                <a:gd name="T7" fmla="*/ 0 h 407"/>
                <a:gd name="T8" fmla="*/ 203 w 407"/>
                <a:gd name="T9" fmla="*/ 204 h 407"/>
                <a:gd name="T10" fmla="*/ 407 w 407"/>
                <a:gd name="T11" fmla="*/ 0 h 407"/>
              </a:gdLst>
              <a:ahLst/>
              <a:cxnLst>
                <a:cxn ang="0">
                  <a:pos x="T0" y="T1"/>
                </a:cxn>
                <a:cxn ang="0">
                  <a:pos x="T2" y="T3"/>
                </a:cxn>
                <a:cxn ang="0">
                  <a:pos x="T4" y="T5"/>
                </a:cxn>
                <a:cxn ang="0">
                  <a:pos x="T6" y="T7"/>
                </a:cxn>
                <a:cxn ang="0">
                  <a:pos x="T8" y="T9"/>
                </a:cxn>
                <a:cxn ang="0">
                  <a:pos x="T10" y="T11"/>
                </a:cxn>
              </a:cxnLst>
              <a:rect l="0" t="0" r="r" b="b"/>
              <a:pathLst>
                <a:path w="407" h="407">
                  <a:moveTo>
                    <a:pt x="407" y="0"/>
                  </a:moveTo>
                  <a:lnTo>
                    <a:pt x="0" y="0"/>
                  </a:lnTo>
                  <a:lnTo>
                    <a:pt x="0" y="407"/>
                  </a:lnTo>
                  <a:lnTo>
                    <a:pt x="0" y="0"/>
                  </a:lnTo>
                  <a:lnTo>
                    <a:pt x="203" y="204"/>
                  </a:lnTo>
                  <a:lnTo>
                    <a:pt x="4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4" name="Freeform 20"/>
            <p:cNvSpPr/>
            <p:nvPr/>
          </p:nvSpPr>
          <p:spPr bwMode="auto">
            <a:xfrm>
              <a:off x="7668344" y="5495925"/>
              <a:ext cx="612603" cy="614112"/>
            </a:xfrm>
            <a:custGeom>
              <a:avLst/>
              <a:gdLst>
                <a:gd name="T0" fmla="*/ 0 w 406"/>
                <a:gd name="T1" fmla="*/ 407 h 407"/>
                <a:gd name="T2" fmla="*/ 406 w 406"/>
                <a:gd name="T3" fmla="*/ 407 h 407"/>
                <a:gd name="T4" fmla="*/ 406 w 406"/>
                <a:gd name="T5" fmla="*/ 0 h 407"/>
                <a:gd name="T6" fmla="*/ 0 w 406"/>
                <a:gd name="T7" fmla="*/ 407 h 407"/>
              </a:gdLst>
              <a:ahLst/>
              <a:cxnLst>
                <a:cxn ang="0">
                  <a:pos x="T0" y="T1"/>
                </a:cxn>
                <a:cxn ang="0">
                  <a:pos x="T2" y="T3"/>
                </a:cxn>
                <a:cxn ang="0">
                  <a:pos x="T4" y="T5"/>
                </a:cxn>
                <a:cxn ang="0">
                  <a:pos x="T6" y="T7"/>
                </a:cxn>
              </a:cxnLst>
              <a:rect l="0" t="0" r="r" b="b"/>
              <a:pathLst>
                <a:path w="406" h="407">
                  <a:moveTo>
                    <a:pt x="0" y="407"/>
                  </a:moveTo>
                  <a:lnTo>
                    <a:pt x="406" y="407"/>
                  </a:lnTo>
                  <a:lnTo>
                    <a:pt x="406" y="0"/>
                  </a:lnTo>
                  <a:lnTo>
                    <a:pt x="0" y="407"/>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5" name="Freeform 23"/>
            <p:cNvSpPr/>
            <p:nvPr/>
          </p:nvSpPr>
          <p:spPr bwMode="auto">
            <a:xfrm>
              <a:off x="8280947" y="616133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6" name="Freeform 24"/>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close/>
                </a:path>
              </a:pathLst>
            </a:custGeom>
            <a:solidFill>
              <a:srgbClr val="BDA8D1"/>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7" name="Freeform 25"/>
            <p:cNvSpPr/>
            <p:nvPr/>
          </p:nvSpPr>
          <p:spPr bwMode="auto">
            <a:xfrm>
              <a:off x="7668344" y="6161338"/>
              <a:ext cx="612603" cy="614112"/>
            </a:xfrm>
            <a:custGeom>
              <a:avLst/>
              <a:gdLst>
                <a:gd name="T0" fmla="*/ 406 w 406"/>
                <a:gd name="T1" fmla="*/ 407 h 407"/>
                <a:gd name="T2" fmla="*/ 406 w 406"/>
                <a:gd name="T3" fmla="*/ 0 h 407"/>
                <a:gd name="T4" fmla="*/ 0 w 406"/>
                <a:gd name="T5" fmla="*/ 0 h 407"/>
                <a:gd name="T6" fmla="*/ 406 w 406"/>
                <a:gd name="T7" fmla="*/ 407 h 407"/>
              </a:gdLst>
              <a:ahLst/>
              <a:cxnLst>
                <a:cxn ang="0">
                  <a:pos x="T0" y="T1"/>
                </a:cxn>
                <a:cxn ang="0">
                  <a:pos x="T2" y="T3"/>
                </a:cxn>
                <a:cxn ang="0">
                  <a:pos x="T4" y="T5"/>
                </a:cxn>
                <a:cxn ang="0">
                  <a:pos x="T6" y="T7"/>
                </a:cxn>
              </a:cxnLst>
              <a:rect l="0" t="0" r="r" b="b"/>
              <a:pathLst>
                <a:path w="406" h="407">
                  <a:moveTo>
                    <a:pt x="406" y="407"/>
                  </a:moveTo>
                  <a:lnTo>
                    <a:pt x="406" y="0"/>
                  </a:lnTo>
                  <a:lnTo>
                    <a:pt x="0" y="0"/>
                  </a:lnTo>
                  <a:lnTo>
                    <a:pt x="406" y="407"/>
                  </a:ln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8" name="Freeform 26"/>
            <p:cNvSpPr/>
            <p:nvPr/>
          </p:nvSpPr>
          <p:spPr bwMode="auto">
            <a:xfrm>
              <a:off x="8315651" y="6161338"/>
              <a:ext cx="614112" cy="614112"/>
            </a:xfrm>
            <a:custGeom>
              <a:avLst/>
              <a:gdLst>
                <a:gd name="T0" fmla="*/ 0 w 407"/>
                <a:gd name="T1" fmla="*/ 0 h 407"/>
                <a:gd name="T2" fmla="*/ 0 w 407"/>
                <a:gd name="T3" fmla="*/ 407 h 407"/>
                <a:gd name="T4" fmla="*/ 407 w 407"/>
                <a:gd name="T5" fmla="*/ 407 h 407"/>
                <a:gd name="T6" fmla="*/ 0 w 407"/>
                <a:gd name="T7" fmla="*/ 0 h 407"/>
              </a:gdLst>
              <a:ahLst/>
              <a:cxnLst>
                <a:cxn ang="0">
                  <a:pos x="T0" y="T1"/>
                </a:cxn>
                <a:cxn ang="0">
                  <a:pos x="T2" y="T3"/>
                </a:cxn>
                <a:cxn ang="0">
                  <a:pos x="T4" y="T5"/>
                </a:cxn>
                <a:cxn ang="0">
                  <a:pos x="T6" y="T7"/>
                </a:cxn>
              </a:cxnLst>
              <a:rect l="0" t="0" r="r" b="b"/>
              <a:pathLst>
                <a:path w="407" h="407">
                  <a:moveTo>
                    <a:pt x="0" y="0"/>
                  </a:moveTo>
                  <a:lnTo>
                    <a:pt x="0" y="407"/>
                  </a:lnTo>
                  <a:lnTo>
                    <a:pt x="407" y="407"/>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29" name="Freeform 31"/>
            <p:cNvSpPr/>
            <p:nvPr/>
          </p:nvSpPr>
          <p:spPr bwMode="auto">
            <a:xfrm>
              <a:off x="8083285" y="6512905"/>
              <a:ext cx="197663" cy="262544"/>
            </a:xfrm>
            <a:custGeom>
              <a:avLst/>
              <a:gdLst>
                <a:gd name="T0" fmla="*/ 114 w 131"/>
                <a:gd name="T1" fmla="*/ 0 h 174"/>
                <a:gd name="T2" fmla="*/ 114 w 131"/>
                <a:gd name="T3" fmla="*/ 0 h 174"/>
                <a:gd name="T4" fmla="*/ 102 w 131"/>
                <a:gd name="T5" fmla="*/ 0 h 174"/>
                <a:gd name="T6" fmla="*/ 88 w 131"/>
                <a:gd name="T7" fmla="*/ 1 h 174"/>
                <a:gd name="T8" fmla="*/ 73 w 131"/>
                <a:gd name="T9" fmla="*/ 4 h 174"/>
                <a:gd name="T10" fmla="*/ 56 w 131"/>
                <a:gd name="T11" fmla="*/ 8 h 174"/>
                <a:gd name="T12" fmla="*/ 39 w 131"/>
                <a:gd name="T13" fmla="*/ 13 h 174"/>
                <a:gd name="T14" fmla="*/ 32 w 131"/>
                <a:gd name="T15" fmla="*/ 16 h 174"/>
                <a:gd name="T16" fmla="*/ 25 w 131"/>
                <a:gd name="T17" fmla="*/ 20 h 174"/>
                <a:gd name="T18" fmla="*/ 17 w 131"/>
                <a:gd name="T19" fmla="*/ 24 h 174"/>
                <a:gd name="T20" fmla="*/ 11 w 131"/>
                <a:gd name="T21" fmla="*/ 31 h 174"/>
                <a:gd name="T22" fmla="*/ 5 w 131"/>
                <a:gd name="T23" fmla="*/ 36 h 174"/>
                <a:gd name="T24" fmla="*/ 0 w 131"/>
                <a:gd name="T25" fmla="*/ 43 h 174"/>
                <a:gd name="T26" fmla="*/ 131 w 131"/>
                <a:gd name="T27" fmla="*/ 174 h 174"/>
                <a:gd name="T28" fmla="*/ 131 w 131"/>
                <a:gd name="T29" fmla="*/ 0 h 174"/>
                <a:gd name="T30" fmla="*/ 126 w 131"/>
                <a:gd name="T31" fmla="*/ 0 h 174"/>
                <a:gd name="T32" fmla="*/ 126 w 131"/>
                <a:gd name="T33" fmla="*/ 0 h 174"/>
                <a:gd name="T34" fmla="*/ 114 w 131"/>
                <a:gd name="T3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4">
                  <a:moveTo>
                    <a:pt x="114" y="0"/>
                  </a:moveTo>
                  <a:lnTo>
                    <a:pt x="114" y="0"/>
                  </a:lnTo>
                  <a:lnTo>
                    <a:pt x="102" y="0"/>
                  </a:lnTo>
                  <a:lnTo>
                    <a:pt x="88" y="1"/>
                  </a:lnTo>
                  <a:lnTo>
                    <a:pt x="73" y="4"/>
                  </a:lnTo>
                  <a:lnTo>
                    <a:pt x="56" y="8"/>
                  </a:lnTo>
                  <a:lnTo>
                    <a:pt x="39" y="13"/>
                  </a:lnTo>
                  <a:lnTo>
                    <a:pt x="32" y="16"/>
                  </a:lnTo>
                  <a:lnTo>
                    <a:pt x="25" y="20"/>
                  </a:lnTo>
                  <a:lnTo>
                    <a:pt x="17" y="24"/>
                  </a:lnTo>
                  <a:lnTo>
                    <a:pt x="11" y="31"/>
                  </a:lnTo>
                  <a:lnTo>
                    <a:pt x="5" y="36"/>
                  </a:lnTo>
                  <a:lnTo>
                    <a:pt x="0" y="43"/>
                  </a:lnTo>
                  <a:lnTo>
                    <a:pt x="131" y="174"/>
                  </a:lnTo>
                  <a:lnTo>
                    <a:pt x="131" y="0"/>
                  </a:lnTo>
                  <a:lnTo>
                    <a:pt x="126" y="0"/>
                  </a:lnTo>
                  <a:lnTo>
                    <a:pt x="126" y="0"/>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sp>
          <p:nvSpPr>
            <p:cNvPr id="30" name="Freeform 35"/>
            <p:cNvSpPr/>
            <p:nvPr/>
          </p:nvSpPr>
          <p:spPr bwMode="auto">
            <a:xfrm>
              <a:off x="8315651" y="6512905"/>
              <a:ext cx="218787" cy="262544"/>
            </a:xfrm>
            <a:custGeom>
              <a:avLst/>
              <a:gdLst>
                <a:gd name="T0" fmla="*/ 19 w 145"/>
                <a:gd name="T1" fmla="*/ 0 h 174"/>
                <a:gd name="T2" fmla="*/ 0 w 145"/>
                <a:gd name="T3" fmla="*/ 0 h 174"/>
                <a:gd name="T4" fmla="*/ 0 w 145"/>
                <a:gd name="T5" fmla="*/ 174 h 174"/>
                <a:gd name="T6" fmla="*/ 70 w 145"/>
                <a:gd name="T7" fmla="*/ 174 h 174"/>
                <a:gd name="T8" fmla="*/ 70 w 145"/>
                <a:gd name="T9" fmla="*/ 123 h 174"/>
                <a:gd name="T10" fmla="*/ 81 w 145"/>
                <a:gd name="T11" fmla="*/ 123 h 174"/>
                <a:gd name="T12" fmla="*/ 81 w 145"/>
                <a:gd name="T13" fmla="*/ 174 h 174"/>
                <a:gd name="T14" fmla="*/ 145 w 145"/>
                <a:gd name="T15" fmla="*/ 174 h 174"/>
                <a:gd name="T16" fmla="*/ 145 w 145"/>
                <a:gd name="T17" fmla="*/ 77 h 174"/>
                <a:gd name="T18" fmla="*/ 145 w 145"/>
                <a:gd name="T19" fmla="*/ 77 h 174"/>
                <a:gd name="T20" fmla="*/ 144 w 145"/>
                <a:gd name="T21" fmla="*/ 74 h 174"/>
                <a:gd name="T22" fmla="*/ 144 w 145"/>
                <a:gd name="T23" fmla="*/ 74 h 174"/>
                <a:gd name="T24" fmla="*/ 144 w 145"/>
                <a:gd name="T25" fmla="*/ 70 h 174"/>
                <a:gd name="T26" fmla="*/ 144 w 145"/>
                <a:gd name="T27" fmla="*/ 70 h 174"/>
                <a:gd name="T28" fmla="*/ 144 w 145"/>
                <a:gd name="T29" fmla="*/ 69 h 174"/>
                <a:gd name="T30" fmla="*/ 144 w 145"/>
                <a:gd name="T31" fmla="*/ 69 h 174"/>
                <a:gd name="T32" fmla="*/ 141 w 145"/>
                <a:gd name="T33" fmla="*/ 60 h 174"/>
                <a:gd name="T34" fmla="*/ 137 w 145"/>
                <a:gd name="T35" fmla="*/ 52 h 174"/>
                <a:gd name="T36" fmla="*/ 133 w 145"/>
                <a:gd name="T37" fmla="*/ 44 h 174"/>
                <a:gd name="T38" fmla="*/ 127 w 145"/>
                <a:gd name="T39" fmla="*/ 37 h 174"/>
                <a:gd name="T40" fmla="*/ 119 w 145"/>
                <a:gd name="T41" fmla="*/ 31 h 174"/>
                <a:gd name="T42" fmla="*/ 112 w 145"/>
                <a:gd name="T43" fmla="*/ 26 h 174"/>
                <a:gd name="T44" fmla="*/ 104 w 145"/>
                <a:gd name="T45" fmla="*/ 21 h 174"/>
                <a:gd name="T46" fmla="*/ 94 w 145"/>
                <a:gd name="T47" fmla="*/ 17 h 174"/>
                <a:gd name="T48" fmla="*/ 77 w 145"/>
                <a:gd name="T49" fmla="*/ 11 h 174"/>
                <a:gd name="T50" fmla="*/ 58 w 145"/>
                <a:gd name="T51" fmla="*/ 6 h 174"/>
                <a:gd name="T52" fmla="*/ 41 w 145"/>
                <a:gd name="T53" fmla="*/ 4 h 174"/>
                <a:gd name="T54" fmla="*/ 26 w 145"/>
                <a:gd name="T55" fmla="*/ 1 h 174"/>
                <a:gd name="T56" fmla="*/ 26 w 145"/>
                <a:gd name="T57" fmla="*/ 1 h 174"/>
                <a:gd name="T58" fmla="*/ 19 w 145"/>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4">
                  <a:moveTo>
                    <a:pt x="19" y="0"/>
                  </a:moveTo>
                  <a:lnTo>
                    <a:pt x="0" y="0"/>
                  </a:lnTo>
                  <a:lnTo>
                    <a:pt x="0" y="174"/>
                  </a:lnTo>
                  <a:lnTo>
                    <a:pt x="70" y="174"/>
                  </a:lnTo>
                  <a:lnTo>
                    <a:pt x="70" y="123"/>
                  </a:lnTo>
                  <a:lnTo>
                    <a:pt x="81" y="123"/>
                  </a:lnTo>
                  <a:lnTo>
                    <a:pt x="81" y="174"/>
                  </a:lnTo>
                  <a:lnTo>
                    <a:pt x="145" y="174"/>
                  </a:lnTo>
                  <a:lnTo>
                    <a:pt x="145" y="77"/>
                  </a:lnTo>
                  <a:lnTo>
                    <a:pt x="145" y="77"/>
                  </a:lnTo>
                  <a:lnTo>
                    <a:pt x="144" y="74"/>
                  </a:lnTo>
                  <a:lnTo>
                    <a:pt x="144" y="74"/>
                  </a:lnTo>
                  <a:lnTo>
                    <a:pt x="144" y="70"/>
                  </a:lnTo>
                  <a:lnTo>
                    <a:pt x="144" y="70"/>
                  </a:lnTo>
                  <a:lnTo>
                    <a:pt x="144" y="69"/>
                  </a:lnTo>
                  <a:lnTo>
                    <a:pt x="144" y="69"/>
                  </a:lnTo>
                  <a:lnTo>
                    <a:pt x="141" y="60"/>
                  </a:lnTo>
                  <a:lnTo>
                    <a:pt x="137" y="52"/>
                  </a:lnTo>
                  <a:lnTo>
                    <a:pt x="133" y="44"/>
                  </a:lnTo>
                  <a:lnTo>
                    <a:pt x="127" y="37"/>
                  </a:lnTo>
                  <a:lnTo>
                    <a:pt x="119" y="31"/>
                  </a:lnTo>
                  <a:lnTo>
                    <a:pt x="112" y="26"/>
                  </a:lnTo>
                  <a:lnTo>
                    <a:pt x="104" y="21"/>
                  </a:lnTo>
                  <a:lnTo>
                    <a:pt x="94" y="17"/>
                  </a:lnTo>
                  <a:lnTo>
                    <a:pt x="77" y="11"/>
                  </a:lnTo>
                  <a:lnTo>
                    <a:pt x="58" y="6"/>
                  </a:lnTo>
                  <a:lnTo>
                    <a:pt x="41" y="4"/>
                  </a:lnTo>
                  <a:lnTo>
                    <a:pt x="26" y="1"/>
                  </a:lnTo>
                  <a:lnTo>
                    <a:pt x="26" y="1"/>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a:lstStyle>
            <a:p>
              <a:endParaRPr lang="ko-KR" altLang="en-US" sz="3200"/>
            </a:p>
          </p:txBody>
        </p:sp>
      </p:grpSp>
    </p:spTree>
    <p:extLst>
      <p:ext uri="{BB962C8B-B14F-4D97-AF65-F5344CB8AC3E}">
        <p14:creationId xmlns:p14="http://schemas.microsoft.com/office/powerpoint/2010/main" val="1046457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5401732" y="6235700"/>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76628DB-6F2F-437A-AB4A-467ACCA75234}" type="datetime1">
              <a:rPr kumimoji="1"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2022/2/26</a:t>
            </a:fld>
            <a:endParaRPr kumimoji="1"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669924" y="6235700"/>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50000"/>
                    <a:lumOff val="50000"/>
                  </a:prstClr>
                </a:solidFill>
                <a:effectLst/>
                <a:uLnTx/>
                <a:uFillTx/>
                <a:latin typeface="Arial"/>
                <a:ea typeface="微软雅黑"/>
                <a:cs typeface="+mn-cs"/>
              </a:rPr>
              <a:t>www.islide.cc</a:t>
            </a:r>
            <a:endParaRPr kumimoji="1"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441935" y="569751"/>
            <a:ext cx="2909888" cy="206381"/>
          </a:xfrm>
          <a:prstGeom prst="rect">
            <a:avLst/>
          </a:prstGeom>
        </p:spPr>
        <p:txBody>
          <a:bodyPr vert="horz" lIns="91440" tIns="45720" rIns="91440" bIns="45720" rtlCol="0" anchor="ctr"/>
          <a:lstStyle>
            <a:lvl1pPr algn="r">
              <a:defRPr sz="2800">
                <a:solidFill>
                  <a:schemeClr val="tx1">
                    <a:lumMod val="50000"/>
                    <a:lumOff val="50000"/>
                  </a:schemeClr>
                </a:solidFill>
              </a:defRPr>
            </a:lvl1pPr>
          </a:lstStyle>
          <a:p>
            <a:fld id="{5DD3DB80-B894-403A-B48E-6FDC1A72010E}" type="slidenum">
              <a:rPr lang="zh-CN" altLang="en-US" smtClean="0">
                <a:solidFill>
                  <a:prstClr val="black">
                    <a:lumMod val="50000"/>
                    <a:lumOff val="50000"/>
                  </a:prstClr>
                </a:solidFill>
              </a:rPr>
              <a:pPr/>
              <a:t>‹#›</a:t>
            </a:fld>
            <a:endParaRPr lang="zh-CN" altLang="en-US">
              <a:solidFill>
                <a:prstClr val="black">
                  <a:lumMod val="50000"/>
                  <a:lumOff val="50000"/>
                </a:prstClr>
              </a:solidFill>
            </a:endParaRPr>
          </a:p>
        </p:txBody>
      </p:sp>
      <p:cxnSp>
        <p:nvCxnSpPr>
          <p:cNvPr id="31" name="直接箭头连接符 2">
            <a:extLst>
              <a:ext uri="{FF2B5EF4-FFF2-40B4-BE49-F238E27FC236}">
                <a16:creationId xmlns:a16="http://schemas.microsoft.com/office/drawing/2014/main" id="{2362D48F-5655-4284-898B-E825CBAF091C}"/>
              </a:ext>
            </a:extLst>
          </p:cNvPr>
          <p:cNvCxnSpPr/>
          <p:nvPr userDrawn="1"/>
        </p:nvCxnSpPr>
        <p:spPr>
          <a:xfrm>
            <a:off x="306604" y="961720"/>
            <a:ext cx="11588400" cy="28754"/>
          </a:xfrm>
          <a:prstGeom prst="straightConnector1">
            <a:avLst/>
          </a:prstGeom>
          <a:ln w="12700">
            <a:solidFill>
              <a:srgbClr val="8497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1682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Yu Gothic" panose="020B0400000000000000" pitchFamily="50" charset="-128"/>
          <a:ea typeface="Yu Gothic" panose="020B0400000000000000" pitchFamily="50" charset="-128"/>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Yu Gothic" panose="020B0400000000000000" pitchFamily="50" charset="-128"/>
          <a:ea typeface="Yu Gothic" panose="020B0400000000000000" pitchFamily="50" charset="-128"/>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Yu Gothic" panose="020B0400000000000000" pitchFamily="50" charset="-128"/>
          <a:ea typeface="Yu Gothic" panose="020B0400000000000000" pitchFamily="50" charset="-128"/>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Yu Gothic" panose="020B0400000000000000" pitchFamily="50" charset="-128"/>
          <a:ea typeface="Yu Gothic" panose="020B0400000000000000" pitchFamily="50" charset="-128"/>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Yu Gothic" panose="020B0400000000000000" pitchFamily="50" charset="-128"/>
          <a:ea typeface="Yu Gothic"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8.jpg"/><Relationship Id="rId11" Type="http://schemas.openxmlformats.org/officeDocument/2006/relationships/image" Target="../media/image54.png"/><Relationship Id="rId5" Type="http://schemas.openxmlformats.org/officeDocument/2006/relationships/image" Target="../media/image7.jpg"/><Relationship Id="rId10" Type="http://schemas.openxmlformats.org/officeDocument/2006/relationships/image" Target="../media/image49.png"/><Relationship Id="rId4" Type="http://schemas.openxmlformats.org/officeDocument/2006/relationships/image" Target="../media/image6.jp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media/image3.jpeg"/><Relationship Id="rId17"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4.png"/><Relationship Id="rId11" Type="http://schemas.openxmlformats.org/officeDocument/2006/relationships/image" Target="../media/image2.jpe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1.jpe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1.png"/><Relationship Id="rId11" Type="http://schemas.openxmlformats.org/officeDocument/2006/relationships/image" Target="../media/image17.png"/><Relationship Id="rId5" Type="http://schemas.openxmlformats.org/officeDocument/2006/relationships/image" Target="../media/image310.png"/><Relationship Id="rId10" Type="http://schemas.openxmlformats.org/officeDocument/2006/relationships/image" Target="../media/image80.png"/><Relationship Id="rId4" Type="http://schemas.openxmlformats.org/officeDocument/2006/relationships/image" Target="../media/image210.png"/><Relationship Id="rId9"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35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1929420-79EB-4B77-8E63-38187A279CF3}"/>
              </a:ext>
            </a:extLst>
          </p:cNvPr>
          <p:cNvSpPr/>
          <p:nvPr/>
        </p:nvSpPr>
        <p:spPr>
          <a:xfrm>
            <a:off x="0" y="1219200"/>
            <a:ext cx="12192000" cy="304165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2" name="组合 1">
            <a:extLst>
              <a:ext uri="{FF2B5EF4-FFF2-40B4-BE49-F238E27FC236}">
                <a16:creationId xmlns:a16="http://schemas.microsoft.com/office/drawing/2014/main" id="{3A55F622-F25A-4B5F-B4F4-29FD444D45AC}"/>
              </a:ext>
            </a:extLst>
          </p:cNvPr>
          <p:cNvGrpSpPr/>
          <p:nvPr/>
        </p:nvGrpSpPr>
        <p:grpSpPr>
          <a:xfrm>
            <a:off x="406401" y="1645223"/>
            <a:ext cx="11176988" cy="2342004"/>
            <a:chOff x="406401" y="1477915"/>
            <a:chExt cx="11176988" cy="2342004"/>
          </a:xfrm>
        </p:grpSpPr>
        <p:sp>
          <p:nvSpPr>
            <p:cNvPr id="4" name="标题 6">
              <a:extLst>
                <a:ext uri="{FF2B5EF4-FFF2-40B4-BE49-F238E27FC236}">
                  <a16:creationId xmlns:a16="http://schemas.microsoft.com/office/drawing/2014/main" id="{2F20179D-73E3-42F8-8F6C-03B44A3AF121}"/>
                </a:ext>
              </a:extLst>
            </p:cNvPr>
            <p:cNvSpPr txBox="1"/>
            <p:nvPr/>
          </p:nvSpPr>
          <p:spPr>
            <a:xfrm>
              <a:off x="608603" y="1477915"/>
              <a:ext cx="10974785" cy="15237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ysClr val="windowText" lastClr="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prstClr val="black"/>
                  </a:solidFill>
                  <a:effectLst/>
                  <a:uLnTx/>
                  <a:uFillTx/>
                  <a:latin typeface="Arial"/>
                  <a:ea typeface="微软雅黑"/>
                  <a:cs typeface="+mj-cs"/>
                </a:rPr>
                <a:t>Identifying multi-scale spatial heterogeneity in urban housing market:</a:t>
              </a:r>
              <a:endParaRPr kumimoji="1" lang="zh-CN" altLang="en-US" sz="4000" b="1" i="0" u="none" strike="noStrike" kern="1200" cap="none" spc="0" normalizeH="0" baseline="0" noProof="0" dirty="0">
                <a:ln>
                  <a:noFill/>
                </a:ln>
                <a:solidFill>
                  <a:prstClr val="black"/>
                </a:solidFill>
                <a:effectLst/>
                <a:uLnTx/>
                <a:uFillTx/>
                <a:latin typeface="Arial"/>
                <a:ea typeface="微软雅黑"/>
                <a:cs typeface="+mj-cs"/>
              </a:endParaRPr>
            </a:p>
          </p:txBody>
        </p:sp>
        <p:sp>
          <p:nvSpPr>
            <p:cNvPr id="5" name="矩形 4">
              <a:extLst>
                <a:ext uri="{FF2B5EF4-FFF2-40B4-BE49-F238E27FC236}">
                  <a16:creationId xmlns:a16="http://schemas.microsoft.com/office/drawing/2014/main" id="{C04E9334-03B2-4022-BFB3-7AFF33D9160D}"/>
                </a:ext>
              </a:extLst>
            </p:cNvPr>
            <p:cNvSpPr/>
            <p:nvPr/>
          </p:nvSpPr>
          <p:spPr>
            <a:xfrm>
              <a:off x="406401" y="2988922"/>
              <a:ext cx="1117698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Arial"/>
                  <a:ea typeface="微软雅黑"/>
                </a:rPr>
                <a:t>A f</a:t>
              </a:r>
              <a:r>
                <a:rPr kumimoji="1" lang="en-US" altLang="ja-JP" sz="2400" b="0" i="0" u="none" strike="noStrike" kern="1200" cap="none" spc="0" normalizeH="0" baseline="0" noProof="0" dirty="0" err="1">
                  <a:ln>
                    <a:noFill/>
                  </a:ln>
                  <a:solidFill>
                    <a:prstClr val="black"/>
                  </a:solidFill>
                  <a:effectLst/>
                  <a:uLnTx/>
                  <a:uFillTx/>
                  <a:latin typeface="Arial"/>
                  <a:ea typeface="微软雅黑"/>
                  <a:cs typeface="+mn-cs"/>
                </a:rPr>
                <a:t>usion</a:t>
              </a:r>
              <a:r>
                <a:rPr kumimoji="1" lang="en-US" altLang="ja-JP" sz="2400" b="0" i="0" u="none" strike="noStrike" kern="1200" cap="none" spc="0" normalizeH="0" baseline="0" noProof="0" dirty="0">
                  <a:ln>
                    <a:noFill/>
                  </a:ln>
                  <a:solidFill>
                    <a:prstClr val="black"/>
                  </a:solidFill>
                  <a:effectLst/>
                  <a:uLnTx/>
                  <a:uFillTx/>
                  <a:latin typeface="Arial"/>
                  <a:ea typeface="微软雅黑"/>
                  <a:cs typeface="+mn-cs"/>
                </a:rPr>
                <a:t> approach combining random effects eigenvector spatially filtering-based spatially varying coefficient (RE-ESF-SVC) model with Fused </a:t>
              </a:r>
              <a:r>
                <a:rPr lang="en-US" altLang="ja-JP" sz="2400" dirty="0">
                  <a:solidFill>
                    <a:prstClr val="black"/>
                  </a:solidFill>
                  <a:latin typeface="Arial"/>
                  <a:ea typeface="微软雅黑"/>
                </a:rPr>
                <a:t>L</a:t>
              </a:r>
              <a:r>
                <a:rPr kumimoji="1" lang="en-US" altLang="ja-JP" sz="2400" b="0" i="0" u="none" strike="noStrike" kern="1200" cap="none" spc="0" normalizeH="0" baseline="0" noProof="0" dirty="0">
                  <a:ln>
                    <a:noFill/>
                  </a:ln>
                  <a:solidFill>
                    <a:prstClr val="black"/>
                  </a:solidFill>
                  <a:effectLst/>
                  <a:uLnTx/>
                  <a:uFillTx/>
                  <a:latin typeface="Arial"/>
                  <a:ea typeface="微软雅黑"/>
                  <a:cs typeface="+mn-cs"/>
                </a:rPr>
                <a:t>ASSO</a:t>
              </a:r>
              <a:endParaRPr kumimoji="1" lang="ja-JP" altLang="en-US" sz="2400" b="0" i="0" u="none" strike="noStrike" kern="1200" cap="none" spc="0" normalizeH="0" baseline="0" noProof="0" dirty="0">
                <a:ln>
                  <a:noFill/>
                </a:ln>
                <a:solidFill>
                  <a:prstClr val="black"/>
                </a:solidFill>
                <a:effectLst/>
                <a:uLnTx/>
                <a:uFillTx/>
                <a:latin typeface="Arial"/>
                <a:ea typeface="微软雅黑"/>
                <a:cs typeface="+mn-cs"/>
              </a:endParaRPr>
            </a:p>
          </p:txBody>
        </p:sp>
      </p:grpSp>
      <p:sp>
        <p:nvSpPr>
          <p:cNvPr id="7" name="矩形 6">
            <a:extLst>
              <a:ext uri="{FF2B5EF4-FFF2-40B4-BE49-F238E27FC236}">
                <a16:creationId xmlns:a16="http://schemas.microsoft.com/office/drawing/2014/main" id="{73EBCE57-6CBC-4CAD-A53A-BE86CA1E4D78}"/>
              </a:ext>
            </a:extLst>
          </p:cNvPr>
          <p:cNvSpPr/>
          <p:nvPr/>
        </p:nvSpPr>
        <p:spPr>
          <a:xfrm>
            <a:off x="2587342" y="4456205"/>
            <a:ext cx="7017306" cy="1817357"/>
          </a:xfrm>
          <a:prstGeom prst="rect">
            <a:avLst/>
          </a:prstGeom>
        </p:spPr>
        <p:txBody>
          <a:bodyPr wrap="non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微软雅黑"/>
                <a:cs typeface="+mn-cs"/>
              </a:rPr>
              <a:t>Zhan Peng, Ryo Inoue</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微软雅黑"/>
                <a:cs typeface="+mn-cs"/>
              </a:rPr>
              <a:t>February 25-March 1, 2022</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微软雅黑"/>
                <a:cs typeface="+mn-cs"/>
              </a:rPr>
              <a:t>2022 AAG Annual Meeting</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a:ea typeface="微软雅黑"/>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a:ea typeface="微软雅黑"/>
                <a:cs typeface="+mn-cs"/>
              </a:rPr>
              <a:t>Graduate School of Information Sciences, Tohoku University</a:t>
            </a:r>
            <a:endParaRPr kumimoji="1" lang="ja-JP" altLang="en-US" sz="2000" b="0" i="0" u="none"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96206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a:extLst>
              <a:ext uri="{FF2B5EF4-FFF2-40B4-BE49-F238E27FC236}">
                <a16:creationId xmlns:a16="http://schemas.microsoft.com/office/drawing/2014/main" id="{A004B83D-9112-4FF6-ACA9-5FA6A943D074}"/>
              </a:ext>
            </a:extLst>
          </p:cNvPr>
          <p:cNvCxnSpPr/>
          <p:nvPr/>
        </p:nvCxnSpPr>
        <p:spPr>
          <a:xfrm>
            <a:off x="1376569" y="3804566"/>
            <a:ext cx="0" cy="1446144"/>
          </a:xfrm>
          <a:prstGeom prst="straightConnector1">
            <a:avLst/>
          </a:prstGeom>
          <a:ln w="28575">
            <a:solidFill>
              <a:srgbClr val="EC6A6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parameter estimation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26" name="矩形 25">
            <a:extLst>
              <a:ext uri="{FF2B5EF4-FFF2-40B4-BE49-F238E27FC236}">
                <a16:creationId xmlns:a16="http://schemas.microsoft.com/office/drawing/2014/main" id="{47FD1CD2-E464-4BB4-9F32-8BA687A3BFD5}"/>
              </a:ext>
            </a:extLst>
          </p:cNvPr>
          <p:cNvSpPr/>
          <p:nvPr/>
        </p:nvSpPr>
        <p:spPr>
          <a:xfrm>
            <a:off x="368368" y="1238960"/>
            <a:ext cx="8614859" cy="461665"/>
          </a:xfrm>
          <a:prstGeom prst="rect">
            <a:avLst/>
          </a:prstGeom>
        </p:spPr>
        <p:txBody>
          <a:bodyPr wrap="none">
            <a:spAutoFit/>
          </a:bodyPr>
          <a:lstStyle/>
          <a:p>
            <a:pPr>
              <a:buClr>
                <a:schemeClr val="accent1"/>
              </a:buClr>
              <a:buSzPct val="100000"/>
            </a:pPr>
            <a:r>
              <a:rPr lang="en-US" altLang="ja-JP" sz="2400" b="1" dirty="0">
                <a:solidFill>
                  <a:prstClr val="black"/>
                </a:solidFill>
                <a:latin typeface="+mj-lt"/>
                <a:ea typeface="Yu Gothic Medium" panose="020B0500000000000000" pitchFamily="50" charset="-128"/>
              </a:rPr>
              <a:t>Restricted maximum likelihood-based iterative estimation</a:t>
            </a:r>
          </a:p>
        </p:txBody>
      </p:sp>
      <p:grpSp>
        <p:nvGrpSpPr>
          <p:cNvPr id="30" name="组合 29">
            <a:extLst>
              <a:ext uri="{FF2B5EF4-FFF2-40B4-BE49-F238E27FC236}">
                <a16:creationId xmlns:a16="http://schemas.microsoft.com/office/drawing/2014/main" id="{23801C36-11D2-4C15-B9F5-7E7806E8BBFC}"/>
              </a:ext>
            </a:extLst>
          </p:cNvPr>
          <p:cNvGrpSpPr/>
          <p:nvPr/>
        </p:nvGrpSpPr>
        <p:grpSpPr>
          <a:xfrm>
            <a:off x="156393" y="1742169"/>
            <a:ext cx="11378220" cy="4595216"/>
            <a:chOff x="108630" y="1563010"/>
            <a:chExt cx="11378220" cy="4595216"/>
          </a:xfrm>
        </p:grpSpPr>
        <p:grpSp>
          <p:nvGrpSpPr>
            <p:cNvPr id="33" name="组合 32">
              <a:extLst>
                <a:ext uri="{FF2B5EF4-FFF2-40B4-BE49-F238E27FC236}">
                  <a16:creationId xmlns:a16="http://schemas.microsoft.com/office/drawing/2014/main" id="{202C86AB-B0A3-4E33-9344-7BC40C15FD77}"/>
                </a:ext>
              </a:extLst>
            </p:cNvPr>
            <p:cNvGrpSpPr/>
            <p:nvPr/>
          </p:nvGrpSpPr>
          <p:grpSpPr>
            <a:xfrm>
              <a:off x="692018" y="1563010"/>
              <a:ext cx="10794832" cy="4595216"/>
              <a:chOff x="796028" y="1115605"/>
              <a:chExt cx="10794832" cy="4595216"/>
            </a:xfrm>
          </p:grpSpPr>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70FE67FE-5746-4165-8AB0-77906B3326B3}"/>
                      </a:ext>
                    </a:extLst>
                  </p:cNvPr>
                  <p:cNvSpPr/>
                  <p:nvPr/>
                </p:nvSpPr>
                <p:spPr>
                  <a:xfrm>
                    <a:off x="796030" y="1115605"/>
                    <a:ext cx="10377134" cy="807337"/>
                  </a:xfrm>
                  <a:prstGeom prst="rect">
                    <a:avLst/>
                  </a:prstGeom>
                </p:spPr>
                <p:txBody>
                  <a:bodyPr wrap="square">
                    <a:spAutoFit/>
                  </a:bodyPr>
                  <a:lstStyle/>
                  <a:p>
                    <a:pPr lvl="0">
                      <a:defRPr/>
                    </a:pPr>
                    <a:r>
                      <a:rPr lang="en-US" altLang="ja-JP" sz="2000" b="1" dirty="0">
                        <a:solidFill>
                          <a:schemeClr val="accent1"/>
                        </a:solidFill>
                        <a:latin typeface="+mj-lt"/>
                        <a:ea typeface="游ゴシック" panose="020B0400000000000000" pitchFamily="50" charset="-128"/>
                      </a:rPr>
                      <a:t>Initial phase: </a:t>
                    </a:r>
                    <a:r>
                      <a:rPr lang="en-US" altLang="ja-JP" sz="2000" dirty="0"/>
                      <a:t>Apply Fused LASSO to estimate </a:t>
                    </a:r>
                    <a:r>
                      <a:rPr lang="en-US" altLang="ja-JP" sz="2000" u="sng" dirty="0"/>
                      <a:t>initial fixed effect coefficients </a:t>
                    </a:r>
                    <a14:m>
                      <m:oMath xmlns:m="http://schemas.openxmlformats.org/officeDocument/2006/math">
                        <m:sSup>
                          <m:sSupPr>
                            <m:ctrlPr>
                              <a:rPr lang="ja-JP" altLang="ja-JP" sz="2000" i="1">
                                <a:latin typeface="Cambria Math" panose="02040503050406030204" pitchFamily="18" charset="0"/>
                              </a:rPr>
                            </m:ctrlPr>
                          </m:sSupPr>
                          <m:e>
                            <m:sSup>
                              <m:sSupPr>
                                <m:ctrlPr>
                                  <a:rPr lang="ja-JP" altLang="ja-JP" sz="2000" i="1">
                                    <a:latin typeface="Cambria Math" panose="02040503050406030204" pitchFamily="18" charset="0"/>
                                  </a:rPr>
                                </m:ctrlPr>
                              </m:sSupPr>
                              <m:e>
                                <m:acc>
                                  <m:accPr>
                                    <m:chr m:val="̂"/>
                                    <m:ctrlPr>
                                      <a:rPr lang="ja-JP" altLang="ja-JP" sz="2000" b="1" i="1">
                                        <a:latin typeface="Cambria Math" panose="02040503050406030204" pitchFamily="18" charset="0"/>
                                      </a:rPr>
                                    </m:ctrlPr>
                                  </m:accPr>
                                  <m:e>
                                    <m:r>
                                      <a:rPr lang="en-US" altLang="ja-JP" sz="2000" b="1" i="1">
                                        <a:latin typeface="Cambria Math" panose="02040503050406030204" pitchFamily="18" charset="0"/>
                                      </a:rPr>
                                      <m:t>𝛃</m:t>
                                    </m:r>
                                  </m:e>
                                </m:acc>
                              </m:e>
                              <m:sup>
                                <m:r>
                                  <a:rPr lang="en-US" altLang="ja-JP" sz="2000" i="1">
                                    <a:latin typeface="Cambria Math" panose="02040503050406030204" pitchFamily="18" charset="0"/>
                                  </a:rPr>
                                  <m:t>𝑎𝑙𝑙</m:t>
                                </m:r>
                              </m:sup>
                            </m:sSup>
                          </m:e>
                          <m:sup>
                            <m:d>
                              <m:dPr>
                                <m:ctrlPr>
                                  <a:rPr lang="ja-JP" altLang="ja-JP" sz="2000" i="1">
                                    <a:latin typeface="Cambria Math" panose="02040503050406030204" pitchFamily="18" charset="0"/>
                                  </a:rPr>
                                </m:ctrlPr>
                              </m:dPr>
                              <m:e>
                                <m:r>
                                  <a:rPr lang="en-US" altLang="ja-JP" sz="2000">
                                    <a:latin typeface="Cambria Math" panose="02040503050406030204" pitchFamily="18" charset="0"/>
                                  </a:rPr>
                                  <m:t>0</m:t>
                                </m:r>
                              </m:e>
                            </m:d>
                          </m:sup>
                        </m:sSup>
                        <m:r>
                          <a:rPr lang="en-US" altLang="ja-JP" sz="2000" i="1">
                            <a:latin typeface="Cambria Math" panose="02040503050406030204" pitchFamily="18" charset="0"/>
                          </a:rPr>
                          <m:t> </m:t>
                        </m:r>
                      </m:oMath>
                    </a14:m>
                    <a:r>
                      <a:rPr lang="en-US" altLang="ja-JP" sz="2000" dirty="0"/>
                      <a:t>for (1)</a:t>
                    </a:r>
                  </a:p>
                  <a:p>
                    <a:pPr lvl="0">
                      <a:defRPr/>
                    </a:pPr>
                    <a:r>
                      <a:rPr lang="en-US" altLang="ja-JP" sz="2000" dirty="0"/>
                      <a:t>	           with no random effects</a:t>
                    </a:r>
                    <a:endParaRPr kumimoji="0" lang="en-US" altLang="ja-JP" sz="2000" b="0" i="0" u="none" strike="noStrike" kern="1200" cap="none" spc="0" normalizeH="0" baseline="0" noProof="0" dirty="0">
                      <a:ln>
                        <a:noFill/>
                      </a:ln>
                      <a:solidFill>
                        <a:prstClr val="black"/>
                      </a:solidFill>
                      <a:effectLst/>
                      <a:uLnTx/>
                      <a:uFillTx/>
                      <a:latin typeface="Yu Gothic Medium" panose="020B0500000000000000" pitchFamily="50" charset="-128"/>
                      <a:ea typeface="Yu Gothic Medium" panose="020B0500000000000000" pitchFamily="50" charset="-128"/>
                      <a:cs typeface="Arial"/>
                    </a:endParaRPr>
                  </a:p>
                </p:txBody>
              </p:sp>
            </mc:Choice>
            <mc:Fallback xmlns="">
              <p:sp>
                <p:nvSpPr>
                  <p:cNvPr id="42" name="矩形 41">
                    <a:extLst>
                      <a:ext uri="{FF2B5EF4-FFF2-40B4-BE49-F238E27FC236}">
                        <a16:creationId xmlns:a16="http://schemas.microsoft.com/office/drawing/2014/main" id="{70FE67FE-5746-4165-8AB0-77906B3326B3}"/>
                      </a:ext>
                    </a:extLst>
                  </p:cNvPr>
                  <p:cNvSpPr>
                    <a:spLocks noRot="1" noChangeAspect="1" noMove="1" noResize="1" noEditPoints="1" noAdjustHandles="1" noChangeArrowheads="1" noChangeShapeType="1" noTextEdit="1"/>
                  </p:cNvSpPr>
                  <p:nvPr/>
                </p:nvSpPr>
                <p:spPr>
                  <a:xfrm>
                    <a:off x="796030" y="1115605"/>
                    <a:ext cx="10377134" cy="807337"/>
                  </a:xfrm>
                  <a:prstGeom prst="rect">
                    <a:avLst/>
                  </a:prstGeom>
                  <a:blipFill>
                    <a:blip r:embed="rId3"/>
                    <a:stretch>
                      <a:fillRect l="-587" b="-121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BCC300A7-C4DD-4AF4-96A5-8E72098EB9F3}"/>
                      </a:ext>
                    </a:extLst>
                  </p:cNvPr>
                  <p:cNvSpPr/>
                  <p:nvPr/>
                </p:nvSpPr>
                <p:spPr>
                  <a:xfrm>
                    <a:off x="796029" y="2575935"/>
                    <a:ext cx="10794831" cy="807337"/>
                  </a:xfrm>
                  <a:prstGeom prst="rect">
                    <a:avLst/>
                  </a:prstGeom>
                </p:spPr>
                <p:txBody>
                  <a:bodyPr wrap="square">
                    <a:spAutoFit/>
                  </a:bodyPr>
                  <a:lstStyle/>
                  <a:p>
                    <a:pPr>
                      <a:defRPr/>
                    </a:pPr>
                    <a:r>
                      <a:rPr lang="en-US" altLang="ja-JP" sz="2000" b="1" dirty="0">
                        <a:solidFill>
                          <a:schemeClr val="accent1"/>
                        </a:solidFill>
                        <a:latin typeface="+mj-lt"/>
                        <a:ea typeface="游ゴシック" panose="020B0400000000000000" pitchFamily="50" charset="-128"/>
                      </a:rPr>
                      <a:t>Step</a:t>
                    </a:r>
                    <a:r>
                      <a:rPr lang="ja-JP" altLang="en-US" sz="2000" b="1" dirty="0">
                        <a:solidFill>
                          <a:schemeClr val="accent1"/>
                        </a:solidFill>
                        <a:latin typeface="+mj-lt"/>
                        <a:ea typeface="游ゴシック" panose="020B0400000000000000" pitchFamily="50" charset="-128"/>
                      </a:rPr>
                      <a:t> </a:t>
                    </a:r>
                    <a:r>
                      <a:rPr lang="en-US" altLang="ja-JP" sz="2000" b="1" dirty="0">
                        <a:solidFill>
                          <a:schemeClr val="accent1"/>
                        </a:solidFill>
                        <a:latin typeface="+mj-lt"/>
                        <a:ea typeface="游ゴシック" panose="020B0400000000000000" pitchFamily="50" charset="-128"/>
                      </a:rPr>
                      <a:t>1:</a:t>
                    </a:r>
                    <a:r>
                      <a:rPr lang="ja-JP" altLang="en-US" sz="2000" b="1" dirty="0">
                        <a:solidFill>
                          <a:srgbClr val="4E7590"/>
                        </a:solidFill>
                        <a:latin typeface="+mj-lt"/>
                        <a:ea typeface="Yu Gothic Medium" panose="020B0500000000000000" pitchFamily="50" charset="-128"/>
                      </a:rPr>
                      <a:t>　</a:t>
                    </a:r>
                    <a:r>
                      <a:rPr lang="en-US" altLang="ja-JP" sz="2000" dirty="0">
                        <a:latin typeface="+mj-lt"/>
                        <a:ea typeface="Yu Gothic Medium" panose="020B0500000000000000" pitchFamily="50" charset="-128"/>
                      </a:rPr>
                      <a:t>B</a:t>
                    </a:r>
                    <a:r>
                      <a:rPr lang="en-US" altLang="ja-JP" sz="2000" dirty="0">
                        <a:solidFill>
                          <a:schemeClr val="tx1"/>
                        </a:solidFill>
                        <a:latin typeface="+mj-lt"/>
                        <a:ea typeface="Yu Gothic Medium" panose="020B0500000000000000" pitchFamily="50" charset="-128"/>
                      </a:rPr>
                      <a:t>ased on</a:t>
                    </a:r>
                    <a:r>
                      <a:rPr lang="ja-JP" altLang="ja-JP" sz="2000" dirty="0">
                        <a:solidFill>
                          <a:schemeClr val="tx1"/>
                        </a:solidFill>
                        <a:latin typeface="+mj-lt"/>
                      </a:rPr>
                      <a:t> </a:t>
                    </a:r>
                    <a14:m>
                      <m:oMath xmlns:m="http://schemas.openxmlformats.org/officeDocument/2006/math">
                        <m:sSup>
                          <m:sSupPr>
                            <m:ctrlPr>
                              <a:rPr lang="ja-JP" altLang="ja-JP" sz="2000" i="1">
                                <a:solidFill>
                                  <a:schemeClr val="tx1"/>
                                </a:solidFill>
                                <a:latin typeface="Cambria Math" panose="02040503050406030204" pitchFamily="18" charset="0"/>
                              </a:rPr>
                            </m:ctrlPr>
                          </m:sSupPr>
                          <m:e>
                            <m:sSup>
                              <m:sSupPr>
                                <m:ctrlPr>
                                  <a:rPr lang="ja-JP" altLang="ja-JP" sz="2000" i="1">
                                    <a:solidFill>
                                      <a:schemeClr val="tx1"/>
                                    </a:solidFill>
                                    <a:latin typeface="Cambria Math" panose="02040503050406030204" pitchFamily="18" charset="0"/>
                                  </a:rPr>
                                </m:ctrlPr>
                              </m:sSupPr>
                              <m:e>
                                <m:acc>
                                  <m:accPr>
                                    <m:chr m:val="̂"/>
                                    <m:ctrlPr>
                                      <a:rPr lang="ja-JP" altLang="ja-JP" sz="2000" b="1" i="1">
                                        <a:solidFill>
                                          <a:schemeClr val="tx1"/>
                                        </a:solidFill>
                                        <a:latin typeface="Cambria Math" panose="02040503050406030204" pitchFamily="18" charset="0"/>
                                      </a:rPr>
                                    </m:ctrlPr>
                                  </m:accPr>
                                  <m:e>
                                    <m:r>
                                      <a:rPr lang="en-US" altLang="ja-JP" sz="2000" b="1" i="1">
                                        <a:solidFill>
                                          <a:schemeClr val="tx1"/>
                                        </a:solidFill>
                                        <a:latin typeface="Cambria Math" panose="02040503050406030204" pitchFamily="18" charset="0"/>
                                      </a:rPr>
                                      <m:t>𝛃</m:t>
                                    </m:r>
                                  </m:e>
                                </m:acc>
                              </m:e>
                              <m:sup>
                                <m:r>
                                  <a:rPr lang="en-US" altLang="ja-JP" sz="2000" i="1">
                                    <a:solidFill>
                                      <a:schemeClr val="tx1"/>
                                    </a:solidFill>
                                    <a:latin typeface="Cambria Math" panose="02040503050406030204" pitchFamily="18" charset="0"/>
                                  </a:rPr>
                                  <m:t>𝑎𝑙𝑙</m:t>
                                </m:r>
                              </m:sup>
                            </m:sSup>
                          </m:e>
                          <m:sup>
                            <m:d>
                              <m:dPr>
                                <m:ctrlPr>
                                  <a:rPr lang="ja-JP" altLang="ja-JP" sz="2000" i="1">
                                    <a:solidFill>
                                      <a:schemeClr val="tx1"/>
                                    </a:solidFill>
                                    <a:latin typeface="Cambria Math" panose="02040503050406030204" pitchFamily="18" charset="0"/>
                                  </a:rPr>
                                </m:ctrlPr>
                              </m:dPr>
                              <m:e>
                                <m:r>
                                  <a:rPr lang="en-US" altLang="ja-JP" sz="2000">
                                    <a:solidFill>
                                      <a:schemeClr val="tx1"/>
                                    </a:solidFill>
                                    <a:latin typeface="Cambria Math" panose="02040503050406030204" pitchFamily="18" charset="0"/>
                                  </a:rPr>
                                  <m:t>0</m:t>
                                </m:r>
                              </m:e>
                            </m:d>
                          </m:sup>
                        </m:sSup>
                      </m:oMath>
                    </a14:m>
                    <a:r>
                      <a:rPr kumimoji="0" lang="en-US" altLang="ja-JP" sz="2000" dirty="0">
                        <a:solidFill>
                          <a:schemeClr val="tx1"/>
                        </a:solidFill>
                        <a:latin typeface="+mj-lt"/>
                        <a:ea typeface="Yu Gothic Medium" panose="020B0500000000000000" pitchFamily="50" charset="-128"/>
                        <a:cs typeface="Arial"/>
                      </a:rPr>
                      <a:t>, estimate </a:t>
                    </a:r>
                    <a:r>
                      <a:rPr kumimoji="0" lang="en-US" altLang="ja-JP" sz="2000" u="sng" dirty="0">
                        <a:solidFill>
                          <a:schemeClr val="tx1"/>
                        </a:solidFill>
                        <a:latin typeface="+mj-lt"/>
                        <a:ea typeface="Yu Gothic Medium" panose="020B0500000000000000" pitchFamily="50" charset="-128"/>
                        <a:cs typeface="Arial"/>
                      </a:rPr>
                      <a:t>random effect coefficients </a:t>
                    </a:r>
                    <a14:m>
                      <m:oMath xmlns:m="http://schemas.openxmlformats.org/officeDocument/2006/math">
                        <m:acc>
                          <m:accPr>
                            <m:chr m:val="̃"/>
                            <m:ctrlPr>
                              <a:rPr lang="ja-JP" altLang="en-US" sz="2000" i="1">
                                <a:solidFill>
                                  <a:schemeClr val="tx1"/>
                                </a:solidFill>
                                <a:latin typeface="Cambria Math" panose="02040503050406030204" pitchFamily="18" charset="0"/>
                              </a:rPr>
                            </m:ctrlPr>
                          </m:accPr>
                          <m:e>
                            <m:r>
                              <a:rPr lang="ja-JP" altLang="en-US" sz="2000" b="1">
                                <a:solidFill>
                                  <a:schemeClr val="tx1"/>
                                </a:solidFill>
                                <a:latin typeface="Cambria Math" panose="02040503050406030204" pitchFamily="18" charset="0"/>
                              </a:rPr>
                              <m:t>𝐕</m:t>
                            </m:r>
                          </m:e>
                        </m:acc>
                        <m:d>
                          <m:dPr>
                            <m:ctrlPr>
                              <a:rPr lang="ja-JP" altLang="en-US" sz="2000" i="1">
                                <a:solidFill>
                                  <a:schemeClr val="tx1"/>
                                </a:solidFill>
                                <a:latin typeface="Cambria Math" panose="02040503050406030204" pitchFamily="18" charset="0"/>
                              </a:rPr>
                            </m:ctrlPr>
                          </m:dPr>
                          <m:e>
                            <m:r>
                              <a:rPr lang="ja-JP" altLang="en-US" sz="2000" b="1">
                                <a:solidFill>
                                  <a:schemeClr val="tx1"/>
                                </a:solidFill>
                                <a:latin typeface="Cambria Math" panose="02040503050406030204" pitchFamily="18" charset="0"/>
                              </a:rPr>
                              <m:t>𝚯</m:t>
                            </m:r>
                          </m:e>
                        </m:d>
                        <m:acc>
                          <m:accPr>
                            <m:chr m:val="̃"/>
                            <m:ctrlPr>
                              <a:rPr lang="ja-JP" altLang="en-US" sz="2000" i="1">
                                <a:solidFill>
                                  <a:schemeClr val="tx1"/>
                                </a:solidFill>
                                <a:latin typeface="Cambria Math" panose="02040503050406030204" pitchFamily="18" charset="0"/>
                              </a:rPr>
                            </m:ctrlPr>
                          </m:accPr>
                          <m:e>
                            <m:r>
                              <a:rPr lang="ja-JP" altLang="en-US" sz="2000" b="1">
                                <a:solidFill>
                                  <a:schemeClr val="tx1"/>
                                </a:solidFill>
                                <a:latin typeface="Cambria Math" panose="02040503050406030204" pitchFamily="18" charset="0"/>
                              </a:rPr>
                              <m:t>𝐮</m:t>
                            </m:r>
                          </m:e>
                        </m:acc>
                        <m:r>
                          <a:rPr lang="ja-JP" altLang="en-US" sz="2000" i="1">
                            <a:solidFill>
                              <a:schemeClr val="tx1"/>
                            </a:solidFill>
                            <a:latin typeface="Cambria Math" panose="02040503050406030204" pitchFamily="18" charset="0"/>
                          </a:rPr>
                          <m:t> </m:t>
                        </m:r>
                      </m:oMath>
                    </a14:m>
                    <a:r>
                      <a:rPr kumimoji="0" lang="en-US" altLang="ja-JP" sz="2000" dirty="0">
                        <a:solidFill>
                          <a:schemeClr val="tx1"/>
                        </a:solidFill>
                        <a:latin typeface="+mj-lt"/>
                        <a:ea typeface="Yu Gothic Medium" panose="020B0500000000000000" pitchFamily="50" charset="-128"/>
                        <a:cs typeface="Arial"/>
                      </a:rPr>
                      <a:t>and </a:t>
                    </a:r>
                    <a:r>
                      <a:rPr kumimoji="0" lang="en-US" altLang="ja-JP" sz="2000" u="sng" dirty="0">
                        <a:solidFill>
                          <a:schemeClr val="tx1"/>
                        </a:solidFill>
                        <a:latin typeface="+mj-lt"/>
                        <a:ea typeface="Yu Gothic Medium" panose="020B0500000000000000" pitchFamily="50" charset="-128"/>
                        <a:cs typeface="Arial"/>
                      </a:rPr>
                      <a:t>the variance </a:t>
                    </a:r>
                    <a14:m>
                      <m:oMath xmlns:m="http://schemas.openxmlformats.org/officeDocument/2006/math">
                        <m:sSub>
                          <m:sSubPr>
                            <m:ctrlPr>
                              <a:rPr lang="ja-JP" altLang="ja-JP" sz="2000" i="1">
                                <a:latin typeface="Cambria Math" panose="02040503050406030204" pitchFamily="18" charset="0"/>
                              </a:rPr>
                            </m:ctrlPr>
                          </m:sSubPr>
                          <m:e>
                            <m:acc>
                              <m:accPr>
                                <m:chr m:val="̂"/>
                                <m:ctrlPr>
                                  <a:rPr lang="ja-JP" altLang="ja-JP" sz="2000" i="1">
                                    <a:latin typeface="Cambria Math" panose="02040503050406030204" pitchFamily="18" charset="0"/>
                                  </a:rPr>
                                </m:ctrlPr>
                              </m:accPr>
                              <m:e>
                                <m:r>
                                  <a:rPr lang="en-US" altLang="ja-JP" sz="2000" b="1" i="1">
                                    <a:latin typeface="Cambria Math" panose="02040503050406030204" pitchFamily="18" charset="0"/>
                                  </a:rPr>
                                  <m:t>𝐕</m:t>
                                </m:r>
                              </m:e>
                            </m:acc>
                          </m:e>
                          <m:sub>
                            <m:r>
                              <a:rPr lang="en-US" altLang="ja-JP" sz="2000" i="1">
                                <a:latin typeface="Cambria Math" panose="02040503050406030204" pitchFamily="18" charset="0"/>
                              </a:rPr>
                              <m:t>𝑦</m:t>
                            </m:r>
                          </m:sub>
                        </m:sSub>
                        <m:r>
                          <a:rPr lang="en-US" altLang="ja-JP" sz="2000" i="1">
                            <a:latin typeface="Cambria Math" panose="02040503050406030204" pitchFamily="18" charset="0"/>
                          </a:rPr>
                          <m:t> </m:t>
                        </m:r>
                      </m:oMath>
                    </a14:m>
                    <a:r>
                      <a:rPr kumimoji="0" lang="en-US" altLang="ja-JP" sz="2000" dirty="0">
                        <a:solidFill>
                          <a:schemeClr val="tx1"/>
                        </a:solidFill>
                        <a:latin typeface="+mj-lt"/>
                        <a:ea typeface="Yu Gothic Medium" panose="020B0500000000000000" pitchFamily="50" charset="-128"/>
                        <a:cs typeface="Arial"/>
                      </a:rPr>
                      <a:t>of </a:t>
                    </a:r>
                    <a14:m>
                      <m:oMath xmlns:m="http://schemas.openxmlformats.org/officeDocument/2006/math">
                        <m:r>
                          <a:rPr lang="en-US" altLang="ja-JP" sz="2000" smtClean="0">
                            <a:solidFill>
                              <a:schemeClr val="tx1"/>
                            </a:solidFill>
                            <a:latin typeface="Cambria Math" panose="02040503050406030204" pitchFamily="18" charset="0"/>
                          </a:rPr>
                          <m:t>𝐲</m:t>
                        </m:r>
                      </m:oMath>
                    </a14:m>
                    <a:endParaRPr lang="en-US" altLang="ja-JP" sz="2000" b="1" dirty="0">
                      <a:solidFill>
                        <a:schemeClr val="tx1"/>
                      </a:solidFill>
                      <a:latin typeface="+mj-lt"/>
                      <a:ea typeface="Yu Gothic Medium" panose="020B0500000000000000" pitchFamily="50" charset="-128"/>
                    </a:endParaRPr>
                  </a:p>
                  <a:p>
                    <a:pPr>
                      <a:defRPr/>
                    </a:pPr>
                    <a:r>
                      <a:rPr lang="en-US" altLang="ja-JP" sz="2000" b="1" dirty="0">
                        <a:latin typeface="+mj-lt"/>
                        <a:ea typeface="Yu Gothic Medium" panose="020B0500000000000000" pitchFamily="50" charset="-128"/>
                      </a:rPr>
                      <a:t>         </a:t>
                    </a:r>
                    <a:r>
                      <a:rPr lang="en-US" altLang="ja-JP" sz="2000" b="1" dirty="0">
                        <a:solidFill>
                          <a:schemeClr val="tx1"/>
                        </a:solidFill>
                        <a:latin typeface="+mj-lt"/>
                        <a:ea typeface="Yu Gothic Medium" panose="020B0500000000000000" pitchFamily="50" charset="-128"/>
                      </a:rPr>
                      <a:t>       </a:t>
                    </a:r>
                    <a:r>
                      <a:rPr lang="en-US" altLang="ja-JP" sz="2000" dirty="0">
                        <a:solidFill>
                          <a:schemeClr val="tx1"/>
                        </a:solidFill>
                        <a:latin typeface="+mj-lt"/>
                        <a:ea typeface="Yu Gothic Medium" panose="020B0500000000000000" pitchFamily="50" charset="-128"/>
                      </a:rPr>
                      <a:t>by </a:t>
                    </a:r>
                    <a:r>
                      <a:rPr lang="en-US" altLang="ja-JP" sz="2000" dirty="0">
                        <a:latin typeface="+mj-lt"/>
                        <a:ea typeface="Yu Gothic Medium" panose="020B0500000000000000" pitchFamily="50" charset="-128"/>
                      </a:rPr>
                      <a:t>r</a:t>
                    </a:r>
                    <a:r>
                      <a:rPr lang="en-US" altLang="ja-JP" sz="2000" dirty="0">
                        <a:solidFill>
                          <a:schemeClr val="tx1"/>
                        </a:solidFill>
                        <a:latin typeface="+mj-lt"/>
                        <a:ea typeface="Yu Gothic Medium" panose="020B0500000000000000" pitchFamily="50" charset="-128"/>
                      </a:rPr>
                      <a:t>estricted maximum likelihood method</a:t>
                    </a:r>
                    <a:endParaRPr lang="ja-JP" altLang="ja-JP" sz="2000" dirty="0">
                      <a:solidFill>
                        <a:srgbClr val="B62B28"/>
                      </a:solidFill>
                      <a:latin typeface="+mj-lt"/>
                      <a:ea typeface="Yu Gothic Medium" panose="020B0500000000000000" pitchFamily="50" charset="-128"/>
                    </a:endParaRPr>
                  </a:p>
                </p:txBody>
              </p:sp>
            </mc:Choice>
            <mc:Fallback xmlns="">
              <p:sp>
                <p:nvSpPr>
                  <p:cNvPr id="43" name="矩形 42">
                    <a:extLst>
                      <a:ext uri="{FF2B5EF4-FFF2-40B4-BE49-F238E27FC236}">
                        <a16:creationId xmlns:a16="http://schemas.microsoft.com/office/drawing/2014/main" id="{BCC300A7-C4DD-4AF4-96A5-8E72098EB9F3}"/>
                      </a:ext>
                    </a:extLst>
                  </p:cNvPr>
                  <p:cNvSpPr>
                    <a:spLocks noRot="1" noChangeAspect="1" noMove="1" noResize="1" noEditPoints="1" noAdjustHandles="1" noChangeArrowheads="1" noChangeShapeType="1" noTextEdit="1"/>
                  </p:cNvSpPr>
                  <p:nvPr/>
                </p:nvSpPr>
                <p:spPr>
                  <a:xfrm>
                    <a:off x="796029" y="2575935"/>
                    <a:ext cx="10794831" cy="807337"/>
                  </a:xfrm>
                  <a:prstGeom prst="rect">
                    <a:avLst/>
                  </a:prstGeom>
                  <a:blipFill>
                    <a:blip r:embed="rId4"/>
                    <a:stretch>
                      <a:fillRect l="-565" b="-127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B06C4F84-7376-45A6-93F8-AD3E645BA882}"/>
                      </a:ext>
                    </a:extLst>
                  </p:cNvPr>
                  <p:cNvSpPr/>
                  <p:nvPr/>
                </p:nvSpPr>
                <p:spPr>
                  <a:xfrm>
                    <a:off x="796028" y="4766011"/>
                    <a:ext cx="10794832" cy="944810"/>
                  </a:xfrm>
                  <a:prstGeom prst="rect">
                    <a:avLst/>
                  </a:prstGeom>
                </p:spPr>
                <p:txBody>
                  <a:bodyPr wrap="square">
                    <a:spAutoFit/>
                  </a:bodyPr>
                  <a:lstStyle/>
                  <a:p>
                    <a:pPr>
                      <a:defRPr/>
                    </a:pPr>
                    <a:r>
                      <a:rPr kumimoji="1" lang="en-US" altLang="ja-JP" sz="2000" b="1" i="0" u="none" strike="noStrike" kern="1200" cap="none" spc="0" normalizeH="0" baseline="0" noProof="0" dirty="0">
                        <a:ln>
                          <a:noFill/>
                        </a:ln>
                        <a:solidFill>
                          <a:schemeClr val="accent1"/>
                        </a:solidFill>
                        <a:effectLst/>
                        <a:uLnTx/>
                        <a:uFillTx/>
                        <a:latin typeface="+mj-lt"/>
                        <a:ea typeface="游ゴシック" panose="020B0400000000000000" pitchFamily="50" charset="-128"/>
                      </a:rPr>
                      <a:t>Step 2:</a:t>
                    </a:r>
                    <a:r>
                      <a:rPr lang="ja-JP" altLang="en-US" sz="2000" dirty="0">
                        <a:solidFill>
                          <a:srgbClr val="4E7590"/>
                        </a:solidFill>
                        <a:latin typeface="+mj-lt"/>
                        <a:ea typeface="Yu Gothic Medium" panose="020B0500000000000000" pitchFamily="50" charset="-128"/>
                      </a:rPr>
                      <a:t>　</a:t>
                    </a:r>
                    <a:r>
                      <a:rPr lang="en-US" altLang="ja-JP" sz="2000" dirty="0">
                        <a:latin typeface="+mj-lt"/>
                      </a:rPr>
                      <a:t>Given </a:t>
                    </a:r>
                    <a14:m>
                      <m:oMath xmlns:m="http://schemas.openxmlformats.org/officeDocument/2006/math">
                        <m:acc>
                          <m:accPr>
                            <m:chr m:val="̂"/>
                            <m:ctrlPr>
                              <a:rPr kumimoji="0" lang="ja-JP" altLang="ja-JP" sz="2000" i="1">
                                <a:solidFill>
                                  <a:prstClr val="black"/>
                                </a:solidFill>
                                <a:latin typeface="Cambria Math" panose="02040503050406030204" pitchFamily="18" charset="0"/>
                                <a:ea typeface="Yu Gothic Medium" panose="020B0500000000000000" pitchFamily="50" charset="-128"/>
                                <a:cs typeface="Arial"/>
                              </a:rPr>
                            </m:ctrlPr>
                          </m:accPr>
                          <m:e>
                            <m:r>
                              <a:rPr kumimoji="0" lang="el-GR" altLang="ja-JP" sz="2000">
                                <a:solidFill>
                                  <a:prstClr val="black"/>
                                </a:solidFill>
                                <a:latin typeface="Cambria Math" panose="02040503050406030204" pitchFamily="18" charset="0"/>
                                <a:ea typeface="Yu Gothic Medium" panose="020B0500000000000000" pitchFamily="50" charset="-128"/>
                                <a:cs typeface="Arial"/>
                              </a:rPr>
                              <m:t>𝚯</m:t>
                            </m:r>
                          </m:e>
                        </m:acc>
                      </m:oMath>
                    </a14:m>
                    <a:r>
                      <a:rPr kumimoji="0" lang="en-US" altLang="ja-JP" sz="2000" dirty="0">
                        <a:solidFill>
                          <a:prstClr val="black"/>
                        </a:solidFill>
                        <a:latin typeface="+mj-lt"/>
                        <a:ea typeface="Yu Gothic Medium" panose="020B0500000000000000" pitchFamily="50" charset="-128"/>
                        <a:cs typeface="Arial"/>
                      </a:rPr>
                      <a:t> and </a:t>
                    </a:r>
                    <a14:m>
                      <m:oMath xmlns:m="http://schemas.openxmlformats.org/officeDocument/2006/math">
                        <m:sSub>
                          <m:sSubPr>
                            <m:ctrlPr>
                              <a:rPr kumimoji="0" lang="ja-JP" altLang="ja-JP" sz="2000" i="1">
                                <a:solidFill>
                                  <a:prstClr val="black"/>
                                </a:solidFill>
                                <a:latin typeface="Cambria Math" panose="02040503050406030204" pitchFamily="18" charset="0"/>
                                <a:ea typeface="Yu Gothic Medium" panose="020B0500000000000000" pitchFamily="50" charset="-128"/>
                                <a:cs typeface="Arial"/>
                              </a:rPr>
                            </m:ctrlPr>
                          </m:sSubPr>
                          <m:e>
                            <m:acc>
                              <m:accPr>
                                <m:chr m:val="̂"/>
                                <m:ctrlPr>
                                  <a:rPr kumimoji="0" lang="ja-JP" altLang="ja-JP" sz="2000" i="1">
                                    <a:solidFill>
                                      <a:prstClr val="black"/>
                                    </a:solidFill>
                                    <a:latin typeface="Cambria Math" panose="02040503050406030204" pitchFamily="18" charset="0"/>
                                    <a:ea typeface="Yu Gothic Medium" panose="020B0500000000000000" pitchFamily="50" charset="-128"/>
                                    <a:cs typeface="Arial"/>
                                  </a:rPr>
                                </m:ctrlPr>
                              </m:accPr>
                              <m:e>
                                <m:r>
                                  <a:rPr kumimoji="0" lang="en-US" altLang="ja-JP" sz="2000">
                                    <a:solidFill>
                                      <a:prstClr val="black"/>
                                    </a:solidFill>
                                    <a:latin typeface="Cambria Math" panose="02040503050406030204" pitchFamily="18" charset="0"/>
                                    <a:ea typeface="Yu Gothic Medium" panose="020B0500000000000000" pitchFamily="50" charset="-128"/>
                                    <a:cs typeface="Arial"/>
                                  </a:rPr>
                                  <m:t>𝐕</m:t>
                                </m:r>
                              </m:e>
                            </m:acc>
                          </m:e>
                          <m:sub>
                            <m:r>
                              <a:rPr kumimoji="0" lang="en-US" altLang="ja-JP" sz="2000">
                                <a:solidFill>
                                  <a:prstClr val="black"/>
                                </a:solidFill>
                                <a:latin typeface="Cambria Math" panose="02040503050406030204" pitchFamily="18" charset="0"/>
                                <a:ea typeface="Yu Gothic Medium" panose="020B0500000000000000" pitchFamily="50" charset="-128"/>
                                <a:cs typeface="Arial"/>
                              </a:rPr>
                              <m:t>𝑦</m:t>
                            </m:r>
                          </m:sub>
                        </m:sSub>
                      </m:oMath>
                    </a14:m>
                    <a:r>
                      <a:rPr kumimoji="0" lang="en-US" altLang="ja-JP" sz="2000" dirty="0">
                        <a:solidFill>
                          <a:prstClr val="black"/>
                        </a:solidFill>
                        <a:latin typeface="+mj-lt"/>
                        <a:ea typeface="Yu Gothic Medium" panose="020B0500000000000000" pitchFamily="50" charset="-128"/>
                        <a:cs typeface="Arial"/>
                      </a:rPr>
                      <a:t>, substitute </a:t>
                    </a:r>
                    <a14:m>
                      <m:oMath xmlns:m="http://schemas.openxmlformats.org/officeDocument/2006/math">
                        <m:r>
                          <a:rPr lang="en-US" altLang="ja-JP" sz="2000" b="1">
                            <a:solidFill>
                              <a:prstClr val="black"/>
                            </a:solidFill>
                            <a:latin typeface="Cambria Math" panose="02040503050406030204" pitchFamily="18" charset="0"/>
                          </a:rPr>
                          <m:t>𝐲</m:t>
                        </m:r>
                        <m:r>
                          <a:rPr lang="en-US" altLang="ja-JP" sz="2000" b="1" i="1" smtClean="0">
                            <a:solidFill>
                              <a:prstClr val="black"/>
                            </a:solidFill>
                            <a:latin typeface="Cambria Math" panose="02040503050406030204" pitchFamily="18" charset="0"/>
                          </a:rPr>
                          <m:t>,  </m:t>
                        </m:r>
                        <m:sSup>
                          <m:sSupPr>
                            <m:ctrlPr>
                              <a:rPr lang="ja-JP" altLang="en-US" sz="2000" b="1" i="1">
                                <a:solidFill>
                                  <a:prstClr val="black"/>
                                </a:solidFill>
                                <a:latin typeface="Cambria Math" panose="02040503050406030204" pitchFamily="18" charset="0"/>
                              </a:rPr>
                            </m:ctrlPr>
                          </m:sSupPr>
                          <m:e>
                            <m:r>
                              <a:rPr lang="ja-JP" altLang="en-US" sz="2000" b="1">
                                <a:solidFill>
                                  <a:prstClr val="black"/>
                                </a:solidFill>
                                <a:latin typeface="Cambria Math" panose="02040503050406030204" pitchFamily="18" charset="0"/>
                              </a:rPr>
                              <m:t>𝐗</m:t>
                            </m:r>
                          </m:e>
                          <m:sup>
                            <m:r>
                              <a:rPr lang="ja-JP" altLang="en-US" sz="2000" i="1">
                                <a:solidFill>
                                  <a:prstClr val="black"/>
                                </a:solidFill>
                                <a:latin typeface="Cambria Math" panose="02040503050406030204" pitchFamily="18" charset="0"/>
                              </a:rPr>
                              <m:t>𝑎𝑙𝑙</m:t>
                            </m:r>
                          </m:sup>
                        </m:sSup>
                      </m:oMath>
                    </a14:m>
                    <a:r>
                      <a:rPr kumimoji="0" lang="en-US" altLang="ja-JP" sz="2000" dirty="0">
                        <a:solidFill>
                          <a:prstClr val="black"/>
                        </a:solidFill>
                        <a:latin typeface="+mj-lt"/>
                        <a:ea typeface="Yu Gothic Medium" panose="020B0500000000000000" pitchFamily="50" charset="-128"/>
                        <a:cs typeface="Arial"/>
                      </a:rPr>
                      <a:t> in (1) with </a:t>
                    </a:r>
                    <a14:m>
                      <m:oMath xmlns:m="http://schemas.openxmlformats.org/officeDocument/2006/math">
                        <m:sSup>
                          <m:sSupPr>
                            <m:ctrlPr>
                              <a:rPr lang="ja-JP" altLang="en-US" sz="2000" i="1">
                                <a:solidFill>
                                  <a:prstClr val="black"/>
                                </a:solidFill>
                                <a:latin typeface="Cambria Math" panose="02040503050406030204" pitchFamily="18" charset="0"/>
                                <a:ea typeface="Noto Sans CJK JP Regular" panose="020B0500000000000000" pitchFamily="34" charset="-128"/>
                              </a:rPr>
                            </m:ctrlPr>
                          </m:sSupPr>
                          <m:e>
                            <m:r>
                              <a:rPr lang="ja-JP" altLang="en-US" sz="2000">
                                <a:solidFill>
                                  <a:prstClr val="black"/>
                                </a:solidFill>
                                <a:latin typeface="Cambria Math" panose="02040503050406030204" pitchFamily="18" charset="0"/>
                                <a:ea typeface="Noto Sans CJK JP Regular" panose="020B0500000000000000" pitchFamily="34" charset="-128"/>
                              </a:rPr>
                              <m:t>𝐲</m:t>
                            </m:r>
                          </m:e>
                          <m:sup>
                            <m:r>
                              <a:rPr lang="ja-JP" altLang="en-US" sz="2000">
                                <a:solidFill>
                                  <a:prstClr val="black"/>
                                </a:solidFill>
                                <a:latin typeface="Cambria Math" panose="02040503050406030204" pitchFamily="18" charset="0"/>
                                <a:ea typeface="Noto Sans CJK JP Regular" panose="020B0500000000000000" pitchFamily="34" charset="-128"/>
                              </a:rPr>
                              <m:t>𝑅</m:t>
                            </m:r>
                          </m:sup>
                        </m:sSup>
                        <m:r>
                          <a:rPr lang="ja-JP" altLang="en-US" sz="2000">
                            <a:solidFill>
                              <a:prstClr val="black"/>
                            </a:solidFill>
                            <a:latin typeface="Cambria Math" panose="02040503050406030204" pitchFamily="18" charset="0"/>
                            <a:ea typeface="Noto Sans CJK JP Regular" panose="020B0500000000000000" pitchFamily="34" charset="-128"/>
                          </a:rPr>
                          <m:t>=</m:t>
                        </m:r>
                        <m:r>
                          <a:rPr lang="ja-JP" altLang="en-US" sz="2000">
                            <a:solidFill>
                              <a:prstClr val="black"/>
                            </a:solidFill>
                            <a:latin typeface="Cambria Math" panose="02040503050406030204" pitchFamily="18" charset="0"/>
                            <a:ea typeface="Noto Sans CJK JP Regular" panose="020B0500000000000000" pitchFamily="34" charset="-128"/>
                          </a:rPr>
                          <m:t>𝐑𝐲</m:t>
                        </m:r>
                        <m:r>
                          <a:rPr lang="en-US" altLang="ja-JP" sz="2000">
                            <a:solidFill>
                              <a:prstClr val="black"/>
                            </a:solidFill>
                            <a:latin typeface="Cambria Math" panose="02040503050406030204" pitchFamily="18" charset="0"/>
                            <a:ea typeface="Noto Sans CJK JP Regular" panose="020B0500000000000000" pitchFamily="34" charset="-128"/>
                          </a:rPr>
                          <m:t>,  </m:t>
                        </m:r>
                        <m:sSup>
                          <m:sSupPr>
                            <m:ctrlPr>
                              <a:rPr lang="ja-JP" altLang="en-US" sz="2000" i="1">
                                <a:solidFill>
                                  <a:prstClr val="black"/>
                                </a:solidFill>
                                <a:latin typeface="Cambria Math" panose="02040503050406030204" pitchFamily="18" charset="0"/>
                                <a:ea typeface="Noto Sans CJK JP Regular" panose="020B0500000000000000" pitchFamily="34" charset="-128"/>
                              </a:rPr>
                            </m:ctrlPr>
                          </m:sSupPr>
                          <m:e>
                            <m:sSup>
                              <m:sSupPr>
                                <m:ctrlPr>
                                  <a:rPr lang="ja-JP" altLang="en-US" sz="2000" i="1">
                                    <a:solidFill>
                                      <a:prstClr val="black"/>
                                    </a:solidFill>
                                    <a:latin typeface="Cambria Math" panose="02040503050406030204" pitchFamily="18" charset="0"/>
                                    <a:ea typeface="Noto Sans CJK JP Regular" panose="020B0500000000000000" pitchFamily="34" charset="-128"/>
                                  </a:rPr>
                                </m:ctrlPr>
                              </m:sSupPr>
                              <m:e>
                                <m:r>
                                  <a:rPr lang="ja-JP" altLang="en-US" sz="2000">
                                    <a:solidFill>
                                      <a:prstClr val="black"/>
                                    </a:solidFill>
                                    <a:latin typeface="Cambria Math" panose="02040503050406030204" pitchFamily="18" charset="0"/>
                                    <a:ea typeface="Noto Sans CJK JP Regular" panose="020B0500000000000000" pitchFamily="34" charset="-128"/>
                                  </a:rPr>
                                  <m:t>𝐗</m:t>
                                </m:r>
                              </m:e>
                              <m:sup>
                                <m:r>
                                  <a:rPr lang="ja-JP" altLang="en-US" sz="2000">
                                    <a:solidFill>
                                      <a:prstClr val="black"/>
                                    </a:solidFill>
                                    <a:latin typeface="Cambria Math" panose="02040503050406030204" pitchFamily="18" charset="0"/>
                                    <a:ea typeface="Noto Sans CJK JP Regular" panose="020B0500000000000000" pitchFamily="34" charset="-128"/>
                                  </a:rPr>
                                  <m:t>𝑎𝑙𝑙</m:t>
                                </m:r>
                              </m:sup>
                            </m:sSup>
                          </m:e>
                          <m:sup>
                            <m:r>
                              <a:rPr lang="ja-JP" altLang="en-US" sz="2000">
                                <a:solidFill>
                                  <a:prstClr val="black"/>
                                </a:solidFill>
                                <a:latin typeface="Cambria Math" panose="02040503050406030204" pitchFamily="18" charset="0"/>
                                <a:ea typeface="Noto Sans CJK JP Regular" panose="020B0500000000000000" pitchFamily="34" charset="-128"/>
                              </a:rPr>
                              <m:t>𝑅</m:t>
                            </m:r>
                          </m:sup>
                        </m:sSup>
                        <m:r>
                          <a:rPr lang="ja-JP" altLang="en-US" sz="2000">
                            <a:solidFill>
                              <a:prstClr val="black"/>
                            </a:solidFill>
                            <a:latin typeface="Cambria Math" panose="02040503050406030204" pitchFamily="18" charset="0"/>
                            <a:ea typeface="Noto Sans CJK JP Regular" panose="020B0500000000000000" pitchFamily="34" charset="-128"/>
                          </a:rPr>
                          <m:t>=</m:t>
                        </m:r>
                        <m:r>
                          <a:rPr lang="ja-JP" altLang="en-US" sz="2000">
                            <a:solidFill>
                              <a:prstClr val="black"/>
                            </a:solidFill>
                            <a:latin typeface="Cambria Math" panose="02040503050406030204" pitchFamily="18" charset="0"/>
                            <a:ea typeface="Noto Sans CJK JP Regular" panose="020B0500000000000000" pitchFamily="34" charset="-128"/>
                          </a:rPr>
                          <m:t>𝐑</m:t>
                        </m:r>
                        <m:sSup>
                          <m:sSupPr>
                            <m:ctrlPr>
                              <a:rPr lang="ja-JP" altLang="en-US" sz="2000" i="1">
                                <a:solidFill>
                                  <a:prstClr val="black"/>
                                </a:solidFill>
                                <a:latin typeface="Cambria Math" panose="02040503050406030204" pitchFamily="18" charset="0"/>
                                <a:ea typeface="Noto Sans CJK JP Regular" panose="020B0500000000000000" pitchFamily="34" charset="-128"/>
                              </a:rPr>
                            </m:ctrlPr>
                          </m:sSupPr>
                          <m:e>
                            <m:r>
                              <a:rPr lang="ja-JP" altLang="en-US" sz="2000">
                                <a:solidFill>
                                  <a:prstClr val="black"/>
                                </a:solidFill>
                                <a:latin typeface="Cambria Math" panose="02040503050406030204" pitchFamily="18" charset="0"/>
                                <a:ea typeface="Noto Sans CJK JP Regular" panose="020B0500000000000000" pitchFamily="34" charset="-128"/>
                              </a:rPr>
                              <m:t>𝐗</m:t>
                            </m:r>
                          </m:e>
                          <m:sup>
                            <m:r>
                              <a:rPr lang="ja-JP" altLang="en-US" sz="2000">
                                <a:solidFill>
                                  <a:prstClr val="black"/>
                                </a:solidFill>
                                <a:latin typeface="Cambria Math" panose="02040503050406030204" pitchFamily="18" charset="0"/>
                                <a:ea typeface="Noto Sans CJK JP Regular" panose="020B0500000000000000" pitchFamily="34" charset="-128"/>
                              </a:rPr>
                              <m:t>𝑎𝑙𝑙</m:t>
                            </m:r>
                          </m:sup>
                        </m:sSup>
                      </m:oMath>
                    </a14:m>
                    <a:r>
                      <a:rPr lang="en-US" altLang="ja-JP" sz="2000" dirty="0">
                        <a:solidFill>
                          <a:prstClr val="black"/>
                        </a:solidFill>
                        <a:latin typeface="+mj-lt"/>
                        <a:ea typeface="Yu Gothic Medium" panose="020B0500000000000000" pitchFamily="50" charset="-128"/>
                      </a:rPr>
                      <a:t>, where</a:t>
                    </a:r>
                  </a:p>
                  <a:p>
                    <a:pPr>
                      <a:defRPr/>
                    </a:pPr>
                    <a:r>
                      <a:rPr lang="en-US" altLang="ja-JP" sz="2000" dirty="0">
                        <a:solidFill>
                          <a:prstClr val="black"/>
                        </a:solidFill>
                        <a:ea typeface="Noto Sans CJK JP Regular" panose="020B0500000000000000" pitchFamily="34" charset="-128"/>
                      </a:rPr>
                      <a:t>                </a:t>
                    </a:r>
                    <a14:m>
                      <m:oMath xmlns:m="http://schemas.openxmlformats.org/officeDocument/2006/math">
                        <m:r>
                          <a:rPr lang="en-US" altLang="ja-JP" sz="2000">
                            <a:solidFill>
                              <a:prstClr val="black"/>
                            </a:solidFill>
                            <a:latin typeface="Cambria Math" panose="02040503050406030204" pitchFamily="18" charset="0"/>
                            <a:ea typeface="Noto Sans CJK JP Regular" panose="020B0500000000000000" pitchFamily="34" charset="-128"/>
                          </a:rPr>
                          <m:t>𝐑</m:t>
                        </m:r>
                        <m:r>
                          <a:rPr lang="en-US" altLang="ja-JP" sz="2000">
                            <a:solidFill>
                              <a:prstClr val="black"/>
                            </a:solidFill>
                            <a:latin typeface="Cambria Math" panose="02040503050406030204" pitchFamily="18" charset="0"/>
                            <a:ea typeface="Noto Sans CJK JP Regular" panose="020B0500000000000000" pitchFamily="34" charset="-128"/>
                          </a:rPr>
                          <m:t>=</m:t>
                        </m:r>
                        <m:r>
                          <a:rPr lang="en-US" altLang="ja-JP" sz="2000" i="1">
                            <a:solidFill>
                              <a:prstClr val="black"/>
                            </a:solidFill>
                            <a:latin typeface="Cambria Math" panose="02040503050406030204" pitchFamily="18" charset="0"/>
                            <a:ea typeface="Noto Sans CJK JP Regular" panose="020B0500000000000000" pitchFamily="34" charset="-128"/>
                          </a:rPr>
                          <m:t>𝑐h𝑜𝑙</m:t>
                        </m:r>
                        <m:d>
                          <m:dPr>
                            <m:ctrlPr>
                              <a:rPr lang="en-US" altLang="ja-JP" sz="2000" i="1">
                                <a:solidFill>
                                  <a:prstClr val="black"/>
                                </a:solidFill>
                                <a:latin typeface="Cambria Math" panose="02040503050406030204" pitchFamily="18" charset="0"/>
                                <a:ea typeface="Noto Sans CJK JP Regular" panose="020B0500000000000000" pitchFamily="34" charset="-128"/>
                              </a:rPr>
                            </m:ctrlPr>
                          </m:dPr>
                          <m:e>
                            <m:sSup>
                              <m:sSupPr>
                                <m:ctrlPr>
                                  <a:rPr lang="ja-JP" altLang="ja-JP" sz="2000" i="1">
                                    <a:solidFill>
                                      <a:prstClr val="black"/>
                                    </a:solidFill>
                                    <a:latin typeface="Cambria Math" panose="02040503050406030204" pitchFamily="18" charset="0"/>
                                    <a:ea typeface="Noto Sans CJK JP Regular" panose="020B0500000000000000" pitchFamily="34" charset="-128"/>
                                  </a:rPr>
                                </m:ctrlPr>
                              </m:sSupPr>
                              <m:e>
                                <m:sSub>
                                  <m:sSubPr>
                                    <m:ctrlPr>
                                      <a:rPr lang="ja-JP" altLang="ja-JP" sz="2000" i="1">
                                        <a:latin typeface="Cambria Math" panose="02040503050406030204" pitchFamily="18" charset="0"/>
                                      </a:rPr>
                                    </m:ctrlPr>
                                  </m:sSubPr>
                                  <m:e>
                                    <m:acc>
                                      <m:accPr>
                                        <m:chr m:val="̂"/>
                                        <m:ctrlPr>
                                          <a:rPr lang="ja-JP" altLang="ja-JP" sz="2000" i="1">
                                            <a:latin typeface="Cambria Math" panose="02040503050406030204" pitchFamily="18" charset="0"/>
                                          </a:rPr>
                                        </m:ctrlPr>
                                      </m:accPr>
                                      <m:e>
                                        <m:r>
                                          <a:rPr lang="en-US" altLang="ja-JP" sz="2000" b="1" i="1">
                                            <a:latin typeface="Cambria Math" panose="02040503050406030204" pitchFamily="18" charset="0"/>
                                          </a:rPr>
                                          <m:t>𝐕</m:t>
                                        </m:r>
                                      </m:e>
                                    </m:acc>
                                  </m:e>
                                  <m:sub>
                                    <m:r>
                                      <a:rPr lang="en-US" altLang="ja-JP" sz="2000" i="1">
                                        <a:latin typeface="Cambria Math" panose="02040503050406030204" pitchFamily="18" charset="0"/>
                                      </a:rPr>
                                      <m:t>𝑦</m:t>
                                    </m:r>
                                  </m:sub>
                                </m:sSub>
                              </m:e>
                              <m:sup>
                                <m:r>
                                  <a:rPr lang="en-US" altLang="ja-JP" sz="2000">
                                    <a:solidFill>
                                      <a:prstClr val="black"/>
                                    </a:solidFill>
                                    <a:latin typeface="Cambria Math" panose="02040503050406030204" pitchFamily="18" charset="0"/>
                                    <a:ea typeface="Noto Sans CJK JP Regular" panose="020B0500000000000000" pitchFamily="34" charset="-128"/>
                                  </a:rPr>
                                  <m:t>−1</m:t>
                                </m:r>
                              </m:sup>
                            </m:sSup>
                          </m:e>
                        </m:d>
                      </m:oMath>
                    </a14:m>
                    <a:r>
                      <a:rPr lang="en-US" altLang="ja-JP" sz="2000" dirty="0">
                        <a:solidFill>
                          <a:prstClr val="black"/>
                        </a:solidFill>
                        <a:latin typeface="+mj-lt"/>
                        <a:ea typeface="Yu Gothic Medium" panose="020B0500000000000000" pitchFamily="50" charset="-128"/>
                      </a:rPr>
                      <a:t>. Then, update </a:t>
                    </a:r>
                    <a14:m>
                      <m:oMath xmlns:m="http://schemas.openxmlformats.org/officeDocument/2006/math">
                        <m:sSup>
                          <m:sSupPr>
                            <m:ctrlPr>
                              <a:rPr lang="ja-JP" altLang="ja-JP" sz="2000" i="1">
                                <a:latin typeface="Cambria Math" panose="02040503050406030204" pitchFamily="18" charset="0"/>
                              </a:rPr>
                            </m:ctrlPr>
                          </m:sSupPr>
                          <m:e>
                            <m:sSup>
                              <m:sSupPr>
                                <m:ctrlPr>
                                  <a:rPr lang="ja-JP" altLang="ja-JP" sz="2000" i="1">
                                    <a:latin typeface="Cambria Math" panose="02040503050406030204" pitchFamily="18" charset="0"/>
                                  </a:rPr>
                                </m:ctrlPr>
                              </m:sSupPr>
                              <m:e>
                                <m:acc>
                                  <m:accPr>
                                    <m:chr m:val="̂"/>
                                    <m:ctrlPr>
                                      <a:rPr lang="ja-JP" altLang="ja-JP" sz="2000" b="1" i="1">
                                        <a:latin typeface="Cambria Math" panose="02040503050406030204" pitchFamily="18" charset="0"/>
                                      </a:rPr>
                                    </m:ctrlPr>
                                  </m:accPr>
                                  <m:e>
                                    <m:r>
                                      <a:rPr lang="en-US" altLang="ja-JP" sz="2000" b="1" i="1">
                                        <a:latin typeface="Cambria Math" panose="02040503050406030204" pitchFamily="18" charset="0"/>
                                      </a:rPr>
                                      <m:t>𝛃</m:t>
                                    </m:r>
                                  </m:e>
                                </m:acc>
                              </m:e>
                              <m:sup>
                                <m:r>
                                  <a:rPr lang="en-US" altLang="ja-JP" sz="2000" i="1">
                                    <a:latin typeface="Cambria Math" panose="02040503050406030204" pitchFamily="18" charset="0"/>
                                  </a:rPr>
                                  <m:t>𝑎𝑙𝑙</m:t>
                                </m:r>
                              </m:sup>
                            </m:sSup>
                          </m:e>
                          <m:sup>
                            <m:d>
                              <m:dPr>
                                <m:ctrlPr>
                                  <a:rPr lang="ja-JP" altLang="ja-JP" sz="2000" i="1">
                                    <a:latin typeface="Cambria Math" panose="02040503050406030204" pitchFamily="18" charset="0"/>
                                  </a:rPr>
                                </m:ctrlPr>
                              </m:dPr>
                              <m:e>
                                <m:r>
                                  <a:rPr lang="en-US" altLang="ja-JP" sz="2000">
                                    <a:latin typeface="Cambria Math" panose="02040503050406030204" pitchFamily="18" charset="0"/>
                                  </a:rPr>
                                  <m:t>0</m:t>
                                </m:r>
                              </m:e>
                            </m:d>
                          </m:sup>
                        </m:sSup>
                        <m:r>
                          <a:rPr lang="en-US" altLang="ja-JP" sz="2000" i="1">
                            <a:latin typeface="Cambria Math" panose="02040503050406030204" pitchFamily="18" charset="0"/>
                          </a:rPr>
                          <m:t> </m:t>
                        </m:r>
                        <m:r>
                          <a:rPr kumimoji="0" lang="en-US" altLang="ja-JP" sz="2000" i="1">
                            <a:solidFill>
                              <a:prstClr val="black"/>
                            </a:solidFill>
                            <a:latin typeface="Cambria Math" panose="02040503050406030204" pitchFamily="18" charset="0"/>
                            <a:ea typeface="Cambria Math" panose="02040503050406030204" pitchFamily="18" charset="0"/>
                            <a:cs typeface="Arial"/>
                          </a:rPr>
                          <m:t>→</m:t>
                        </m:r>
                        <m:sSup>
                          <m:sSupPr>
                            <m:ctrlPr>
                              <a:rPr lang="ja-JP" altLang="ja-JP" sz="2000" i="1">
                                <a:latin typeface="Cambria Math" panose="02040503050406030204" pitchFamily="18" charset="0"/>
                              </a:rPr>
                            </m:ctrlPr>
                          </m:sSupPr>
                          <m:e>
                            <m:sSup>
                              <m:sSupPr>
                                <m:ctrlPr>
                                  <a:rPr lang="ja-JP" altLang="ja-JP" sz="2000" i="1">
                                    <a:latin typeface="Cambria Math" panose="02040503050406030204" pitchFamily="18" charset="0"/>
                                  </a:rPr>
                                </m:ctrlPr>
                              </m:sSupPr>
                              <m:e>
                                <m:acc>
                                  <m:accPr>
                                    <m:chr m:val="̂"/>
                                    <m:ctrlPr>
                                      <a:rPr lang="ja-JP" altLang="ja-JP" sz="2000" b="1" i="1">
                                        <a:latin typeface="Cambria Math" panose="02040503050406030204" pitchFamily="18" charset="0"/>
                                      </a:rPr>
                                    </m:ctrlPr>
                                  </m:accPr>
                                  <m:e>
                                    <m:r>
                                      <a:rPr lang="en-US" altLang="ja-JP" sz="2000" b="1" i="1">
                                        <a:latin typeface="Cambria Math" panose="02040503050406030204" pitchFamily="18" charset="0"/>
                                      </a:rPr>
                                      <m:t>𝛃</m:t>
                                    </m:r>
                                  </m:e>
                                </m:acc>
                              </m:e>
                              <m:sup>
                                <m:r>
                                  <a:rPr lang="en-US" altLang="ja-JP" sz="2000" i="1">
                                    <a:latin typeface="Cambria Math" panose="02040503050406030204" pitchFamily="18" charset="0"/>
                                  </a:rPr>
                                  <m:t>𝑎𝑙𝑙</m:t>
                                </m:r>
                              </m:sup>
                            </m:sSup>
                          </m:e>
                          <m:sup>
                            <m:d>
                              <m:dPr>
                                <m:ctrlPr>
                                  <a:rPr lang="ja-JP" altLang="ja-JP" sz="2000" i="1">
                                    <a:latin typeface="Cambria Math" panose="02040503050406030204" pitchFamily="18" charset="0"/>
                                  </a:rPr>
                                </m:ctrlPr>
                              </m:dPr>
                              <m:e>
                                <m:r>
                                  <a:rPr lang="en-US" altLang="ja-JP" sz="2000" b="0" i="0" smtClean="0">
                                    <a:latin typeface="Cambria Math" panose="02040503050406030204" pitchFamily="18" charset="0"/>
                                  </a:rPr>
                                  <m:t>1</m:t>
                                </m:r>
                              </m:e>
                            </m:d>
                          </m:sup>
                        </m:sSup>
                      </m:oMath>
                    </a14:m>
                    <a:r>
                      <a:rPr kumimoji="1" lang="ja-JP" altLang="en-US" sz="2000" b="0" i="0" strike="noStrike" kern="1200" cap="none" spc="0" normalizeH="0" baseline="0" noProof="0" dirty="0">
                        <a:ln>
                          <a:noFill/>
                        </a:ln>
                        <a:solidFill>
                          <a:prstClr val="black"/>
                        </a:solidFill>
                        <a:effectLst/>
                        <a:uLnTx/>
                        <a:uFillTx/>
                        <a:latin typeface="+mj-lt"/>
                        <a:ea typeface="Yu Gothic Medium" panose="020B0500000000000000" pitchFamily="50" charset="-128"/>
                      </a:rPr>
                      <a:t> </a:t>
                    </a:r>
                    <a:r>
                      <a:rPr kumimoji="1" lang="en-US" altLang="ja-JP" sz="2000" b="0" i="0" strike="noStrike" kern="1200" cap="none" spc="0" normalizeH="0" baseline="0" noProof="0" dirty="0">
                        <a:ln>
                          <a:noFill/>
                        </a:ln>
                        <a:solidFill>
                          <a:prstClr val="black"/>
                        </a:solidFill>
                        <a:effectLst/>
                        <a:uLnTx/>
                        <a:uFillTx/>
                        <a:latin typeface="+mj-lt"/>
                        <a:ea typeface="Yu Gothic Medium" panose="020B0500000000000000" pitchFamily="50" charset="-128"/>
                      </a:rPr>
                      <a:t>by Fused LASSO.</a:t>
                    </a:r>
                    <a:endParaRPr kumimoji="1" lang="ja-JP" altLang="en-US" sz="2000" b="0" i="0" strike="noStrike" kern="1200" cap="none" spc="0" normalizeH="0" baseline="0" noProof="0" dirty="0">
                      <a:ln>
                        <a:noFill/>
                      </a:ln>
                      <a:solidFill>
                        <a:prstClr val="black"/>
                      </a:solidFill>
                      <a:effectLst/>
                      <a:uLnTx/>
                      <a:uFillTx/>
                      <a:latin typeface="+mj-lt"/>
                      <a:ea typeface="Yu Gothic Medium" panose="020B0500000000000000" pitchFamily="50" charset="-128"/>
                    </a:endParaRPr>
                  </a:p>
                </p:txBody>
              </p:sp>
            </mc:Choice>
            <mc:Fallback xmlns="">
              <p:sp>
                <p:nvSpPr>
                  <p:cNvPr id="44" name="矩形 43">
                    <a:extLst>
                      <a:ext uri="{FF2B5EF4-FFF2-40B4-BE49-F238E27FC236}">
                        <a16:creationId xmlns:a16="http://schemas.microsoft.com/office/drawing/2014/main" id="{B06C4F84-7376-45A6-93F8-AD3E645BA882}"/>
                      </a:ext>
                    </a:extLst>
                  </p:cNvPr>
                  <p:cNvSpPr>
                    <a:spLocks noRot="1" noChangeAspect="1" noMove="1" noResize="1" noEditPoints="1" noAdjustHandles="1" noChangeArrowheads="1" noChangeShapeType="1" noTextEdit="1"/>
                  </p:cNvSpPr>
                  <p:nvPr/>
                </p:nvSpPr>
                <p:spPr>
                  <a:xfrm>
                    <a:off x="796028" y="4766011"/>
                    <a:ext cx="10794832" cy="944810"/>
                  </a:xfrm>
                  <a:prstGeom prst="rect">
                    <a:avLst/>
                  </a:prstGeom>
                  <a:blipFill>
                    <a:blip r:embed="rId5"/>
                    <a:stretch>
                      <a:fillRect l="-565" b="-3226"/>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DB953B82-E33D-45E5-BF5F-8FF9EBFEC846}"/>
                    </a:ext>
                  </a:extLst>
                </p:cNvPr>
                <p:cNvSpPr/>
                <p:nvPr/>
              </p:nvSpPr>
              <p:spPr>
                <a:xfrm>
                  <a:off x="4780510" y="2370347"/>
                  <a:ext cx="2200154" cy="4369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200" b="1">
                            <a:solidFill>
                              <a:prstClr val="black"/>
                            </a:solidFill>
                            <a:latin typeface="Cambria Math" panose="02040503050406030204" pitchFamily="18" charset="0"/>
                          </a:rPr>
                          <m:t>𝐲</m:t>
                        </m:r>
                        <m:r>
                          <a:rPr lang="en-US" altLang="ja-JP" sz="2200" b="1" i="1">
                            <a:solidFill>
                              <a:prstClr val="black"/>
                            </a:solidFill>
                            <a:latin typeface="Cambria Math" panose="02040503050406030204" pitchFamily="18" charset="0"/>
                          </a:rPr>
                          <m:t>=</m:t>
                        </m:r>
                        <m:sSup>
                          <m:sSupPr>
                            <m:ctrlPr>
                              <a:rPr lang="ja-JP" altLang="en-US" sz="2200" b="1" i="1">
                                <a:solidFill>
                                  <a:prstClr val="black"/>
                                </a:solidFill>
                                <a:latin typeface="Cambria Math" panose="02040503050406030204" pitchFamily="18" charset="0"/>
                              </a:rPr>
                            </m:ctrlPr>
                          </m:sSupPr>
                          <m:e>
                            <m:r>
                              <a:rPr lang="ja-JP" altLang="en-US" sz="2200" b="1">
                                <a:solidFill>
                                  <a:prstClr val="black"/>
                                </a:solidFill>
                                <a:latin typeface="Cambria Math" panose="02040503050406030204" pitchFamily="18" charset="0"/>
                              </a:rPr>
                              <m:t>𝐗</m:t>
                            </m:r>
                          </m:e>
                          <m:sup>
                            <m:r>
                              <a:rPr lang="ja-JP" altLang="en-US" sz="2200" i="1">
                                <a:solidFill>
                                  <a:prstClr val="black"/>
                                </a:solidFill>
                                <a:latin typeface="Cambria Math" panose="02040503050406030204" pitchFamily="18" charset="0"/>
                              </a:rPr>
                              <m:t>𝑎𝑙𝑙</m:t>
                            </m:r>
                          </m:sup>
                        </m:sSup>
                        <m:sSup>
                          <m:sSupPr>
                            <m:ctrlPr>
                              <a:rPr lang="ja-JP" altLang="en-US" sz="2200" b="1" i="1">
                                <a:solidFill>
                                  <a:prstClr val="black"/>
                                </a:solidFill>
                                <a:latin typeface="Cambria Math" panose="02040503050406030204" pitchFamily="18" charset="0"/>
                              </a:rPr>
                            </m:ctrlPr>
                          </m:sSupPr>
                          <m:e>
                            <m:r>
                              <a:rPr lang="ja-JP" altLang="en-US" sz="2200" b="1">
                                <a:solidFill>
                                  <a:prstClr val="black"/>
                                </a:solidFill>
                                <a:latin typeface="Cambria Math" panose="02040503050406030204" pitchFamily="18" charset="0"/>
                              </a:rPr>
                              <m:t>𝛃</m:t>
                            </m:r>
                          </m:e>
                          <m:sup>
                            <m:r>
                              <a:rPr lang="ja-JP" altLang="en-US" sz="2200" i="1">
                                <a:solidFill>
                                  <a:prstClr val="black"/>
                                </a:solidFill>
                                <a:latin typeface="Cambria Math" panose="02040503050406030204" pitchFamily="18" charset="0"/>
                              </a:rPr>
                              <m:t>𝑎𝑙𝑙</m:t>
                            </m:r>
                          </m:sup>
                        </m:sSup>
                        <m:r>
                          <a:rPr lang="en-US" altLang="ja-JP" sz="2200" b="1" i="1">
                            <a:solidFill>
                              <a:prstClr val="black"/>
                            </a:solidFill>
                            <a:latin typeface="Cambria Math" panose="02040503050406030204" pitchFamily="18" charset="0"/>
                          </a:rPr>
                          <m:t>+</m:t>
                        </m:r>
                        <m:r>
                          <a:rPr lang="ja-JP" altLang="en-US" sz="2200" b="1">
                            <a:solidFill>
                              <a:prstClr val="black"/>
                            </a:solidFill>
                            <a:latin typeface="Cambria Math" panose="02040503050406030204" pitchFamily="18" charset="0"/>
                          </a:rPr>
                          <m:t>𝛆</m:t>
                        </m:r>
                      </m:oMath>
                    </m:oMathPara>
                  </a14:m>
                  <a:endParaRPr lang="ja-JP" altLang="en-US" sz="2200" dirty="0"/>
                </a:p>
              </p:txBody>
            </p:sp>
          </mc:Choice>
          <mc:Fallback xmlns="">
            <p:sp>
              <p:nvSpPr>
                <p:cNvPr id="36" name="矩形 35">
                  <a:extLst>
                    <a:ext uri="{FF2B5EF4-FFF2-40B4-BE49-F238E27FC236}">
                      <a16:creationId xmlns:a16="http://schemas.microsoft.com/office/drawing/2014/main" id="{DB953B82-E33D-45E5-BF5F-8FF9EBFEC846}"/>
                    </a:ext>
                  </a:extLst>
                </p:cNvPr>
                <p:cNvSpPr>
                  <a:spLocks noRot="1" noChangeAspect="1" noMove="1" noResize="1" noEditPoints="1" noAdjustHandles="1" noChangeArrowheads="1" noChangeShapeType="1" noTextEdit="1"/>
                </p:cNvSpPr>
                <p:nvPr/>
              </p:nvSpPr>
              <p:spPr>
                <a:xfrm>
                  <a:off x="4780510" y="2370347"/>
                  <a:ext cx="2200154" cy="436979"/>
                </a:xfrm>
                <a:prstGeom prst="rect">
                  <a:avLst/>
                </a:prstGeom>
                <a:blipFill>
                  <a:blip r:embed="rId6"/>
                  <a:stretch>
                    <a:fillRect b="-180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D55BA905-89B7-40D8-A04C-66F4432F6178}"/>
                    </a:ext>
                  </a:extLst>
                </p:cNvPr>
                <p:cNvSpPr/>
                <p:nvPr/>
              </p:nvSpPr>
              <p:spPr>
                <a:xfrm>
                  <a:off x="4777251" y="3830677"/>
                  <a:ext cx="2541971" cy="1125886"/>
                </a:xfrm>
                <a:prstGeom prst="rect">
                  <a:avLst/>
                </a:prstGeom>
              </p:spPr>
              <p:txBody>
                <a:bodyPr wrap="square">
                  <a:spAutoFit/>
                </a:bodyPr>
                <a:lstStyle/>
                <a:p>
                  <a:pPr>
                    <a:lnSpc>
                      <a:spcPct val="130000"/>
                    </a:lnSpc>
                  </a:pPr>
                  <a14:m>
                    <m:oMathPara xmlns:m="http://schemas.openxmlformats.org/officeDocument/2006/math">
                      <m:oMathParaPr>
                        <m:jc m:val="centerGroup"/>
                      </m:oMathParaPr>
                      <m:oMath xmlns:m="http://schemas.openxmlformats.org/officeDocument/2006/math">
                        <m:acc>
                          <m:accPr>
                            <m:chr m:val="̂"/>
                            <m:ctrlPr>
                              <a:rPr lang="ja-JP" altLang="en-US" sz="2200" b="1" i="1" smtClean="0">
                                <a:latin typeface="Cambria Math" panose="02040503050406030204" pitchFamily="18" charset="0"/>
                              </a:rPr>
                            </m:ctrlPr>
                          </m:accPr>
                          <m:e>
                            <m:r>
                              <a:rPr lang="ja-JP" altLang="en-US" sz="2200" b="1">
                                <a:latin typeface="Cambria Math" panose="02040503050406030204" pitchFamily="18" charset="0"/>
                              </a:rPr>
                              <m:t>𝐳</m:t>
                            </m:r>
                          </m:e>
                        </m:acc>
                        <m:r>
                          <m:rPr>
                            <m:aln/>
                          </m:rPr>
                          <a:rPr lang="ja-JP" altLang="en-US" sz="2200" b="0" i="0">
                            <a:latin typeface="Cambria Math" panose="02040503050406030204" pitchFamily="18" charset="0"/>
                          </a:rPr>
                          <m:t>=</m:t>
                        </m:r>
                        <m:r>
                          <a:rPr lang="ja-JP" altLang="en-US" sz="2200" b="1" i="0">
                            <a:latin typeface="Cambria Math" panose="02040503050406030204" pitchFamily="18" charset="0"/>
                          </a:rPr>
                          <m:t>𝐲</m:t>
                        </m:r>
                        <m:r>
                          <a:rPr lang="ja-JP" altLang="en-US" sz="2200" b="0" i="0">
                            <a:latin typeface="Cambria Math" panose="02040503050406030204" pitchFamily="18" charset="0"/>
                          </a:rPr>
                          <m:t>−</m:t>
                        </m:r>
                        <m:sSup>
                          <m:sSupPr>
                            <m:ctrlPr>
                              <a:rPr lang="ja-JP" altLang="en-US" sz="2200" b="0" i="1">
                                <a:latin typeface="Cambria Math" panose="02040503050406030204" pitchFamily="18" charset="0"/>
                              </a:rPr>
                            </m:ctrlPr>
                          </m:sSupPr>
                          <m:e>
                            <m:r>
                              <a:rPr lang="ja-JP" altLang="en-US" sz="2200" b="1" i="0">
                                <a:latin typeface="Cambria Math" panose="02040503050406030204" pitchFamily="18" charset="0"/>
                              </a:rPr>
                              <m:t>𝐗</m:t>
                            </m:r>
                          </m:e>
                          <m:sup>
                            <m:r>
                              <a:rPr lang="ja-JP" altLang="en-US" sz="2200" b="0" i="1">
                                <a:latin typeface="Cambria Math" panose="02040503050406030204" pitchFamily="18" charset="0"/>
                              </a:rPr>
                              <m:t>𝑎𝑙𝑙</m:t>
                            </m:r>
                          </m:sup>
                        </m:sSup>
                        <m:sSup>
                          <m:sSupPr>
                            <m:ctrlPr>
                              <a:rPr lang="ja-JP" altLang="ja-JP" sz="2200" i="1" smtClean="0">
                                <a:latin typeface="Cambria Math" panose="02040503050406030204" pitchFamily="18" charset="0"/>
                              </a:rPr>
                            </m:ctrlPr>
                          </m:sSupPr>
                          <m:e>
                            <m:sSup>
                              <m:sSupPr>
                                <m:ctrlPr>
                                  <a:rPr lang="ja-JP" altLang="ja-JP" sz="2200" i="1">
                                    <a:latin typeface="Cambria Math" panose="02040503050406030204" pitchFamily="18" charset="0"/>
                                  </a:rPr>
                                </m:ctrlPr>
                              </m:sSupPr>
                              <m:e>
                                <m:acc>
                                  <m:accPr>
                                    <m:chr m:val="̂"/>
                                    <m:ctrlPr>
                                      <a:rPr lang="ja-JP" altLang="ja-JP" sz="2200" b="1" i="1">
                                        <a:latin typeface="Cambria Math" panose="02040503050406030204" pitchFamily="18" charset="0"/>
                                      </a:rPr>
                                    </m:ctrlPr>
                                  </m:accPr>
                                  <m:e>
                                    <m:r>
                                      <a:rPr lang="en-US" altLang="ja-JP" sz="2200" b="1" i="1">
                                        <a:latin typeface="Cambria Math" panose="02040503050406030204" pitchFamily="18" charset="0"/>
                                      </a:rPr>
                                      <m:t>𝛃</m:t>
                                    </m:r>
                                  </m:e>
                                </m:acc>
                              </m:e>
                              <m:sup>
                                <m:r>
                                  <a:rPr lang="en-US" altLang="ja-JP" sz="2200" i="1">
                                    <a:latin typeface="Cambria Math" panose="02040503050406030204" pitchFamily="18" charset="0"/>
                                  </a:rPr>
                                  <m:t>𝑎𝑙𝑙</m:t>
                                </m:r>
                              </m:sup>
                            </m:sSup>
                          </m:e>
                          <m:sup>
                            <m:d>
                              <m:dPr>
                                <m:ctrlPr>
                                  <a:rPr lang="ja-JP" altLang="ja-JP" sz="2200" i="1">
                                    <a:latin typeface="Cambria Math" panose="02040503050406030204" pitchFamily="18" charset="0"/>
                                  </a:rPr>
                                </m:ctrlPr>
                              </m:dPr>
                              <m:e>
                                <m:r>
                                  <a:rPr lang="en-US" altLang="ja-JP" sz="2200">
                                    <a:latin typeface="Cambria Math" panose="02040503050406030204" pitchFamily="18" charset="0"/>
                                  </a:rPr>
                                  <m:t>0</m:t>
                                </m:r>
                              </m:e>
                            </m:d>
                          </m:sup>
                        </m:sSup>
                      </m:oMath>
                      <m:oMath xmlns:m="http://schemas.openxmlformats.org/officeDocument/2006/math">
                        <m:r>
                          <m:rPr>
                            <m:aln/>
                          </m:rPr>
                          <a:rPr lang="ja-JP" altLang="en-US" sz="2200" b="0" i="0" smtClean="0">
                            <a:latin typeface="Cambria Math" panose="02040503050406030204" pitchFamily="18" charset="0"/>
                          </a:rPr>
                          <m:t>=</m:t>
                        </m:r>
                        <m:acc>
                          <m:accPr>
                            <m:chr m:val="̃"/>
                            <m:ctrlPr>
                              <a:rPr lang="ja-JP" altLang="en-US" sz="2200" b="0" i="1">
                                <a:latin typeface="Cambria Math" panose="02040503050406030204" pitchFamily="18" charset="0"/>
                              </a:rPr>
                            </m:ctrlPr>
                          </m:accPr>
                          <m:e>
                            <m:r>
                              <a:rPr lang="ja-JP" altLang="en-US" sz="2200" b="1" i="0">
                                <a:latin typeface="Cambria Math" panose="02040503050406030204" pitchFamily="18" charset="0"/>
                              </a:rPr>
                              <m:t>𝐄</m:t>
                            </m:r>
                          </m:e>
                        </m:acc>
                        <m:acc>
                          <m:accPr>
                            <m:chr m:val="̃"/>
                            <m:ctrlPr>
                              <a:rPr lang="ja-JP" altLang="en-US" sz="2200" b="0" i="1">
                                <a:latin typeface="Cambria Math" panose="02040503050406030204" pitchFamily="18" charset="0"/>
                              </a:rPr>
                            </m:ctrlPr>
                          </m:accPr>
                          <m:e>
                            <m:r>
                              <a:rPr lang="ja-JP" altLang="en-US" sz="2200" b="1" i="0">
                                <a:latin typeface="Cambria Math" panose="02040503050406030204" pitchFamily="18" charset="0"/>
                              </a:rPr>
                              <m:t>𝐕</m:t>
                            </m:r>
                          </m:e>
                        </m:acc>
                        <m:d>
                          <m:dPr>
                            <m:ctrlPr>
                              <a:rPr lang="ja-JP" altLang="en-US" sz="2200" b="0" i="1">
                                <a:latin typeface="Cambria Math" panose="02040503050406030204" pitchFamily="18" charset="0"/>
                              </a:rPr>
                            </m:ctrlPr>
                          </m:dPr>
                          <m:e>
                            <m:r>
                              <a:rPr lang="ja-JP" altLang="en-US" sz="2200" b="1" i="0">
                                <a:latin typeface="Cambria Math" panose="02040503050406030204" pitchFamily="18" charset="0"/>
                              </a:rPr>
                              <m:t>𝚯</m:t>
                            </m:r>
                          </m:e>
                        </m:d>
                        <m:acc>
                          <m:accPr>
                            <m:chr m:val="̃"/>
                            <m:ctrlPr>
                              <a:rPr lang="ja-JP" altLang="en-US" sz="2200" b="0" i="1">
                                <a:latin typeface="Cambria Math" panose="02040503050406030204" pitchFamily="18" charset="0"/>
                              </a:rPr>
                            </m:ctrlPr>
                          </m:accPr>
                          <m:e>
                            <m:r>
                              <a:rPr lang="ja-JP" altLang="en-US" sz="2200" b="1" i="0">
                                <a:latin typeface="Cambria Math" panose="02040503050406030204" pitchFamily="18" charset="0"/>
                              </a:rPr>
                              <m:t>𝐮</m:t>
                            </m:r>
                          </m:e>
                        </m:acc>
                        <m:r>
                          <a:rPr lang="ja-JP" altLang="en-US" sz="2200" b="0" i="0">
                            <a:latin typeface="Cambria Math" panose="02040503050406030204" pitchFamily="18" charset="0"/>
                          </a:rPr>
                          <m:t>+</m:t>
                        </m:r>
                        <m:r>
                          <a:rPr lang="ja-JP" altLang="en-US" sz="2200" b="1" i="0">
                            <a:latin typeface="Cambria Math" panose="02040503050406030204" pitchFamily="18" charset="0"/>
                          </a:rPr>
                          <m:t>𝛆</m:t>
                        </m:r>
                      </m:oMath>
                    </m:oMathPara>
                  </a14:m>
                  <a:endParaRPr lang="ja-JP" altLang="en-US" sz="2200" dirty="0"/>
                </a:p>
              </p:txBody>
            </p:sp>
          </mc:Choice>
          <mc:Fallback xmlns="">
            <p:sp>
              <p:nvSpPr>
                <p:cNvPr id="37" name="矩形 36">
                  <a:extLst>
                    <a:ext uri="{FF2B5EF4-FFF2-40B4-BE49-F238E27FC236}">
                      <a16:creationId xmlns:a16="http://schemas.microsoft.com/office/drawing/2014/main" id="{D55BA905-89B7-40D8-A04C-66F4432F6178}"/>
                    </a:ext>
                  </a:extLst>
                </p:cNvPr>
                <p:cNvSpPr>
                  <a:spLocks noRot="1" noChangeAspect="1" noMove="1" noResize="1" noEditPoints="1" noAdjustHandles="1" noChangeArrowheads="1" noChangeShapeType="1" noTextEdit="1"/>
                </p:cNvSpPr>
                <p:nvPr/>
              </p:nvSpPr>
              <p:spPr>
                <a:xfrm>
                  <a:off x="4777251" y="3830677"/>
                  <a:ext cx="2541971" cy="1125886"/>
                </a:xfrm>
                <a:prstGeom prst="rect">
                  <a:avLst/>
                </a:prstGeom>
                <a:blipFill>
                  <a:blip r:embed="rId7"/>
                  <a:stretch>
                    <a:fillRect/>
                  </a:stretch>
                </a:blipFill>
              </p:spPr>
              <p:txBody>
                <a:bodyPr/>
                <a:lstStyle/>
                <a:p>
                  <a:r>
                    <a:rPr lang="ja-JP" altLang="en-US">
                      <a:noFill/>
                    </a:rPr>
                    <a:t> </a:t>
                  </a:r>
                </a:p>
              </p:txBody>
            </p:sp>
          </mc:Fallback>
        </mc:AlternateContent>
        <p:sp>
          <p:nvSpPr>
            <p:cNvPr id="38" name="矩形 37">
              <a:extLst>
                <a:ext uri="{FF2B5EF4-FFF2-40B4-BE49-F238E27FC236}">
                  <a16:creationId xmlns:a16="http://schemas.microsoft.com/office/drawing/2014/main" id="{DE78C07D-28DC-447F-AB1B-68FB02506DB7}"/>
                </a:ext>
              </a:extLst>
            </p:cNvPr>
            <p:cNvSpPr/>
            <p:nvPr/>
          </p:nvSpPr>
          <p:spPr>
            <a:xfrm>
              <a:off x="9940717" y="2379292"/>
              <a:ext cx="466794" cy="369332"/>
            </a:xfrm>
            <a:prstGeom prst="rect">
              <a:avLst/>
            </a:prstGeom>
          </p:spPr>
          <p:txBody>
            <a:bodyPr wrap="none">
              <a:spAutoFit/>
            </a:bodyPr>
            <a:lstStyle/>
            <a:p>
              <a:r>
                <a:rPr kumimoji="0" lang="en-US" altLang="ja-JP" dirty="0">
                  <a:solidFill>
                    <a:prstClr val="black"/>
                  </a:solidFill>
                  <a:latin typeface="+mj-lt"/>
                  <a:ea typeface="Yu Gothic Medium" panose="020B0500000000000000" pitchFamily="50" charset="-128"/>
                  <a:cs typeface="Arial"/>
                </a:rPr>
                <a:t>(1)</a:t>
              </a:r>
              <a:endParaRPr lang="ja-JP" altLang="en-US" dirty="0">
                <a:latin typeface="+mj-lt"/>
              </a:endParaRPr>
            </a:p>
          </p:txBody>
        </p:sp>
        <p:sp>
          <p:nvSpPr>
            <p:cNvPr id="39" name="矩形 38">
              <a:extLst>
                <a:ext uri="{FF2B5EF4-FFF2-40B4-BE49-F238E27FC236}">
                  <a16:creationId xmlns:a16="http://schemas.microsoft.com/office/drawing/2014/main" id="{5CC057D7-65E8-4CE4-8D91-50450C28FF71}"/>
                </a:ext>
              </a:extLst>
            </p:cNvPr>
            <p:cNvSpPr/>
            <p:nvPr/>
          </p:nvSpPr>
          <p:spPr>
            <a:xfrm>
              <a:off x="9940717" y="4163813"/>
              <a:ext cx="489236" cy="369332"/>
            </a:xfrm>
            <a:prstGeom prst="rect">
              <a:avLst/>
            </a:prstGeom>
          </p:spPr>
          <p:txBody>
            <a:bodyPr wrap="square">
              <a:spAutoFit/>
            </a:bodyPr>
            <a:lstStyle/>
            <a:p>
              <a:r>
                <a:rPr kumimoji="0" lang="en-US" altLang="ja-JP" dirty="0">
                  <a:solidFill>
                    <a:prstClr val="black"/>
                  </a:solidFill>
                  <a:latin typeface="+mj-lt"/>
                  <a:ea typeface="Yu Gothic Medium" panose="020B0500000000000000" pitchFamily="50" charset="-128"/>
                  <a:cs typeface="Arial"/>
                </a:rPr>
                <a:t>(2)</a:t>
              </a:r>
              <a:endParaRPr lang="ja-JP" altLang="en-US" dirty="0">
                <a:latin typeface="+mj-lt"/>
              </a:endParaRPr>
            </a:p>
          </p:txBody>
        </p:sp>
        <p:sp>
          <p:nvSpPr>
            <p:cNvPr id="41" name="文本框 40">
              <a:extLst>
                <a:ext uri="{FF2B5EF4-FFF2-40B4-BE49-F238E27FC236}">
                  <a16:creationId xmlns:a16="http://schemas.microsoft.com/office/drawing/2014/main" id="{7D04D443-E5B2-4CAD-AF27-0EE48A26C8AA}"/>
                </a:ext>
              </a:extLst>
            </p:cNvPr>
            <p:cNvSpPr txBox="1"/>
            <p:nvPr/>
          </p:nvSpPr>
          <p:spPr>
            <a:xfrm>
              <a:off x="108630" y="4087530"/>
              <a:ext cx="2870071"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strike="noStrike" kern="1200" cap="none" spc="0" normalizeH="0" baseline="0" noProof="0" dirty="0">
                  <a:ln>
                    <a:noFill/>
                  </a:ln>
                  <a:solidFill>
                    <a:srgbClr val="EC6A6A"/>
                  </a:solidFill>
                  <a:effectLst/>
                  <a:uLnTx/>
                  <a:uFillTx/>
                  <a:latin typeface="游ゴシック" panose="020B0400000000000000" pitchFamily="50" charset="-128"/>
                  <a:ea typeface="游ゴシック" panose="020B0400000000000000" pitchFamily="50" charset="-128"/>
                </a:rPr>
                <a:t>Iterative Step 1 and 2 until convergence</a:t>
              </a:r>
              <a:endParaRPr kumimoji="1" lang="ja-JP" altLang="en-US" sz="2000" b="1" i="0" strike="noStrike" kern="1200" cap="none" spc="0" normalizeH="0" baseline="0" noProof="0" dirty="0">
                <a:ln>
                  <a:noFill/>
                </a:ln>
                <a:solidFill>
                  <a:srgbClr val="EC6A6A"/>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127294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Empirical application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11" name="文本框 10">
            <a:extLst>
              <a:ext uri="{FF2B5EF4-FFF2-40B4-BE49-F238E27FC236}">
                <a16:creationId xmlns:a16="http://schemas.microsoft.com/office/drawing/2014/main" id="{F2A7CCD0-45C0-423E-9C46-D029CB17F1A3}"/>
              </a:ext>
            </a:extLst>
          </p:cNvPr>
          <p:cNvSpPr txBox="1"/>
          <p:nvPr/>
        </p:nvSpPr>
        <p:spPr>
          <a:xfrm>
            <a:off x="368368" y="1216961"/>
            <a:ext cx="11056662" cy="1277273"/>
          </a:xfrm>
          <a:prstGeom prst="rect">
            <a:avLst/>
          </a:prstGeom>
          <a:noFill/>
        </p:spPr>
        <p:txBody>
          <a:bodyPr wrap="square">
            <a:spAutoFit/>
          </a:bodyPr>
          <a:lstStyle/>
          <a:p>
            <a:pPr marL="342900" indent="-342900">
              <a:spcAft>
                <a:spcPts val="600"/>
              </a:spcAft>
              <a:buClr>
                <a:srgbClr val="2E75B6"/>
              </a:buClr>
              <a:buFont typeface="Arial" panose="020B0604020202020204" pitchFamily="34" charset="0"/>
              <a:buChar char="•"/>
            </a:pPr>
            <a:r>
              <a:rPr lang="en-US" altLang="ja-JP" sz="2400" b="1" dirty="0"/>
              <a:t>Purpose</a:t>
            </a:r>
          </a:p>
          <a:p>
            <a:pPr marL="360000">
              <a:buClr>
                <a:srgbClr val="2E75B6"/>
              </a:buClr>
            </a:pPr>
            <a:r>
              <a:rPr kumimoji="1" lang="en-US" altLang="ja-JP" sz="2400" i="0" u="none" strike="noStrike" kern="1200" cap="none" spc="0" normalizeH="0" baseline="0" noProof="0" dirty="0">
                <a:ln>
                  <a:noFill/>
                </a:ln>
                <a:solidFill>
                  <a:prstClr val="black"/>
                </a:solidFill>
                <a:effectLst/>
                <a:uLnTx/>
                <a:uFillTx/>
                <a:latin typeface="Arial"/>
                <a:ea typeface="微软雅黑"/>
                <a:cs typeface="+mn-cs"/>
              </a:rPr>
              <a:t>Analyze the multi-scale heterogeneity of rental prices data to understand the spatial characteristics of urban rental housing market.</a:t>
            </a:r>
            <a:endParaRPr kumimoji="1" lang="ja-JP" altLang="en-US" sz="240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5BC2CCF4-8686-48F4-895A-508075C8E6E5}"/>
              </a:ext>
            </a:extLst>
          </p:cNvPr>
          <p:cNvSpPr txBox="1"/>
          <p:nvPr/>
        </p:nvSpPr>
        <p:spPr>
          <a:xfrm>
            <a:off x="368367" y="2675442"/>
            <a:ext cx="11717615" cy="2877711"/>
          </a:xfrm>
          <a:prstGeom prst="rect">
            <a:avLst/>
          </a:prstGeom>
          <a:noFill/>
        </p:spPr>
        <p:txBody>
          <a:bodyPr wrap="square">
            <a:spAutoFit/>
          </a:bodyPr>
          <a:lstStyle/>
          <a:p>
            <a:pPr marL="342900" indent="-342900">
              <a:spcAft>
                <a:spcPts val="600"/>
              </a:spcAft>
              <a:buClr>
                <a:srgbClr val="2E75B6"/>
              </a:buClr>
              <a:buFont typeface="Arial" panose="020B0604020202020204" pitchFamily="34" charset="0"/>
              <a:buChar char="•"/>
            </a:pPr>
            <a:r>
              <a:rPr lang="en-US" altLang="ja-JP" sz="2400" b="1" dirty="0"/>
              <a:t>Method</a:t>
            </a:r>
          </a:p>
          <a:p>
            <a:pPr marL="702900" indent="-342900">
              <a:buClr>
                <a:srgbClr val="2E75B6"/>
              </a:buClr>
              <a:buFont typeface="Wingdings" panose="05000000000000000000" pitchFamily="2" charset="2"/>
              <a:buChar char="ü"/>
            </a:pPr>
            <a:r>
              <a:rPr kumimoji="1" lang="en-US" altLang="ja-JP" sz="2400" i="0" u="none" strike="noStrike" kern="1200" cap="none" spc="0" normalizeH="0" baseline="0" noProof="0" dirty="0">
                <a:ln>
                  <a:noFill/>
                </a:ln>
                <a:solidFill>
                  <a:prstClr val="black"/>
                </a:solidFill>
                <a:effectLst/>
                <a:uLnTx/>
                <a:uFillTx/>
                <a:latin typeface="Arial"/>
                <a:ea typeface="微软雅黑"/>
                <a:cs typeface="+mn-cs"/>
              </a:rPr>
              <a:t>Apply </a:t>
            </a:r>
            <a:r>
              <a:rPr kumimoji="1" lang="en-US" altLang="ja-JP" sz="2400" i="0" u="none" strike="noStrike" kern="1200" cap="none" spc="0" normalizeH="0" baseline="0" noProof="0" dirty="0" err="1">
                <a:ln>
                  <a:noFill/>
                </a:ln>
                <a:solidFill>
                  <a:prstClr val="black"/>
                </a:solidFill>
                <a:effectLst/>
                <a:uLnTx/>
                <a:uFillTx/>
                <a:latin typeface="Arial"/>
                <a:ea typeface="微软雅黑"/>
                <a:cs typeface="+mn-cs"/>
              </a:rPr>
              <a:t>th</a:t>
            </a:r>
            <a:r>
              <a:rPr lang="en-US" altLang="ja-JP" sz="2400" dirty="0">
                <a:solidFill>
                  <a:prstClr val="black"/>
                </a:solidFill>
                <a:latin typeface="Arial"/>
                <a:ea typeface="微软雅黑"/>
              </a:rPr>
              <a:t>e proposed fusion model</a:t>
            </a:r>
            <a:endParaRPr kumimoji="1" lang="en-US" altLang="ja-JP" sz="2400" i="0" strike="noStrike" kern="1200" cap="none" spc="0" normalizeH="0" baseline="0" noProof="0" dirty="0">
              <a:ln>
                <a:noFill/>
              </a:ln>
              <a:solidFill>
                <a:prstClr val="black"/>
              </a:solidFill>
              <a:effectLst/>
              <a:uLnTx/>
              <a:uFillTx/>
              <a:latin typeface="Arial"/>
              <a:ea typeface="微软雅黑"/>
              <a:cs typeface="+mn-cs"/>
            </a:endParaRPr>
          </a:p>
          <a:p>
            <a:pPr marL="1160100" lvl="1" indent="-342900">
              <a:buClr>
                <a:srgbClr val="2E75B6"/>
              </a:buClr>
              <a:buFont typeface="Arial" panose="020B0604020202020204" pitchFamily="34" charset="0"/>
              <a:buChar char="‒"/>
            </a:pPr>
            <a:r>
              <a:rPr lang="en-US" altLang="ja-JP" sz="2000" dirty="0">
                <a:solidFill>
                  <a:prstClr val="black"/>
                </a:solidFill>
                <a:latin typeface="Arial"/>
                <a:ea typeface="微软雅黑"/>
              </a:rPr>
              <a:t>Continuous scale: intercept and coefficients of numeric variables</a:t>
            </a:r>
          </a:p>
          <a:p>
            <a:pPr marL="1160100" lvl="1" indent="-342900">
              <a:buClr>
                <a:srgbClr val="2E75B6"/>
              </a:buClr>
              <a:buFont typeface="Arial" panose="020B0604020202020204" pitchFamily="34" charset="0"/>
              <a:buChar char="‒"/>
            </a:pPr>
            <a:r>
              <a:rPr kumimoji="1" lang="en-US" altLang="ja-JP" sz="2000" i="0" strike="noStrike" kern="1200" cap="none" spc="0" normalizeH="0" baseline="0" noProof="0" dirty="0">
                <a:ln>
                  <a:noFill/>
                </a:ln>
                <a:solidFill>
                  <a:prstClr val="black"/>
                </a:solidFill>
                <a:effectLst/>
                <a:uLnTx/>
                <a:uFillTx/>
                <a:latin typeface="Arial"/>
                <a:ea typeface="微软雅黑"/>
                <a:cs typeface="+mn-cs"/>
              </a:rPr>
              <a:t>Discrete scale: coefficients of subregion dummy variables</a:t>
            </a:r>
          </a:p>
          <a:p>
            <a:pPr marL="360000">
              <a:buClr>
                <a:srgbClr val="2E75B6"/>
              </a:buClr>
            </a:pPr>
            <a:endParaRPr kumimoji="1" lang="en-US" altLang="ja-JP" sz="2400" i="0" strike="noStrike" kern="1200" cap="none" spc="0" normalizeH="0" baseline="0" noProof="0" dirty="0">
              <a:ln>
                <a:noFill/>
              </a:ln>
              <a:solidFill>
                <a:prstClr val="black"/>
              </a:solidFill>
              <a:effectLst/>
              <a:uLnTx/>
              <a:uFillTx/>
              <a:latin typeface="Arial"/>
              <a:ea typeface="微软雅黑"/>
              <a:cs typeface="+mn-cs"/>
            </a:endParaRPr>
          </a:p>
          <a:p>
            <a:pPr marL="702900" indent="-342900">
              <a:buClr>
                <a:srgbClr val="2E75B6"/>
              </a:buClr>
              <a:buFont typeface="Wingdings" panose="05000000000000000000" pitchFamily="2" charset="2"/>
              <a:buChar char="ü"/>
            </a:pPr>
            <a:r>
              <a:rPr lang="en-US" altLang="ja-JP" sz="2400" dirty="0">
                <a:solidFill>
                  <a:prstClr val="black"/>
                </a:solidFill>
                <a:latin typeface="Arial"/>
                <a:ea typeface="微软雅黑"/>
              </a:rPr>
              <a:t>Compare the proposed model with RE-ESF-SVC and Fused LASSO</a:t>
            </a:r>
          </a:p>
          <a:p>
            <a:pPr marL="1160100" lvl="1" indent="-342900">
              <a:buClr>
                <a:srgbClr val="2E75B6"/>
              </a:buClr>
              <a:buFont typeface="Arial" panose="020B0604020202020204" pitchFamily="34" charset="0"/>
              <a:buChar char="‒"/>
            </a:pPr>
            <a:r>
              <a:rPr lang="en-US" altLang="ja-JP" sz="2000" dirty="0">
                <a:solidFill>
                  <a:prstClr val="black"/>
                </a:solidFill>
                <a:latin typeface="Arial"/>
                <a:ea typeface="微软雅黑"/>
              </a:rPr>
              <a:t>Spatial patterns</a:t>
            </a:r>
          </a:p>
          <a:p>
            <a:pPr marL="1160100" lvl="1" indent="-342900">
              <a:buClr>
                <a:srgbClr val="2E75B6"/>
              </a:buClr>
              <a:buFont typeface="Arial" panose="020B0604020202020204" pitchFamily="34" charset="0"/>
              <a:buChar char="‒"/>
            </a:pPr>
            <a:r>
              <a:rPr lang="en-US" altLang="ja-JP" sz="2000" dirty="0">
                <a:solidFill>
                  <a:prstClr val="black"/>
                </a:solidFill>
                <a:latin typeface="Arial"/>
                <a:ea typeface="微软雅黑"/>
              </a:rPr>
              <a:t>Diagnostic information</a:t>
            </a:r>
          </a:p>
        </p:txBody>
      </p:sp>
    </p:spTree>
    <p:extLst>
      <p:ext uri="{BB962C8B-B14F-4D97-AF65-F5344CB8AC3E}">
        <p14:creationId xmlns:p14="http://schemas.microsoft.com/office/powerpoint/2010/main" val="391902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Study area and data</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pic>
        <p:nvPicPr>
          <p:cNvPr id="5" name="图片 4" descr="地图&#10;&#10;描述已自动生成">
            <a:extLst>
              <a:ext uri="{FF2B5EF4-FFF2-40B4-BE49-F238E27FC236}">
                <a16:creationId xmlns:a16="http://schemas.microsoft.com/office/drawing/2014/main" id="{382CC571-40AD-493C-B4C8-6CCF9DE78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818" y="1216547"/>
            <a:ext cx="5543006" cy="4540236"/>
          </a:xfrm>
          <a:prstGeom prst="rect">
            <a:avLst/>
          </a:prstGeom>
        </p:spPr>
      </p:pic>
      <p:cxnSp>
        <p:nvCxnSpPr>
          <p:cNvPr id="7" name="直接连接符 6">
            <a:extLst>
              <a:ext uri="{FF2B5EF4-FFF2-40B4-BE49-F238E27FC236}">
                <a16:creationId xmlns:a16="http://schemas.microsoft.com/office/drawing/2014/main" id="{EAE1906D-7A5B-4675-B002-0595E845437C}"/>
              </a:ext>
            </a:extLst>
          </p:cNvPr>
          <p:cNvCxnSpPr>
            <a:cxnSpLocks/>
          </p:cNvCxnSpPr>
          <p:nvPr/>
        </p:nvCxnSpPr>
        <p:spPr>
          <a:xfrm>
            <a:off x="552994" y="5984944"/>
            <a:ext cx="11184081"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1EB49B01-4525-445A-BB7B-C137EEFA2FC9}"/>
              </a:ext>
            </a:extLst>
          </p:cNvPr>
          <p:cNvSpPr txBox="1"/>
          <p:nvPr/>
        </p:nvSpPr>
        <p:spPr>
          <a:xfrm>
            <a:off x="486524" y="6037784"/>
            <a:ext cx="11423658" cy="646331"/>
          </a:xfrm>
          <a:prstGeom prst="rect">
            <a:avLst/>
          </a:prstGeom>
        </p:spPr>
        <p:txBody>
          <a:bodyPr wrap="square">
            <a:spAutoFit/>
          </a:bodyPr>
          <a:lstStyle>
            <a:defPPr>
              <a:defRPr lang="ja-JP"/>
            </a:defPPr>
            <a:lvl1pPr lvl="0">
              <a:lnSpc>
                <a:spcPct val="120000"/>
              </a:lnSpc>
              <a:defRPr sz="1200" b="1">
                <a:solidFill>
                  <a:schemeClr val="tx1">
                    <a:lumMod val="75000"/>
                    <a:lumOff val="25000"/>
                  </a:schemeClr>
                </a:solidFill>
                <a:latin typeface="游ゴシック" panose="020B0400000000000000" pitchFamily="50" charset="-128"/>
                <a:ea typeface="游ゴシック" panose="020B0400000000000000" pitchFamily="50" charset="-128"/>
              </a:defRPr>
            </a:lvl1pPr>
          </a:lstStyle>
          <a:p>
            <a:pPr>
              <a:lnSpc>
                <a:spcPct val="100000"/>
              </a:lnSpc>
            </a:pPr>
            <a:r>
              <a:rPr lang="en-US" altLang="ja-JP" b="0" dirty="0">
                <a:solidFill>
                  <a:schemeClr val="tx1"/>
                </a:solidFill>
                <a:latin typeface="+mj-lt"/>
              </a:rPr>
              <a:t>※1  Chiyoda, Chuo, Minato, Shinjuku, Meguro, Setagaya, Shibuya ward</a:t>
            </a:r>
          </a:p>
          <a:p>
            <a:pPr>
              <a:lnSpc>
                <a:spcPct val="100000"/>
              </a:lnSpc>
            </a:pPr>
            <a:r>
              <a:rPr lang="en-US" altLang="ja-JP" b="0" dirty="0">
                <a:solidFill>
                  <a:schemeClr val="tx1"/>
                </a:solidFill>
                <a:latin typeface="+mj-lt"/>
              </a:rPr>
              <a:t>※2  Numeric attributes were logarithmically transformed and standardized to mean 0 and variance 1</a:t>
            </a:r>
          </a:p>
          <a:p>
            <a:pPr>
              <a:lnSpc>
                <a:spcPct val="100000"/>
              </a:lnSpc>
            </a:pPr>
            <a:r>
              <a:rPr lang="en-US" altLang="ja-JP" b="0" dirty="0">
                <a:solidFill>
                  <a:schemeClr val="tx1"/>
                </a:solidFill>
                <a:latin typeface="+mj-lt"/>
              </a:rPr>
              <a:t>※3  The neighborhood with the smallest residual RMSE estimated by RE-ESF-SVC was set as the reference subregion</a:t>
            </a:r>
          </a:p>
        </p:txBody>
      </p:sp>
      <p:grpSp>
        <p:nvGrpSpPr>
          <p:cNvPr id="9" name="组合 8">
            <a:extLst>
              <a:ext uri="{FF2B5EF4-FFF2-40B4-BE49-F238E27FC236}">
                <a16:creationId xmlns:a16="http://schemas.microsoft.com/office/drawing/2014/main" id="{5579C41A-539A-4DD4-B17B-B38E3CBCAE51}"/>
              </a:ext>
            </a:extLst>
          </p:cNvPr>
          <p:cNvGrpSpPr/>
          <p:nvPr/>
        </p:nvGrpSpPr>
        <p:grpSpPr>
          <a:xfrm>
            <a:off x="10748078" y="4851014"/>
            <a:ext cx="912429" cy="697513"/>
            <a:chOff x="5662834" y="2337334"/>
            <a:chExt cx="912429" cy="697513"/>
          </a:xfrm>
        </p:grpSpPr>
        <p:grpSp>
          <p:nvGrpSpPr>
            <p:cNvPr id="10" name="组合 9">
              <a:extLst>
                <a:ext uri="{FF2B5EF4-FFF2-40B4-BE49-F238E27FC236}">
                  <a16:creationId xmlns:a16="http://schemas.microsoft.com/office/drawing/2014/main" id="{729517DF-3754-4AFE-839D-D77597461778}"/>
                </a:ext>
              </a:extLst>
            </p:cNvPr>
            <p:cNvGrpSpPr/>
            <p:nvPr/>
          </p:nvGrpSpPr>
          <p:grpSpPr>
            <a:xfrm>
              <a:off x="5662834" y="2337334"/>
              <a:ext cx="912429" cy="697513"/>
              <a:chOff x="7031210" y="5296875"/>
              <a:chExt cx="912429" cy="697513"/>
            </a:xfrm>
          </p:grpSpPr>
          <p:sp>
            <p:nvSpPr>
              <p:cNvPr id="12" name="文本框 11">
                <a:extLst>
                  <a:ext uri="{FF2B5EF4-FFF2-40B4-BE49-F238E27FC236}">
                    <a16:creationId xmlns:a16="http://schemas.microsoft.com/office/drawing/2014/main" id="{6E63E73A-8227-477F-A6B9-CB0582EB378C}"/>
                  </a:ext>
                </a:extLst>
              </p:cNvPr>
              <p:cNvSpPr txBox="1"/>
              <p:nvPr/>
            </p:nvSpPr>
            <p:spPr>
              <a:xfrm>
                <a:off x="7031210" y="5740472"/>
                <a:ext cx="912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mj-lt"/>
                    <a:ea typeface="Noto Sans CJK JP Regular" panose="020B0500000000000000" pitchFamily="34" charset="-128"/>
                    <a:cs typeface="+mn-cs"/>
                  </a:rPr>
                  <a:t>Main station</a:t>
                </a:r>
                <a:endParaRPr kumimoji="1" lang="ja-JP" altLang="en-US" sz="1050" b="0" i="0" u="none" strike="noStrike" kern="1200" cap="none" spc="0" normalizeH="0" baseline="0" noProof="0" dirty="0">
                  <a:ln>
                    <a:noFill/>
                  </a:ln>
                  <a:effectLst/>
                  <a:uLnTx/>
                  <a:uFillTx/>
                  <a:latin typeface="+mj-lt"/>
                  <a:ea typeface="Noto Sans CJK JP Regular" panose="020B0500000000000000" pitchFamily="34" charset="-128"/>
                  <a:cs typeface="+mn-cs"/>
                </a:endParaRPr>
              </a:p>
            </p:txBody>
          </p:sp>
          <p:sp>
            <p:nvSpPr>
              <p:cNvPr id="13" name="椭圆 12">
                <a:extLst>
                  <a:ext uri="{FF2B5EF4-FFF2-40B4-BE49-F238E27FC236}">
                    <a16:creationId xmlns:a16="http://schemas.microsoft.com/office/drawing/2014/main" id="{B04CBF3B-8DC1-44C8-8954-66943475378C}"/>
                  </a:ext>
                </a:extLst>
              </p:cNvPr>
              <p:cNvSpPr/>
              <p:nvPr/>
            </p:nvSpPr>
            <p:spPr>
              <a:xfrm>
                <a:off x="7393502" y="5296875"/>
                <a:ext cx="72000" cy="72000"/>
              </a:xfrm>
              <a:prstGeom prst="ellipse">
                <a:avLst/>
              </a:prstGeom>
              <a:solidFill>
                <a:srgbClr val="C4C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4CDDA"/>
                  </a:solidFill>
                  <a:effectLst/>
                  <a:uLnTx/>
                  <a:uFillTx/>
                  <a:latin typeface="Arial"/>
                  <a:ea typeface="微软雅黑"/>
                  <a:cs typeface="+mn-cs"/>
                </a:endParaRPr>
              </a:p>
            </p:txBody>
          </p:sp>
          <p:sp>
            <p:nvSpPr>
              <p:cNvPr id="14" name="文本框 13">
                <a:extLst>
                  <a:ext uri="{FF2B5EF4-FFF2-40B4-BE49-F238E27FC236}">
                    <a16:creationId xmlns:a16="http://schemas.microsoft.com/office/drawing/2014/main" id="{DFB743AE-0612-4020-B633-720678EB5CB8}"/>
                  </a:ext>
                </a:extLst>
              </p:cNvPr>
              <p:cNvSpPr txBox="1"/>
              <p:nvPr/>
            </p:nvSpPr>
            <p:spPr>
              <a:xfrm>
                <a:off x="7168647" y="5389058"/>
                <a:ext cx="57579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j-lt"/>
                    <a:ea typeface="Noto Sans CJK JP Regular" panose="020B0500000000000000" pitchFamily="34" charset="-128"/>
                  </a:rPr>
                  <a:t>H</a:t>
                </a:r>
                <a:r>
                  <a:rPr kumimoji="1" lang="en-US" altLang="ja-JP" sz="1050" b="0" i="0" u="none" strike="noStrike" kern="1200" cap="none" spc="0" normalizeH="0" baseline="0" noProof="0" dirty="0" err="1">
                    <a:ln>
                      <a:noFill/>
                    </a:ln>
                    <a:solidFill>
                      <a:prstClr val="black"/>
                    </a:solidFill>
                    <a:effectLst/>
                    <a:uLnTx/>
                    <a:uFillTx/>
                    <a:latin typeface="+mj-lt"/>
                    <a:ea typeface="Noto Sans CJK JP Regular" panose="020B0500000000000000" pitchFamily="34" charset="-128"/>
                    <a:cs typeface="+mn-cs"/>
                  </a:rPr>
                  <a:t>ouse</a:t>
                </a:r>
                <a:endParaRPr kumimoji="1" lang="ja-JP" altLang="en-US" sz="105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cs typeface="+mn-cs"/>
                </a:endParaRPr>
              </a:p>
            </p:txBody>
          </p:sp>
        </p:grpSp>
        <p:sp>
          <p:nvSpPr>
            <p:cNvPr id="11" name="椭圆 10">
              <a:extLst>
                <a:ext uri="{FF2B5EF4-FFF2-40B4-BE49-F238E27FC236}">
                  <a16:creationId xmlns:a16="http://schemas.microsoft.com/office/drawing/2014/main" id="{05D6CB7F-A7C0-4D24-8B4F-78B7B005764F}"/>
                </a:ext>
              </a:extLst>
            </p:cNvPr>
            <p:cNvSpPr/>
            <p:nvPr/>
          </p:nvSpPr>
          <p:spPr>
            <a:xfrm>
              <a:off x="6025126" y="2703616"/>
              <a:ext cx="72000" cy="7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4CDDA"/>
                </a:solidFill>
                <a:effectLst/>
                <a:uLnTx/>
                <a:uFillTx/>
                <a:latin typeface="Arial"/>
                <a:ea typeface="微软雅黑"/>
                <a:cs typeface="+mn-cs"/>
              </a:endParaRPr>
            </a:p>
          </p:txBody>
        </p:sp>
      </p:grpSp>
      <p:sp>
        <p:nvSpPr>
          <p:cNvPr id="15" name="文本框 14">
            <a:extLst>
              <a:ext uri="{FF2B5EF4-FFF2-40B4-BE49-F238E27FC236}">
                <a16:creationId xmlns:a16="http://schemas.microsoft.com/office/drawing/2014/main" id="{2BFE3303-F215-4CC7-9606-A5A486AD8064}"/>
              </a:ext>
            </a:extLst>
          </p:cNvPr>
          <p:cNvSpPr txBox="1"/>
          <p:nvPr/>
        </p:nvSpPr>
        <p:spPr>
          <a:xfrm>
            <a:off x="368368" y="1338869"/>
            <a:ext cx="5977767" cy="1231106"/>
          </a:xfrm>
          <a:prstGeom prst="rect">
            <a:avLst/>
          </a:prstGeom>
          <a:noFill/>
        </p:spPr>
        <p:txBody>
          <a:bodyPr wrap="square">
            <a:spAutoFit/>
          </a:bodyPr>
          <a:lstStyle/>
          <a:p>
            <a:pPr lvl="0">
              <a:lnSpc>
                <a:spcPct val="120000"/>
              </a:lnSpc>
              <a:spcAft>
                <a:spcPts val="1200"/>
              </a:spcAft>
              <a:buClr>
                <a:schemeClr val="accent1"/>
              </a:buClr>
              <a:buSzPct val="80000"/>
              <a:defRPr/>
            </a:pPr>
            <a:r>
              <a:rPr lang="en-US" altLang="ja-JP" sz="2000" b="1" dirty="0">
                <a:solidFill>
                  <a:prstClr val="black"/>
                </a:solidFill>
                <a:latin typeface="+mj-lt"/>
                <a:ea typeface="游ゴシック" panose="020B0400000000000000" pitchFamily="50" charset="-128"/>
              </a:rPr>
              <a:t>Study area</a:t>
            </a:r>
            <a:r>
              <a:rPr lang="en-US" altLang="ja-JP" sz="2000" b="1" dirty="0">
                <a:solidFill>
                  <a:prstClr val="black"/>
                </a:solidFill>
                <a:latin typeface="+mj-lt"/>
                <a:ea typeface="Noto Sans CJK JP Regular"/>
              </a:rPr>
              <a:t>: </a:t>
            </a:r>
            <a:r>
              <a:rPr lang="en-US" altLang="ja-JP" sz="2000" dirty="0">
                <a:latin typeface="+mj-lt"/>
                <a:ea typeface="Yu Gothic Medium" panose="020B0500000000000000" pitchFamily="50" charset="-128"/>
              </a:rPr>
              <a:t>7 </a:t>
            </a:r>
            <a:r>
              <a:rPr lang="en-US" altLang="ja-JP" sz="2000" dirty="0">
                <a:effectLst/>
                <a:latin typeface="+mj-lt"/>
                <a:ea typeface="游明朝" panose="02020400000000000000" pitchFamily="18" charset="-128"/>
              </a:rPr>
              <a:t>municipalities</a:t>
            </a:r>
            <a:r>
              <a:rPr lang="en-US" altLang="ja-JP" sz="2000" dirty="0">
                <a:latin typeface="+mj-lt"/>
                <a:ea typeface="Yu Gothic Medium" panose="020B0500000000000000" pitchFamily="50" charset="-128"/>
              </a:rPr>
              <a:t> of Tokyo, Japan</a:t>
            </a:r>
            <a:r>
              <a:rPr lang="en-US" altLang="ja-JP" dirty="0">
                <a:latin typeface="+mj-lt"/>
                <a:ea typeface="Yu Gothic Medium" panose="020B0500000000000000" pitchFamily="50" charset="-128"/>
              </a:rPr>
              <a:t> </a:t>
            </a:r>
            <a:r>
              <a:rPr lang="en-US" altLang="ja-JP" sz="2000" baseline="30000" dirty="0">
                <a:solidFill>
                  <a:schemeClr val="tx1">
                    <a:lumMod val="95000"/>
                    <a:lumOff val="5000"/>
                  </a:schemeClr>
                </a:solidFill>
                <a:latin typeface="+mj-lt"/>
                <a:ea typeface="Yu Gothic Medium" panose="020B0500000000000000" pitchFamily="50" charset="-128"/>
              </a:rPr>
              <a:t>※1</a:t>
            </a:r>
            <a:endParaRPr lang="en-US" altLang="ja-JP" sz="2000" dirty="0">
              <a:solidFill>
                <a:schemeClr val="tx1">
                  <a:lumMod val="95000"/>
                  <a:lumOff val="5000"/>
                </a:schemeClr>
              </a:solidFill>
              <a:latin typeface="+mj-lt"/>
              <a:ea typeface="Noto Sans CJK JP Regular"/>
            </a:endParaRPr>
          </a:p>
          <a:p>
            <a:pPr lvl="0">
              <a:buClr>
                <a:schemeClr val="accent1"/>
              </a:buClr>
              <a:buSzPct val="80000"/>
              <a:defRPr/>
            </a:pPr>
            <a:r>
              <a:rPr lang="en-US" altLang="ja-JP" sz="2000" b="1" dirty="0">
                <a:solidFill>
                  <a:prstClr val="black"/>
                </a:solidFill>
                <a:latin typeface="+mj-lt"/>
                <a:ea typeface="游ゴシック" panose="020B0400000000000000" pitchFamily="50" charset="-128"/>
              </a:rPr>
              <a:t>Data</a:t>
            </a:r>
            <a:r>
              <a:rPr lang="en-US" altLang="ja-JP" sz="2000" dirty="0">
                <a:solidFill>
                  <a:prstClr val="black"/>
                </a:solidFill>
                <a:latin typeface="+mj-lt"/>
                <a:ea typeface="Noto Sans CJK JP Regular"/>
              </a:rPr>
              <a:t>:</a:t>
            </a:r>
            <a:r>
              <a:rPr lang="ja-JP" altLang="en-US" sz="2000" dirty="0">
                <a:solidFill>
                  <a:prstClr val="black"/>
                </a:solidFill>
                <a:latin typeface="+mj-lt"/>
                <a:ea typeface="Noto Sans CJK JP Regular"/>
              </a:rPr>
              <a:t> </a:t>
            </a:r>
            <a:r>
              <a:rPr kumimoji="1" lang="en-US" altLang="ja-JP" sz="2000" b="0" i="0" u="none" strike="noStrike" kern="1200" cap="none" spc="0" normalizeH="0" baseline="0" noProof="0" dirty="0">
                <a:ln>
                  <a:noFill/>
                </a:ln>
                <a:solidFill>
                  <a:prstClr val="black"/>
                </a:solidFill>
                <a:uLnTx/>
                <a:uFillTx/>
                <a:latin typeface="+mj-lt"/>
                <a:ea typeface="游明朝" panose="02020400000000000000" pitchFamily="18" charset="-128"/>
                <a:cs typeface="+mn-cs"/>
              </a:rPr>
              <a:t>R</a:t>
            </a:r>
            <a:r>
              <a:rPr lang="en-US" altLang="ja-JP" sz="2000" dirty="0" err="1">
                <a:effectLst/>
                <a:latin typeface="+mj-lt"/>
                <a:ea typeface="游明朝" panose="02020400000000000000" pitchFamily="18" charset="-128"/>
              </a:rPr>
              <a:t>eal</a:t>
            </a:r>
            <a:r>
              <a:rPr lang="en-US" altLang="ja-JP" sz="2000" dirty="0">
                <a:effectLst/>
                <a:latin typeface="+mj-lt"/>
                <a:ea typeface="游明朝" panose="02020400000000000000" pitchFamily="18" charset="-128"/>
              </a:rPr>
              <a:t> estate rent data for the year 2017</a:t>
            </a:r>
            <a:endParaRPr lang="en-US" altLang="ja-JP" dirty="0">
              <a:latin typeface="+mj-lt"/>
              <a:ea typeface="Yu Gothic Medium" panose="020B0500000000000000" pitchFamily="50" charset="-128"/>
            </a:endParaRPr>
          </a:p>
          <a:p>
            <a:pPr>
              <a:buClr>
                <a:schemeClr val="accent1"/>
              </a:buClr>
              <a:defRPr/>
            </a:pPr>
            <a:r>
              <a:rPr lang="ja-JP" altLang="en-US" sz="2000" dirty="0">
                <a:solidFill>
                  <a:prstClr val="black"/>
                </a:solidFill>
                <a:latin typeface="+mj-lt"/>
                <a:ea typeface="游ゴシック" panose="020B0400000000000000" pitchFamily="50" charset="-128"/>
              </a:rPr>
              <a:t>          </a:t>
            </a:r>
            <a:r>
              <a:rPr lang="en-US" altLang="ja-JP" dirty="0">
                <a:solidFill>
                  <a:prstClr val="black"/>
                </a:solidFill>
                <a:latin typeface="+mj-lt"/>
                <a:ea typeface="Yu Gothic Medium" panose="020B0500000000000000" pitchFamily="50" charset="-128"/>
              </a:rPr>
              <a:t>size</a:t>
            </a:r>
            <a:r>
              <a:rPr lang="ja-JP" altLang="en-US" dirty="0">
                <a:latin typeface="+mj-lt"/>
                <a:ea typeface="Yu Gothic Medium" panose="020B0500000000000000" pitchFamily="50" charset="-128"/>
              </a:rPr>
              <a:t>：</a:t>
            </a:r>
            <a:r>
              <a:rPr lang="en-US" altLang="ja-JP" dirty="0">
                <a:latin typeface="+mj-lt"/>
                <a:ea typeface="Yu Gothic Medium" panose="020B0500000000000000" pitchFamily="50" charset="-128"/>
              </a:rPr>
              <a:t>20455,</a:t>
            </a:r>
            <a:r>
              <a:rPr lang="ja-JP" altLang="en-US" dirty="0">
                <a:latin typeface="+mj-lt"/>
                <a:ea typeface="Yu Gothic Medium" panose="020B0500000000000000" pitchFamily="50" charset="-128"/>
              </a:rPr>
              <a:t>   </a:t>
            </a:r>
            <a:r>
              <a:rPr lang="en-US" altLang="ja-JP" dirty="0">
                <a:latin typeface="+mj-lt"/>
                <a:ea typeface="Yu Gothic Medium" panose="020B0500000000000000" pitchFamily="50" charset="-128"/>
              </a:rPr>
              <a:t>number of neighborhoods</a:t>
            </a:r>
            <a:r>
              <a:rPr lang="ja-JP" altLang="en-US" dirty="0">
                <a:latin typeface="+mj-lt"/>
                <a:ea typeface="Yu Gothic Medium" panose="020B0500000000000000" pitchFamily="50" charset="-128"/>
              </a:rPr>
              <a:t>：</a:t>
            </a:r>
            <a:r>
              <a:rPr lang="en-US" altLang="ja-JP" dirty="0">
                <a:latin typeface="+mj-lt"/>
                <a:ea typeface="Yu Gothic Medium" panose="020B0500000000000000" pitchFamily="50" charset="-128"/>
              </a:rPr>
              <a:t>841</a:t>
            </a:r>
            <a:endParaRPr lang="en-US" altLang="ja-JP" sz="2000" dirty="0">
              <a:latin typeface="+mj-lt"/>
              <a:ea typeface="Yu Gothic Medium" panose="020B0500000000000000" pitchFamily="50" charset="-128"/>
            </a:endParaRPr>
          </a:p>
        </p:txBody>
      </p:sp>
      <p:graphicFrame>
        <p:nvGraphicFramePr>
          <p:cNvPr id="16" name="表格 15">
            <a:extLst>
              <a:ext uri="{FF2B5EF4-FFF2-40B4-BE49-F238E27FC236}">
                <a16:creationId xmlns:a16="http://schemas.microsoft.com/office/drawing/2014/main" id="{3732EFC4-FAC5-44B4-8553-93D008A33B40}"/>
              </a:ext>
            </a:extLst>
          </p:cNvPr>
          <p:cNvGraphicFramePr>
            <a:graphicFrameLocks noGrp="1"/>
          </p:cNvGraphicFramePr>
          <p:nvPr>
            <p:extLst>
              <p:ext uri="{D42A27DB-BD31-4B8C-83A1-F6EECF244321}">
                <p14:modId xmlns:p14="http://schemas.microsoft.com/office/powerpoint/2010/main" val="2352375390"/>
              </p:ext>
            </p:extLst>
          </p:nvPr>
        </p:nvGraphicFramePr>
        <p:xfrm>
          <a:off x="473715" y="3164289"/>
          <a:ext cx="5671319" cy="2468880"/>
        </p:xfrm>
        <a:graphic>
          <a:graphicData uri="http://schemas.openxmlformats.org/drawingml/2006/table">
            <a:tbl>
              <a:tblPr bandCol="1">
                <a:tableStyleId>{5C22544A-7EE6-4342-B048-85BDC9FD1C3A}</a:tableStyleId>
              </a:tblPr>
              <a:tblGrid>
                <a:gridCol w="1395966">
                  <a:extLst>
                    <a:ext uri="{9D8B030D-6E8A-4147-A177-3AD203B41FA5}">
                      <a16:colId xmlns:a16="http://schemas.microsoft.com/office/drawing/2014/main" val="3560032517"/>
                    </a:ext>
                  </a:extLst>
                </a:gridCol>
                <a:gridCol w="4275353">
                  <a:extLst>
                    <a:ext uri="{9D8B030D-6E8A-4147-A177-3AD203B41FA5}">
                      <a16:colId xmlns:a16="http://schemas.microsoft.com/office/drawing/2014/main" val="2769478784"/>
                    </a:ext>
                  </a:extLst>
                </a:gridCol>
              </a:tblGrid>
              <a:tr h="6066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dirty="0"/>
                        <a:t>Dependent</a:t>
                      </a:r>
                      <a:r>
                        <a:rPr kumimoji="1" lang="en-US" altLang="ja-JP" sz="1800" b="0" baseline="0" dirty="0"/>
                        <a:t> variable</a:t>
                      </a:r>
                      <a:endParaRPr kumimoji="1" lang="ja-JP" altLang="en-US" sz="1800" b="0" dirty="0"/>
                    </a:p>
                  </a:txBody>
                  <a:tcPr anchor="ctr">
                    <a:lnL w="12700" cap="flat" cmpd="sng" algn="ctr">
                      <a:solidFill>
                        <a:srgbClr val="EAEFF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kern="1200" dirty="0">
                          <a:solidFill>
                            <a:schemeClr val="dk1"/>
                          </a:solidFill>
                          <a:latin typeface="+mn-lt"/>
                          <a:ea typeface="+mn-ea"/>
                          <a:cs typeface="+mn-cs"/>
                        </a:rPr>
                        <a:t>The natural logarithm of rent per square meter (yen/m²)</a:t>
                      </a:r>
                      <a:endParaRPr kumimoji="1" lang="ja-JP" altLang="en-US" sz="18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6885306"/>
                  </a:ext>
                </a:extLst>
              </a:tr>
              <a:tr h="346635">
                <a:tc rowSpan="5">
                  <a:txBody>
                    <a:bodyPr/>
                    <a:lstStyle/>
                    <a:p>
                      <a:pPr algn="ctr" rtl="0"/>
                      <a:r>
                        <a:rPr lang="en-US" altLang="ja-JP" sz="1800" u="none" strike="noStrike" dirty="0">
                          <a:effectLst/>
                        </a:rPr>
                        <a:t>Explanatory</a:t>
                      </a:r>
                      <a:r>
                        <a:rPr lang="en-US" altLang="ja-JP" sz="1800" u="none" strike="noStrike" baseline="0" dirty="0">
                          <a:effectLst/>
                        </a:rPr>
                        <a:t> variables</a:t>
                      </a:r>
                      <a:r>
                        <a:rPr lang="en-US" altLang="ja-JP" sz="1800" b="0" baseline="30000" dirty="0">
                          <a:solidFill>
                            <a:schemeClr val="tx1">
                              <a:lumMod val="95000"/>
                              <a:lumOff val="5000"/>
                            </a:schemeClr>
                          </a:solidFill>
                          <a:latin typeface="Yu Gothic Medium" panose="020B0500000000000000" pitchFamily="50" charset="-128"/>
                          <a:ea typeface="Yu Gothic Medium" panose="020B0500000000000000" pitchFamily="50" charset="-128"/>
                        </a:rPr>
                        <a:t>※2</a:t>
                      </a:r>
                      <a:endParaRPr lang="en-US" altLang="ja-JP" sz="1800" u="none" strike="noStrike" baseline="0" dirty="0">
                        <a:effectLst/>
                      </a:endParaRPr>
                    </a:p>
                  </a:txBody>
                  <a:tcPr anchor="ctr">
                    <a:lnL w="12700" cap="flat" cmpd="sng" algn="ctr">
                      <a:solidFill>
                        <a:srgbClr val="EAEFF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rtl="0"/>
                      <a:r>
                        <a:rPr kumimoji="1" lang="en-US" altLang="ja-JP" sz="1800" b="0" kern="1200" dirty="0">
                          <a:solidFill>
                            <a:schemeClr val="dk1"/>
                          </a:solidFill>
                          <a:latin typeface="+mn-lt"/>
                          <a:ea typeface="+mn-ea"/>
                          <a:cs typeface="+mn-cs"/>
                        </a:rPr>
                        <a:t>Walking time to the nearest station (min)</a:t>
                      </a: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3278588"/>
                  </a:ext>
                </a:extLst>
              </a:tr>
              <a:tr h="346635">
                <a:tc vMerge="1">
                  <a:txBody>
                    <a:bodyPr/>
                    <a:lstStyle/>
                    <a:p>
                      <a:pPr rtl="0"/>
                      <a:endParaRPr lang="en-US" altLang="ja-JP" sz="2000" b="0" dirty="0">
                        <a:effectLst/>
                      </a:endParaRPr>
                    </a:p>
                  </a:txBody>
                  <a:tcPr anchor="ctr">
                    <a:lnT w="12700" cap="flat" cmpd="sng" algn="ctr">
                      <a:solidFill>
                        <a:srgbClr val="EAEFF7"/>
                      </a:solidFill>
                      <a:prstDash val="solid"/>
                      <a:round/>
                      <a:headEnd type="none" w="med" len="med"/>
                      <a:tailEnd type="none" w="med" len="med"/>
                    </a:lnT>
                    <a:solidFill>
                      <a:srgbClr val="EAEFF7"/>
                    </a:solidFill>
                  </a:tcPr>
                </a:tc>
                <a:tc>
                  <a:txBody>
                    <a:bodyPr/>
                    <a:lstStyle/>
                    <a:p>
                      <a:pPr rtl="0"/>
                      <a:r>
                        <a:rPr kumimoji="1" lang="en-US" altLang="ja-JP" sz="1800" b="0" kern="1200" dirty="0">
                          <a:solidFill>
                            <a:schemeClr val="dk1"/>
                          </a:solidFill>
                          <a:latin typeface="+mn-lt"/>
                          <a:ea typeface="+mn-ea"/>
                          <a:cs typeface="+mn-cs"/>
                        </a:rPr>
                        <a:t>Apartment age (year)</a:t>
                      </a: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4643283"/>
                  </a:ext>
                </a:extLst>
              </a:tr>
              <a:tr h="346635">
                <a:tc vMerge="1">
                  <a:txBody>
                    <a:bodyPr/>
                    <a:lstStyle/>
                    <a:p>
                      <a:pPr rtl="0"/>
                      <a:endParaRPr lang="en-US" altLang="ja-JP" sz="2000" b="0" dirty="0">
                        <a:effectLst/>
                      </a:endParaRPr>
                    </a:p>
                  </a:txBody>
                  <a:tcPr anchor="ctr">
                    <a:solidFill>
                      <a:srgbClr val="EAEFF7"/>
                    </a:solidFill>
                  </a:tcPr>
                </a:tc>
                <a:tc>
                  <a:txBody>
                    <a:bodyPr/>
                    <a:lstStyle/>
                    <a:p>
                      <a:pPr rtl="0"/>
                      <a:r>
                        <a:rPr kumimoji="1" lang="en-US" altLang="ja-JP" sz="1800" b="0" kern="1200" dirty="0">
                          <a:solidFill>
                            <a:schemeClr val="dk1"/>
                          </a:solidFill>
                          <a:latin typeface="+mn-lt"/>
                          <a:ea typeface="+mn-ea"/>
                          <a:cs typeface="+mn-cs"/>
                        </a:rPr>
                        <a:t>Apartment size</a:t>
                      </a:r>
                      <a:r>
                        <a:rPr kumimoji="1" lang="ja-JP" altLang="en-US" sz="1800" b="0" kern="1200" dirty="0">
                          <a:solidFill>
                            <a:schemeClr val="dk1"/>
                          </a:solidFill>
                          <a:latin typeface="+mn-lt"/>
                          <a:ea typeface="+mn-ea"/>
                          <a:cs typeface="+mn-cs"/>
                        </a:rPr>
                        <a:t>（</a:t>
                      </a:r>
                      <a:r>
                        <a:rPr kumimoji="1" lang="en-US" altLang="ja-JP" sz="1800" b="0" kern="1200" dirty="0">
                          <a:solidFill>
                            <a:schemeClr val="dk1"/>
                          </a:solidFill>
                          <a:latin typeface="+mn-lt"/>
                          <a:ea typeface="+mn-ea"/>
                          <a:cs typeface="+mn-cs"/>
                        </a:rPr>
                        <a:t>m²</a:t>
                      </a:r>
                      <a:r>
                        <a:rPr kumimoji="1" lang="ja-JP" altLang="en-US" sz="1800" b="0" kern="1200" dirty="0">
                          <a:solidFill>
                            <a:schemeClr val="dk1"/>
                          </a:solidFill>
                          <a:latin typeface="+mn-lt"/>
                          <a:ea typeface="+mn-ea"/>
                          <a:cs typeface="+mn-cs"/>
                        </a:rPr>
                        <a:t>）</a:t>
                      </a:r>
                      <a:endParaRPr kumimoji="1" lang="en-US" altLang="ja-JP" sz="18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8479729"/>
                  </a:ext>
                </a:extLst>
              </a:tr>
              <a:tr h="346635">
                <a:tc vMerge="1">
                  <a:txBody>
                    <a:bodyPr/>
                    <a:lstStyle/>
                    <a:p>
                      <a:pPr rtl="0"/>
                      <a:endParaRPr lang="en-US" altLang="ja-JP" sz="2000" b="0" dirty="0">
                        <a:effectLst/>
                      </a:endParaRPr>
                    </a:p>
                  </a:txBody>
                  <a:tcPr anchor="ctr">
                    <a:solidFill>
                      <a:srgbClr val="EAEFF7"/>
                    </a:solidFill>
                  </a:tcPr>
                </a:tc>
                <a:tc>
                  <a:txBody>
                    <a:bodyPr/>
                    <a:lstStyle/>
                    <a:p>
                      <a:pPr rtl="0"/>
                      <a:r>
                        <a:rPr kumimoji="1" lang="en-US" altLang="ja-JP" sz="1800" b="0" kern="1200" dirty="0">
                          <a:solidFill>
                            <a:schemeClr val="dk1"/>
                          </a:solidFill>
                          <a:latin typeface="+mn-lt"/>
                          <a:ea typeface="+mn-ea"/>
                          <a:cs typeface="+mn-cs"/>
                        </a:rPr>
                        <a:t>Floor number</a:t>
                      </a: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9097983"/>
                  </a:ext>
                </a:extLst>
              </a:tr>
              <a:tr h="346635">
                <a:tc vMerge="1">
                  <a:txBody>
                    <a:bodyPr/>
                    <a:lstStyle/>
                    <a:p>
                      <a:pPr algn="ctr" rtl="0"/>
                      <a:endParaRPr lang="en-US" altLang="ja-JP" sz="1800" u="none" strike="noStrike" baseline="0" dirty="0">
                        <a:effectLst/>
                      </a:endParaRPr>
                    </a:p>
                  </a:txBody>
                  <a:tcPr anchor="ctr">
                    <a:lnL w="12700" cap="flat" cmpd="sng" algn="ctr">
                      <a:solidFill>
                        <a:srgbClr val="EAEFF7"/>
                      </a:solidFill>
                      <a:prstDash val="solid"/>
                      <a:round/>
                      <a:headEnd type="none" w="med" len="med"/>
                      <a:tailEnd type="none" w="med" len="med"/>
                    </a:lnL>
                    <a:lnR w="12700" cmpd="sng">
                      <a:noFill/>
                    </a:lnR>
                    <a:lnB w="12700" cap="flat" cmpd="sng" algn="ctr">
                      <a:solidFill>
                        <a:srgbClr val="EAEFF7"/>
                      </a:solidFill>
                      <a:prstDash val="solid"/>
                      <a:round/>
                      <a:headEnd type="none" w="med" len="med"/>
                      <a:tailEnd type="none" w="med" len="med"/>
                    </a:lnB>
                    <a:solidFill>
                      <a:srgbClr val="EAEFF7"/>
                    </a:solidFill>
                  </a:tcPr>
                </a:tc>
                <a:tc>
                  <a:txBody>
                    <a:bodyPr/>
                    <a:lstStyle/>
                    <a:p>
                      <a:pPr rtl="0"/>
                      <a:r>
                        <a:rPr kumimoji="1" lang="en-US" altLang="ja-JP" sz="1800" b="0" kern="1200" dirty="0">
                          <a:solidFill>
                            <a:schemeClr val="dk1"/>
                          </a:solidFill>
                          <a:latin typeface="+mn-lt"/>
                          <a:ea typeface="+mn-ea"/>
                          <a:cs typeface="+mn-cs"/>
                        </a:rPr>
                        <a:t>Neighborhood dummy</a:t>
                      </a:r>
                      <a:r>
                        <a:rPr lang="en-US" altLang="ja-JP" sz="1800" b="0" baseline="30000" dirty="0">
                          <a:solidFill>
                            <a:schemeClr val="tx1">
                              <a:lumMod val="95000"/>
                              <a:lumOff val="5000"/>
                            </a:schemeClr>
                          </a:solidFill>
                          <a:latin typeface="Yu Gothic Medium" panose="020B0500000000000000" pitchFamily="50" charset="-128"/>
                          <a:ea typeface="Yu Gothic Medium" panose="020B0500000000000000" pitchFamily="50" charset="-128"/>
                        </a:rPr>
                        <a:t>※3</a:t>
                      </a:r>
                      <a:endParaRPr kumimoji="1" lang="en-US" altLang="ja-JP" sz="1800" b="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EAEFF7"/>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304390"/>
                  </a:ext>
                </a:extLst>
              </a:tr>
            </a:tbl>
          </a:graphicData>
        </a:graphic>
      </p:graphicFrame>
      <p:sp>
        <p:nvSpPr>
          <p:cNvPr id="18" name="文本框 17">
            <a:extLst>
              <a:ext uri="{FF2B5EF4-FFF2-40B4-BE49-F238E27FC236}">
                <a16:creationId xmlns:a16="http://schemas.microsoft.com/office/drawing/2014/main" id="{FCFDE5B8-25F3-4778-9783-85568D0A9992}"/>
              </a:ext>
            </a:extLst>
          </p:cNvPr>
          <p:cNvSpPr txBox="1"/>
          <p:nvPr/>
        </p:nvSpPr>
        <p:spPr>
          <a:xfrm>
            <a:off x="368368" y="2698833"/>
            <a:ext cx="6096000" cy="400110"/>
          </a:xfrm>
          <a:prstGeom prst="rect">
            <a:avLst/>
          </a:prstGeom>
          <a:noFill/>
        </p:spPr>
        <p:txBody>
          <a:bodyPr wrap="square">
            <a:spAutoFit/>
          </a:bodyPr>
          <a:lstStyle/>
          <a:p>
            <a:r>
              <a:rPr lang="en-US" altLang="ja-JP" sz="2000" b="1" dirty="0">
                <a:solidFill>
                  <a:prstClr val="black"/>
                </a:solidFill>
                <a:latin typeface="+mj-lt"/>
                <a:ea typeface="游ゴシック" panose="020B0400000000000000" pitchFamily="50" charset="-128"/>
              </a:rPr>
              <a:t>Variables</a:t>
            </a:r>
            <a:r>
              <a:rPr lang="en-US" altLang="ja-JP" sz="2000" dirty="0">
                <a:solidFill>
                  <a:prstClr val="black"/>
                </a:solidFill>
                <a:latin typeface="+mj-lt"/>
                <a:ea typeface="Noto Sans CJK JP Regular"/>
              </a:rPr>
              <a:t>:</a:t>
            </a:r>
            <a:r>
              <a:rPr lang="ja-JP" altLang="en-US" sz="2000" dirty="0">
                <a:solidFill>
                  <a:prstClr val="black"/>
                </a:solidFill>
                <a:latin typeface="+mj-lt"/>
                <a:ea typeface="Noto Sans CJK JP Regular"/>
              </a:rPr>
              <a:t> </a:t>
            </a:r>
            <a:endParaRPr lang="ja-JP" altLang="en-US" sz="2000" dirty="0"/>
          </a:p>
        </p:txBody>
      </p:sp>
      <p:sp>
        <p:nvSpPr>
          <p:cNvPr id="6" name="文本框 5">
            <a:extLst>
              <a:ext uri="{FF2B5EF4-FFF2-40B4-BE49-F238E27FC236}">
                <a16:creationId xmlns:a16="http://schemas.microsoft.com/office/drawing/2014/main" id="{35B20796-223C-4F2B-AA47-07AA21720359}"/>
              </a:ext>
            </a:extLst>
          </p:cNvPr>
          <p:cNvSpPr txBox="1"/>
          <p:nvPr/>
        </p:nvSpPr>
        <p:spPr>
          <a:xfrm>
            <a:off x="8860687" y="2819806"/>
            <a:ext cx="2285683" cy="477054"/>
          </a:xfrm>
          <a:prstGeom prst="rect">
            <a:avLst/>
          </a:prstGeom>
          <a:solidFill>
            <a:schemeClr val="bg1"/>
          </a:solidFill>
          <a:ln w="38100">
            <a:solidFill>
              <a:schemeClr val="accent1"/>
            </a:solidFill>
          </a:ln>
        </p:spPr>
        <p:txBody>
          <a:bodyPr wrap="square" rtlCol="0">
            <a:spAutoFit/>
          </a:bodyPr>
          <a:lstStyle/>
          <a:p>
            <a:r>
              <a:rPr kumimoji="1" lang="en-US" altLang="zh-CN" sz="2500" b="1" dirty="0"/>
              <a:t>Central Tokyo</a:t>
            </a:r>
            <a:endParaRPr kumimoji="1" lang="ja-JP" altLang="en-US" sz="2500" b="1" dirty="0"/>
          </a:p>
        </p:txBody>
      </p:sp>
    </p:spTree>
    <p:extLst>
      <p:ext uri="{BB962C8B-B14F-4D97-AF65-F5344CB8AC3E}">
        <p14:creationId xmlns:p14="http://schemas.microsoft.com/office/powerpoint/2010/main" val="55414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 the proposed model</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DC0176AF-0E7E-486A-8CB5-A3B4CFBC5FF6}"/>
              </a:ext>
            </a:extLst>
          </p:cNvPr>
          <p:cNvSpPr/>
          <p:nvPr/>
        </p:nvSpPr>
        <p:spPr>
          <a:xfrm>
            <a:off x="368368" y="6396335"/>
            <a:ext cx="1105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j-lt"/>
              <a:ea typeface="微软雅黑"/>
              <a:cs typeface="+mn-cs"/>
            </a:endParaRPr>
          </a:p>
        </p:txBody>
      </p:sp>
      <p:sp>
        <p:nvSpPr>
          <p:cNvPr id="6" name="テキスト ボックス 2">
            <a:extLst>
              <a:ext uri="{FF2B5EF4-FFF2-40B4-BE49-F238E27FC236}">
                <a16:creationId xmlns:a16="http://schemas.microsoft.com/office/drawing/2014/main" id="{5F6E78ED-5035-4764-8358-384EB19D63BF}"/>
              </a:ext>
            </a:extLst>
          </p:cNvPr>
          <p:cNvSpPr txBox="1"/>
          <p:nvPr/>
        </p:nvSpPr>
        <p:spPr>
          <a:xfrm>
            <a:off x="285223" y="1819119"/>
            <a:ext cx="3340949" cy="338554"/>
          </a:xfrm>
          <a:prstGeom prst="rect">
            <a:avLst/>
          </a:prstGeom>
          <a:solidFill>
            <a:srgbClr val="E6E9EE"/>
          </a:solidFill>
        </p:spPr>
        <p:txBody>
          <a:bodyPr wrap="square" rtlCol="0">
            <a:spAutoFit/>
          </a:bodyPr>
          <a:lstStyle/>
          <a:p>
            <a:pPr algn="ctr"/>
            <a:r>
              <a:rPr lang="en-US" altLang="ja-JP" sz="1600" dirty="0">
                <a:solidFill>
                  <a:schemeClr val="dk1"/>
                </a:solidFill>
                <a:latin typeface="+mj-lt"/>
                <a:ea typeface="游ゴシック" panose="020B0400000000000000" pitchFamily="50" charset="-128"/>
              </a:rPr>
              <a:t>Intercept</a:t>
            </a:r>
            <a:endParaRPr lang="ja-JP" altLang="en-US" sz="1600" dirty="0">
              <a:solidFill>
                <a:schemeClr val="dk1"/>
              </a:solidFill>
              <a:latin typeface="+mj-lt"/>
              <a:ea typeface="游ゴシック" panose="020B0400000000000000" pitchFamily="50" charset="-128"/>
            </a:endParaRPr>
          </a:p>
        </p:txBody>
      </p:sp>
      <p:sp>
        <p:nvSpPr>
          <p:cNvPr id="7" name="正方形/長方形 23">
            <a:extLst>
              <a:ext uri="{FF2B5EF4-FFF2-40B4-BE49-F238E27FC236}">
                <a16:creationId xmlns:a16="http://schemas.microsoft.com/office/drawing/2014/main" id="{4D5BE314-960B-4D69-8A3E-F74F60048A4F}"/>
              </a:ext>
            </a:extLst>
          </p:cNvPr>
          <p:cNvSpPr/>
          <p:nvPr/>
        </p:nvSpPr>
        <p:spPr>
          <a:xfrm>
            <a:off x="285225" y="1818930"/>
            <a:ext cx="11621552" cy="4686081"/>
          </a:xfrm>
          <a:prstGeom prst="rec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Medium" panose="020B0500000000000000" pitchFamily="50" charset="-128"/>
              <a:ea typeface="Yu Gothic Medium" panose="020B0500000000000000" pitchFamily="50" charset="-128"/>
            </a:endParaRPr>
          </a:p>
        </p:txBody>
      </p:sp>
      <p:cxnSp>
        <p:nvCxnSpPr>
          <p:cNvPr id="8" name="直線コネクタ 21">
            <a:extLst>
              <a:ext uri="{FF2B5EF4-FFF2-40B4-BE49-F238E27FC236}">
                <a16:creationId xmlns:a16="http://schemas.microsoft.com/office/drawing/2014/main" id="{A9645839-B0FF-400A-B922-A698D4226ADF}"/>
              </a:ext>
            </a:extLst>
          </p:cNvPr>
          <p:cNvCxnSpPr>
            <a:cxnSpLocks/>
          </p:cNvCxnSpPr>
          <p:nvPr/>
        </p:nvCxnSpPr>
        <p:spPr>
          <a:xfrm flipV="1">
            <a:off x="7944589" y="1815003"/>
            <a:ext cx="15185" cy="466600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9" name="直線コネクタ 27">
            <a:extLst>
              <a:ext uri="{FF2B5EF4-FFF2-40B4-BE49-F238E27FC236}">
                <a16:creationId xmlns:a16="http://schemas.microsoft.com/office/drawing/2014/main" id="{EFFB18A8-D612-4165-8E83-1CB63BF321D8}"/>
              </a:ext>
            </a:extLst>
          </p:cNvPr>
          <p:cNvCxnSpPr>
            <a:cxnSpLocks/>
          </p:cNvCxnSpPr>
          <p:nvPr/>
        </p:nvCxnSpPr>
        <p:spPr>
          <a:xfrm>
            <a:off x="306936" y="5390163"/>
            <a:ext cx="11589306" cy="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E73CE2A0-7F4E-45E9-8FF1-93D4B8DAFC27}"/>
              </a:ext>
            </a:extLst>
          </p:cNvPr>
          <p:cNvGrpSpPr/>
          <p:nvPr/>
        </p:nvGrpSpPr>
        <p:grpSpPr>
          <a:xfrm>
            <a:off x="319870" y="2326610"/>
            <a:ext cx="3425906" cy="2830384"/>
            <a:chOff x="301670" y="1930704"/>
            <a:chExt cx="2358000" cy="1898937"/>
          </a:xfrm>
        </p:grpSpPr>
        <p:pic>
          <p:nvPicPr>
            <p:cNvPr id="11" name="图片 10" descr="地图&#10;&#10;描述已自动生成">
              <a:extLst>
                <a:ext uri="{FF2B5EF4-FFF2-40B4-BE49-F238E27FC236}">
                  <a16:creationId xmlns:a16="http://schemas.microsoft.com/office/drawing/2014/main" id="{BF746F38-355E-496C-9EE9-D2FB983163AD}"/>
                </a:ext>
              </a:extLst>
            </p:cNvPr>
            <p:cNvPicPr>
              <a:picLocks noChangeAspect="1"/>
            </p:cNvPicPr>
            <p:nvPr/>
          </p:nvPicPr>
          <p:blipFill rotWithShape="1">
            <a:blip r:embed="rId3">
              <a:extLst>
                <a:ext uri="{28A0092B-C50C-407E-A947-70E740481C1C}">
                  <a14:useLocalDpi xmlns:a14="http://schemas.microsoft.com/office/drawing/2010/main" val="0"/>
                </a:ext>
              </a:extLst>
            </a:blip>
            <a:srcRect r="12894"/>
            <a:stretch/>
          </p:blipFill>
          <p:spPr>
            <a:xfrm>
              <a:off x="301670" y="1930704"/>
              <a:ext cx="2358000" cy="1898937"/>
            </a:xfrm>
            <a:prstGeom prst="rect">
              <a:avLst/>
            </a:prstGeom>
          </p:spPr>
        </p:pic>
        <p:pic>
          <p:nvPicPr>
            <p:cNvPr id="12" name="图片 11" descr="地图&#10;&#10;描述已自动生成">
              <a:extLst>
                <a:ext uri="{FF2B5EF4-FFF2-40B4-BE49-F238E27FC236}">
                  <a16:creationId xmlns:a16="http://schemas.microsoft.com/office/drawing/2014/main" id="{3EA06E47-5040-40FB-A9A2-3684FA3B5B1A}"/>
                </a:ext>
              </a:extLst>
            </p:cNvPr>
            <p:cNvPicPr>
              <a:picLocks noChangeAspect="1"/>
            </p:cNvPicPr>
            <p:nvPr/>
          </p:nvPicPr>
          <p:blipFill rotWithShape="1">
            <a:blip r:embed="rId3">
              <a:extLst>
                <a:ext uri="{28A0092B-C50C-407E-A947-70E740481C1C}">
                  <a14:useLocalDpi xmlns:a14="http://schemas.microsoft.com/office/drawing/2010/main" val="0"/>
                </a:ext>
              </a:extLst>
            </a:blip>
            <a:srcRect l="86691" t="34475" r="97" b="33418"/>
            <a:stretch/>
          </p:blipFill>
          <p:spPr>
            <a:xfrm>
              <a:off x="2274765" y="3290465"/>
              <a:ext cx="274668" cy="468203"/>
            </a:xfrm>
            <a:prstGeom prst="rect">
              <a:avLst/>
            </a:prstGeom>
          </p:spPr>
        </p:pic>
      </p:grpSp>
      <p:grpSp>
        <p:nvGrpSpPr>
          <p:cNvPr id="13" name="组合 12">
            <a:extLst>
              <a:ext uri="{FF2B5EF4-FFF2-40B4-BE49-F238E27FC236}">
                <a16:creationId xmlns:a16="http://schemas.microsoft.com/office/drawing/2014/main" id="{F558B038-AB22-487D-B135-F3817D5A1A50}"/>
              </a:ext>
            </a:extLst>
          </p:cNvPr>
          <p:cNvGrpSpPr/>
          <p:nvPr/>
        </p:nvGrpSpPr>
        <p:grpSpPr>
          <a:xfrm>
            <a:off x="8103299" y="2229035"/>
            <a:ext cx="3711261" cy="3042351"/>
            <a:chOff x="4073976" y="1896487"/>
            <a:chExt cx="3711261" cy="3042351"/>
          </a:xfrm>
        </p:grpSpPr>
        <p:pic>
          <p:nvPicPr>
            <p:cNvPr id="14" name="图片 13" descr="地图&#10;&#10;描述已自动生成">
              <a:extLst>
                <a:ext uri="{FF2B5EF4-FFF2-40B4-BE49-F238E27FC236}">
                  <a16:creationId xmlns:a16="http://schemas.microsoft.com/office/drawing/2014/main" id="{B22EAEC5-A3D6-44B4-AC22-20B953BE7120}"/>
                </a:ext>
              </a:extLst>
            </p:cNvPr>
            <p:cNvPicPr>
              <a:picLocks noChangeAspect="1"/>
            </p:cNvPicPr>
            <p:nvPr/>
          </p:nvPicPr>
          <p:blipFill rotWithShape="1">
            <a:blip r:embed="rId4">
              <a:extLst>
                <a:ext uri="{28A0092B-C50C-407E-A947-70E740481C1C}">
                  <a14:useLocalDpi xmlns:a14="http://schemas.microsoft.com/office/drawing/2010/main" val="0"/>
                </a:ext>
              </a:extLst>
            </a:blip>
            <a:srcRect r="15588"/>
            <a:stretch/>
          </p:blipFill>
          <p:spPr>
            <a:xfrm>
              <a:off x="4073976" y="1896487"/>
              <a:ext cx="3711261" cy="3042351"/>
            </a:xfrm>
            <a:prstGeom prst="rect">
              <a:avLst/>
            </a:prstGeom>
          </p:spPr>
        </p:pic>
        <p:pic>
          <p:nvPicPr>
            <p:cNvPr id="15" name="图片 14" descr="地图&#10;&#10;描述已自动生成">
              <a:extLst>
                <a:ext uri="{FF2B5EF4-FFF2-40B4-BE49-F238E27FC236}">
                  <a16:creationId xmlns:a16="http://schemas.microsoft.com/office/drawing/2014/main" id="{7B38C104-6ABF-4EF8-A924-C06DBBC865A1}"/>
                </a:ext>
              </a:extLst>
            </p:cNvPr>
            <p:cNvPicPr>
              <a:picLocks noChangeAspect="1"/>
            </p:cNvPicPr>
            <p:nvPr/>
          </p:nvPicPr>
          <p:blipFill rotWithShape="1">
            <a:blip r:embed="rId4">
              <a:extLst>
                <a:ext uri="{28A0092B-C50C-407E-A947-70E740481C1C}">
                  <a14:useLocalDpi xmlns:a14="http://schemas.microsoft.com/office/drawing/2010/main" val="0"/>
                </a:ext>
              </a:extLst>
            </a:blip>
            <a:srcRect l="83820" t="34571" r="297" b="31533"/>
            <a:stretch/>
          </p:blipFill>
          <p:spPr>
            <a:xfrm>
              <a:off x="7249427" y="4215525"/>
              <a:ext cx="416878" cy="615612"/>
            </a:xfrm>
            <a:prstGeom prst="rect">
              <a:avLst/>
            </a:prstGeom>
          </p:spPr>
        </p:pic>
      </p:grpSp>
      <p:sp>
        <p:nvSpPr>
          <p:cNvPr id="16" name="テキスト ボックス 2">
            <a:extLst>
              <a:ext uri="{FF2B5EF4-FFF2-40B4-BE49-F238E27FC236}">
                <a16:creationId xmlns:a16="http://schemas.microsoft.com/office/drawing/2014/main" id="{BF76E273-A078-4C53-958A-1247CBAFF3CC}"/>
              </a:ext>
            </a:extLst>
          </p:cNvPr>
          <p:cNvSpPr txBox="1"/>
          <p:nvPr/>
        </p:nvSpPr>
        <p:spPr>
          <a:xfrm>
            <a:off x="7960506" y="1818931"/>
            <a:ext cx="3938740" cy="338554"/>
          </a:xfrm>
          <a:prstGeom prst="rect">
            <a:avLst/>
          </a:prstGeom>
          <a:solidFill>
            <a:srgbClr val="E6E9EE"/>
          </a:solidFill>
        </p:spPr>
        <p:txBody>
          <a:bodyPr wrap="square" rtlCol="0">
            <a:spAutoFit/>
          </a:bodyPr>
          <a:lstStyle/>
          <a:p>
            <a:pPr algn="ctr"/>
            <a:r>
              <a:rPr lang="en-US" altLang="ja-JP" sz="1600" dirty="0">
                <a:solidFill>
                  <a:schemeClr val="dk1"/>
                </a:solidFill>
                <a:latin typeface="+mj-lt"/>
                <a:ea typeface="游ゴシック" panose="020B0400000000000000" pitchFamily="50" charset="-128"/>
              </a:rPr>
              <a:t>Coefficient of neighborhood dummy </a:t>
            </a:r>
            <a:endParaRPr lang="ja-JP" altLang="en-US" sz="1600" dirty="0">
              <a:solidFill>
                <a:schemeClr val="dk1"/>
              </a:solidFill>
              <a:latin typeface="+mj-lt"/>
              <a:ea typeface="游ゴシック" panose="020B0400000000000000" pitchFamily="50" charset="-128"/>
            </a:endParaRPr>
          </a:p>
        </p:txBody>
      </p:sp>
      <p:sp>
        <p:nvSpPr>
          <p:cNvPr id="17" name="文本框 16">
            <a:extLst>
              <a:ext uri="{FF2B5EF4-FFF2-40B4-BE49-F238E27FC236}">
                <a16:creationId xmlns:a16="http://schemas.microsoft.com/office/drawing/2014/main" id="{524B18CE-8310-4DA7-BF08-E647C5F414B5}"/>
              </a:ext>
            </a:extLst>
          </p:cNvPr>
          <p:cNvSpPr txBox="1"/>
          <p:nvPr/>
        </p:nvSpPr>
        <p:spPr>
          <a:xfrm>
            <a:off x="285223" y="1217035"/>
            <a:ext cx="11472768" cy="400110"/>
          </a:xfrm>
          <a:prstGeom prst="rect">
            <a:avLst/>
          </a:prstGeom>
          <a:noFill/>
        </p:spPr>
        <p:txBody>
          <a:bodyPr wrap="square">
            <a:spAutoFit/>
          </a:bodyPr>
          <a:lstStyle/>
          <a:p>
            <a:r>
              <a:rPr lang="en-US" altLang="ja-JP" sz="2000" b="1" dirty="0">
                <a:solidFill>
                  <a:schemeClr val="dk1"/>
                </a:solidFill>
                <a:latin typeface="+mj-lt"/>
                <a:ea typeface="游ゴシック" panose="020B0400000000000000" pitchFamily="50" charset="-128"/>
              </a:rPr>
              <a:t>Continuous and discrete spatial heterogeneity of rent data were extracted.</a:t>
            </a:r>
            <a:endParaRPr lang="ja-JP" altLang="en-US" sz="2000" b="1" dirty="0">
              <a:solidFill>
                <a:schemeClr val="dk1"/>
              </a:solidFill>
              <a:latin typeface="+mj-lt"/>
              <a:ea typeface="游ゴシック" panose="020B0400000000000000" pitchFamily="50" charset="-128"/>
            </a:endParaRPr>
          </a:p>
        </p:txBody>
      </p:sp>
      <p:pic>
        <p:nvPicPr>
          <p:cNvPr id="18" name="图片 17" descr="地图&#10;&#10;描述已自动生成">
            <a:extLst>
              <a:ext uri="{FF2B5EF4-FFF2-40B4-BE49-F238E27FC236}">
                <a16:creationId xmlns:a16="http://schemas.microsoft.com/office/drawing/2014/main" id="{C9F2E0A7-7CFE-4F0B-85EC-2A245C35390B}"/>
              </a:ext>
            </a:extLst>
          </p:cNvPr>
          <p:cNvPicPr>
            <a:picLocks noChangeAspect="1"/>
          </p:cNvPicPr>
          <p:nvPr/>
        </p:nvPicPr>
        <p:blipFill rotWithShape="1">
          <a:blip r:embed="rId5">
            <a:extLst>
              <a:ext uri="{28A0092B-C50C-407E-A947-70E740481C1C}">
                <a14:useLocalDpi xmlns:a14="http://schemas.microsoft.com/office/drawing/2010/main" val="0"/>
              </a:ext>
            </a:extLst>
          </a:blip>
          <a:srcRect r="-994"/>
          <a:stretch/>
        </p:blipFill>
        <p:spPr>
          <a:xfrm>
            <a:off x="3742403" y="2362205"/>
            <a:ext cx="2149473" cy="1441323"/>
          </a:xfrm>
          <a:prstGeom prst="rect">
            <a:avLst/>
          </a:prstGeom>
        </p:spPr>
      </p:pic>
      <p:pic>
        <p:nvPicPr>
          <p:cNvPr id="19" name="图片 18" descr="地图&#10;&#10;描述已自动生成">
            <a:extLst>
              <a:ext uri="{FF2B5EF4-FFF2-40B4-BE49-F238E27FC236}">
                <a16:creationId xmlns:a16="http://schemas.microsoft.com/office/drawing/2014/main" id="{F43DDC43-9A6E-410A-9D17-CFADE98E8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055" y="2364724"/>
            <a:ext cx="2067444" cy="1430638"/>
          </a:xfrm>
          <a:prstGeom prst="rect">
            <a:avLst/>
          </a:prstGeom>
        </p:spPr>
      </p:pic>
      <p:sp>
        <p:nvSpPr>
          <p:cNvPr id="20" name="文本框 19">
            <a:extLst>
              <a:ext uri="{FF2B5EF4-FFF2-40B4-BE49-F238E27FC236}">
                <a16:creationId xmlns:a16="http://schemas.microsoft.com/office/drawing/2014/main" id="{E2732F64-5CA7-44F9-ADB3-2F2C11166D99}"/>
              </a:ext>
            </a:extLst>
          </p:cNvPr>
          <p:cNvSpPr txBox="1"/>
          <p:nvPr/>
        </p:nvSpPr>
        <p:spPr>
          <a:xfrm>
            <a:off x="6080088" y="2188714"/>
            <a:ext cx="1299581" cy="230832"/>
          </a:xfrm>
          <a:prstGeom prst="rect">
            <a:avLst/>
          </a:prstGeom>
          <a:noFill/>
        </p:spPr>
        <p:txBody>
          <a:bodyPr wrap="square">
            <a:spAutoFit/>
          </a:bodyPr>
          <a:lstStyle>
            <a:defPPr>
              <a:defRPr lang="ja-JP"/>
            </a:defPPr>
            <a:lvl1pPr algn="ctr">
              <a:defRPr sz="700" b="1">
                <a:solidFill>
                  <a:schemeClr val="tx1">
                    <a:lumMod val="50000"/>
                    <a:lumOff val="50000"/>
                  </a:schemeClr>
                </a:solidFill>
                <a:latin typeface="+mj-lt"/>
                <a:ea typeface="游ゴシック" panose="020B0400000000000000" pitchFamily="50" charset="-128"/>
              </a:defRPr>
            </a:lvl1pPr>
          </a:lstStyle>
          <a:p>
            <a:r>
              <a:rPr lang="en-US" altLang="ja-JP" sz="900" b="0" dirty="0">
                <a:solidFill>
                  <a:schemeClr val="tx1"/>
                </a:solidFill>
              </a:rPr>
              <a:t>Apartment area</a:t>
            </a:r>
            <a:endParaRPr lang="ja-JP" altLang="en-US" sz="900" b="0" dirty="0">
              <a:solidFill>
                <a:schemeClr val="tx1"/>
              </a:solidFill>
            </a:endParaRPr>
          </a:p>
        </p:txBody>
      </p:sp>
      <p:pic>
        <p:nvPicPr>
          <p:cNvPr id="21" name="图片 20" descr="地图&#10;&#10;描述已自动生成">
            <a:extLst>
              <a:ext uri="{FF2B5EF4-FFF2-40B4-BE49-F238E27FC236}">
                <a16:creationId xmlns:a16="http://schemas.microsoft.com/office/drawing/2014/main" id="{4CB6C44C-8E0C-4522-A92D-5A5385330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672" y="3908151"/>
            <a:ext cx="2141669" cy="1450371"/>
          </a:xfrm>
          <a:prstGeom prst="rect">
            <a:avLst/>
          </a:prstGeom>
        </p:spPr>
      </p:pic>
      <p:pic>
        <p:nvPicPr>
          <p:cNvPr id="23" name="图片 22" descr="地图&#10;&#10;描述已自动生成">
            <a:extLst>
              <a:ext uri="{FF2B5EF4-FFF2-40B4-BE49-F238E27FC236}">
                <a16:creationId xmlns:a16="http://schemas.microsoft.com/office/drawing/2014/main" id="{91EDA863-AD81-4D82-9677-0F76E13D65D9}"/>
              </a:ext>
            </a:extLst>
          </p:cNvPr>
          <p:cNvPicPr>
            <a:picLocks noChangeAspect="1"/>
          </p:cNvPicPr>
          <p:nvPr/>
        </p:nvPicPr>
        <p:blipFill rotWithShape="1">
          <a:blip r:embed="rId8">
            <a:extLst>
              <a:ext uri="{28A0092B-C50C-407E-A947-70E740481C1C}">
                <a14:useLocalDpi xmlns:a14="http://schemas.microsoft.com/office/drawing/2010/main" val="0"/>
              </a:ext>
            </a:extLst>
          </a:blip>
          <a:srcRect r="1398"/>
          <a:stretch/>
        </p:blipFill>
        <p:spPr>
          <a:xfrm>
            <a:off x="5835819" y="3927214"/>
            <a:ext cx="2067444" cy="1419949"/>
          </a:xfrm>
          <a:prstGeom prst="rect">
            <a:avLst/>
          </a:prstGeom>
        </p:spPr>
      </p:pic>
      <p:sp>
        <p:nvSpPr>
          <p:cNvPr id="24" name="テキスト ボックス 2">
            <a:extLst>
              <a:ext uri="{FF2B5EF4-FFF2-40B4-BE49-F238E27FC236}">
                <a16:creationId xmlns:a16="http://schemas.microsoft.com/office/drawing/2014/main" id="{DC9B3832-D13F-4431-B75A-BCD1F6C1A292}"/>
              </a:ext>
            </a:extLst>
          </p:cNvPr>
          <p:cNvSpPr txBox="1"/>
          <p:nvPr/>
        </p:nvSpPr>
        <p:spPr>
          <a:xfrm>
            <a:off x="3553098" y="1815003"/>
            <a:ext cx="4408097" cy="338554"/>
          </a:xfrm>
          <a:prstGeom prst="rect">
            <a:avLst/>
          </a:prstGeom>
          <a:solidFill>
            <a:srgbClr val="E6E9EE"/>
          </a:solidFill>
        </p:spPr>
        <p:txBody>
          <a:bodyPr wrap="square" rtlCol="0">
            <a:spAutoFit/>
          </a:bodyPr>
          <a:lstStyle/>
          <a:p>
            <a:pPr algn="ctr"/>
            <a:r>
              <a:rPr lang="en-US" altLang="ja-JP" sz="1600" dirty="0">
                <a:solidFill>
                  <a:schemeClr val="dk1"/>
                </a:solidFill>
                <a:latin typeface="+mj-lt"/>
                <a:ea typeface="游ゴシック" panose="020B0400000000000000" pitchFamily="50" charset="-128"/>
              </a:rPr>
              <a:t>Coefficients of numeric variables</a:t>
            </a:r>
            <a:endParaRPr lang="ja-JP" altLang="en-US" sz="1600" dirty="0">
              <a:solidFill>
                <a:schemeClr val="dk1"/>
              </a:solidFill>
              <a:latin typeface="+mj-lt"/>
              <a:ea typeface="游ゴシック" panose="020B0400000000000000" pitchFamily="50" charset="-128"/>
            </a:endParaRPr>
          </a:p>
        </p:txBody>
      </p:sp>
      <p:sp>
        <p:nvSpPr>
          <p:cNvPr id="25" name="文本框 24">
            <a:extLst>
              <a:ext uri="{FF2B5EF4-FFF2-40B4-BE49-F238E27FC236}">
                <a16:creationId xmlns:a16="http://schemas.microsoft.com/office/drawing/2014/main" id="{8493FF3A-3650-473B-B3CE-2BA6582BE9BC}"/>
              </a:ext>
            </a:extLst>
          </p:cNvPr>
          <p:cNvSpPr txBox="1"/>
          <p:nvPr/>
        </p:nvSpPr>
        <p:spPr>
          <a:xfrm>
            <a:off x="6210092" y="3749469"/>
            <a:ext cx="1023929" cy="230832"/>
          </a:xfrm>
          <a:prstGeom prst="rect">
            <a:avLst/>
          </a:prstGeom>
          <a:noFill/>
        </p:spPr>
        <p:txBody>
          <a:bodyPr wrap="square">
            <a:spAutoFit/>
          </a:bodyPr>
          <a:lstStyle>
            <a:defPPr>
              <a:defRPr lang="ja-JP"/>
            </a:defPPr>
            <a:lvl1pPr algn="ctr">
              <a:defRPr sz="800" b="0">
                <a:latin typeface="+mj-lt"/>
                <a:ea typeface="游ゴシック" panose="020B0400000000000000" pitchFamily="50" charset="-128"/>
              </a:defRPr>
            </a:lvl1pPr>
          </a:lstStyle>
          <a:p>
            <a:r>
              <a:rPr lang="en-US" altLang="ja-JP" sz="900" dirty="0"/>
              <a:t>Floor number</a:t>
            </a:r>
            <a:endParaRPr lang="ja-JP" altLang="en-US" sz="900" dirty="0"/>
          </a:p>
        </p:txBody>
      </p:sp>
      <p:sp>
        <p:nvSpPr>
          <p:cNvPr id="26" name="文本框 25">
            <a:extLst>
              <a:ext uri="{FF2B5EF4-FFF2-40B4-BE49-F238E27FC236}">
                <a16:creationId xmlns:a16="http://schemas.microsoft.com/office/drawing/2014/main" id="{6AC1BE49-1AFE-4B85-9C95-E94966DC5476}"/>
              </a:ext>
            </a:extLst>
          </p:cNvPr>
          <p:cNvSpPr txBox="1"/>
          <p:nvPr/>
        </p:nvSpPr>
        <p:spPr>
          <a:xfrm>
            <a:off x="3529969" y="2189773"/>
            <a:ext cx="2321970" cy="230832"/>
          </a:xfrm>
          <a:prstGeom prst="rect">
            <a:avLst/>
          </a:prstGeom>
          <a:noFill/>
        </p:spPr>
        <p:txBody>
          <a:bodyPr wrap="square">
            <a:spAutoFit/>
          </a:bodyPr>
          <a:lstStyle/>
          <a:p>
            <a:pPr algn="ctr"/>
            <a:r>
              <a:rPr lang="en-US" altLang="ja-JP" sz="900" dirty="0">
                <a:latin typeface="+mj-lt"/>
                <a:ea typeface="游ゴシック" panose="020B0400000000000000" pitchFamily="50" charset="-128"/>
              </a:rPr>
              <a:t>Walking time to the nearest station</a:t>
            </a:r>
            <a:endParaRPr lang="ja-JP" altLang="en-US" sz="900" dirty="0">
              <a:latin typeface="+mj-lt"/>
              <a:ea typeface="游ゴシック" panose="020B0400000000000000" pitchFamily="50" charset="-128"/>
            </a:endParaRPr>
          </a:p>
        </p:txBody>
      </p:sp>
      <p:sp>
        <p:nvSpPr>
          <p:cNvPr id="27" name="正方形/長方形 28">
            <a:extLst>
              <a:ext uri="{FF2B5EF4-FFF2-40B4-BE49-F238E27FC236}">
                <a16:creationId xmlns:a16="http://schemas.microsoft.com/office/drawing/2014/main" id="{88A51D84-6200-4DB2-B1DC-91DFD99B8B05}"/>
              </a:ext>
            </a:extLst>
          </p:cNvPr>
          <p:cNvSpPr/>
          <p:nvPr/>
        </p:nvSpPr>
        <p:spPr>
          <a:xfrm>
            <a:off x="306936" y="5653379"/>
            <a:ext cx="3338972" cy="584775"/>
          </a:xfrm>
          <a:prstGeom prst="rect">
            <a:avLst/>
          </a:prstGeom>
        </p:spPr>
        <p:txBody>
          <a:bodyPr wrap="square">
            <a:spAutoFit/>
          </a:bodyPr>
          <a:lstStyle/>
          <a:p>
            <a:pPr marL="252000" indent="-252000">
              <a:buClr>
                <a:schemeClr val="accent1"/>
              </a:buClr>
              <a:buSzPct val="100000"/>
              <a:buFont typeface="Arial" panose="020B0604020202020204" pitchFamily="34" charset="0"/>
              <a:buChar char="•"/>
            </a:pPr>
            <a:r>
              <a:rPr lang="en-US" altLang="ja-JP" sz="1600" dirty="0">
                <a:latin typeface="+mj-lt"/>
                <a:ea typeface="Yu Gothic Medium" panose="020B0500000000000000" pitchFamily="50" charset="-128"/>
              </a:rPr>
              <a:t>Rents </a:t>
            </a:r>
            <a:r>
              <a:rPr lang="en-US" altLang="ja-JP" sz="1600" b="1" dirty="0">
                <a:latin typeface="+mj-lt"/>
                <a:ea typeface="Yu Gothic Medium" panose="020B0500000000000000" pitchFamily="50" charset="-128"/>
              </a:rPr>
              <a:t>gradually decline from the city center</a:t>
            </a:r>
            <a:r>
              <a:rPr lang="en-US" altLang="ja-JP" sz="1600" dirty="0">
                <a:latin typeface="+mj-lt"/>
                <a:ea typeface="Yu Gothic Medium" panose="020B0500000000000000" pitchFamily="50" charset="-128"/>
              </a:rPr>
              <a:t> to suburbs</a:t>
            </a:r>
            <a:endParaRPr lang="ja-JP" altLang="en-US" sz="1600" dirty="0">
              <a:latin typeface="+mj-lt"/>
              <a:ea typeface="Yu Gothic Medium" panose="020B0500000000000000" pitchFamily="50" charset="-128"/>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16258648-464A-4FE6-9096-EC5366CDAF95}"/>
                  </a:ext>
                </a:extLst>
              </p:cNvPr>
              <p:cNvSpPr txBox="1"/>
              <p:nvPr/>
            </p:nvSpPr>
            <p:spPr>
              <a:xfrm>
                <a:off x="3470765" y="2359834"/>
                <a:ext cx="135225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ja-JP" altLang="en-US" sz="1200" i="1" smtClean="0">
                              <a:solidFill>
                                <a:srgbClr val="836967"/>
                              </a:solidFill>
                              <a:latin typeface="Cambria Math" panose="02040503050406030204" pitchFamily="18" charset="0"/>
                            </a:rPr>
                          </m:ctrlPr>
                        </m:sSubPr>
                        <m:e>
                          <m:r>
                            <a:rPr lang="ja-JP" altLang="en-US" sz="1200" i="1">
                              <a:latin typeface="Cambria Math" panose="02040503050406030204" pitchFamily="18" charset="0"/>
                            </a:rPr>
                            <m:t>𝛼</m:t>
                          </m:r>
                        </m:e>
                        <m:sub>
                          <m:r>
                            <a:rPr lang="ja-JP" altLang="en-US" sz="1200" i="1">
                              <a:latin typeface="Cambria Math" panose="02040503050406030204" pitchFamily="18" charset="0"/>
                            </a:rPr>
                            <m:t>𝑘</m:t>
                          </m:r>
                        </m:sub>
                      </m:sSub>
                      <m:r>
                        <a:rPr lang="en-US" altLang="ja-JP" sz="1200" b="0" i="1" smtClean="0">
                          <a:latin typeface="Cambria Math" panose="02040503050406030204" pitchFamily="18" charset="0"/>
                        </a:rPr>
                        <m:t>=0.484</m:t>
                      </m:r>
                    </m:oMath>
                  </m:oMathPara>
                </a14:m>
                <a:endParaRPr lang="ja-JP" altLang="en-US" sz="1200" dirty="0"/>
              </a:p>
            </p:txBody>
          </p:sp>
        </mc:Choice>
        <mc:Fallback xmlns="">
          <p:sp>
            <p:nvSpPr>
              <p:cNvPr id="28" name="文本框 27">
                <a:extLst>
                  <a:ext uri="{FF2B5EF4-FFF2-40B4-BE49-F238E27FC236}">
                    <a16:creationId xmlns:a16="http://schemas.microsoft.com/office/drawing/2014/main" id="{16258648-464A-4FE6-9096-EC5366CDAF95}"/>
                  </a:ext>
                </a:extLst>
              </p:cNvPr>
              <p:cNvSpPr txBox="1">
                <a:spLocks noRot="1" noChangeAspect="1" noMove="1" noResize="1" noEditPoints="1" noAdjustHandles="1" noChangeArrowheads="1" noChangeShapeType="1" noTextEdit="1"/>
              </p:cNvSpPr>
              <p:nvPr/>
            </p:nvSpPr>
            <p:spPr>
              <a:xfrm>
                <a:off x="3470765" y="2359834"/>
                <a:ext cx="1352256" cy="276999"/>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EEAD2C39-2273-4EFE-ACF1-C4DF36D10867}"/>
                  </a:ext>
                </a:extLst>
              </p:cNvPr>
              <p:cNvSpPr txBox="1"/>
              <p:nvPr/>
            </p:nvSpPr>
            <p:spPr>
              <a:xfrm>
                <a:off x="5523955" y="2355515"/>
                <a:ext cx="135225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ja-JP" altLang="en-US" sz="1200" i="1" smtClean="0">
                              <a:solidFill>
                                <a:srgbClr val="836967"/>
                              </a:solidFill>
                              <a:latin typeface="Cambria Math" panose="02040503050406030204" pitchFamily="18" charset="0"/>
                            </a:rPr>
                          </m:ctrlPr>
                        </m:sSubPr>
                        <m:e>
                          <m:r>
                            <a:rPr lang="ja-JP" altLang="en-US" sz="1200" i="1">
                              <a:latin typeface="Cambria Math" panose="02040503050406030204" pitchFamily="18" charset="0"/>
                            </a:rPr>
                            <m:t>𝛼</m:t>
                          </m:r>
                        </m:e>
                        <m:sub>
                          <m:r>
                            <a:rPr lang="ja-JP" altLang="en-US" sz="1200" i="1">
                              <a:latin typeface="Cambria Math" panose="02040503050406030204" pitchFamily="18" charset="0"/>
                            </a:rPr>
                            <m:t>𝑘</m:t>
                          </m:r>
                        </m:sub>
                      </m:sSub>
                      <m:r>
                        <a:rPr lang="en-US" altLang="ja-JP" sz="1200" b="0" i="1" smtClean="0">
                          <a:latin typeface="Cambria Math" panose="02040503050406030204" pitchFamily="18" charset="0"/>
                        </a:rPr>
                        <m:t>=0.940</m:t>
                      </m:r>
                    </m:oMath>
                  </m:oMathPara>
                </a14:m>
                <a:endParaRPr lang="ja-JP" altLang="en-US" sz="1200" dirty="0"/>
              </a:p>
            </p:txBody>
          </p:sp>
        </mc:Choice>
        <mc:Fallback xmlns="">
          <p:sp>
            <p:nvSpPr>
              <p:cNvPr id="29" name="文本框 28">
                <a:extLst>
                  <a:ext uri="{FF2B5EF4-FFF2-40B4-BE49-F238E27FC236}">
                    <a16:creationId xmlns:a16="http://schemas.microsoft.com/office/drawing/2014/main" id="{EEAD2C39-2273-4EFE-ACF1-C4DF36D10867}"/>
                  </a:ext>
                </a:extLst>
              </p:cNvPr>
              <p:cNvSpPr txBox="1">
                <a:spLocks noRot="1" noChangeAspect="1" noMove="1" noResize="1" noEditPoints="1" noAdjustHandles="1" noChangeArrowheads="1" noChangeShapeType="1" noTextEdit="1"/>
              </p:cNvSpPr>
              <p:nvPr/>
            </p:nvSpPr>
            <p:spPr>
              <a:xfrm>
                <a:off x="5523955" y="2355515"/>
                <a:ext cx="1352256" cy="276999"/>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75ADABF0-829F-4FA5-80B2-621D3D8A1736}"/>
                  </a:ext>
                </a:extLst>
              </p:cNvPr>
              <p:cNvSpPr txBox="1"/>
              <p:nvPr/>
            </p:nvSpPr>
            <p:spPr>
              <a:xfrm>
                <a:off x="247615" y="2379434"/>
                <a:ext cx="135225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ja-JP" altLang="en-US" sz="1400" i="1" smtClean="0">
                              <a:solidFill>
                                <a:srgbClr val="836967"/>
                              </a:solidFill>
                              <a:latin typeface="Cambria Math" panose="02040503050406030204" pitchFamily="18" charset="0"/>
                            </a:rPr>
                          </m:ctrlPr>
                        </m:sSubPr>
                        <m:e>
                          <m:r>
                            <a:rPr lang="ja-JP" altLang="en-US" sz="1400" i="1">
                              <a:latin typeface="Cambria Math" panose="02040503050406030204" pitchFamily="18" charset="0"/>
                            </a:rPr>
                            <m:t>𝛼</m:t>
                          </m:r>
                        </m:e>
                        <m:sub>
                          <m:r>
                            <a:rPr lang="ja-JP" altLang="en-US" sz="1400" i="1">
                              <a:latin typeface="Cambria Math" panose="02040503050406030204" pitchFamily="18" charset="0"/>
                            </a:rPr>
                            <m:t>𝑘</m:t>
                          </m:r>
                        </m:sub>
                      </m:sSub>
                      <m:r>
                        <a:rPr lang="en-US" altLang="ja-JP" sz="1400" b="0" i="1" smtClean="0">
                          <a:latin typeface="Cambria Math" panose="02040503050406030204" pitchFamily="18" charset="0"/>
                        </a:rPr>
                        <m:t>=1.219</m:t>
                      </m:r>
                    </m:oMath>
                  </m:oMathPara>
                </a14:m>
                <a:endParaRPr lang="ja-JP" altLang="en-US" sz="1400" dirty="0"/>
              </a:p>
            </p:txBody>
          </p:sp>
        </mc:Choice>
        <mc:Fallback xmlns="">
          <p:sp>
            <p:nvSpPr>
              <p:cNvPr id="30" name="文本框 29">
                <a:extLst>
                  <a:ext uri="{FF2B5EF4-FFF2-40B4-BE49-F238E27FC236}">
                    <a16:creationId xmlns:a16="http://schemas.microsoft.com/office/drawing/2014/main" id="{75ADABF0-829F-4FA5-80B2-621D3D8A1736}"/>
                  </a:ext>
                </a:extLst>
              </p:cNvPr>
              <p:cNvSpPr txBox="1">
                <a:spLocks noRot="1" noChangeAspect="1" noMove="1" noResize="1" noEditPoints="1" noAdjustHandles="1" noChangeArrowheads="1" noChangeShapeType="1" noTextEdit="1"/>
              </p:cNvSpPr>
              <p:nvPr/>
            </p:nvSpPr>
            <p:spPr>
              <a:xfrm>
                <a:off x="247615" y="2379434"/>
                <a:ext cx="1352256" cy="307777"/>
              </a:xfrm>
              <a:prstGeom prst="rect">
                <a:avLst/>
              </a:prstGeom>
              <a:blipFill>
                <a:blip r:embed="rId11"/>
                <a:stretch>
                  <a:fillRect/>
                </a:stretch>
              </a:blipFill>
            </p:spPr>
            <p:txBody>
              <a:bodyPr/>
              <a:lstStyle/>
              <a:p>
                <a:r>
                  <a:rPr lang="ja-JP" altLang="en-US">
                    <a:noFill/>
                  </a:rPr>
                  <a:t> </a:t>
                </a:r>
              </a:p>
            </p:txBody>
          </p:sp>
        </mc:Fallback>
      </mc:AlternateContent>
      <p:sp>
        <p:nvSpPr>
          <p:cNvPr id="31" name="矩形 30">
            <a:extLst>
              <a:ext uri="{FF2B5EF4-FFF2-40B4-BE49-F238E27FC236}">
                <a16:creationId xmlns:a16="http://schemas.microsoft.com/office/drawing/2014/main" id="{B85BB634-DCC2-435F-A47C-AACF16F94FCD}"/>
              </a:ext>
            </a:extLst>
          </p:cNvPr>
          <p:cNvSpPr/>
          <p:nvPr/>
        </p:nvSpPr>
        <p:spPr>
          <a:xfrm>
            <a:off x="3707743" y="3875945"/>
            <a:ext cx="764953" cy="276999"/>
          </a:xfrm>
          <a:prstGeom prst="rect">
            <a:avLst/>
          </a:prstGeom>
        </p:spPr>
        <p:txBody>
          <a:bodyPr wrap="none">
            <a:spAutoFit/>
          </a:bodyPr>
          <a:lstStyle/>
          <a:p>
            <a:r>
              <a:rPr lang="en-US" altLang="ja-JP" sz="1200" dirty="0">
                <a:latin typeface="+mj-lt"/>
                <a:ea typeface="Yu Gothic Medium" panose="020B0500000000000000" pitchFamily="50" charset="-128"/>
              </a:rPr>
              <a:t>constant</a:t>
            </a:r>
            <a:endParaRPr lang="ja-JP" altLang="en-US" sz="1200" dirty="0">
              <a:latin typeface="+mj-lt"/>
            </a:endParaRPr>
          </a:p>
        </p:txBody>
      </p:sp>
      <p:sp>
        <p:nvSpPr>
          <p:cNvPr id="32" name="矩形 31">
            <a:extLst>
              <a:ext uri="{FF2B5EF4-FFF2-40B4-BE49-F238E27FC236}">
                <a16:creationId xmlns:a16="http://schemas.microsoft.com/office/drawing/2014/main" id="{DDAD62B7-9D65-48F4-B19B-CFA80A8A0715}"/>
              </a:ext>
            </a:extLst>
          </p:cNvPr>
          <p:cNvSpPr/>
          <p:nvPr/>
        </p:nvSpPr>
        <p:spPr>
          <a:xfrm>
            <a:off x="5813250" y="3916551"/>
            <a:ext cx="764953" cy="276999"/>
          </a:xfrm>
          <a:prstGeom prst="rect">
            <a:avLst/>
          </a:prstGeom>
        </p:spPr>
        <p:txBody>
          <a:bodyPr wrap="none">
            <a:spAutoFit/>
          </a:bodyPr>
          <a:lstStyle/>
          <a:p>
            <a:r>
              <a:rPr lang="en-US" altLang="ja-JP" sz="1200" dirty="0">
                <a:latin typeface="+mj-lt"/>
                <a:ea typeface="Yu Gothic Medium" panose="020B0500000000000000" pitchFamily="50" charset="-128"/>
              </a:rPr>
              <a:t>constant</a:t>
            </a:r>
            <a:endParaRPr lang="ja-JP" altLang="en-US" sz="1200" dirty="0">
              <a:latin typeface="+mj-lt"/>
            </a:endParaRPr>
          </a:p>
        </p:txBody>
      </p:sp>
      <p:sp>
        <p:nvSpPr>
          <p:cNvPr id="33" name="文本框 32">
            <a:extLst>
              <a:ext uri="{FF2B5EF4-FFF2-40B4-BE49-F238E27FC236}">
                <a16:creationId xmlns:a16="http://schemas.microsoft.com/office/drawing/2014/main" id="{58A8E128-8172-49B6-A32C-A306A0FE43EA}"/>
              </a:ext>
            </a:extLst>
          </p:cNvPr>
          <p:cNvSpPr txBox="1"/>
          <p:nvPr/>
        </p:nvSpPr>
        <p:spPr>
          <a:xfrm>
            <a:off x="7894962" y="5430242"/>
            <a:ext cx="4078573" cy="1031051"/>
          </a:xfrm>
          <a:prstGeom prst="rect">
            <a:avLst/>
          </a:prstGeom>
          <a:noFill/>
        </p:spPr>
        <p:txBody>
          <a:bodyPr wrap="square">
            <a:spAutoFit/>
          </a:bodyPr>
          <a:lstStyle/>
          <a:p>
            <a:pPr marL="216000" indent="-216000">
              <a:spcAft>
                <a:spcPts val="600"/>
              </a:spcAft>
              <a:buClr>
                <a:schemeClr val="accent1"/>
              </a:buClr>
              <a:buSzPct val="100000"/>
              <a:buFont typeface="Arial" panose="020B0604020202020204" pitchFamily="34" charset="0"/>
              <a:buChar char="•"/>
            </a:pPr>
            <a:r>
              <a:rPr lang="en-US" altLang="ja-JP" sz="1400" b="1" dirty="0">
                <a:solidFill>
                  <a:srgbClr val="EC6A6A"/>
                </a:solidFill>
                <a:latin typeface="+mj-lt"/>
                <a:ea typeface="游ゴシック" panose="020B0400000000000000" pitchFamily="50" charset="-128"/>
              </a:rPr>
              <a:t>Higher rents </a:t>
            </a:r>
            <a:r>
              <a:rPr lang="en-US" altLang="ja-JP" sz="1400" dirty="0">
                <a:latin typeface="+mj-lt"/>
                <a:ea typeface="游ゴシック" panose="020B0400000000000000" pitchFamily="50" charset="-128"/>
              </a:rPr>
              <a:t>in</a:t>
            </a:r>
            <a:r>
              <a:rPr lang="en-US" altLang="ja-JP" sz="1400" b="1" dirty="0">
                <a:solidFill>
                  <a:srgbClr val="EC6A6A"/>
                </a:solidFill>
                <a:latin typeface="+mj-lt"/>
                <a:ea typeface="游ゴシック" panose="020B0400000000000000" pitchFamily="50" charset="-128"/>
              </a:rPr>
              <a:t> brand-name </a:t>
            </a:r>
            <a:r>
              <a:rPr lang="en-US" altLang="ja-JP" sz="1400" dirty="0">
                <a:latin typeface="+mj-lt"/>
                <a:ea typeface="游ゴシック" panose="020B0400000000000000" pitchFamily="50" charset="-128"/>
              </a:rPr>
              <a:t>neighborhoods </a:t>
            </a:r>
            <a:r>
              <a:rPr lang="en-US" altLang="ja-JP" sz="1400" dirty="0">
                <a:solidFill>
                  <a:schemeClr val="tx1">
                    <a:lumMod val="50000"/>
                    <a:lumOff val="50000"/>
                  </a:schemeClr>
                </a:solidFill>
                <a:latin typeface="+mj-lt"/>
                <a:ea typeface="Yu Gothic Medium" panose="020B0500000000000000" pitchFamily="50" charset="-128"/>
              </a:rPr>
              <a:t>(</a:t>
            </a:r>
            <a:r>
              <a:rPr lang="en-US" altLang="ja-JP" sz="1400" dirty="0" err="1">
                <a:solidFill>
                  <a:schemeClr val="tx1">
                    <a:lumMod val="50000"/>
                    <a:lumOff val="50000"/>
                  </a:schemeClr>
                </a:solidFill>
                <a:latin typeface="+mj-lt"/>
                <a:ea typeface="Yu Gothic Medium" panose="020B0500000000000000" pitchFamily="50" charset="-128"/>
              </a:rPr>
              <a:t>Futako-tamagawa</a:t>
            </a:r>
            <a:r>
              <a:rPr lang="en-US" altLang="ja-JP" sz="1400" dirty="0">
                <a:solidFill>
                  <a:schemeClr val="tx1">
                    <a:lumMod val="50000"/>
                    <a:lumOff val="50000"/>
                  </a:schemeClr>
                </a:solidFill>
                <a:latin typeface="+mj-lt"/>
                <a:ea typeface="Yu Gothic Medium" panose="020B0500000000000000" pitchFamily="50" charset="-128"/>
              </a:rPr>
              <a:t>, </a:t>
            </a:r>
            <a:r>
              <a:rPr lang="en-US" altLang="ja-JP" sz="1400" dirty="0" err="1">
                <a:solidFill>
                  <a:schemeClr val="tx1">
                    <a:lumMod val="50000"/>
                    <a:lumOff val="50000"/>
                  </a:schemeClr>
                </a:solidFill>
                <a:latin typeface="+mj-lt"/>
                <a:ea typeface="Yu Gothic Medium" panose="020B0500000000000000" pitchFamily="50" charset="-128"/>
              </a:rPr>
              <a:t>Jiyugaoka</a:t>
            </a:r>
            <a:r>
              <a:rPr lang="en-US" altLang="ja-JP" sz="1400" dirty="0">
                <a:solidFill>
                  <a:schemeClr val="tx1">
                    <a:lumMod val="50000"/>
                    <a:lumOff val="50000"/>
                  </a:schemeClr>
                </a:solidFill>
                <a:latin typeface="+mj-lt"/>
                <a:ea typeface="Yu Gothic Medium" panose="020B0500000000000000" pitchFamily="50" charset="-128"/>
              </a:rPr>
              <a:t>, Meiji-</a:t>
            </a:r>
            <a:r>
              <a:rPr lang="en-US" altLang="ja-JP" sz="1400" dirty="0" err="1">
                <a:solidFill>
                  <a:schemeClr val="tx1">
                    <a:lumMod val="50000"/>
                    <a:lumOff val="50000"/>
                  </a:schemeClr>
                </a:solidFill>
                <a:latin typeface="+mj-lt"/>
                <a:ea typeface="Yu Gothic Medium" panose="020B0500000000000000" pitchFamily="50" charset="-128"/>
              </a:rPr>
              <a:t>jingumae</a:t>
            </a:r>
            <a:r>
              <a:rPr lang="en-US" altLang="ja-JP" sz="1400" dirty="0">
                <a:solidFill>
                  <a:schemeClr val="tx1">
                    <a:lumMod val="50000"/>
                    <a:lumOff val="50000"/>
                  </a:schemeClr>
                </a:solidFill>
                <a:latin typeface="+mj-lt"/>
                <a:ea typeface="Yu Gothic Medium" panose="020B0500000000000000" pitchFamily="50" charset="-128"/>
              </a:rPr>
              <a:t>)</a:t>
            </a:r>
          </a:p>
          <a:p>
            <a:pPr marL="216000" indent="-216000">
              <a:buClr>
                <a:schemeClr val="accent1"/>
              </a:buClr>
              <a:buSzPct val="100000"/>
              <a:buFont typeface="Arial" panose="020B0604020202020204" pitchFamily="34" charset="0"/>
              <a:buChar char="•"/>
            </a:pPr>
            <a:r>
              <a:rPr lang="en-US" altLang="ja-JP" sz="1400" b="1" dirty="0">
                <a:solidFill>
                  <a:schemeClr val="accent1"/>
                </a:solidFill>
                <a:latin typeface="+mj-lt"/>
                <a:ea typeface="Yu Gothic Medium" panose="020B0500000000000000" pitchFamily="50" charset="-128"/>
              </a:rPr>
              <a:t>Lower rents </a:t>
            </a:r>
            <a:r>
              <a:rPr lang="en-US" altLang="ja-JP" sz="1400" dirty="0">
                <a:latin typeface="+mj-lt"/>
                <a:ea typeface="Yu Gothic Medium" panose="020B0500000000000000" pitchFamily="50" charset="-128"/>
              </a:rPr>
              <a:t>in </a:t>
            </a:r>
            <a:r>
              <a:rPr lang="en-US" altLang="ja-JP" sz="1400" dirty="0">
                <a:latin typeface="+mj-lt"/>
                <a:ea typeface="游ゴシック" panose="020B0400000000000000" pitchFamily="50" charset="-128"/>
              </a:rPr>
              <a:t>neighborhoods</a:t>
            </a:r>
            <a:r>
              <a:rPr lang="en-US" altLang="ja-JP" sz="1400" dirty="0">
                <a:latin typeface="+mj-lt"/>
                <a:ea typeface="Yu Gothic Medium" panose="020B0500000000000000" pitchFamily="50" charset="-128"/>
              </a:rPr>
              <a:t> with</a:t>
            </a:r>
            <a:r>
              <a:rPr lang="en-US" altLang="ja-JP" sz="1400" b="1" dirty="0">
                <a:solidFill>
                  <a:schemeClr val="accent1"/>
                </a:solidFill>
                <a:latin typeface="+mj-lt"/>
                <a:ea typeface="Yu Gothic Medium" panose="020B0500000000000000" pitchFamily="50" charset="-128"/>
              </a:rPr>
              <a:t>            worse locational conditions</a:t>
            </a:r>
            <a:r>
              <a:rPr lang="en-US" altLang="ja-JP" sz="1400" dirty="0">
                <a:latin typeface="+mj-lt"/>
                <a:ea typeface="Yu Gothic Medium" panose="020B0500000000000000" pitchFamily="50" charset="-128"/>
              </a:rPr>
              <a:t> </a:t>
            </a:r>
            <a:r>
              <a:rPr lang="en-US" altLang="ja-JP" sz="1400" dirty="0">
                <a:solidFill>
                  <a:schemeClr val="tx1">
                    <a:lumMod val="50000"/>
                    <a:lumOff val="50000"/>
                  </a:schemeClr>
                </a:solidFill>
                <a:latin typeface="+mj-lt"/>
                <a:ea typeface="Yu Gothic Medium" panose="020B0500000000000000" pitchFamily="50" charset="-128"/>
              </a:rPr>
              <a:t>(Kitami)</a:t>
            </a:r>
          </a:p>
        </p:txBody>
      </p:sp>
      <p:sp>
        <p:nvSpPr>
          <p:cNvPr id="34" name="文本框 33">
            <a:extLst>
              <a:ext uri="{FF2B5EF4-FFF2-40B4-BE49-F238E27FC236}">
                <a16:creationId xmlns:a16="http://schemas.microsoft.com/office/drawing/2014/main" id="{09DD8D58-166B-4981-ABBD-9B34F9A836D4}"/>
              </a:ext>
            </a:extLst>
          </p:cNvPr>
          <p:cNvSpPr txBox="1"/>
          <p:nvPr/>
        </p:nvSpPr>
        <p:spPr>
          <a:xfrm>
            <a:off x="3591039" y="5436639"/>
            <a:ext cx="4078572" cy="1031051"/>
          </a:xfrm>
          <a:prstGeom prst="rect">
            <a:avLst/>
          </a:prstGeom>
          <a:noFill/>
        </p:spPr>
        <p:txBody>
          <a:bodyPr wrap="square">
            <a:spAutoFit/>
          </a:bodyPr>
          <a:lstStyle/>
          <a:p>
            <a:pPr marL="342900" indent="-252000">
              <a:spcAft>
                <a:spcPts val="600"/>
              </a:spcAft>
              <a:buClr>
                <a:schemeClr val="accent1"/>
              </a:buClr>
              <a:buSzPct val="100000"/>
              <a:buFont typeface="Arial" panose="020B0604020202020204" pitchFamily="34" charset="0"/>
              <a:buChar char="•"/>
            </a:pPr>
            <a:r>
              <a:rPr lang="en-US" altLang="ja-JP" sz="1400" dirty="0">
                <a:latin typeface="+mj-lt"/>
                <a:ea typeface="Yu Gothic Medium" panose="020B0500000000000000" pitchFamily="50" charset="-128"/>
              </a:rPr>
              <a:t>Walking time and apartment area have      </a:t>
            </a:r>
            <a:r>
              <a:rPr lang="en-US" altLang="ja-JP" sz="1400" b="1" dirty="0">
                <a:latin typeface="+mj-lt"/>
                <a:ea typeface="Yu Gothic Medium" panose="020B0500000000000000" pitchFamily="50" charset="-128"/>
              </a:rPr>
              <a:t>continuously varying impacts </a:t>
            </a:r>
            <a:r>
              <a:rPr lang="en-US" altLang="ja-JP" sz="1400" dirty="0">
                <a:latin typeface="+mj-lt"/>
                <a:ea typeface="Yu Gothic Medium" panose="020B0500000000000000" pitchFamily="50" charset="-128"/>
              </a:rPr>
              <a:t>on rents </a:t>
            </a:r>
          </a:p>
          <a:p>
            <a:pPr marL="342900" indent="-252000">
              <a:spcAft>
                <a:spcPts val="600"/>
              </a:spcAft>
              <a:buClr>
                <a:schemeClr val="accent1"/>
              </a:buClr>
              <a:buSzPct val="100000"/>
              <a:buFont typeface="Arial" panose="020B0604020202020204" pitchFamily="34" charset="0"/>
              <a:buChar char="•"/>
            </a:pPr>
            <a:r>
              <a:rPr lang="en-US" altLang="ja-JP" sz="1400" dirty="0">
                <a:latin typeface="+mj-lt"/>
                <a:ea typeface="Yu Gothic Medium" panose="020B0500000000000000" pitchFamily="50" charset="-128"/>
              </a:rPr>
              <a:t>Apartment age and floor number have </a:t>
            </a:r>
            <a:r>
              <a:rPr lang="en-US" altLang="ja-JP" sz="1400" b="1" dirty="0">
                <a:latin typeface="+mj-lt"/>
                <a:ea typeface="Yu Gothic Medium" panose="020B0500000000000000" pitchFamily="50" charset="-128"/>
              </a:rPr>
              <a:t>constant impacts </a:t>
            </a:r>
            <a:r>
              <a:rPr lang="en-US" altLang="ja-JP" sz="1400" dirty="0">
                <a:latin typeface="+mj-lt"/>
                <a:ea typeface="Yu Gothic Medium" panose="020B0500000000000000" pitchFamily="50" charset="-128"/>
              </a:rPr>
              <a:t>on rents</a:t>
            </a:r>
            <a:endParaRPr lang="en-US" altLang="ja-JP" sz="1400" dirty="0">
              <a:solidFill>
                <a:srgbClr val="4E7590"/>
              </a:solidFill>
              <a:latin typeface="+mj-lt"/>
              <a:ea typeface="游ゴシック" panose="020B0400000000000000" pitchFamily="50" charset="-128"/>
            </a:endParaRPr>
          </a:p>
        </p:txBody>
      </p:sp>
      <p:cxnSp>
        <p:nvCxnSpPr>
          <p:cNvPr id="35" name="直線コネクタ 21">
            <a:extLst>
              <a:ext uri="{FF2B5EF4-FFF2-40B4-BE49-F238E27FC236}">
                <a16:creationId xmlns:a16="http://schemas.microsoft.com/office/drawing/2014/main" id="{48F512B5-915B-45BE-9BAA-68205F24FD43}"/>
              </a:ext>
            </a:extLst>
          </p:cNvPr>
          <p:cNvCxnSpPr>
            <a:cxnSpLocks/>
          </p:cNvCxnSpPr>
          <p:nvPr/>
        </p:nvCxnSpPr>
        <p:spPr>
          <a:xfrm flipH="1" flipV="1">
            <a:off x="3689914" y="1806927"/>
            <a:ext cx="4849" cy="4686081"/>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78E78D41-813B-4E89-99D1-1D7B1444DF3C}"/>
              </a:ext>
            </a:extLst>
          </p:cNvPr>
          <p:cNvSpPr txBox="1"/>
          <p:nvPr/>
        </p:nvSpPr>
        <p:spPr>
          <a:xfrm>
            <a:off x="3971492" y="3755548"/>
            <a:ext cx="1339251" cy="230832"/>
          </a:xfrm>
          <a:prstGeom prst="rect">
            <a:avLst/>
          </a:prstGeom>
          <a:noFill/>
        </p:spPr>
        <p:txBody>
          <a:bodyPr wrap="square">
            <a:spAutoFit/>
          </a:bodyPr>
          <a:lstStyle>
            <a:defPPr>
              <a:defRPr lang="ja-JP"/>
            </a:defPPr>
            <a:lvl1pPr algn="ctr">
              <a:defRPr sz="700" b="1">
                <a:solidFill>
                  <a:schemeClr val="tx1">
                    <a:lumMod val="50000"/>
                    <a:lumOff val="50000"/>
                  </a:schemeClr>
                </a:solidFill>
                <a:latin typeface="+mj-lt"/>
                <a:ea typeface="游ゴシック" panose="020B0400000000000000" pitchFamily="50" charset="-128"/>
              </a:defRPr>
            </a:lvl1pPr>
          </a:lstStyle>
          <a:p>
            <a:r>
              <a:rPr lang="en-US" altLang="ja-JP" sz="900" b="0" dirty="0">
                <a:solidFill>
                  <a:schemeClr val="tx1"/>
                </a:solidFill>
              </a:rPr>
              <a:t>Apartment age</a:t>
            </a:r>
            <a:endParaRPr lang="ja-JP" altLang="en-US" sz="900" b="0" dirty="0">
              <a:solidFill>
                <a:schemeClr val="tx1"/>
              </a:solidFill>
            </a:endParaRPr>
          </a:p>
        </p:txBody>
      </p:sp>
    </p:spTree>
    <p:extLst>
      <p:ext uri="{BB962C8B-B14F-4D97-AF65-F5344CB8AC3E}">
        <p14:creationId xmlns:p14="http://schemas.microsoft.com/office/powerpoint/2010/main" val="2568589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 </a:t>
            </a:r>
            <a:r>
              <a:rPr lang="en-US" altLang="ja-JP" sz="3200" dirty="0">
                <a:solidFill>
                  <a:prstClr val="black"/>
                </a:solidFill>
                <a:latin typeface="Arial"/>
                <a:ea typeface="微软雅黑"/>
              </a:rPr>
              <a:t>diagnostic information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733A4BA4-FB6C-464A-8730-4F72439197D6}"/>
                  </a:ext>
                </a:extLst>
              </p:cNvPr>
              <p:cNvGraphicFramePr>
                <a:graphicFrameLocks noGrp="1"/>
              </p:cNvGraphicFramePr>
              <p:nvPr>
                <p:extLst>
                  <p:ext uri="{D42A27DB-BD31-4B8C-83A1-F6EECF244321}">
                    <p14:modId xmlns:p14="http://schemas.microsoft.com/office/powerpoint/2010/main" val="2517430437"/>
                  </p:ext>
                </p:extLst>
              </p:nvPr>
            </p:nvGraphicFramePr>
            <p:xfrm>
              <a:off x="505673" y="3610479"/>
              <a:ext cx="10523473" cy="1946025"/>
            </p:xfrm>
            <a:graphic>
              <a:graphicData uri="http://schemas.openxmlformats.org/drawingml/2006/table">
                <a:tbl>
                  <a:tblPr firstRow="1" firstCol="1" bandRow="1">
                    <a:tableStyleId>{C083E6E3-FA7D-4D7B-A595-EF9225AFEA82}</a:tableStyleId>
                  </a:tblPr>
                  <a:tblGrid>
                    <a:gridCol w="4354562">
                      <a:extLst>
                        <a:ext uri="{9D8B030D-6E8A-4147-A177-3AD203B41FA5}">
                          <a16:colId xmlns:a16="http://schemas.microsoft.com/office/drawing/2014/main" val="4181806321"/>
                        </a:ext>
                      </a:extLst>
                    </a:gridCol>
                    <a:gridCol w="1900575">
                      <a:extLst>
                        <a:ext uri="{9D8B030D-6E8A-4147-A177-3AD203B41FA5}">
                          <a16:colId xmlns:a16="http://schemas.microsoft.com/office/drawing/2014/main" val="587227455"/>
                        </a:ext>
                      </a:extLst>
                    </a:gridCol>
                    <a:gridCol w="2134168">
                      <a:extLst>
                        <a:ext uri="{9D8B030D-6E8A-4147-A177-3AD203B41FA5}">
                          <a16:colId xmlns:a16="http://schemas.microsoft.com/office/drawing/2014/main" val="2488497600"/>
                        </a:ext>
                      </a:extLst>
                    </a:gridCol>
                    <a:gridCol w="2134168">
                      <a:extLst>
                        <a:ext uri="{9D8B030D-6E8A-4147-A177-3AD203B41FA5}">
                          <a16:colId xmlns:a16="http://schemas.microsoft.com/office/drawing/2014/main" val="688171253"/>
                        </a:ext>
                      </a:extLst>
                    </a:gridCol>
                  </a:tblGrid>
                  <a:tr h="524042">
                    <a:tc>
                      <a:txBody>
                        <a:bodyPr/>
                        <a:lstStyle/>
                        <a:p>
                          <a:pPr algn="just"/>
                          <a:endParaRPr lang="ja-JP" sz="1800" b="0" kern="100" dirty="0">
                            <a:effectLst/>
                            <a:latin typeface="+mj-lt"/>
                            <a:ea typeface="DengXian" panose="02010600030101010101" pitchFamily="2" charset="-122"/>
                            <a:cs typeface="Arial" panose="020B0604020202020204" pitchFamily="34"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0" kern="100" dirty="0">
                              <a:solidFill>
                                <a:schemeClr val="tx1"/>
                              </a:solidFill>
                              <a:effectLst/>
                              <a:latin typeface="+mj-lt"/>
                            </a:rPr>
                            <a:t>The proposed model</a:t>
                          </a:r>
                          <a:endParaRPr lang="ja-JP" altLang="ja-JP" sz="2000" b="0" kern="100" dirty="0">
                            <a:solidFill>
                              <a:schemeClr val="tx1"/>
                            </a:solidFill>
                            <a:effectLst/>
                            <a:latin typeface="+mj-lt"/>
                            <a:ea typeface="游明朝" panose="02020400000000000000" pitchFamily="18"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lang="en-US" altLang="ja-JP" sz="2000" b="0" kern="100" dirty="0">
                              <a:solidFill>
                                <a:schemeClr val="tx1"/>
                              </a:solidFill>
                              <a:effectLst/>
                              <a:latin typeface="+mj-lt"/>
                            </a:rPr>
                            <a:t>RE-ESF-SVC</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lang="en-US" altLang="ja-JP" sz="2000" b="0" kern="100" dirty="0">
                              <a:solidFill>
                                <a:schemeClr val="tx1"/>
                              </a:solidFill>
                              <a:effectLst/>
                              <a:latin typeface="+mj-lt"/>
                            </a:rPr>
                            <a:t>Fused LASSO</a:t>
                          </a:r>
                          <a:endParaRPr lang="ja-JP" sz="2000" b="0" kern="100" dirty="0">
                            <a:solidFill>
                              <a:schemeClr val="tx1"/>
                            </a:solidFill>
                            <a:effectLst/>
                            <a:latin typeface="+mj-lt"/>
                            <a:ea typeface="游明朝" panose="02020400000000000000" pitchFamily="18"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943886"/>
                      </a:ext>
                    </a:extLst>
                  </a:tr>
                  <a:tr h="445475">
                    <a:tc>
                      <a:txBody>
                        <a:bodyPr/>
                        <a:lstStyle/>
                        <a:p>
                          <a:pPr algn="l"/>
                          <a:r>
                            <a:rPr lang="en-US" altLang="ja-JP" sz="1800" dirty="0"/>
                            <a:t>Generalization performance: </a:t>
                          </a:r>
                          <a14:m>
                            <m:oMath xmlns:m="http://schemas.openxmlformats.org/officeDocument/2006/math">
                              <m:r>
                                <m:rPr>
                                  <m:sty m:val="p"/>
                                </m:rPr>
                                <a:rPr lang="en-US" altLang="ja-JP" sz="1800" b="0" i="0" kern="100" smtClean="0">
                                  <a:solidFill>
                                    <a:schemeClr val="tx1"/>
                                  </a:solidFill>
                                  <a:latin typeface="Cambria Math" panose="02040503050406030204" pitchFamily="18" charset="0"/>
                                  <a:ea typeface="游明朝" panose="02020400000000000000" pitchFamily="18" charset="-128"/>
                                  <a:cs typeface="Times New Roman" panose="02020603050405020304" pitchFamily="18" charset="0"/>
                                </a:rPr>
                                <m:t>BIC</m:t>
                              </m:r>
                            </m:oMath>
                          </a14:m>
                          <a:endParaRPr lang="ja-JP" sz="1800" b="0" kern="100" dirty="0">
                            <a:effectLst/>
                            <a:latin typeface="+mj-lt"/>
                            <a:ea typeface="DengXian" panose="02010600030101010101" pitchFamily="2" charset="-122"/>
                            <a:cs typeface="Arial" panose="020B0604020202020204" pitchFamily="34"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b="1" kern="1200" dirty="0">
                              <a:solidFill>
                                <a:srgbClr val="EC6A6A"/>
                              </a:solidFill>
                              <a:latin typeface="+mn-lt"/>
                              <a:ea typeface="+mn-ea"/>
                              <a:cs typeface="+mn-cs"/>
                            </a:rPr>
                            <a:t>-25483.73</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kumimoji="1" lang="en-US" altLang="ja-JP" sz="2000" kern="1200" dirty="0">
                              <a:solidFill>
                                <a:schemeClr val="dk1"/>
                              </a:solidFill>
                              <a:latin typeface="+mn-lt"/>
                            </a:rPr>
                            <a:t>-25373.10</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r>
                            <a:rPr kumimoji="1" lang="en-US" altLang="ja-JP" sz="2000" kern="1200" dirty="0">
                              <a:solidFill>
                                <a:schemeClr val="tx1"/>
                              </a:solidFill>
                              <a:latin typeface="+mn-lt"/>
                              <a:ea typeface="+mn-ea"/>
                              <a:cs typeface="+mn-cs"/>
                            </a:rPr>
                            <a:t>-22134.13</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787767"/>
                      </a:ext>
                    </a:extLst>
                  </a:tr>
                  <a:tr h="445475">
                    <a:tc>
                      <a:txBody>
                        <a:bodyPr/>
                        <a:lstStyle/>
                        <a:p>
                          <a:pPr algn="l"/>
                          <a:r>
                            <a:rPr lang="en-US" altLang="ja-JP" sz="1800" b="1" kern="1200" dirty="0">
                              <a:solidFill>
                                <a:schemeClr val="tx1"/>
                              </a:solidFill>
                              <a:latin typeface="+mn-lt"/>
                              <a:ea typeface="Yu Gothic Medium" panose="020B0500000000000000" pitchFamily="50" charset="-128"/>
                              <a:cs typeface="Times New Roman" panose="02020603050405020304" pitchFamily="18" charset="0"/>
                            </a:rPr>
                            <a:t>Residual spatial dependence:</a:t>
                          </a:r>
                          <a:r>
                            <a:rPr lang="en-US" altLang="ja-JP" sz="1800" b="0" kern="100" dirty="0">
                              <a:effectLst/>
                              <a:latin typeface="+mj-lt"/>
                              <a:ea typeface="DengXian" panose="02010600030101010101" pitchFamily="2" charset="-122"/>
                              <a:cs typeface="Arial" panose="020B0604020202020204" pitchFamily="34" charset="0"/>
                            </a:rPr>
                            <a:t> </a:t>
                          </a:r>
                          <a:r>
                            <a:rPr lang="en-US" altLang="ja-JP" sz="1800" b="0" i="0" kern="100" dirty="0">
                              <a:solidFill>
                                <a:schemeClr val="tx1"/>
                              </a:solidFill>
                              <a:latin typeface="Cambria Math" panose="02040503050406030204" pitchFamily="18" charset="0"/>
                              <a:ea typeface="游明朝" panose="02020400000000000000" pitchFamily="18" charset="-128"/>
                              <a:cs typeface="Times New Roman" panose="02020603050405020304" pitchFamily="18" charset="0"/>
                            </a:rPr>
                            <a:t>Moran’s I</a:t>
                          </a:r>
                          <a:endParaRPr lang="ja-JP" altLang="en-US" sz="1800" b="0" i="0" kern="100" dirty="0">
                            <a:solidFill>
                              <a:schemeClr val="tx1"/>
                            </a:solidFill>
                            <a:latin typeface="Cambria Math" panose="02040503050406030204" pitchFamily="18" charset="0"/>
                            <a:ea typeface="游明朝" panose="02020400000000000000" pitchFamily="18" charset="-128"/>
                            <a:cs typeface="Times New Roman" panose="02020603050405020304" pitchFamily="18"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b="1" kern="1200" dirty="0">
                              <a:solidFill>
                                <a:srgbClr val="EC6A6A"/>
                              </a:solidFill>
                              <a:latin typeface="+mn-lt"/>
                              <a:ea typeface="+mn-ea"/>
                              <a:cs typeface="+mn-cs"/>
                            </a:rPr>
                            <a:t>0.004</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kern="1200" dirty="0">
                              <a:solidFill>
                                <a:schemeClr val="dk1"/>
                              </a:solidFill>
                              <a:latin typeface="+mn-lt"/>
                              <a:ea typeface="+mn-ea"/>
                              <a:cs typeface="Arial" panose="020B0604020202020204" pitchFamily="34" charset="0"/>
                            </a:rPr>
                            <a:t>0.008</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kern="1200" dirty="0">
                              <a:solidFill>
                                <a:schemeClr val="tx1"/>
                              </a:solidFill>
                              <a:latin typeface="+mn-lt"/>
                              <a:ea typeface="+mn-ea"/>
                              <a:cs typeface="+mn-cs"/>
                            </a:rPr>
                            <a:t>0.151</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896430"/>
                      </a:ext>
                    </a:extLst>
                  </a:tr>
                  <a:tr h="445475">
                    <a:tc>
                      <a:txBody>
                        <a:bodyPr/>
                        <a:lstStyle/>
                        <a:p>
                          <a:pPr algn="l"/>
                          <a:r>
                            <a:rPr lang="en-US" altLang="ja-JP" sz="1800" dirty="0"/>
                            <a:t>Explanatory power</a:t>
                          </a:r>
                          <a:r>
                            <a:rPr lang="en-US" altLang="ja-JP" sz="1800" kern="100" dirty="0">
                              <a:latin typeface="Cambria Math" panose="02040503050406030204" pitchFamily="18" charset="0"/>
                              <a:ea typeface="游明朝" panose="02020400000000000000" pitchFamily="18" charset="-128"/>
                              <a:cs typeface="Times New Roman" panose="02020603050405020304" pitchFamily="18" charset="0"/>
                            </a:rPr>
                            <a:t>:</a:t>
                          </a:r>
                          <a:r>
                            <a:rPr lang="en-US" altLang="ja-JP" sz="1800" i="1" kern="100" dirty="0">
                              <a:latin typeface="Cambria Math" panose="02040503050406030204" pitchFamily="18" charset="0"/>
                              <a:ea typeface="游明朝" panose="02020400000000000000" pitchFamily="18" charset="-128"/>
                              <a:cs typeface="Times New Roman" panose="02020603050405020304" pitchFamily="18" charset="0"/>
                            </a:rPr>
                            <a:t> </a:t>
                          </a:r>
                          <a14:m>
                            <m:oMath xmlns:m="http://schemas.openxmlformats.org/officeDocument/2006/math">
                              <m:r>
                                <a:rPr lang="en-US" altLang="ja-JP" sz="1800" b="0" i="1" kern="100" smtClean="0">
                                  <a:latin typeface="Cambria Math" panose="02040503050406030204" pitchFamily="18" charset="0"/>
                                  <a:ea typeface="游明朝" panose="02020400000000000000" pitchFamily="18" charset="-128"/>
                                  <a:cs typeface="Times New Roman" panose="02020603050405020304" pitchFamily="18" charset="0"/>
                                </a:rPr>
                                <m:t> </m:t>
                              </m:r>
                              <m:r>
                                <a:rPr lang="en-US" altLang="ja-JP" sz="1800" i="1" kern="100">
                                  <a:latin typeface="Cambria Math" panose="02040503050406030204" pitchFamily="18" charset="0"/>
                                  <a:ea typeface="游明朝" panose="02020400000000000000" pitchFamily="18" charset="-128"/>
                                  <a:cs typeface="Times New Roman" panose="02020603050405020304" pitchFamily="18" charset="0"/>
                                </a:rPr>
                                <m:t>𝐴𝑑𝑗𝑢𝑠𝑡𝑒𝑑</m:t>
                              </m:r>
                              <m:r>
                                <a:rPr lang="en-US" altLang="ja-JP" sz="1800" i="1" kern="100">
                                  <a:latin typeface="Cambria Math" panose="02040503050406030204" pitchFamily="18" charset="0"/>
                                  <a:ea typeface="游明朝" panose="02020400000000000000" pitchFamily="18" charset="-128"/>
                                  <a:cs typeface="Times New Roman" panose="02020603050405020304" pitchFamily="18" charset="0"/>
                                </a:rPr>
                                <m:t> </m:t>
                              </m:r>
                              <m:sSup>
                                <m:sSupPr>
                                  <m:ctrlPr>
                                    <a:rPr lang="en-US" altLang="ja-JP" sz="1800" i="1" kern="100">
                                      <a:latin typeface="Cambria Math" panose="02040503050406030204" pitchFamily="18" charset="0"/>
                                      <a:ea typeface="游明朝" panose="02020400000000000000" pitchFamily="18" charset="-128"/>
                                      <a:cs typeface="Times New Roman" panose="02020603050405020304" pitchFamily="18" charset="0"/>
                                    </a:rPr>
                                  </m:ctrlPr>
                                </m:sSupPr>
                                <m:e>
                                  <m:r>
                                    <a:rPr lang="en-US" altLang="ja-JP" sz="1800" i="1" kern="100">
                                      <a:latin typeface="Cambria Math" panose="02040503050406030204" pitchFamily="18" charset="0"/>
                                      <a:ea typeface="游明朝" panose="02020400000000000000" pitchFamily="18" charset="-128"/>
                                      <a:cs typeface="Times New Roman" panose="02020603050405020304" pitchFamily="18" charset="0"/>
                                    </a:rPr>
                                    <m:t>𝑅</m:t>
                                  </m:r>
                                </m:e>
                                <m:sup>
                                  <m:r>
                                    <a:rPr lang="en-US" altLang="ja-JP" sz="1800" i="1" kern="100">
                                      <a:latin typeface="Cambria Math" panose="02040503050406030204" pitchFamily="18" charset="0"/>
                                      <a:ea typeface="游明朝" panose="02020400000000000000" pitchFamily="18" charset="-128"/>
                                      <a:cs typeface="Times New Roman" panose="02020603050405020304" pitchFamily="18" charset="0"/>
                                    </a:rPr>
                                    <m:t>2</m:t>
                                  </m:r>
                                </m:sup>
                              </m:sSup>
                            </m:oMath>
                          </a14:m>
                          <a:endParaRPr lang="ja-JP" sz="1800" b="0" kern="100" dirty="0">
                            <a:effectLst/>
                            <a:latin typeface="+mj-lt"/>
                            <a:ea typeface="DengXian" panose="02010600030101010101" pitchFamily="2" charset="-122"/>
                            <a:cs typeface="Arial" panose="020B0604020202020204" pitchFamily="34"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b="1" kern="1200" dirty="0">
                              <a:solidFill>
                                <a:srgbClr val="EC6A6A"/>
                              </a:solidFill>
                              <a:latin typeface="+mn-lt"/>
                              <a:ea typeface="+mn-ea"/>
                              <a:cs typeface="+mn-cs"/>
                            </a:rPr>
                            <a:t>0.645</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kumimoji="1" lang="en-US" altLang="ja-JP" sz="2000" kern="1200" dirty="0">
                              <a:solidFill>
                                <a:schemeClr val="dk1"/>
                              </a:solidFill>
                              <a:latin typeface="+mn-lt"/>
                            </a:rPr>
                            <a:t>0.601</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r>
                            <a:rPr kumimoji="1" lang="en-US" altLang="ja-JP" sz="2000" kern="1200" dirty="0">
                              <a:solidFill>
                                <a:schemeClr val="tx1"/>
                              </a:solidFill>
                              <a:latin typeface="+mn-lt"/>
                              <a:ea typeface="+mn-ea"/>
                              <a:cs typeface="+mn-cs"/>
                            </a:rPr>
                            <a:t>0.448</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034799"/>
                      </a:ext>
                    </a:extLst>
                  </a:tr>
                </a:tbl>
              </a:graphicData>
            </a:graphic>
          </p:graphicFrame>
        </mc:Choice>
        <mc:Fallback xmlns="">
          <p:graphicFrame>
            <p:nvGraphicFramePr>
              <p:cNvPr id="6" name="表格 5">
                <a:extLst>
                  <a:ext uri="{FF2B5EF4-FFF2-40B4-BE49-F238E27FC236}">
                    <a16:creationId xmlns:a16="http://schemas.microsoft.com/office/drawing/2014/main" id="{733A4BA4-FB6C-464A-8730-4F72439197D6}"/>
                  </a:ext>
                </a:extLst>
              </p:cNvPr>
              <p:cNvGraphicFramePr>
                <a:graphicFrameLocks noGrp="1"/>
              </p:cNvGraphicFramePr>
              <p:nvPr>
                <p:extLst>
                  <p:ext uri="{D42A27DB-BD31-4B8C-83A1-F6EECF244321}">
                    <p14:modId xmlns:p14="http://schemas.microsoft.com/office/powerpoint/2010/main" val="2517430437"/>
                  </p:ext>
                </p:extLst>
              </p:nvPr>
            </p:nvGraphicFramePr>
            <p:xfrm>
              <a:off x="505673" y="3610479"/>
              <a:ext cx="10523473" cy="1946025"/>
            </p:xfrm>
            <a:graphic>
              <a:graphicData uri="http://schemas.openxmlformats.org/drawingml/2006/table">
                <a:tbl>
                  <a:tblPr firstRow="1" firstCol="1" bandRow="1">
                    <a:tableStyleId>{C083E6E3-FA7D-4D7B-A595-EF9225AFEA82}</a:tableStyleId>
                  </a:tblPr>
                  <a:tblGrid>
                    <a:gridCol w="4354562">
                      <a:extLst>
                        <a:ext uri="{9D8B030D-6E8A-4147-A177-3AD203B41FA5}">
                          <a16:colId xmlns:a16="http://schemas.microsoft.com/office/drawing/2014/main" val="4181806321"/>
                        </a:ext>
                      </a:extLst>
                    </a:gridCol>
                    <a:gridCol w="1900575">
                      <a:extLst>
                        <a:ext uri="{9D8B030D-6E8A-4147-A177-3AD203B41FA5}">
                          <a16:colId xmlns:a16="http://schemas.microsoft.com/office/drawing/2014/main" val="587227455"/>
                        </a:ext>
                      </a:extLst>
                    </a:gridCol>
                    <a:gridCol w="2134168">
                      <a:extLst>
                        <a:ext uri="{9D8B030D-6E8A-4147-A177-3AD203B41FA5}">
                          <a16:colId xmlns:a16="http://schemas.microsoft.com/office/drawing/2014/main" val="2488497600"/>
                        </a:ext>
                      </a:extLst>
                    </a:gridCol>
                    <a:gridCol w="2134168">
                      <a:extLst>
                        <a:ext uri="{9D8B030D-6E8A-4147-A177-3AD203B41FA5}">
                          <a16:colId xmlns:a16="http://schemas.microsoft.com/office/drawing/2014/main" val="688171253"/>
                        </a:ext>
                      </a:extLst>
                    </a:gridCol>
                  </a:tblGrid>
                  <a:tr h="609600">
                    <a:tc>
                      <a:txBody>
                        <a:bodyPr/>
                        <a:lstStyle/>
                        <a:p>
                          <a:pPr algn="just"/>
                          <a:endParaRPr lang="ja-JP" sz="1800" b="0" kern="100" dirty="0">
                            <a:effectLst/>
                            <a:latin typeface="+mj-lt"/>
                            <a:ea typeface="DengXian" panose="02010600030101010101" pitchFamily="2" charset="-122"/>
                            <a:cs typeface="Arial" panose="020B0604020202020204" pitchFamily="34"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0" kern="100" dirty="0">
                              <a:solidFill>
                                <a:schemeClr val="tx1"/>
                              </a:solidFill>
                              <a:effectLst/>
                              <a:latin typeface="+mj-lt"/>
                            </a:rPr>
                            <a:t>The proposed model</a:t>
                          </a:r>
                          <a:endParaRPr lang="ja-JP" altLang="ja-JP" sz="2000" b="0" kern="100" dirty="0">
                            <a:solidFill>
                              <a:schemeClr val="tx1"/>
                            </a:solidFill>
                            <a:effectLst/>
                            <a:latin typeface="+mj-lt"/>
                            <a:ea typeface="游明朝" panose="02020400000000000000" pitchFamily="18"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lang="en-US" altLang="ja-JP" sz="2000" b="0" kern="100" dirty="0">
                              <a:solidFill>
                                <a:schemeClr val="tx1"/>
                              </a:solidFill>
                              <a:effectLst/>
                              <a:latin typeface="+mj-lt"/>
                            </a:rPr>
                            <a:t>RE-ESF-SVC</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lang="en-US" altLang="ja-JP" sz="2000" b="0" kern="100" dirty="0">
                              <a:solidFill>
                                <a:schemeClr val="tx1"/>
                              </a:solidFill>
                              <a:effectLst/>
                              <a:latin typeface="+mj-lt"/>
                            </a:rPr>
                            <a:t>Fused LASSO</a:t>
                          </a:r>
                          <a:endParaRPr lang="ja-JP" sz="2000" b="0" kern="100" dirty="0">
                            <a:solidFill>
                              <a:schemeClr val="tx1"/>
                            </a:solidFill>
                            <a:effectLst/>
                            <a:latin typeface="+mj-lt"/>
                            <a:ea typeface="游明朝" panose="02020400000000000000" pitchFamily="18" charset="-128"/>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943886"/>
                      </a:ext>
                    </a:extLst>
                  </a:tr>
                  <a:tr h="445475">
                    <a:tc>
                      <a:txBody>
                        <a:bodyPr/>
                        <a:lstStyle/>
                        <a:p>
                          <a:endParaRPr lang="ja-JP"/>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153425" r="-141818" b="-220548"/>
                          </a:stretch>
                        </a:blipFill>
                      </a:tcPr>
                    </a:tc>
                    <a:tc>
                      <a:txBody>
                        <a:bodyPr/>
                        <a:lstStyle/>
                        <a:p>
                          <a:pPr algn="ctr">
                            <a:spcAft>
                              <a:spcPts val="0"/>
                            </a:spcAft>
                          </a:pPr>
                          <a:r>
                            <a:rPr kumimoji="1" lang="en-US" altLang="ja-JP" sz="2000" b="1" kern="1200" dirty="0">
                              <a:solidFill>
                                <a:srgbClr val="EC6A6A"/>
                              </a:solidFill>
                              <a:latin typeface="+mn-lt"/>
                              <a:ea typeface="+mn-ea"/>
                              <a:cs typeface="+mn-cs"/>
                            </a:rPr>
                            <a:t>-25483.73</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kumimoji="1" lang="en-US" altLang="ja-JP" sz="2000" kern="1200" dirty="0">
                              <a:solidFill>
                                <a:schemeClr val="dk1"/>
                              </a:solidFill>
                              <a:latin typeface="+mn-lt"/>
                            </a:rPr>
                            <a:t>-25373.10</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r>
                            <a:rPr kumimoji="1" lang="en-US" altLang="ja-JP" sz="2000" kern="1200" dirty="0">
                              <a:solidFill>
                                <a:schemeClr val="tx1"/>
                              </a:solidFill>
                              <a:latin typeface="+mn-lt"/>
                              <a:ea typeface="+mn-ea"/>
                              <a:cs typeface="+mn-cs"/>
                            </a:rPr>
                            <a:t>-22134.13</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787767"/>
                      </a:ext>
                    </a:extLst>
                  </a:tr>
                  <a:tr h="445475">
                    <a:tc>
                      <a:txBody>
                        <a:bodyPr/>
                        <a:lstStyle/>
                        <a:p>
                          <a:pPr algn="l"/>
                          <a:r>
                            <a:rPr lang="en-US" altLang="ja-JP" sz="1800" b="1" kern="1200" dirty="0">
                              <a:solidFill>
                                <a:schemeClr val="tx1"/>
                              </a:solidFill>
                              <a:latin typeface="+mn-lt"/>
                              <a:ea typeface="Yu Gothic Medium" panose="020B0500000000000000" pitchFamily="50" charset="-128"/>
                              <a:cs typeface="Times New Roman" panose="02020603050405020304" pitchFamily="18" charset="0"/>
                            </a:rPr>
                            <a:t>Residual spatial dependence:</a:t>
                          </a:r>
                          <a:r>
                            <a:rPr lang="en-US" altLang="ja-JP" sz="1800" b="0" kern="100" dirty="0">
                              <a:effectLst/>
                              <a:latin typeface="+mj-lt"/>
                              <a:ea typeface="DengXian" panose="02010600030101010101" pitchFamily="2" charset="-122"/>
                              <a:cs typeface="Arial" panose="020B0604020202020204" pitchFamily="34" charset="0"/>
                            </a:rPr>
                            <a:t> </a:t>
                          </a:r>
                          <a:r>
                            <a:rPr lang="en-US" altLang="ja-JP" sz="1800" b="0" i="0" kern="100" dirty="0">
                              <a:solidFill>
                                <a:schemeClr val="tx1"/>
                              </a:solidFill>
                              <a:latin typeface="Cambria Math" panose="02040503050406030204" pitchFamily="18" charset="0"/>
                              <a:ea typeface="游明朝" panose="02020400000000000000" pitchFamily="18" charset="-128"/>
                              <a:cs typeface="Times New Roman" panose="02020603050405020304" pitchFamily="18" charset="0"/>
                            </a:rPr>
                            <a:t>Moran’s I</a:t>
                          </a:r>
                          <a:endParaRPr lang="ja-JP" altLang="en-US" sz="1800" b="0" i="0" kern="100" dirty="0">
                            <a:solidFill>
                              <a:schemeClr val="tx1"/>
                            </a:solidFill>
                            <a:latin typeface="Cambria Math" panose="02040503050406030204" pitchFamily="18" charset="0"/>
                            <a:ea typeface="游明朝" panose="02020400000000000000" pitchFamily="18" charset="-128"/>
                            <a:cs typeface="Times New Roman" panose="02020603050405020304" pitchFamily="18" charset="0"/>
                          </a:endParaRPr>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b="1" kern="1200" dirty="0">
                              <a:solidFill>
                                <a:srgbClr val="EC6A6A"/>
                              </a:solidFill>
                              <a:latin typeface="+mn-lt"/>
                              <a:ea typeface="+mn-ea"/>
                              <a:cs typeface="+mn-cs"/>
                            </a:rPr>
                            <a:t>0.004</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kumimoji="1" lang="en-US" altLang="ja-JP" sz="2000" kern="1200" dirty="0">
                              <a:solidFill>
                                <a:schemeClr val="dk1"/>
                              </a:solidFill>
                              <a:latin typeface="+mn-lt"/>
                              <a:ea typeface="+mn-ea"/>
                              <a:cs typeface="Arial" panose="020B0604020202020204" pitchFamily="34" charset="0"/>
                            </a:rPr>
                            <a:t>0.008</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2000" kern="1200" dirty="0">
                              <a:solidFill>
                                <a:schemeClr val="tx1"/>
                              </a:solidFill>
                              <a:latin typeface="+mn-lt"/>
                              <a:ea typeface="+mn-ea"/>
                              <a:cs typeface="+mn-cs"/>
                            </a:rPr>
                            <a:t>0.151</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896430"/>
                      </a:ext>
                    </a:extLst>
                  </a:tr>
                  <a:tr h="445475">
                    <a:tc>
                      <a:txBody>
                        <a:bodyPr/>
                        <a:lstStyle/>
                        <a:p>
                          <a:endParaRPr lang="ja-JP"/>
                        </a:p>
                      </a:txBody>
                      <a:tcPr marL="43646" marR="43646"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t="-354795" r="-141818" b="-19178"/>
                          </a:stretch>
                        </a:blipFill>
                      </a:tcPr>
                    </a:tc>
                    <a:tc>
                      <a:txBody>
                        <a:bodyPr/>
                        <a:lstStyle/>
                        <a:p>
                          <a:pPr algn="ctr">
                            <a:spcAft>
                              <a:spcPts val="0"/>
                            </a:spcAft>
                          </a:pPr>
                          <a:r>
                            <a:rPr kumimoji="1" lang="en-US" altLang="ja-JP" sz="2000" b="1" kern="1200" dirty="0">
                              <a:solidFill>
                                <a:srgbClr val="EC6A6A"/>
                              </a:solidFill>
                              <a:latin typeface="+mn-lt"/>
                              <a:ea typeface="+mn-ea"/>
                              <a:cs typeface="+mn-cs"/>
                            </a:rPr>
                            <a:t>0.645</a:t>
                          </a:r>
                          <a:endParaRPr kumimoji="1" lang="ja-JP" altLang="en-US" sz="2000" b="1" kern="1200" dirty="0">
                            <a:solidFill>
                              <a:srgbClr val="EC6A6A"/>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spcAft>
                              <a:spcPts val="0"/>
                            </a:spcAft>
                          </a:pPr>
                          <a:r>
                            <a:rPr kumimoji="1" lang="en-US" altLang="ja-JP" sz="2000" kern="1200" dirty="0">
                              <a:solidFill>
                                <a:schemeClr val="dk1"/>
                              </a:solidFill>
                              <a:latin typeface="+mn-lt"/>
                            </a:rPr>
                            <a:t>0.601</a:t>
                          </a:r>
                          <a:endParaRPr kumimoji="1" lang="ja-JP" altLang="en-US" sz="2000" kern="1200" dirty="0">
                            <a:solidFill>
                              <a:schemeClr val="dk1"/>
                            </a:solidFill>
                            <a:latin typeface="+mn-lt"/>
                            <a:ea typeface="+mn-ea"/>
                            <a:cs typeface="Arial" panose="020B0604020202020204" pitchFamily="34"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游ゴシック" panose="020F0502020204030204"/>
                            </a:defRPr>
                          </a:lvl1pPr>
                          <a:lvl2pPr marL="457200" algn="l" defTabSz="914400" rtl="0" eaLnBrk="1" latinLnBrk="0" hangingPunct="1">
                            <a:defRPr sz="1800" kern="1200">
                              <a:solidFill>
                                <a:schemeClr val="dk1"/>
                              </a:solidFill>
                              <a:latin typeface="游ゴシック" panose="020F0502020204030204"/>
                            </a:defRPr>
                          </a:lvl2pPr>
                          <a:lvl3pPr marL="914400" algn="l" defTabSz="914400" rtl="0" eaLnBrk="1" latinLnBrk="0" hangingPunct="1">
                            <a:defRPr sz="1800" kern="1200">
                              <a:solidFill>
                                <a:schemeClr val="dk1"/>
                              </a:solidFill>
                              <a:latin typeface="游ゴシック" panose="020F0502020204030204"/>
                            </a:defRPr>
                          </a:lvl3pPr>
                          <a:lvl4pPr marL="1371600" algn="l" defTabSz="914400" rtl="0" eaLnBrk="1" latinLnBrk="0" hangingPunct="1">
                            <a:defRPr sz="1800" kern="1200">
                              <a:solidFill>
                                <a:schemeClr val="dk1"/>
                              </a:solidFill>
                              <a:latin typeface="游ゴシック" panose="020F0502020204030204"/>
                            </a:defRPr>
                          </a:lvl4pPr>
                          <a:lvl5pPr marL="1828800" algn="l" defTabSz="914400" rtl="0" eaLnBrk="1" latinLnBrk="0" hangingPunct="1">
                            <a:defRPr sz="1800" kern="1200">
                              <a:solidFill>
                                <a:schemeClr val="dk1"/>
                              </a:solidFill>
                              <a:latin typeface="游ゴシック" panose="020F0502020204030204"/>
                            </a:defRPr>
                          </a:lvl5pPr>
                          <a:lvl6pPr marL="2286000" algn="l" defTabSz="914400" rtl="0" eaLnBrk="1" latinLnBrk="0" hangingPunct="1">
                            <a:defRPr sz="1800" kern="1200">
                              <a:solidFill>
                                <a:schemeClr val="dk1"/>
                              </a:solidFill>
                              <a:latin typeface="游ゴシック" panose="020F0502020204030204"/>
                            </a:defRPr>
                          </a:lvl6pPr>
                          <a:lvl7pPr marL="2743200" algn="l" defTabSz="914400" rtl="0" eaLnBrk="1" latinLnBrk="0" hangingPunct="1">
                            <a:defRPr sz="1800" kern="1200">
                              <a:solidFill>
                                <a:schemeClr val="dk1"/>
                              </a:solidFill>
                              <a:latin typeface="游ゴシック" panose="020F0502020204030204"/>
                            </a:defRPr>
                          </a:lvl7pPr>
                          <a:lvl8pPr marL="3200400" algn="l" defTabSz="914400" rtl="0" eaLnBrk="1" latinLnBrk="0" hangingPunct="1">
                            <a:defRPr sz="1800" kern="1200">
                              <a:solidFill>
                                <a:schemeClr val="dk1"/>
                              </a:solidFill>
                              <a:latin typeface="游ゴシック" panose="020F0502020204030204"/>
                            </a:defRPr>
                          </a:lvl8pPr>
                          <a:lvl9pPr marL="3657600" algn="l" defTabSz="914400" rtl="0" eaLnBrk="1" latinLnBrk="0" hangingPunct="1">
                            <a:defRPr sz="1800" kern="1200">
                              <a:solidFill>
                                <a:schemeClr val="dk1"/>
                              </a:solidFill>
                              <a:latin typeface="游ゴシック" panose="020F0502020204030204"/>
                            </a:defRPr>
                          </a:lvl9pPr>
                        </a:lstStyle>
                        <a:p>
                          <a:pPr algn="ctr"/>
                          <a:r>
                            <a:rPr kumimoji="1" lang="en-US" altLang="ja-JP" sz="2000" kern="1200" dirty="0">
                              <a:solidFill>
                                <a:schemeClr val="tx1"/>
                              </a:solidFill>
                              <a:latin typeface="+mn-lt"/>
                              <a:ea typeface="+mn-ea"/>
                              <a:cs typeface="+mn-cs"/>
                            </a:rPr>
                            <a:t>0.448</a:t>
                          </a:r>
                          <a:endParaRPr kumimoji="1" lang="ja-JP" altLang="en-US" sz="2000" kern="1200" dirty="0">
                            <a:solidFill>
                              <a:schemeClr val="tx1"/>
                            </a:solidFill>
                            <a:latin typeface="+mn-lt"/>
                            <a:ea typeface="+mn-ea"/>
                            <a:cs typeface="+mn-cs"/>
                          </a:endParaRPr>
                        </a:p>
                      </a:txBody>
                      <a:tcPr marL="62865" marR="6286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034799"/>
                      </a:ext>
                    </a:extLst>
                  </a:tr>
                </a:tbl>
              </a:graphicData>
            </a:graphic>
          </p:graphicFrame>
        </mc:Fallback>
      </mc:AlternateContent>
      <p:sp>
        <p:nvSpPr>
          <p:cNvPr id="7" name="文本框 6">
            <a:extLst>
              <a:ext uri="{FF2B5EF4-FFF2-40B4-BE49-F238E27FC236}">
                <a16:creationId xmlns:a16="http://schemas.microsoft.com/office/drawing/2014/main" id="{9DD14766-54C9-4A26-ACBD-1F4E01EEE99C}"/>
              </a:ext>
            </a:extLst>
          </p:cNvPr>
          <p:cNvSpPr txBox="1"/>
          <p:nvPr/>
        </p:nvSpPr>
        <p:spPr>
          <a:xfrm>
            <a:off x="368368" y="3144291"/>
            <a:ext cx="8558212" cy="369332"/>
          </a:xfrm>
          <a:prstGeom prst="rect">
            <a:avLst/>
          </a:prstGeom>
          <a:noFill/>
        </p:spPr>
        <p:txBody>
          <a:bodyPr wrap="square">
            <a:spAutoFit/>
          </a:bodyPr>
          <a:lstStyle/>
          <a:p>
            <a:r>
              <a:rPr lang="en-US" altLang="ja-JP" sz="1800" b="1" i="0" u="none" strike="noStrike" baseline="0" dirty="0">
                <a:solidFill>
                  <a:schemeClr val="bg2">
                    <a:lumMod val="50000"/>
                  </a:schemeClr>
                </a:solidFill>
              </a:rPr>
              <a:t> </a:t>
            </a:r>
            <a:r>
              <a:rPr lang="en-US" altLang="ja-JP" sz="1800" b="0" i="0" u="none" strike="noStrike" baseline="0" dirty="0">
                <a:solidFill>
                  <a:schemeClr val="bg2">
                    <a:lumMod val="50000"/>
                  </a:schemeClr>
                </a:solidFill>
              </a:rPr>
              <a:t>Performances of the </a:t>
            </a:r>
            <a:r>
              <a:rPr lang="en-US" altLang="zh-CN" sz="1800" b="0" i="0" u="none" strike="noStrike" baseline="0" dirty="0">
                <a:solidFill>
                  <a:schemeClr val="bg2">
                    <a:lumMod val="50000"/>
                  </a:schemeClr>
                </a:solidFill>
              </a:rPr>
              <a:t>proposed</a:t>
            </a:r>
            <a:r>
              <a:rPr lang="en-US" altLang="ja-JP" sz="1800" b="0" i="0" u="none" strike="noStrike" baseline="0" dirty="0">
                <a:solidFill>
                  <a:schemeClr val="bg2">
                    <a:lumMod val="50000"/>
                  </a:schemeClr>
                </a:solidFill>
              </a:rPr>
              <a:t> model, RE-ESF-SVC and Fused LASSO</a:t>
            </a:r>
            <a:endParaRPr lang="ja-JP" altLang="en-US" dirty="0">
              <a:solidFill>
                <a:schemeClr val="bg2">
                  <a:lumMod val="50000"/>
                </a:schemeClr>
              </a:solidFill>
            </a:endParaRPr>
          </a:p>
        </p:txBody>
      </p:sp>
      <p:sp>
        <p:nvSpPr>
          <p:cNvPr id="8" name="文本框 7">
            <a:extLst>
              <a:ext uri="{FF2B5EF4-FFF2-40B4-BE49-F238E27FC236}">
                <a16:creationId xmlns:a16="http://schemas.microsoft.com/office/drawing/2014/main" id="{E3B0B744-B27D-4B07-A5FE-34616CDB8C3C}"/>
              </a:ext>
            </a:extLst>
          </p:cNvPr>
          <p:cNvSpPr txBox="1"/>
          <p:nvPr/>
        </p:nvSpPr>
        <p:spPr>
          <a:xfrm>
            <a:off x="368368" y="1338869"/>
            <a:ext cx="11727554" cy="1277273"/>
          </a:xfrm>
          <a:prstGeom prst="rect">
            <a:avLst/>
          </a:prstGeom>
          <a:noFill/>
        </p:spPr>
        <p:txBody>
          <a:bodyPr wrap="square">
            <a:spAutoFit/>
          </a:bodyPr>
          <a:lstStyle/>
          <a:p>
            <a:pPr>
              <a:spcAft>
                <a:spcPts val="600"/>
              </a:spcAft>
              <a:buClr>
                <a:schemeClr val="accent1"/>
              </a:buClr>
            </a:pPr>
            <a:r>
              <a:rPr lang="en-US" altLang="ja-JP" sz="2400" dirty="0">
                <a:latin typeface="+mj-lt"/>
                <a:ea typeface="Yu Gothic Medium" panose="020B0500000000000000" pitchFamily="50" charset="-128"/>
                <a:cs typeface="Times New Roman" panose="02020603050405020304" pitchFamily="18" charset="0"/>
              </a:rPr>
              <a:t>The proposed model:</a:t>
            </a:r>
          </a:p>
          <a:p>
            <a:pPr marL="800100" lvl="1" indent="-342900">
              <a:buClr>
                <a:schemeClr val="accent1"/>
              </a:buClr>
              <a:buFont typeface="Wingdings" panose="05000000000000000000" pitchFamily="2" charset="2"/>
              <a:buChar char="ü"/>
            </a:pPr>
            <a:r>
              <a:rPr lang="en-US" altLang="ja-JP" sz="2400" dirty="0">
                <a:latin typeface="+mj-lt"/>
                <a:ea typeface="Yu Gothic Medium" panose="020B0500000000000000" pitchFamily="50" charset="-128"/>
                <a:cs typeface="Times New Roman" panose="02020603050405020304" pitchFamily="18" charset="0"/>
              </a:rPr>
              <a:t>has the best generalization performance and explanatory power</a:t>
            </a:r>
          </a:p>
          <a:p>
            <a:pPr marL="800100" lvl="1" indent="-342900">
              <a:buClr>
                <a:schemeClr val="accent1"/>
              </a:buClr>
              <a:buFont typeface="Wingdings" panose="05000000000000000000" pitchFamily="2" charset="2"/>
              <a:buChar char="ü"/>
            </a:pPr>
            <a:r>
              <a:rPr lang="en-US" altLang="ja-JP" sz="2400" dirty="0">
                <a:latin typeface="+mj-lt"/>
                <a:ea typeface="Yu Gothic Medium" panose="020B0500000000000000" pitchFamily="50" charset="-128"/>
                <a:cs typeface="Times New Roman" panose="02020603050405020304" pitchFamily="18" charset="0"/>
              </a:rPr>
              <a:t>can better consider residual spatial dependence</a:t>
            </a:r>
            <a:endParaRPr lang="ja-JP" altLang="en-US" sz="2400" dirty="0">
              <a:latin typeface="+mj-lt"/>
              <a:ea typeface="Yu Gothic Medium" panose="020B0500000000000000" pitchFamily="50" charset="-128"/>
              <a:cs typeface="Times New Roman" panose="02020603050405020304" pitchFamily="18" charset="0"/>
            </a:endParaRPr>
          </a:p>
        </p:txBody>
      </p:sp>
      <p:sp>
        <p:nvSpPr>
          <p:cNvPr id="9" name="文本框 8">
            <a:extLst>
              <a:ext uri="{FF2B5EF4-FFF2-40B4-BE49-F238E27FC236}">
                <a16:creationId xmlns:a16="http://schemas.microsoft.com/office/drawing/2014/main" id="{0971BCB8-E5EF-4587-AB46-3DD4B7E2128D}"/>
              </a:ext>
            </a:extLst>
          </p:cNvPr>
          <p:cNvSpPr txBox="1"/>
          <p:nvPr/>
        </p:nvSpPr>
        <p:spPr>
          <a:xfrm>
            <a:off x="1236198" y="5861854"/>
            <a:ext cx="8422172" cy="461665"/>
          </a:xfrm>
          <a:prstGeom prst="rect">
            <a:avLst/>
          </a:prstGeom>
          <a:noFill/>
        </p:spPr>
        <p:txBody>
          <a:bodyPr wrap="square">
            <a:spAutoFit/>
          </a:bodyPr>
          <a:lstStyle/>
          <a:p>
            <a:pPr>
              <a:spcAft>
                <a:spcPts val="600"/>
              </a:spcAft>
              <a:buClr>
                <a:schemeClr val="accent1"/>
              </a:buClr>
            </a:pPr>
            <a:r>
              <a:rPr lang="en-US" altLang="ja-JP" sz="2400" dirty="0">
                <a:latin typeface="+mj-lt"/>
                <a:ea typeface="Yu Gothic Medium" panose="020B0500000000000000" pitchFamily="50" charset="-128"/>
                <a:cs typeface="Times New Roman" panose="02020603050405020304" pitchFamily="18" charset="0"/>
              </a:rPr>
              <a:t>Further compare the proposed model with RE-ESF-SVC</a:t>
            </a:r>
          </a:p>
        </p:txBody>
      </p:sp>
      <p:sp>
        <p:nvSpPr>
          <p:cNvPr id="5" name="箭头: 右 4">
            <a:extLst>
              <a:ext uri="{FF2B5EF4-FFF2-40B4-BE49-F238E27FC236}">
                <a16:creationId xmlns:a16="http://schemas.microsoft.com/office/drawing/2014/main" id="{8578FB42-BCED-4DD0-B972-B51776A142A3}"/>
              </a:ext>
            </a:extLst>
          </p:cNvPr>
          <p:cNvSpPr/>
          <p:nvPr/>
        </p:nvSpPr>
        <p:spPr>
          <a:xfrm>
            <a:off x="670891" y="6003235"/>
            <a:ext cx="427383" cy="17890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8013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a:t>
            </a:r>
            <a:r>
              <a:rPr lang="en-US" altLang="ja-JP" sz="3200" dirty="0">
                <a:latin typeface="+mj-lt"/>
                <a:ea typeface="Yu Gothic Medium" panose="020B0500000000000000" pitchFamily="50" charset="-128"/>
              </a:rPr>
              <a:t>:</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comparison</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with</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RE-ESF-SVC</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DC0176AF-0E7E-486A-8CB5-A3B4CFBC5FF6}"/>
              </a:ext>
            </a:extLst>
          </p:cNvPr>
          <p:cNvSpPr/>
          <p:nvPr/>
        </p:nvSpPr>
        <p:spPr>
          <a:xfrm>
            <a:off x="368368" y="6396335"/>
            <a:ext cx="1105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j-lt"/>
              <a:ea typeface="微软雅黑"/>
              <a:cs typeface="+mn-cs"/>
            </a:endParaRPr>
          </a:p>
        </p:txBody>
      </p:sp>
      <p:grpSp>
        <p:nvGrpSpPr>
          <p:cNvPr id="6" name="组合 5">
            <a:extLst>
              <a:ext uri="{FF2B5EF4-FFF2-40B4-BE49-F238E27FC236}">
                <a16:creationId xmlns:a16="http://schemas.microsoft.com/office/drawing/2014/main" id="{F0F048E2-A380-415F-AD1C-0F0B09787A81}"/>
              </a:ext>
            </a:extLst>
          </p:cNvPr>
          <p:cNvGrpSpPr/>
          <p:nvPr/>
        </p:nvGrpSpPr>
        <p:grpSpPr>
          <a:xfrm>
            <a:off x="8050361" y="1904706"/>
            <a:ext cx="3805620" cy="3064730"/>
            <a:chOff x="8050361" y="1904706"/>
            <a:chExt cx="3805620" cy="3064730"/>
          </a:xfrm>
        </p:grpSpPr>
        <p:pic>
          <p:nvPicPr>
            <p:cNvPr id="7" name="图片 6" descr="地图&#10;&#10;描述已自动生成">
              <a:extLst>
                <a:ext uri="{FF2B5EF4-FFF2-40B4-BE49-F238E27FC236}">
                  <a16:creationId xmlns:a16="http://schemas.microsoft.com/office/drawing/2014/main" id="{06FD6ADB-932D-4229-9870-EFACF7F9BA2E}"/>
                </a:ext>
              </a:extLst>
            </p:cNvPr>
            <p:cNvPicPr>
              <a:picLocks noChangeAspect="1"/>
            </p:cNvPicPr>
            <p:nvPr/>
          </p:nvPicPr>
          <p:blipFill rotWithShape="1">
            <a:blip r:embed="rId3">
              <a:extLst>
                <a:ext uri="{28A0092B-C50C-407E-A947-70E740481C1C}">
                  <a14:useLocalDpi xmlns:a14="http://schemas.microsoft.com/office/drawing/2010/main" val="0"/>
                </a:ext>
              </a:extLst>
            </a:blip>
            <a:srcRect r="12894"/>
            <a:stretch/>
          </p:blipFill>
          <p:spPr>
            <a:xfrm>
              <a:off x="8050361" y="1904706"/>
              <a:ext cx="3805620" cy="3064730"/>
            </a:xfrm>
            <a:prstGeom prst="rect">
              <a:avLst/>
            </a:prstGeom>
          </p:spPr>
        </p:pic>
        <p:pic>
          <p:nvPicPr>
            <p:cNvPr id="8" name="图片 7" descr="地图&#10;&#10;描述已自动生成">
              <a:extLst>
                <a:ext uri="{FF2B5EF4-FFF2-40B4-BE49-F238E27FC236}">
                  <a16:creationId xmlns:a16="http://schemas.microsoft.com/office/drawing/2014/main" id="{2ABD11D1-28AB-4EF9-8F0D-738AD51D0251}"/>
                </a:ext>
              </a:extLst>
            </p:cNvPr>
            <p:cNvPicPr>
              <a:picLocks noChangeAspect="1"/>
            </p:cNvPicPr>
            <p:nvPr/>
          </p:nvPicPr>
          <p:blipFill rotWithShape="1">
            <a:blip r:embed="rId3">
              <a:extLst>
                <a:ext uri="{28A0092B-C50C-407E-A947-70E740481C1C}">
                  <a14:useLocalDpi xmlns:a14="http://schemas.microsoft.com/office/drawing/2010/main" val="0"/>
                </a:ext>
              </a:extLst>
            </a:blip>
            <a:srcRect l="86691" t="34475" r="97" b="33418"/>
            <a:stretch/>
          </p:blipFill>
          <p:spPr>
            <a:xfrm>
              <a:off x="11265271" y="4157322"/>
              <a:ext cx="397066" cy="676844"/>
            </a:xfrm>
            <a:prstGeom prst="rect">
              <a:avLst/>
            </a:prstGeom>
          </p:spPr>
        </p:pic>
      </p:grpSp>
      <p:sp>
        <p:nvSpPr>
          <p:cNvPr id="9" name="テキスト ボックス 19">
            <a:extLst>
              <a:ext uri="{FF2B5EF4-FFF2-40B4-BE49-F238E27FC236}">
                <a16:creationId xmlns:a16="http://schemas.microsoft.com/office/drawing/2014/main" id="{EBDB0CDD-3F1B-4350-AC07-9837F7AD91D9}"/>
              </a:ext>
            </a:extLst>
          </p:cNvPr>
          <p:cNvSpPr txBox="1"/>
          <p:nvPr/>
        </p:nvSpPr>
        <p:spPr>
          <a:xfrm>
            <a:off x="7964250" y="1203595"/>
            <a:ext cx="3953059" cy="400110"/>
          </a:xfrm>
          <a:prstGeom prst="rect">
            <a:avLst/>
          </a:prstGeom>
          <a:solidFill>
            <a:srgbClr val="E6E9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dirty="0">
                <a:solidFill>
                  <a:prstClr val="black"/>
                </a:solidFill>
                <a:latin typeface="+mj-lt"/>
                <a:ea typeface="游ゴシック" panose="020B0400000000000000" pitchFamily="50" charset="-128"/>
              </a:rPr>
              <a:t>RE-ESF-SVC</a:t>
            </a:r>
            <a:r>
              <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rPr>
              <a:t> </a:t>
            </a:r>
            <a:endPar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0" name="テキスト ボックス 2">
            <a:extLst>
              <a:ext uri="{FF2B5EF4-FFF2-40B4-BE49-F238E27FC236}">
                <a16:creationId xmlns:a16="http://schemas.microsoft.com/office/drawing/2014/main" id="{AD8490D7-9BFD-4958-8AD1-8BB7FE6EBE7D}"/>
              </a:ext>
            </a:extLst>
          </p:cNvPr>
          <p:cNvSpPr txBox="1"/>
          <p:nvPr/>
        </p:nvSpPr>
        <p:spPr>
          <a:xfrm>
            <a:off x="285223" y="1202871"/>
            <a:ext cx="7877243" cy="400110"/>
          </a:xfrm>
          <a:prstGeom prst="rect">
            <a:avLst/>
          </a:prstGeom>
          <a:solidFill>
            <a:srgbClr val="E6E9EE"/>
          </a:solidFill>
        </p:spPr>
        <p:txBody>
          <a:bodyPr wrap="square" rtlCol="0">
            <a:spAutoFit/>
          </a:bodyPr>
          <a:lstStyle/>
          <a:p>
            <a:pPr lvl="0" algn="ctr">
              <a:defRPr/>
            </a:pPr>
            <a:r>
              <a:rPr lang="en-US" altLang="ja-JP" sz="2000" dirty="0">
                <a:solidFill>
                  <a:prstClr val="black"/>
                </a:solidFill>
                <a:latin typeface="+mj-lt"/>
                <a:ea typeface="游ゴシック" panose="020B0400000000000000" pitchFamily="50" charset="-128"/>
              </a:rPr>
              <a:t>The proposed model</a:t>
            </a:r>
            <a:endParaRPr kumimoji="1" lang="ja-JP" altLang="en-US" sz="2000" i="0" u="none" strike="noStrike" kern="1200" cap="none" spc="0" normalizeH="0" baseline="0" noProof="0" dirty="0">
              <a:ln>
                <a:noFill/>
              </a:ln>
              <a:solidFill>
                <a:prstClr val="black"/>
              </a:solidFill>
              <a:effectLst/>
              <a:uLnTx/>
              <a:uFillTx/>
              <a:latin typeface="+mj-lt"/>
              <a:ea typeface="游ゴシック" panose="020B0400000000000000" pitchFamily="50" charset="-128"/>
            </a:endParaRPr>
          </a:p>
        </p:txBody>
      </p:sp>
      <p:sp>
        <p:nvSpPr>
          <p:cNvPr id="11" name="正方形/長方形 23">
            <a:extLst>
              <a:ext uri="{FF2B5EF4-FFF2-40B4-BE49-F238E27FC236}">
                <a16:creationId xmlns:a16="http://schemas.microsoft.com/office/drawing/2014/main" id="{586CEE6A-E39D-470E-A4BD-1F8EA6AABADE}"/>
              </a:ext>
            </a:extLst>
          </p:cNvPr>
          <p:cNvSpPr/>
          <p:nvPr/>
        </p:nvSpPr>
        <p:spPr>
          <a:xfrm>
            <a:off x="285225" y="1202871"/>
            <a:ext cx="11621552" cy="5307111"/>
          </a:xfrm>
          <a:prstGeom prst="rec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Yu Gothic Medium" panose="020B0500000000000000" pitchFamily="50" charset="-128"/>
              <a:ea typeface="Yu Gothic Medium" panose="020B0500000000000000" pitchFamily="50" charset="-128"/>
              <a:cs typeface="+mn-cs"/>
            </a:endParaRPr>
          </a:p>
        </p:txBody>
      </p:sp>
      <p:cxnSp>
        <p:nvCxnSpPr>
          <p:cNvPr id="12" name="直線コネクタ 21">
            <a:extLst>
              <a:ext uri="{FF2B5EF4-FFF2-40B4-BE49-F238E27FC236}">
                <a16:creationId xmlns:a16="http://schemas.microsoft.com/office/drawing/2014/main" id="{BDAC6EB1-310B-4DF4-9DB1-90099DC2B482}"/>
              </a:ext>
            </a:extLst>
          </p:cNvPr>
          <p:cNvCxnSpPr>
            <a:cxnSpLocks/>
          </p:cNvCxnSpPr>
          <p:nvPr/>
        </p:nvCxnSpPr>
        <p:spPr>
          <a:xfrm flipV="1">
            <a:off x="7964251" y="1193974"/>
            <a:ext cx="0" cy="5316008"/>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13" name="直線コネクタ 27">
            <a:extLst>
              <a:ext uri="{FF2B5EF4-FFF2-40B4-BE49-F238E27FC236}">
                <a16:creationId xmlns:a16="http://schemas.microsoft.com/office/drawing/2014/main" id="{E123F8AC-2B60-4D08-8638-975096278FD6}"/>
              </a:ext>
            </a:extLst>
          </p:cNvPr>
          <p:cNvCxnSpPr>
            <a:cxnSpLocks/>
          </p:cNvCxnSpPr>
          <p:nvPr/>
        </p:nvCxnSpPr>
        <p:spPr>
          <a:xfrm>
            <a:off x="306936" y="5188693"/>
            <a:ext cx="11589306" cy="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A18F4A8-22EE-4A29-9967-26CDBA15CC3C}"/>
              </a:ext>
            </a:extLst>
          </p:cNvPr>
          <p:cNvSpPr txBox="1"/>
          <p:nvPr/>
        </p:nvSpPr>
        <p:spPr>
          <a:xfrm>
            <a:off x="1541111" y="1604789"/>
            <a:ext cx="9990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Intercept</a:t>
            </a:r>
            <a:endParaRPr kumimoji="1" lang="ja-JP" altLang="en-US"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endParaRPr>
          </a:p>
        </p:txBody>
      </p:sp>
      <p:sp>
        <p:nvSpPr>
          <p:cNvPr id="15" name="文本框 14">
            <a:extLst>
              <a:ext uri="{FF2B5EF4-FFF2-40B4-BE49-F238E27FC236}">
                <a16:creationId xmlns:a16="http://schemas.microsoft.com/office/drawing/2014/main" id="{053F9D75-4803-4181-9199-59900EE54D4D}"/>
              </a:ext>
            </a:extLst>
          </p:cNvPr>
          <p:cNvSpPr txBox="1"/>
          <p:nvPr/>
        </p:nvSpPr>
        <p:spPr>
          <a:xfrm>
            <a:off x="4137985" y="1609627"/>
            <a:ext cx="359996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Coefficient of neighborhood dummy </a:t>
            </a:r>
            <a:endParaRPr kumimoji="1" lang="ja-JP" altLang="en-US"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endParaRPr>
          </a:p>
        </p:txBody>
      </p:sp>
      <p:pic>
        <p:nvPicPr>
          <p:cNvPr id="17" name="图片 16" descr="地图&#10;&#10;描述已自动生成">
            <a:extLst>
              <a:ext uri="{FF2B5EF4-FFF2-40B4-BE49-F238E27FC236}">
                <a16:creationId xmlns:a16="http://schemas.microsoft.com/office/drawing/2014/main" id="{89793CA0-362D-4ADF-AAD4-4AA52F9E27C7}"/>
              </a:ext>
            </a:extLst>
          </p:cNvPr>
          <p:cNvPicPr>
            <a:picLocks noChangeAspect="1"/>
          </p:cNvPicPr>
          <p:nvPr/>
        </p:nvPicPr>
        <p:blipFill rotWithShape="1">
          <a:blip r:embed="rId3">
            <a:extLst>
              <a:ext uri="{28A0092B-C50C-407E-A947-70E740481C1C}">
                <a14:useLocalDpi xmlns:a14="http://schemas.microsoft.com/office/drawing/2010/main" val="0"/>
              </a:ext>
            </a:extLst>
          </a:blip>
          <a:srcRect r="12894"/>
          <a:stretch/>
        </p:blipFill>
        <p:spPr>
          <a:xfrm>
            <a:off x="301670" y="1887158"/>
            <a:ext cx="3805620" cy="3064730"/>
          </a:xfrm>
          <a:prstGeom prst="rect">
            <a:avLst/>
          </a:prstGeom>
        </p:spPr>
      </p:pic>
      <p:pic>
        <p:nvPicPr>
          <p:cNvPr id="18" name="图片 17" descr="地图&#10;&#10;描述已自动生成">
            <a:extLst>
              <a:ext uri="{FF2B5EF4-FFF2-40B4-BE49-F238E27FC236}">
                <a16:creationId xmlns:a16="http://schemas.microsoft.com/office/drawing/2014/main" id="{2BD22BBC-3EF8-4EA7-9F69-5BAEDC3DE15B}"/>
              </a:ext>
            </a:extLst>
          </p:cNvPr>
          <p:cNvPicPr>
            <a:picLocks noChangeAspect="1"/>
          </p:cNvPicPr>
          <p:nvPr/>
        </p:nvPicPr>
        <p:blipFill rotWithShape="1">
          <a:blip r:embed="rId3">
            <a:extLst>
              <a:ext uri="{28A0092B-C50C-407E-A947-70E740481C1C}">
                <a14:useLocalDpi xmlns:a14="http://schemas.microsoft.com/office/drawing/2010/main" val="0"/>
              </a:ext>
            </a:extLst>
          </a:blip>
          <a:srcRect l="86691" t="34475" r="97" b="33418"/>
          <a:stretch/>
        </p:blipFill>
        <p:spPr>
          <a:xfrm>
            <a:off x="3478696" y="4135871"/>
            <a:ext cx="397066" cy="676844"/>
          </a:xfrm>
          <a:prstGeom prst="rect">
            <a:avLst/>
          </a:prstGeom>
        </p:spPr>
      </p:pic>
      <p:pic>
        <p:nvPicPr>
          <p:cNvPr id="19" name="图片 18" descr="地图&#10;&#10;描述已自动生成">
            <a:extLst>
              <a:ext uri="{FF2B5EF4-FFF2-40B4-BE49-F238E27FC236}">
                <a16:creationId xmlns:a16="http://schemas.microsoft.com/office/drawing/2014/main" id="{17F61248-26FB-4CFA-8F58-546ECBA032D4}"/>
              </a:ext>
            </a:extLst>
          </p:cNvPr>
          <p:cNvPicPr>
            <a:picLocks noChangeAspect="1"/>
          </p:cNvPicPr>
          <p:nvPr/>
        </p:nvPicPr>
        <p:blipFill rotWithShape="1">
          <a:blip r:embed="rId4">
            <a:extLst>
              <a:ext uri="{28A0092B-C50C-407E-A947-70E740481C1C}">
                <a14:useLocalDpi xmlns:a14="http://schemas.microsoft.com/office/drawing/2010/main" val="0"/>
              </a:ext>
            </a:extLst>
          </a:blip>
          <a:srcRect r="15588"/>
          <a:stretch/>
        </p:blipFill>
        <p:spPr>
          <a:xfrm>
            <a:off x="4073976" y="1896487"/>
            <a:ext cx="3711261" cy="3042351"/>
          </a:xfrm>
          <a:prstGeom prst="rect">
            <a:avLst/>
          </a:prstGeom>
        </p:spPr>
      </p:pic>
      <p:pic>
        <p:nvPicPr>
          <p:cNvPr id="20" name="图片 19" descr="地图&#10;&#10;描述已自动生成">
            <a:extLst>
              <a:ext uri="{FF2B5EF4-FFF2-40B4-BE49-F238E27FC236}">
                <a16:creationId xmlns:a16="http://schemas.microsoft.com/office/drawing/2014/main" id="{B82C861E-5BE0-495D-8E18-BD5A6E98617B}"/>
              </a:ext>
            </a:extLst>
          </p:cNvPr>
          <p:cNvPicPr>
            <a:picLocks noChangeAspect="1"/>
          </p:cNvPicPr>
          <p:nvPr/>
        </p:nvPicPr>
        <p:blipFill rotWithShape="1">
          <a:blip r:embed="rId4">
            <a:extLst>
              <a:ext uri="{28A0092B-C50C-407E-A947-70E740481C1C}">
                <a14:useLocalDpi xmlns:a14="http://schemas.microsoft.com/office/drawing/2010/main" val="0"/>
              </a:ext>
            </a:extLst>
          </a:blip>
          <a:srcRect l="83820" t="34571" r="297" b="31533"/>
          <a:stretch/>
        </p:blipFill>
        <p:spPr>
          <a:xfrm>
            <a:off x="7249427" y="4215525"/>
            <a:ext cx="416878" cy="615612"/>
          </a:xfrm>
          <a:prstGeom prst="rect">
            <a:avLst/>
          </a:prstGeom>
        </p:spPr>
      </p:pic>
      <p:sp>
        <p:nvSpPr>
          <p:cNvPr id="21" name="十字形 20">
            <a:extLst>
              <a:ext uri="{FF2B5EF4-FFF2-40B4-BE49-F238E27FC236}">
                <a16:creationId xmlns:a16="http://schemas.microsoft.com/office/drawing/2014/main" id="{7A5AF64C-947A-4C63-BEFC-9978B9C69E5F}"/>
              </a:ext>
            </a:extLst>
          </p:cNvPr>
          <p:cNvSpPr/>
          <p:nvPr/>
        </p:nvSpPr>
        <p:spPr>
          <a:xfrm>
            <a:off x="3694456" y="1790186"/>
            <a:ext cx="688844" cy="592239"/>
          </a:xfrm>
          <a:prstGeom prst="plus">
            <a:avLst>
              <a:gd name="adj" fmla="val 36532"/>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箭头: 右 21">
            <a:extLst>
              <a:ext uri="{FF2B5EF4-FFF2-40B4-BE49-F238E27FC236}">
                <a16:creationId xmlns:a16="http://schemas.microsoft.com/office/drawing/2014/main" id="{98D28F8D-5B98-405B-A5E9-2E3A1713B85A}"/>
              </a:ext>
            </a:extLst>
          </p:cNvPr>
          <p:cNvSpPr/>
          <p:nvPr/>
        </p:nvSpPr>
        <p:spPr>
          <a:xfrm>
            <a:off x="7648593" y="1793477"/>
            <a:ext cx="717428" cy="628225"/>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文本框 22">
            <a:extLst>
              <a:ext uri="{FF2B5EF4-FFF2-40B4-BE49-F238E27FC236}">
                <a16:creationId xmlns:a16="http://schemas.microsoft.com/office/drawing/2014/main" id="{E66B9E7F-CBE8-48B2-902B-54A66AE61D2F}"/>
              </a:ext>
            </a:extLst>
          </p:cNvPr>
          <p:cNvSpPr txBox="1"/>
          <p:nvPr/>
        </p:nvSpPr>
        <p:spPr>
          <a:xfrm>
            <a:off x="546402" y="5380672"/>
            <a:ext cx="7055147" cy="1015663"/>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sz="2000" dirty="0">
                <a:latin typeface="+mj-lt"/>
                <a:ea typeface="Yu Gothic Medium" panose="020B0500000000000000" pitchFamily="50" charset="-128"/>
              </a:rPr>
              <a:t>Continuous and discrete spatial variations </a:t>
            </a:r>
            <a:r>
              <a:rPr lang="en-US" altLang="ja-JP" sz="2000" b="1" dirty="0">
                <a:latin typeface="+mj-lt"/>
                <a:ea typeface="Yu Gothic Medium" panose="020B0500000000000000" pitchFamily="50" charset="-128"/>
              </a:rPr>
              <a:t>were extracted by</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the</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intercept</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and</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coefficients</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of</a:t>
            </a:r>
            <a:r>
              <a:rPr lang="zh-CN" altLang="en-US" sz="2000" b="1" dirty="0">
                <a:latin typeface="+mj-lt"/>
                <a:ea typeface="Yu Gothic Medium" panose="020B0500000000000000" pitchFamily="50" charset="-128"/>
              </a:rPr>
              <a:t> </a:t>
            </a:r>
            <a:r>
              <a:rPr lang="en-US" altLang="zh-CN" sz="2000" b="1" dirty="0">
                <a:latin typeface="+mj-lt"/>
                <a:ea typeface="Yu Gothic Medium" panose="020B0500000000000000" pitchFamily="50" charset="-128"/>
              </a:rPr>
              <a:t>neighborhood dummy, respectively </a:t>
            </a:r>
            <a:r>
              <a:rPr lang="en-US" altLang="ja-JP" sz="2000" b="1" dirty="0">
                <a:latin typeface="+mj-lt"/>
                <a:ea typeface="Yu Gothic Medium" panose="020B0500000000000000" pitchFamily="50" charset="-128"/>
              </a:rPr>
              <a:t> </a:t>
            </a:r>
          </a:p>
        </p:txBody>
      </p:sp>
      <p:sp>
        <p:nvSpPr>
          <p:cNvPr id="25" name="文本框 24">
            <a:extLst>
              <a:ext uri="{FF2B5EF4-FFF2-40B4-BE49-F238E27FC236}">
                <a16:creationId xmlns:a16="http://schemas.microsoft.com/office/drawing/2014/main" id="{2FF59BE0-0366-468F-918D-E7B7A918AF59}"/>
              </a:ext>
            </a:extLst>
          </p:cNvPr>
          <p:cNvSpPr txBox="1"/>
          <p:nvPr/>
        </p:nvSpPr>
        <p:spPr>
          <a:xfrm>
            <a:off x="9596902" y="1602981"/>
            <a:ext cx="99902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Intercept</a:t>
            </a:r>
            <a:endParaRPr kumimoji="1" lang="ja-JP" altLang="en-US" sz="16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endParaRPr>
          </a:p>
        </p:txBody>
      </p:sp>
      <p:sp>
        <p:nvSpPr>
          <p:cNvPr id="26" name="文本框 25">
            <a:extLst>
              <a:ext uri="{FF2B5EF4-FFF2-40B4-BE49-F238E27FC236}">
                <a16:creationId xmlns:a16="http://schemas.microsoft.com/office/drawing/2014/main" id="{05971BDA-7D34-4783-977F-EB7002BEF2F1}"/>
              </a:ext>
            </a:extLst>
          </p:cNvPr>
          <p:cNvSpPr txBox="1"/>
          <p:nvPr/>
        </p:nvSpPr>
        <p:spPr>
          <a:xfrm>
            <a:off x="8103950" y="5380671"/>
            <a:ext cx="3845881" cy="1015663"/>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sz="2000" dirty="0">
                <a:latin typeface="+mj-lt"/>
                <a:ea typeface="Yu Gothic Medium" panose="020B0500000000000000" pitchFamily="50" charset="-128"/>
              </a:rPr>
              <a:t>Discrete spatial variations </a:t>
            </a:r>
            <a:r>
              <a:rPr lang="en-US" altLang="ja-JP" sz="2000" b="1" dirty="0">
                <a:latin typeface="+mj-lt"/>
                <a:ea typeface="Yu Gothic Medium" panose="020B0500000000000000" pitchFamily="50" charset="-128"/>
              </a:rPr>
              <a:t>were not successfully separated out </a:t>
            </a:r>
          </a:p>
        </p:txBody>
      </p:sp>
    </p:spTree>
    <p:extLst>
      <p:ext uri="{BB962C8B-B14F-4D97-AF65-F5344CB8AC3E}">
        <p14:creationId xmlns:p14="http://schemas.microsoft.com/office/powerpoint/2010/main" val="15779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a:t>
            </a:r>
            <a:r>
              <a:rPr lang="en-US" altLang="ja-JP" sz="3200" dirty="0">
                <a:latin typeface="+mj-lt"/>
                <a:ea typeface="Yu Gothic Medium" panose="020B0500000000000000" pitchFamily="50" charset="-128"/>
              </a:rPr>
              <a:t>:</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comparison</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with</a:t>
            </a:r>
            <a:r>
              <a:rPr lang="zh-CN" altLang="en-US" sz="3200" dirty="0">
                <a:latin typeface="+mj-lt"/>
                <a:ea typeface="Yu Gothic Medium" panose="020B0500000000000000" pitchFamily="50" charset="-128"/>
              </a:rPr>
              <a:t> </a:t>
            </a:r>
            <a:r>
              <a:rPr lang="en-US" altLang="zh-CN" sz="3200" dirty="0">
                <a:latin typeface="+mj-lt"/>
                <a:ea typeface="Yu Gothic Medium" panose="020B0500000000000000" pitchFamily="50" charset="-128"/>
              </a:rPr>
              <a:t>RE-ESF-SVC</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26" name="テキスト ボックス 19">
            <a:extLst>
              <a:ext uri="{FF2B5EF4-FFF2-40B4-BE49-F238E27FC236}">
                <a16:creationId xmlns:a16="http://schemas.microsoft.com/office/drawing/2014/main" id="{0E8B9827-896F-4E59-9FB4-22975D1289F8}"/>
              </a:ext>
            </a:extLst>
          </p:cNvPr>
          <p:cNvSpPr txBox="1"/>
          <p:nvPr/>
        </p:nvSpPr>
        <p:spPr>
          <a:xfrm>
            <a:off x="6167648" y="1133745"/>
            <a:ext cx="5710175" cy="338554"/>
          </a:xfrm>
          <a:prstGeom prst="rect">
            <a:avLst/>
          </a:prstGeom>
          <a:solidFill>
            <a:srgbClr val="E6E9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ea typeface="游ゴシック" panose="020B0400000000000000" pitchFamily="50" charset="-128"/>
              </a:rPr>
              <a:t>The difference between intercepts of two models</a:t>
            </a:r>
            <a:endParaRPr lang="ja-JP" altLang="en-US" sz="1600" dirty="0">
              <a:solidFill>
                <a:prstClr val="black"/>
              </a:solidFill>
              <a:ea typeface="游ゴシック" panose="020B0400000000000000" pitchFamily="50" charset="-128"/>
            </a:endParaRPr>
          </a:p>
        </p:txBody>
      </p:sp>
      <p:sp>
        <p:nvSpPr>
          <p:cNvPr id="27" name="テキスト ボックス 2">
            <a:extLst>
              <a:ext uri="{FF2B5EF4-FFF2-40B4-BE49-F238E27FC236}">
                <a16:creationId xmlns:a16="http://schemas.microsoft.com/office/drawing/2014/main" id="{9447F9BF-44B0-47FB-B739-73B50817EB2B}"/>
              </a:ext>
            </a:extLst>
          </p:cNvPr>
          <p:cNvSpPr txBox="1"/>
          <p:nvPr/>
        </p:nvSpPr>
        <p:spPr>
          <a:xfrm>
            <a:off x="285224" y="1133020"/>
            <a:ext cx="5882424" cy="338554"/>
          </a:xfrm>
          <a:prstGeom prst="rect">
            <a:avLst/>
          </a:prstGeom>
          <a:solidFill>
            <a:srgbClr val="E6E9EE"/>
          </a:solidFill>
        </p:spPr>
        <p:txBody>
          <a:bodyPr wrap="square" rtlCol="0">
            <a:spAutoFit/>
          </a:bodyPr>
          <a:lstStyle/>
          <a:p>
            <a:pPr lvl="0" algn="ctr">
              <a:defRPr/>
            </a:pPr>
            <a:r>
              <a:rPr lang="en-US" altLang="ja-JP" sz="1600" dirty="0">
                <a:solidFill>
                  <a:prstClr val="black"/>
                </a:solidFill>
                <a:ea typeface="游ゴシック" panose="020B0400000000000000" pitchFamily="50" charset="-128"/>
              </a:rPr>
              <a:t>Coefficient of neighborhood dummy of the proposed model</a:t>
            </a:r>
            <a:endParaRPr lang="ja-JP" altLang="en-US" sz="1600" dirty="0">
              <a:solidFill>
                <a:prstClr val="black"/>
              </a:solidFill>
              <a:ea typeface="游ゴシック" panose="020B0400000000000000" pitchFamily="50" charset="-128"/>
            </a:endParaRPr>
          </a:p>
        </p:txBody>
      </p:sp>
      <p:sp>
        <p:nvSpPr>
          <p:cNvPr id="28" name="正方形/長方形 23">
            <a:extLst>
              <a:ext uri="{FF2B5EF4-FFF2-40B4-BE49-F238E27FC236}">
                <a16:creationId xmlns:a16="http://schemas.microsoft.com/office/drawing/2014/main" id="{0119B358-E302-424A-B0A9-70CF2CE931E1}"/>
              </a:ext>
            </a:extLst>
          </p:cNvPr>
          <p:cNvSpPr/>
          <p:nvPr/>
        </p:nvSpPr>
        <p:spPr>
          <a:xfrm>
            <a:off x="285226" y="1124126"/>
            <a:ext cx="11574307" cy="5505274"/>
          </a:xfrm>
          <a:prstGeom prst="rec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CJK JP Regular" panose="020B0500000000000000" pitchFamily="34" charset="-128"/>
              <a:ea typeface="Noto Sans CJK JP Regular" panose="020B0500000000000000" pitchFamily="34" charset="-128"/>
              <a:cs typeface="+mn-cs"/>
            </a:endParaRPr>
          </a:p>
        </p:txBody>
      </p:sp>
      <p:cxnSp>
        <p:nvCxnSpPr>
          <p:cNvPr id="29" name="直線コネクタ 21">
            <a:extLst>
              <a:ext uri="{FF2B5EF4-FFF2-40B4-BE49-F238E27FC236}">
                <a16:creationId xmlns:a16="http://schemas.microsoft.com/office/drawing/2014/main" id="{206893EC-DED9-428F-A224-FE6F22A8B8EC}"/>
              </a:ext>
            </a:extLst>
          </p:cNvPr>
          <p:cNvCxnSpPr>
            <a:cxnSpLocks/>
          </p:cNvCxnSpPr>
          <p:nvPr/>
        </p:nvCxnSpPr>
        <p:spPr>
          <a:xfrm flipH="1" flipV="1">
            <a:off x="6167651" y="1133021"/>
            <a:ext cx="0" cy="5496379"/>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pic>
        <p:nvPicPr>
          <p:cNvPr id="31" name="图片 30" descr="地图&#10;&#10;描述已自动生成">
            <a:extLst>
              <a:ext uri="{FF2B5EF4-FFF2-40B4-BE49-F238E27FC236}">
                <a16:creationId xmlns:a16="http://schemas.microsoft.com/office/drawing/2014/main" id="{A57DF7F2-768D-41F1-94C8-AE618E778540}"/>
              </a:ext>
            </a:extLst>
          </p:cNvPr>
          <p:cNvPicPr>
            <a:picLocks noChangeAspect="1"/>
          </p:cNvPicPr>
          <p:nvPr/>
        </p:nvPicPr>
        <p:blipFill rotWithShape="1">
          <a:blip r:embed="rId3">
            <a:extLst>
              <a:ext uri="{28A0092B-C50C-407E-A947-70E740481C1C}">
                <a14:useLocalDpi xmlns:a14="http://schemas.microsoft.com/office/drawing/2010/main" val="0"/>
              </a:ext>
            </a:extLst>
          </a:blip>
          <a:srcRect r="15588"/>
          <a:stretch/>
        </p:blipFill>
        <p:spPr>
          <a:xfrm>
            <a:off x="666283" y="1556955"/>
            <a:ext cx="5045288" cy="4011824"/>
          </a:xfrm>
          <a:prstGeom prst="rect">
            <a:avLst/>
          </a:prstGeom>
          <a:solidFill>
            <a:schemeClr val="bg1"/>
          </a:solidFill>
        </p:spPr>
      </p:pic>
      <p:pic>
        <p:nvPicPr>
          <p:cNvPr id="32" name="图片 31" descr="地图&#10;&#10;描述已自动生成">
            <a:extLst>
              <a:ext uri="{FF2B5EF4-FFF2-40B4-BE49-F238E27FC236}">
                <a16:creationId xmlns:a16="http://schemas.microsoft.com/office/drawing/2014/main" id="{34A4C4F3-23CC-4A24-BF05-1E8BCDCDB854}"/>
              </a:ext>
            </a:extLst>
          </p:cNvPr>
          <p:cNvPicPr>
            <a:picLocks noChangeAspect="1"/>
          </p:cNvPicPr>
          <p:nvPr/>
        </p:nvPicPr>
        <p:blipFill rotWithShape="1">
          <a:blip r:embed="rId3">
            <a:extLst>
              <a:ext uri="{28A0092B-C50C-407E-A947-70E740481C1C}">
                <a14:useLocalDpi xmlns:a14="http://schemas.microsoft.com/office/drawing/2010/main" val="0"/>
              </a:ext>
            </a:extLst>
          </a:blip>
          <a:srcRect l="83820" t="34571" r="297" b="31533"/>
          <a:stretch/>
        </p:blipFill>
        <p:spPr>
          <a:xfrm>
            <a:off x="4949131" y="4501777"/>
            <a:ext cx="612425" cy="904380"/>
          </a:xfrm>
          <a:prstGeom prst="rect">
            <a:avLst/>
          </a:prstGeom>
        </p:spPr>
      </p:pic>
      <p:pic>
        <p:nvPicPr>
          <p:cNvPr id="33" name="图片 32" descr="地图&#10;&#10;描述已自动生成">
            <a:extLst>
              <a:ext uri="{FF2B5EF4-FFF2-40B4-BE49-F238E27FC236}">
                <a16:creationId xmlns:a16="http://schemas.microsoft.com/office/drawing/2014/main" id="{4C48BB32-4C28-4F53-8078-ADB53AFC4ABE}"/>
              </a:ext>
            </a:extLst>
          </p:cNvPr>
          <p:cNvPicPr>
            <a:picLocks noChangeAspect="1"/>
          </p:cNvPicPr>
          <p:nvPr/>
        </p:nvPicPr>
        <p:blipFill rotWithShape="1">
          <a:blip r:embed="rId4"/>
          <a:srcRect r="16919"/>
          <a:stretch/>
        </p:blipFill>
        <p:spPr>
          <a:xfrm>
            <a:off x="6546581" y="1556955"/>
            <a:ext cx="5000558" cy="4076091"/>
          </a:xfrm>
          <a:prstGeom prst="rect">
            <a:avLst/>
          </a:prstGeom>
        </p:spPr>
      </p:pic>
      <p:pic>
        <p:nvPicPr>
          <p:cNvPr id="36" name="图片 35" descr="地图&#10;&#10;描述已自动生成">
            <a:extLst>
              <a:ext uri="{FF2B5EF4-FFF2-40B4-BE49-F238E27FC236}">
                <a16:creationId xmlns:a16="http://schemas.microsoft.com/office/drawing/2014/main" id="{6EED1576-6E8F-46D4-899E-7855CD6E1EAD}"/>
              </a:ext>
            </a:extLst>
          </p:cNvPr>
          <p:cNvPicPr>
            <a:picLocks noChangeAspect="1"/>
          </p:cNvPicPr>
          <p:nvPr/>
        </p:nvPicPr>
        <p:blipFill rotWithShape="1">
          <a:blip r:embed="rId3">
            <a:extLst>
              <a:ext uri="{28A0092B-C50C-407E-A947-70E740481C1C}">
                <a14:useLocalDpi xmlns:a14="http://schemas.microsoft.com/office/drawing/2010/main" val="0"/>
              </a:ext>
            </a:extLst>
          </a:blip>
          <a:srcRect l="83820" t="34571" r="297" b="31533"/>
          <a:stretch/>
        </p:blipFill>
        <p:spPr>
          <a:xfrm>
            <a:off x="10784699" y="4588113"/>
            <a:ext cx="612425" cy="904380"/>
          </a:xfrm>
          <a:prstGeom prst="rect">
            <a:avLst/>
          </a:prstGeom>
        </p:spPr>
      </p:pic>
      <p:sp>
        <p:nvSpPr>
          <p:cNvPr id="43" name="文本框 42">
            <a:extLst>
              <a:ext uri="{FF2B5EF4-FFF2-40B4-BE49-F238E27FC236}">
                <a16:creationId xmlns:a16="http://schemas.microsoft.com/office/drawing/2014/main" id="{14052A0B-4555-42EE-BCAB-6BB3C037E03C}"/>
              </a:ext>
            </a:extLst>
          </p:cNvPr>
          <p:cNvSpPr txBox="1"/>
          <p:nvPr/>
        </p:nvSpPr>
        <p:spPr>
          <a:xfrm>
            <a:off x="6611654" y="5819543"/>
            <a:ext cx="5437343" cy="707886"/>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sz="2000" dirty="0">
                <a:latin typeface="+mj-lt"/>
                <a:ea typeface="Yu Gothic Medium" panose="020B0500000000000000" pitchFamily="50" charset="-128"/>
              </a:rPr>
              <a:t>Discrete spatial variations </a:t>
            </a:r>
            <a:r>
              <a:rPr lang="en-US" altLang="ja-JP" sz="2000" b="1" dirty="0">
                <a:latin typeface="+mj-lt"/>
                <a:ea typeface="Yu Gothic Medium" panose="020B0500000000000000" pitchFamily="50" charset="-128"/>
              </a:rPr>
              <a:t>were not successfully separated out </a:t>
            </a:r>
          </a:p>
        </p:txBody>
      </p:sp>
      <p:cxnSp>
        <p:nvCxnSpPr>
          <p:cNvPr id="44" name="直線コネクタ 27">
            <a:extLst>
              <a:ext uri="{FF2B5EF4-FFF2-40B4-BE49-F238E27FC236}">
                <a16:creationId xmlns:a16="http://schemas.microsoft.com/office/drawing/2014/main" id="{53421E27-CA82-446E-82EE-977860E57A51}"/>
              </a:ext>
            </a:extLst>
          </p:cNvPr>
          <p:cNvCxnSpPr>
            <a:cxnSpLocks/>
          </p:cNvCxnSpPr>
          <p:nvPr/>
        </p:nvCxnSpPr>
        <p:spPr>
          <a:xfrm>
            <a:off x="270227" y="5632496"/>
            <a:ext cx="11589306" cy="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6A187BC5-C030-4820-AE7B-2D1A7FD36FD7}"/>
              </a:ext>
            </a:extLst>
          </p:cNvPr>
          <p:cNvSpPr txBox="1"/>
          <p:nvPr/>
        </p:nvSpPr>
        <p:spPr>
          <a:xfrm>
            <a:off x="430672" y="5695026"/>
            <a:ext cx="5437343" cy="923330"/>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dirty="0">
                <a:latin typeface="+mj-lt"/>
                <a:ea typeface="Yu Gothic Medium" panose="020B0500000000000000" pitchFamily="50" charset="-128"/>
              </a:rPr>
              <a:t>Discrete spatial variations </a:t>
            </a:r>
            <a:r>
              <a:rPr lang="en-US" altLang="ja-JP" b="1" dirty="0">
                <a:latin typeface="+mj-lt"/>
                <a:ea typeface="Yu Gothic Medium" panose="020B0500000000000000" pitchFamily="50" charset="-128"/>
              </a:rPr>
              <a:t>were extracted </a:t>
            </a:r>
            <a:r>
              <a:rPr lang="en-US" altLang="ja-JP" dirty="0">
                <a:latin typeface="+mj-lt"/>
                <a:ea typeface="Yu Gothic Medium" panose="020B0500000000000000" pitchFamily="50" charset="-128"/>
              </a:rPr>
              <a:t>as neighborhoods with significantly different rent formations</a:t>
            </a:r>
            <a:endParaRPr lang="en-US" altLang="ja-JP" b="1" dirty="0">
              <a:latin typeface="+mj-lt"/>
              <a:ea typeface="Yu Gothic Medium" panose="020B0500000000000000" pitchFamily="50" charset="-128"/>
            </a:endParaRPr>
          </a:p>
        </p:txBody>
      </p:sp>
      <p:grpSp>
        <p:nvGrpSpPr>
          <p:cNvPr id="3" name="组合 2">
            <a:extLst>
              <a:ext uri="{FF2B5EF4-FFF2-40B4-BE49-F238E27FC236}">
                <a16:creationId xmlns:a16="http://schemas.microsoft.com/office/drawing/2014/main" id="{01DAC619-7C2A-470A-B347-E1106B4E9E27}"/>
              </a:ext>
            </a:extLst>
          </p:cNvPr>
          <p:cNvGrpSpPr/>
          <p:nvPr/>
        </p:nvGrpSpPr>
        <p:grpSpPr>
          <a:xfrm>
            <a:off x="754820" y="393983"/>
            <a:ext cx="7314269" cy="4557520"/>
            <a:chOff x="754820" y="393983"/>
            <a:chExt cx="7314269" cy="4557520"/>
          </a:xfrm>
        </p:grpSpPr>
        <p:grpSp>
          <p:nvGrpSpPr>
            <p:cNvPr id="37" name="组合 36">
              <a:extLst>
                <a:ext uri="{FF2B5EF4-FFF2-40B4-BE49-F238E27FC236}">
                  <a16:creationId xmlns:a16="http://schemas.microsoft.com/office/drawing/2014/main" id="{AE3039C8-4F40-4B41-8CE6-FD60484C2E62}"/>
                </a:ext>
              </a:extLst>
            </p:cNvPr>
            <p:cNvGrpSpPr/>
            <p:nvPr/>
          </p:nvGrpSpPr>
          <p:grpSpPr>
            <a:xfrm>
              <a:off x="754820" y="394617"/>
              <a:ext cx="7314269" cy="4556886"/>
              <a:chOff x="716880" y="532796"/>
              <a:chExt cx="7314269" cy="4556886"/>
            </a:xfrm>
          </p:grpSpPr>
          <p:sp>
            <p:nvSpPr>
              <p:cNvPr id="38" name="矩形 37">
                <a:extLst>
                  <a:ext uri="{FF2B5EF4-FFF2-40B4-BE49-F238E27FC236}">
                    <a16:creationId xmlns:a16="http://schemas.microsoft.com/office/drawing/2014/main" id="{EAF7F509-7A1F-4C58-BE6A-C5E3DD2AD529}"/>
                  </a:ext>
                </a:extLst>
              </p:cNvPr>
              <p:cNvSpPr/>
              <p:nvPr/>
            </p:nvSpPr>
            <p:spPr>
              <a:xfrm>
                <a:off x="716880" y="3882078"/>
                <a:ext cx="1451114" cy="1207604"/>
              </a:xfrm>
              <a:prstGeom prst="rect">
                <a:avLst/>
              </a:prstGeom>
              <a:noFill/>
              <a:ln w="38100">
                <a:solidFill>
                  <a:srgbClr val="EC6A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9" name="图片 38" descr="地图&#10;&#10;描述已自动生成">
                <a:extLst>
                  <a:ext uri="{FF2B5EF4-FFF2-40B4-BE49-F238E27FC236}">
                    <a16:creationId xmlns:a16="http://schemas.microsoft.com/office/drawing/2014/main" id="{4F1D1E4D-7BB7-4F5E-9A5F-4D58208EB453}"/>
                  </a:ext>
                </a:extLst>
              </p:cNvPr>
              <p:cNvPicPr>
                <a:picLocks noChangeAspect="1"/>
              </p:cNvPicPr>
              <p:nvPr/>
            </p:nvPicPr>
            <p:blipFill rotWithShape="1">
              <a:blip r:embed="rId4">
                <a:extLst>
                  <a:ext uri="{28A0092B-C50C-407E-A947-70E740481C1C}">
                    <a14:useLocalDpi xmlns:a14="http://schemas.microsoft.com/office/drawing/2010/main" val="0"/>
                  </a:ext>
                </a:extLst>
              </a:blip>
              <a:srcRect l="2365" t="54918" r="69959" b="3588"/>
              <a:stretch/>
            </p:blipFill>
            <p:spPr>
              <a:xfrm>
                <a:off x="4753396" y="532796"/>
                <a:ext cx="3077934" cy="3127133"/>
              </a:xfrm>
              <a:prstGeom prst="rect">
                <a:avLst/>
              </a:prstGeom>
              <a:solidFill>
                <a:schemeClr val="bg1"/>
              </a:solidFill>
              <a:ln w="38100">
                <a:solidFill>
                  <a:srgbClr val="EC6A6A"/>
                </a:solidFill>
              </a:ln>
              <a:effectLst>
                <a:outerShdw blurRad="50800" dist="38100" dir="2700000" algn="tl" rotWithShape="0">
                  <a:prstClr val="black">
                    <a:alpha val="40000"/>
                  </a:prstClr>
                </a:outerShdw>
              </a:effectLst>
            </p:spPr>
          </p:pic>
          <p:sp>
            <p:nvSpPr>
              <p:cNvPr id="40" name="矩形 39">
                <a:extLst>
                  <a:ext uri="{FF2B5EF4-FFF2-40B4-BE49-F238E27FC236}">
                    <a16:creationId xmlns:a16="http://schemas.microsoft.com/office/drawing/2014/main" id="{BF9465E5-8240-44D3-BA0A-C6CF3AAB5C78}"/>
                  </a:ext>
                </a:extLst>
              </p:cNvPr>
              <p:cNvSpPr/>
              <p:nvPr/>
            </p:nvSpPr>
            <p:spPr>
              <a:xfrm>
                <a:off x="6572298" y="3882078"/>
                <a:ext cx="1458851" cy="1207604"/>
              </a:xfrm>
              <a:prstGeom prst="rect">
                <a:avLst/>
              </a:prstGeom>
              <a:noFill/>
              <a:ln w="38100">
                <a:solidFill>
                  <a:srgbClr val="EC6A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箭头: 右 40">
                <a:extLst>
                  <a:ext uri="{FF2B5EF4-FFF2-40B4-BE49-F238E27FC236}">
                    <a16:creationId xmlns:a16="http://schemas.microsoft.com/office/drawing/2014/main" id="{D3A6F274-6DF1-4759-BDC5-9391E4CE942A}"/>
                  </a:ext>
                </a:extLst>
              </p:cNvPr>
              <p:cNvSpPr/>
              <p:nvPr/>
            </p:nvSpPr>
            <p:spPr>
              <a:xfrm rot="16200000">
                <a:off x="7013355" y="3264390"/>
                <a:ext cx="461017" cy="929309"/>
              </a:xfrm>
              <a:prstGeom prst="rightArrow">
                <a:avLst/>
              </a:prstGeom>
              <a:solidFill>
                <a:schemeClr val="bg1"/>
              </a:solidFill>
              <a:ln w="38100">
                <a:solidFill>
                  <a:srgbClr val="EC6A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20" name="图片 19" descr="地图&#10;&#10;描述已自动生成">
              <a:extLst>
                <a:ext uri="{FF2B5EF4-FFF2-40B4-BE49-F238E27FC236}">
                  <a16:creationId xmlns:a16="http://schemas.microsoft.com/office/drawing/2014/main" id="{6206CD10-1D01-4EB7-98FB-0404305877DA}"/>
                </a:ext>
              </a:extLst>
            </p:cNvPr>
            <p:cNvPicPr>
              <a:picLocks noChangeAspect="1"/>
            </p:cNvPicPr>
            <p:nvPr/>
          </p:nvPicPr>
          <p:blipFill rotWithShape="1">
            <a:blip r:embed="rId3">
              <a:extLst>
                <a:ext uri="{28A0092B-C50C-407E-A947-70E740481C1C}">
                  <a14:useLocalDpi xmlns:a14="http://schemas.microsoft.com/office/drawing/2010/main" val="0"/>
                </a:ext>
              </a:extLst>
            </a:blip>
            <a:srcRect l="2454" t="55742" r="69111" b="3504"/>
            <a:stretch/>
          </p:blipFill>
          <p:spPr>
            <a:xfrm>
              <a:off x="1311284" y="393983"/>
              <a:ext cx="3252012" cy="3128400"/>
            </a:xfrm>
            <a:prstGeom prst="rect">
              <a:avLst/>
            </a:prstGeom>
            <a:solidFill>
              <a:schemeClr val="bg1"/>
            </a:solidFill>
            <a:ln w="38100">
              <a:solidFill>
                <a:srgbClr val="EC6A6A"/>
              </a:solidFill>
            </a:ln>
            <a:effectLst>
              <a:outerShdw blurRad="50800" dist="38100" dir="2700000" algn="tl" rotWithShape="0">
                <a:prstClr val="black">
                  <a:alpha val="40000"/>
                </a:prstClr>
              </a:outerShdw>
            </a:effectLst>
          </p:spPr>
        </p:pic>
      </p:grpSp>
      <p:sp>
        <p:nvSpPr>
          <p:cNvPr id="21" name="箭头: 右 20">
            <a:extLst>
              <a:ext uri="{FF2B5EF4-FFF2-40B4-BE49-F238E27FC236}">
                <a16:creationId xmlns:a16="http://schemas.microsoft.com/office/drawing/2014/main" id="{0B7610C8-27D3-4DD6-85EA-8A347E0B730F}"/>
              </a:ext>
            </a:extLst>
          </p:cNvPr>
          <p:cNvSpPr/>
          <p:nvPr/>
        </p:nvSpPr>
        <p:spPr>
          <a:xfrm rot="16200000">
            <a:off x="1465917" y="3156028"/>
            <a:ext cx="461017" cy="929309"/>
          </a:xfrm>
          <a:prstGeom prst="rightArrow">
            <a:avLst/>
          </a:prstGeom>
          <a:solidFill>
            <a:schemeClr val="bg1"/>
          </a:solidFill>
          <a:ln w="38100">
            <a:solidFill>
              <a:srgbClr val="EC6A6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7674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lang="en-US" altLang="ja-JP" sz="3200" dirty="0">
                <a:latin typeface="+mj-lt"/>
                <a:ea typeface="Yu Gothic Medium" panose="020B0500000000000000" pitchFamily="50" charset="-128"/>
              </a:rPr>
              <a:t>Summary</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6" name="文本框 5">
            <a:extLst>
              <a:ext uri="{FF2B5EF4-FFF2-40B4-BE49-F238E27FC236}">
                <a16:creationId xmlns:a16="http://schemas.microsoft.com/office/drawing/2014/main" id="{E3813FD0-345E-485C-914B-FEFB9A56F102}"/>
              </a:ext>
            </a:extLst>
          </p:cNvPr>
          <p:cNvSpPr txBox="1"/>
          <p:nvPr/>
        </p:nvSpPr>
        <p:spPr>
          <a:xfrm>
            <a:off x="1564187" y="6012585"/>
            <a:ext cx="3032865" cy="400110"/>
          </a:xfrm>
          <a:prstGeom prst="rect">
            <a:avLst/>
          </a:prstGeom>
          <a:noFill/>
        </p:spPr>
        <p:txBody>
          <a:bodyPr wrap="square">
            <a:spAutoFit/>
          </a:bodyPr>
          <a:lstStyle/>
          <a:p>
            <a:r>
              <a:rPr lang="en-US" altLang="ja-JP" sz="2000" b="1" dirty="0">
                <a:latin typeface="+mj-lt"/>
                <a:ea typeface="Yu Gothic Medium" panose="020B0500000000000000" pitchFamily="50" charset="-128"/>
                <a:cs typeface="Times New Roman" panose="02020603050405020304" pitchFamily="18" charset="0"/>
              </a:rPr>
              <a:t>Zhan Peng, Ryo Inoue </a:t>
            </a:r>
            <a:endParaRPr lang="ja-JP" altLang="en-US" sz="2000" b="1" dirty="0"/>
          </a:p>
        </p:txBody>
      </p:sp>
      <p:sp>
        <p:nvSpPr>
          <p:cNvPr id="7" name="文本框 6">
            <a:extLst>
              <a:ext uri="{FF2B5EF4-FFF2-40B4-BE49-F238E27FC236}">
                <a16:creationId xmlns:a16="http://schemas.microsoft.com/office/drawing/2014/main" id="{3A1CC7F4-853D-446D-9062-BBE68ED125CD}"/>
              </a:ext>
            </a:extLst>
          </p:cNvPr>
          <p:cNvSpPr txBox="1"/>
          <p:nvPr/>
        </p:nvSpPr>
        <p:spPr>
          <a:xfrm>
            <a:off x="6660195" y="6012585"/>
            <a:ext cx="4444128" cy="400110"/>
          </a:xfrm>
          <a:prstGeom prst="rect">
            <a:avLst/>
          </a:prstGeom>
          <a:noFill/>
        </p:spPr>
        <p:txBody>
          <a:bodyPr wrap="square">
            <a:spAutoFit/>
          </a:bodyPr>
          <a:lstStyle/>
          <a:p>
            <a:r>
              <a:rPr lang="en-US" altLang="ja-JP" sz="2000" b="1" dirty="0">
                <a:latin typeface="+mj-lt"/>
                <a:ea typeface="Yu Gothic Medium" panose="020B0500000000000000" pitchFamily="50" charset="-128"/>
                <a:cs typeface="Times New Roman" panose="02020603050405020304" pitchFamily="18" charset="0"/>
              </a:rPr>
              <a:t>peng.zhan.p3@dc.tohoku.ac.jp</a:t>
            </a:r>
            <a:endParaRPr lang="ja-JP" altLang="en-US" sz="2000" b="1" dirty="0"/>
          </a:p>
        </p:txBody>
      </p:sp>
      <p:sp>
        <p:nvSpPr>
          <p:cNvPr id="10" name="文本框 9">
            <a:extLst>
              <a:ext uri="{FF2B5EF4-FFF2-40B4-BE49-F238E27FC236}">
                <a16:creationId xmlns:a16="http://schemas.microsoft.com/office/drawing/2014/main" id="{178F5CAB-4D59-433D-9F7D-7D64D5DDE3DD}"/>
              </a:ext>
            </a:extLst>
          </p:cNvPr>
          <p:cNvSpPr txBox="1"/>
          <p:nvPr/>
        </p:nvSpPr>
        <p:spPr>
          <a:xfrm>
            <a:off x="368368" y="1247740"/>
            <a:ext cx="11568936" cy="3046988"/>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altLang="ja-JP" sz="2400" dirty="0">
                <a:latin typeface="+mj-lt"/>
                <a:ea typeface="Yu Gothic Medium" panose="020B0500000000000000" pitchFamily="50" charset="-128"/>
                <a:cs typeface="Times New Roman" panose="02020603050405020304" pitchFamily="18" charset="0"/>
              </a:rPr>
              <a:t>Continuous and discrete spatial heterogeneity exist simultaneously in urban housing market.</a:t>
            </a:r>
          </a:p>
          <a:p>
            <a:pPr>
              <a:buClr>
                <a:schemeClr val="accent1"/>
              </a:buClr>
            </a:pPr>
            <a:endParaRPr lang="en-US" altLang="ja-JP" sz="2400" dirty="0">
              <a:latin typeface="+mj-lt"/>
              <a:ea typeface="Yu Gothic Medium" panose="020B0500000000000000" pitchFamily="50" charset="-128"/>
              <a:cs typeface="Times New Roman" panose="02020603050405020304" pitchFamily="18" charset="0"/>
            </a:endParaRPr>
          </a:p>
          <a:p>
            <a:pPr marL="285750" indent="-285750">
              <a:buClr>
                <a:schemeClr val="accent1"/>
              </a:buClr>
              <a:buFont typeface="Arial" panose="020B0604020202020204" pitchFamily="34" charset="0"/>
              <a:buChar char="•"/>
            </a:pPr>
            <a:r>
              <a:rPr kumimoji="1" lang="en-US" altLang="ja-JP" sz="2400" i="0" u="none" strike="noStrike" kern="1200" cap="none" spc="0" normalizeH="0" baseline="0" noProof="0" dirty="0">
                <a:ln>
                  <a:noFill/>
                </a:ln>
                <a:solidFill>
                  <a:prstClr val="black"/>
                </a:solidFill>
                <a:effectLst/>
                <a:uLnTx/>
                <a:uFillTx/>
                <a:latin typeface="Arial"/>
                <a:ea typeface="微软雅黑"/>
                <a:cs typeface="+mn-cs"/>
              </a:rPr>
              <a:t>This stud</a:t>
            </a:r>
            <a:r>
              <a:rPr lang="en-US" altLang="ja-JP" sz="2400" dirty="0">
                <a:solidFill>
                  <a:prstClr val="black"/>
                </a:solidFill>
                <a:latin typeface="Arial"/>
                <a:ea typeface="微软雅黑"/>
              </a:rPr>
              <a:t>y combines RE-ESF-SVC and Fused LASSO to </a:t>
            </a:r>
            <a:r>
              <a:rPr kumimoji="1" lang="en-US" altLang="ja-JP" sz="2400" i="0" strike="noStrike" kern="1200" cap="none" spc="0" normalizeH="0" baseline="0" noProof="0" dirty="0">
                <a:ln>
                  <a:noFill/>
                </a:ln>
                <a:solidFill>
                  <a:prstClr val="black"/>
                </a:solidFill>
                <a:effectLst/>
                <a:uLnTx/>
                <a:uFillTx/>
                <a:latin typeface="Arial"/>
                <a:ea typeface="微软雅黑"/>
                <a:cs typeface="+mn-cs"/>
              </a:rPr>
              <a:t>extract multi-scale spatial heterogeneity for better understanding the market characteristics.</a:t>
            </a:r>
          </a:p>
          <a:p>
            <a:pPr marL="285750" indent="-285750">
              <a:buClr>
                <a:schemeClr val="accent1"/>
              </a:buClr>
              <a:buFont typeface="Arial" panose="020B0604020202020204" pitchFamily="34" charset="0"/>
              <a:buChar char="•"/>
            </a:pPr>
            <a:endParaRPr lang="en-US" altLang="ja-JP" sz="2400" dirty="0">
              <a:solidFill>
                <a:prstClr val="black"/>
              </a:solidFill>
              <a:latin typeface="Arial"/>
              <a:ea typeface="微软雅黑"/>
            </a:endParaRPr>
          </a:p>
          <a:p>
            <a:pPr marL="285750" indent="-285750">
              <a:buClr>
                <a:schemeClr val="accent1"/>
              </a:buClr>
              <a:buFont typeface="Arial" panose="020B0604020202020204" pitchFamily="34" charset="0"/>
              <a:buChar char="•"/>
            </a:pPr>
            <a:r>
              <a:rPr kumimoji="1" lang="en-US" altLang="ja-JP" sz="2400" i="0" strike="noStrike" kern="1200" cap="none" spc="0" normalizeH="0" baseline="0" noProof="0" dirty="0">
                <a:ln>
                  <a:noFill/>
                </a:ln>
                <a:solidFill>
                  <a:prstClr val="black"/>
                </a:solidFill>
                <a:effectLst/>
                <a:uLnTx/>
                <a:uFillTx/>
                <a:latin typeface="Arial"/>
                <a:ea typeface="微软雅黑"/>
                <a:cs typeface="+mn-cs"/>
              </a:rPr>
              <a:t>The proposed method could identify </a:t>
            </a:r>
            <a:r>
              <a:rPr lang="en-US" altLang="ja-JP" sz="2400" dirty="0">
                <a:solidFill>
                  <a:prstClr val="black"/>
                </a:solidFill>
                <a:latin typeface="Arial"/>
                <a:ea typeface="微软雅黑"/>
              </a:rPr>
              <a:t>continuous </a:t>
            </a:r>
            <a:r>
              <a:rPr kumimoji="1" lang="en-US" altLang="ja-JP" sz="2400" i="0" strike="noStrike" kern="1200" cap="none" spc="0" normalizeH="0" baseline="0" noProof="0" dirty="0">
                <a:ln>
                  <a:noFill/>
                </a:ln>
                <a:solidFill>
                  <a:prstClr val="black"/>
                </a:solidFill>
                <a:effectLst/>
                <a:uLnTx/>
                <a:uFillTx/>
                <a:latin typeface="Arial"/>
                <a:ea typeface="微软雅黑"/>
                <a:cs typeface="+mn-cs"/>
              </a:rPr>
              <a:t>and discrete spatial heterogeneity </a:t>
            </a:r>
            <a:r>
              <a:rPr lang="en-US" altLang="ja-JP" sz="2400" dirty="0">
                <a:solidFill>
                  <a:prstClr val="black"/>
                </a:solidFill>
                <a:latin typeface="Arial"/>
                <a:ea typeface="微软雅黑"/>
              </a:rPr>
              <a:t>of rental housing market of Tokyo with a better performance.</a:t>
            </a:r>
            <a:endParaRPr kumimoji="1" lang="en-US" altLang="ja-JP" sz="2400" i="0"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15624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lang="en-US" altLang="ja-JP" sz="3200" dirty="0">
                <a:latin typeface="+mj-lt"/>
                <a:ea typeface="Yu Gothic Medium" panose="020B0500000000000000" pitchFamily="50" charset="-128"/>
              </a:rPr>
              <a:t>References</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9" name="矩形 8">
            <a:extLst>
              <a:ext uri="{FF2B5EF4-FFF2-40B4-BE49-F238E27FC236}">
                <a16:creationId xmlns:a16="http://schemas.microsoft.com/office/drawing/2014/main" id="{0DD1EFB6-8886-498D-888B-89DA8E110824}"/>
              </a:ext>
            </a:extLst>
          </p:cNvPr>
          <p:cNvSpPr/>
          <p:nvPr/>
        </p:nvSpPr>
        <p:spPr>
          <a:xfrm>
            <a:off x="233281" y="1034192"/>
            <a:ext cx="11872994" cy="5847755"/>
          </a:xfrm>
          <a:prstGeom prst="rect">
            <a:avLst/>
          </a:prstGeom>
        </p:spPr>
        <p:txBody>
          <a:bodyPr wrap="square">
            <a:spAutoFit/>
          </a:bodyPr>
          <a:lstStyle/>
          <a:p>
            <a:pPr indent="-1800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Allegretto, S., Dube, A., &amp; Reich, M. (2009). Spatial Heterogeneity and Minimum Wages: Employment estimates for teens using cross-state commuting zones. Institute for Research on Labor and Employment: </a:t>
            </a:r>
          </a:p>
          <a:p>
            <a:pPr indent="-1800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Working Paper Series. http://escholarship.org/uc/item/1x99m65f</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Anselin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L. (1989). What is special about spatial data? Alternative perspectives on spatial data analysis. Technical Report 89-4, National Center for Geographic Information and Analysis.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Atkinson, P. M., &amp; Tate, N. J. (2000). Spatial scale problems and geostatistical solutions: A review.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The Professional Geographer</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52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(4), 607–623.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Bates, D.M., (2010).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lme4: Mixed-effects modeling with R.</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http://lme4.r-forge.r-project.org/book.</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Davis, F. W.,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Quattrochi</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D. A., &amp;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Ridd</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M. K. (1991). Environmental analysis using integrated GIS and remotely sensed data: Some research needs and priorities.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Photogrammetric Engineering and Remote </a:t>
            </a:r>
          </a:p>
          <a:p>
            <a:pPr lvl="2" indent="-457200" algn="just">
              <a:lnSpc>
                <a:spcPct val="110000"/>
              </a:lnSpc>
            </a:pP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Sensing, 57, </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689-97.</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Den, K., &amp; Inoue, R. (2020).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Extraction of multi-scale spatial heterogeneities fusion approach of spatially varying coefficient model and sparse modeling</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The 29th Annual Meeting of the Geographic </a:t>
            </a:r>
          </a:p>
          <a:p>
            <a:pPr lvl="2" indent="-457200" algn="just">
              <a:lnSpc>
                <a:spcPct val="110000"/>
              </a:lnSpc>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Information Systems Conference. C24-1-3. CD-ROM.</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Den, K., &amp; Inoue, R. (2019).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Extracting area and period of influence of new rail service on real estate market using Fused-MCP.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GeoComputation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2019.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Dray, S., Legendre, P., &amp; Peres-</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Neto</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P. R. (2006). Spatial modelling: A comprehensive framework for principal coordinate analysis of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neighbour</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matrices (PCNM).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Ecological Modelling</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196</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(3), 483–493.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Finley, A. O. (2011). Comparing spatially-varying coefficients models for analysis of ecological data with non-stationary and anisotropic residual dependence.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Methods in Ecology and Evolution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(2), 143–154.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Fotheringham, A. S., Yang, W., &amp; Kang, W. (2017). Multiscale Geographically Weighted Regression (MGWR).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Annals of the American Association of Geographers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107</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(6), 1247–1265.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Fotheringham, A., Yue, H., &amp; Li, Z. (2019). Examining the influences of air quality in China’s cities using multi‐scale geographically weighted regression.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Transactions in GIS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23</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Gallucci, F., A.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Christofoletti</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 Fonseca, G., &amp; M. Dias, G. (2020). The effects of habitat heterogeneity at distinct spatial scales on hard-bottom-associated communities.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Diversity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39.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Gelfand, A. E., Kim, H.-J.,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Sirmans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C. F., &amp; Banerjee, S. (2003). Spatial modeling with spatially varying coefficient processes.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the American Statistical Association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98</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(462), 387–396.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Goodman, A. C., &amp; Thibodeau, T. G. (1998). Housing market segmentation.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Housing Economics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7</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(2), 121–143.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Goodman, A. C., &amp; Thibodeau, T. G. (2003). Housing market segmentation and hedonic prediction accuracy.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Housing Economics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(3), 181–201.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Griffith, D. A. (1996). Spatial autocorrelation and eigenfunctions of the geographic weights matrix accompanying geo-referenced data.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The Canadian Geographer / Le </a:t>
            </a:r>
            <a:r>
              <a:rPr lang="en-US" altLang="ja-JP" sz="1100" i="1" kern="100" dirty="0" err="1">
                <a:latin typeface="Times New Roman" panose="02020603050405020304" pitchFamily="18" charset="0"/>
                <a:ea typeface="DengXian" panose="02010600030101010101" pitchFamily="2" charset="-122"/>
                <a:cs typeface="Arial" panose="020B0604020202020204" pitchFamily="34" charset="0"/>
              </a:rPr>
              <a:t>Géographe</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err="1">
                <a:latin typeface="Times New Roman" panose="02020603050405020304" pitchFamily="18" charset="0"/>
                <a:ea typeface="DengXian" panose="02010600030101010101" pitchFamily="2" charset="-122"/>
                <a:cs typeface="Arial" panose="020B0604020202020204" pitchFamily="34" charset="0"/>
              </a:rPr>
              <a:t>Canadien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40</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(4), 351–367.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Griffith, D. A. (2003).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Spatial autocorrelation and spatial filtering: Gaining understanding through theory and scientific visualization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Springer, Berlin.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Griffith, D. A. (2008). Spatial-filtering-based contributions to a critique of geographically weighted regression (GWR).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Environment and Planning A: Economy and Space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40</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(11), 2751–2769. </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gn="just">
              <a:lnSpc>
                <a:spcPct val="110000"/>
              </a:lnSpc>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Griffith, D. A., &amp; Chun, Y. (2014). Spatial autocorrelation and eigenvector spatial filtering.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Handbook of Regional Science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1477–1507.</a:t>
            </a:r>
            <a:endParaRPr lang="ja-JP" altLang="ja-JP" sz="1100" kern="100" dirty="0">
              <a:latin typeface="DengXian" panose="02010600030101010101" pitchFamily="2" charset="-122"/>
              <a:ea typeface="DengXian" panose="02010600030101010101" pitchFamily="2" charset="-122"/>
              <a:cs typeface="Arial" panose="020B0604020202020204" pitchFamily="34" charset="0"/>
            </a:endParaRPr>
          </a:p>
          <a:p>
            <a:pPr indent="-457200">
              <a:lnSpc>
                <a:spcPct val="110000"/>
              </a:lnSpc>
            </a:pPr>
            <a:r>
              <a:rPr lang="en-US" altLang="ja-JP" sz="1100" dirty="0">
                <a:latin typeface="Times New Roman" panose="02020603050405020304" pitchFamily="18" charset="0"/>
                <a:ea typeface="游明朝" panose="02020400000000000000" pitchFamily="18" charset="-128"/>
              </a:rPr>
              <a:t>Harvey, D. W. (1968). Pattern, process, and the scale problem in geographical research. </a:t>
            </a:r>
            <a:r>
              <a:rPr lang="en-US" altLang="ja-JP" sz="1100" i="1" dirty="0">
                <a:latin typeface="Times New Roman" panose="02020603050405020304" pitchFamily="18" charset="0"/>
                <a:ea typeface="游明朝" panose="02020400000000000000" pitchFamily="18" charset="-128"/>
              </a:rPr>
              <a:t>Transactions of the Institute of British Geographers</a:t>
            </a:r>
            <a:r>
              <a:rPr lang="en-US" altLang="ja-JP" sz="1100" dirty="0">
                <a:latin typeface="Times New Roman" panose="02020603050405020304" pitchFamily="18" charset="0"/>
                <a:ea typeface="游明朝" panose="02020400000000000000" pitchFamily="18" charset="-128"/>
              </a:rPr>
              <a:t>, </a:t>
            </a:r>
            <a:r>
              <a:rPr lang="en-US" altLang="ja-JP" sz="1100" i="1" dirty="0">
                <a:latin typeface="Times New Roman" panose="02020603050405020304" pitchFamily="18" charset="0"/>
                <a:ea typeface="游明朝" panose="02020400000000000000" pitchFamily="18" charset="-128"/>
              </a:rPr>
              <a:t>45</a:t>
            </a:r>
            <a:r>
              <a:rPr lang="en-US" altLang="ja-JP" sz="1100" dirty="0">
                <a:latin typeface="Times New Roman" panose="02020603050405020304" pitchFamily="18" charset="0"/>
                <a:ea typeface="游明朝" panose="02020400000000000000" pitchFamily="18" charset="-128"/>
              </a:rPr>
              <a:t>, 71–78. </a:t>
            </a:r>
          </a:p>
          <a:p>
            <a:pPr lvl="0" algn="just">
              <a:lnSpc>
                <a:spcPct val="110000"/>
              </a:lnSpc>
            </a:pP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Helbich</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M., </a:t>
            </a: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Brunauer</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W., </a:t>
            </a: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Vaz</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E., &amp; Nijkamp, P. (2014). Spatial heterogeneity in hedonic house price models: The case of Austria.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Urban Studies</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51</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(2), 390–411. </a:t>
            </a:r>
            <a:endParaRPr lang="ja-JP" altLang="ja-JP" sz="1100" kern="100" dirty="0">
              <a:solidFill>
                <a:prstClr val="black"/>
              </a:solidFill>
              <a:latin typeface="DengXian" panose="02010600030101010101" pitchFamily="2" charset="-122"/>
              <a:ea typeface="DengXian" panose="02010600030101010101" pitchFamily="2" charset="-122"/>
              <a:cs typeface="Arial" panose="020B0604020202020204" pitchFamily="34" charset="0"/>
            </a:endParaRPr>
          </a:p>
          <a:p>
            <a:pPr lvl="0" algn="just">
              <a:lnSpc>
                <a:spcPct val="110000"/>
              </a:lnSpc>
            </a:pP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Helbich</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M., &amp; Griffith, D. A. (2016). Spatially varying coefficient models in real estate: Eigenvector spatial filtering and alternative approaches.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Computers, Environment and Urban Systems</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57</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1–11. </a:t>
            </a:r>
            <a:endParaRPr lang="ja-JP" altLang="ja-JP" sz="1100" kern="100" dirty="0">
              <a:solidFill>
                <a:prstClr val="black"/>
              </a:solidFill>
              <a:latin typeface="DengXian" panose="02010600030101010101" pitchFamily="2" charset="-122"/>
              <a:ea typeface="DengXian" panose="02010600030101010101" pitchFamily="2" charset="-122"/>
              <a:cs typeface="Arial" panose="020B0604020202020204" pitchFamily="34" charset="0"/>
            </a:endParaRPr>
          </a:p>
          <a:p>
            <a:pPr lvl="0" algn="just">
              <a:lnSpc>
                <a:spcPct val="110000"/>
              </a:lnSpc>
            </a:pP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Inoue, R., Ishiyama, R., &amp; </a:t>
            </a: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Sugiura</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 (2020). Identifying local differences with fused-MCP: An apartment rental market case study on geographical segmentation detection.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Japanese Journal of Statistics and </a:t>
            </a:r>
          </a:p>
          <a:p>
            <a:pPr lvl="1" algn="just">
              <a:lnSpc>
                <a:spcPct val="110000"/>
              </a:lnSpc>
            </a:pP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Data Science</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3</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(1), 183–214. </a:t>
            </a:r>
            <a:endParaRPr lang="ja-JP" altLang="ja-JP" sz="1100" kern="100" dirty="0">
              <a:solidFill>
                <a:prstClr val="black"/>
              </a:solidFill>
              <a:latin typeface="DengXian" panose="02010600030101010101" pitchFamily="2" charset="-122"/>
              <a:ea typeface="DengXian" panose="02010600030101010101" pitchFamily="2" charset="-122"/>
              <a:cs typeface="Arial" panose="020B0604020202020204" pitchFamily="34" charset="0"/>
            </a:endParaRPr>
          </a:p>
          <a:p>
            <a:pPr lvl="0" algn="just">
              <a:lnSpc>
                <a:spcPct val="110000"/>
              </a:lnSpc>
            </a:pP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Jang, M., &amp; Kang, C.-D. (2015). Retail accessibility and proximity effects on housing prices in Seoul, Korea: A retail type and housing submarket approach.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Habitat International</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49</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516–528. </a:t>
            </a:r>
            <a:endParaRPr lang="ja-JP" altLang="ja-JP" sz="1100" kern="100" dirty="0">
              <a:solidFill>
                <a:prstClr val="black"/>
              </a:solidFill>
              <a:latin typeface="DengXian" panose="02010600030101010101" pitchFamily="2" charset="-122"/>
              <a:ea typeface="DengXian" panose="02010600030101010101" pitchFamily="2" charset="-122"/>
              <a:cs typeface="Arial" panose="020B0604020202020204" pitchFamily="34" charset="0"/>
            </a:endParaRPr>
          </a:p>
          <a:p>
            <a:pPr lvl="0" algn="just">
              <a:lnSpc>
                <a:spcPct val="110000"/>
              </a:lnSpc>
            </a:pP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Matsuba</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M., Tanaka, Y., </a:t>
            </a:r>
            <a:r>
              <a:rPr lang="en-US" altLang="ja-JP" sz="1100" kern="100" dirty="0" err="1">
                <a:solidFill>
                  <a:prstClr val="black"/>
                </a:solidFill>
                <a:latin typeface="Times New Roman" panose="02020603050405020304" pitchFamily="18" charset="0"/>
                <a:ea typeface="DengXian" panose="02010600030101010101" pitchFamily="2" charset="-122"/>
                <a:cs typeface="Arial" panose="020B0604020202020204" pitchFamily="34" charset="0"/>
              </a:rPr>
              <a:t>Yamakita</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T., Ishikawa, Y., &amp; Fujikura, K. (2020). Estimation of tsunami debris on seafloors towards future disaster preparedness: Unveiling spatial varying effects of combined land </a:t>
            </a:r>
          </a:p>
          <a:p>
            <a:pPr lvl="1" algn="just">
              <a:lnSpc>
                <a:spcPct val="110000"/>
              </a:lnSpc>
            </a:pP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use and oceanographic factors.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Marine Pollution Bulletin</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157</a:t>
            </a:r>
            <a:r>
              <a:rPr lang="en-US" altLang="ja-JP" sz="1100" kern="100" dirty="0">
                <a:solidFill>
                  <a:prstClr val="black"/>
                </a:solidFill>
                <a:latin typeface="Times New Roman" panose="02020603050405020304" pitchFamily="18" charset="0"/>
                <a:ea typeface="DengXian" panose="02010600030101010101" pitchFamily="2" charset="-122"/>
                <a:cs typeface="Arial" panose="020B0604020202020204" pitchFamily="34" charset="0"/>
              </a:rPr>
              <a:t>, 111289. </a:t>
            </a:r>
            <a:endParaRPr lang="ja-JP" altLang="ja-JP" sz="1100" kern="100" dirty="0">
              <a:solidFill>
                <a:prstClr val="black"/>
              </a:solidFill>
              <a:latin typeface="DengXian" panose="02010600030101010101" pitchFamily="2" charset="-122"/>
              <a:ea typeface="DengXian" panose="02010600030101010101" pitchFamily="2" charset="-122"/>
              <a:cs typeface="Arial" panose="020B0604020202020204" pitchFamily="34" charset="0"/>
            </a:endParaRPr>
          </a:p>
          <a:p>
            <a:pPr indent="-457200"/>
            <a:endParaRPr lang="ja-JP" altLang="en-US" sz="1100" dirty="0"/>
          </a:p>
        </p:txBody>
      </p:sp>
    </p:spTree>
    <p:extLst>
      <p:ext uri="{BB962C8B-B14F-4D97-AF65-F5344CB8AC3E}">
        <p14:creationId xmlns:p14="http://schemas.microsoft.com/office/powerpoint/2010/main" val="2734186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lang="en-US" altLang="ja-JP" sz="3200" dirty="0">
                <a:latin typeface="+mj-lt"/>
                <a:ea typeface="Yu Gothic Medium" panose="020B0500000000000000" pitchFamily="50" charset="-128"/>
              </a:rPr>
              <a:t>References</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0DFD23E0-21A3-4B7C-899D-A66D4C139666}"/>
              </a:ext>
            </a:extLst>
          </p:cNvPr>
          <p:cNvSpPr/>
          <p:nvPr/>
        </p:nvSpPr>
        <p:spPr>
          <a:xfrm>
            <a:off x="190332" y="1001192"/>
            <a:ext cx="12001668" cy="5847755"/>
          </a:xfrm>
          <a:prstGeom prst="rect">
            <a:avLst/>
          </a:prstGeom>
        </p:spPr>
        <p:txBody>
          <a:bodyPr wrap="square">
            <a:spAutoFit/>
          </a:bodyPr>
          <a:lstStyle/>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McCord, M. J., McCord, J., Davis, P. T., Haran, M., &amp;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Bidanset</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P. (2019). House price estimation using an eigenvector spatial filtering approach.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International Journal of Housing Markets and Analysis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13</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(5),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845–867.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Moore, S. M., ten Bosch, Q. A., Siraj, A. S., Soda, K. J.,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España</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G., Campo, A., Gómez, S., Salas, D.,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Raybaud</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B., Wenger, E.,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Welkhoff</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P., &amp; Perkins, T. A. (2018). Local and regional dynamics of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chikungunya virus transmission in Colombia: The role of mismatched spatial heterogeneity.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BMC Medicine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16</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152.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Murakami, D., &amp; Griffith, D. A. (2019). Spatially varying coefficient modeling for large datasets: Eliminating N from spatial regressions.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Spatial Statistics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30</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39–64.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Murakami, D., Lu, B., Harris, 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Brunsdon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C., Charlton, M.,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Nakaya</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T., &amp; Griffith, D. A. (2019). The importance of scale in spatially varying coefficient modeling.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Annals of the American Association of </a:t>
            </a:r>
          </a:p>
          <a:p>
            <a:pPr lvl="1" algn="just"/>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Geographers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109</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50–70.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Murakami, D., &amp; Seya, H. (2019). Spatially filtered unconditional quantile regression: Application to a hedonic analysis. </a:t>
            </a:r>
            <a:r>
              <a:rPr lang="en-US" altLang="ja-JP" sz="1100" i="1" kern="100" dirty="0" err="1">
                <a:latin typeface="Times New Roman" panose="02020603050405020304" pitchFamily="18" charset="0"/>
                <a:ea typeface="DengXian" panose="02010600030101010101" pitchFamily="2" charset="-122"/>
                <a:cs typeface="Arial" panose="020B0604020202020204" pitchFamily="34" charset="0"/>
              </a:rPr>
              <a:t>Environmetrics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30</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(5), e2556.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Murakami, D., Yoshida, T., Seya, H., Griffith, D. A., &amp; Yamagata, Y. (2017). A Moran coefficient-based mixed effects approach to investigate spatially varying relationships.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Spatial Statistics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19</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68–89.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Pan, Y., Roth, A., Yu, Z., &amp;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Doluschitz</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 (2010). The impact of variation in scale on the behavior of a cellular automata used for land use change modeling.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Computers, Environment and Urban Systems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34</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(5),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400–408.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Parker, R. J., Reich, B. J., &amp;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Eidsvik</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J. (2016). A fused lasso approach to nonstationary spatial covariance estimation.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Agricultural, Biological, and Environmental Statistics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21</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(3), 569–587.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Patuelli</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Schanne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N., Griffith, D. A., &amp; Nijkamp, P. (2012). Persistence of regional unemployment: Application of a spatial filtering approach to local labor markets in Germany.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Regional Science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p>
          <a:p>
            <a:pPr lvl="1" algn="just"/>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52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(2), 300–323.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Peng, H., &amp; Lu, Y. (2012). Model selection in linear mixed effect models.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Multivariate Analysis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109</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109–129.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Peng, Z., &amp; Inoue, R. (2021, September).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Specifying multi-scale spatial heterogeneity in the rental housing market: The case of the Tokyo metropolitan area</a:t>
            </a:r>
            <a:r>
              <a:rPr lang="en-US" altLang="ja-JP" sz="1050" i="1" kern="100" dirty="0">
                <a:latin typeface="Times New Roman" panose="02020603050405020304" pitchFamily="18" charset="0"/>
                <a:ea typeface="DengXian" panose="02010600030101010101" pitchFamily="2" charset="-122"/>
                <a:cs typeface="Arial" panose="020B0604020202020204" pitchFamily="34" charset="0"/>
              </a:rPr>
              <a:t>.</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GIScience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2021 Short Paper Proceedings, Online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Poznań</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Poland). https://escho</a:t>
            </a:r>
            <a:r>
              <a:rPr lang="en-US" altLang="ja-JP" sz="1100" kern="100" dirty="0">
                <a:solidFill>
                  <a:srgbClr val="333333"/>
                </a:solidFill>
                <a:latin typeface="Times New Roman" panose="02020603050405020304" pitchFamily="18" charset="0"/>
                <a:ea typeface="DengXian" panose="02010600030101010101" pitchFamily="2" charset="-122"/>
                <a:cs typeface="Arial" panose="020B0604020202020204" pitchFamily="34" charset="0"/>
              </a:rPr>
              <a:t>larship.org/uc/item/59t385np</a:t>
            </a:r>
            <a:r>
              <a:rPr lang="en-US" altLang="ja-JP" sz="1100" kern="100" dirty="0">
                <a:solidFill>
                  <a:srgbClr val="FF0000"/>
                </a:solidFill>
                <a:latin typeface="Times New Roman" panose="02020603050405020304" pitchFamily="18" charset="0"/>
                <a:ea typeface="DengXian" panose="02010600030101010101" pitchFamily="2" charset="-122"/>
                <a:cs typeface="Arial" panose="020B0604020202020204" pitchFamily="34" charset="0"/>
              </a:rPr>
              <a:t>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Rosen, S. (1974). Hedonic prices and implicit markets: Product differentiation in pure competition.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Political Economy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82</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34–55.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Song, Y., &amp; Sohn, J. (2007). Valuing spatial accessibility to retailing: A case study of the single family housing market in Hillsboro, Oregon.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Retailing and Consumer Services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14</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(4), 279–288.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Tibshirani</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 1996. Regression shrinkage and selection via the lasso,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the Royal Statistical Society: Series B (Statistical Methodology)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58</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267-288.</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Tibshirani</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 Saunders, M., Rosset, S., Zhu, J., &amp; Knight, K. (2005). Sparsity and smoothness via the fused lasso.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the Royal Statistical Society: Series B (Statistical Methodology)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67</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91–108.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Tobler, W. R. (1970). A computer movie simulating urban growth in the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detroit</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region.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Economic Geography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46</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234.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Urban, R. C., &amp; Nakada, L. Y. K. (2021). GIS-based spatial modelling of COVID-19 death incidence in São Paulo, Brazil.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Environment and Urbanization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33</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(1), 229–238.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Waller, L. A., Zhu, L.,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Gotway</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C. A., Gorman, D. M., &amp; Gruenewald, P. J. (2007). Quantifying geographic variations in associations between alcohol distribution and violence: A comparison of geographically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weighted regression and spatially varying coefficient models.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Stochastic Environmental Research and Risk Assessment</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21</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(5), 573–588.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Wolf, L. J.,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Oshan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T. M., &amp; Fotheringham, A. S. (2018). Single and multi-scale models of process spatial heterogeneity.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Geographical Analysis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50</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(3), 223–246.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Wu, C., Ren, F., Hu, W., &amp; Du, Q. (2019). Multi-scale geographically and temporally weighted regression: Exploring the spatiotemporal determinants of housing prices.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International Journal of Geographical </a:t>
            </a:r>
          </a:p>
          <a:p>
            <a:pPr lvl="1" algn="just"/>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Information Science</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33</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(3), 489–511.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Yang, F., Li, K., </a:t>
            </a:r>
            <a:r>
              <a:rPr lang="en-US" altLang="ja-JP" sz="1100" kern="100" dirty="0" err="1">
                <a:latin typeface="Times New Roman" panose="02020603050405020304" pitchFamily="18" charset="0"/>
                <a:ea typeface="DengXian" panose="02010600030101010101" pitchFamily="2" charset="-122"/>
                <a:cs typeface="Arial" panose="020B0604020202020204" pitchFamily="34" charset="0"/>
              </a:rPr>
              <a:t>Jin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M., &amp; Shi, W. (2021). Does financial deepening drive spatial heterogeneity of PM2.5 concentrations in China? New evidence from an eigenvector spatial filtering approach.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a:t>
            </a:r>
          </a:p>
          <a:p>
            <a:pPr lvl="1" algn="just"/>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Cleaner Production</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291</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125945.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Yu, D., Murakami, D., Zhang, Y., Wu, X., Li, D., Wang, X., &amp; Li, G. (2020). Investigating high-speed rail construction’s support to county level regional development in China: An eigenvector based spatial </a:t>
            </a:r>
          </a:p>
          <a:p>
            <a:pPr lvl="1" algn="just"/>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filtering panel data analysis.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Transportation Research Part B: Methodological</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133</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21–37.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pPr algn="just">
              <a:spcAft>
                <a:spcPts val="0"/>
              </a:spcAft>
            </a:pP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Yu, J., &amp; Zhong, H. (2021). Time varying mixed effects model with fused lasso regularization.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Journal of Applied Statistics</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 </a:t>
            </a:r>
            <a:r>
              <a:rPr lang="en-US" altLang="ja-JP" sz="1100" i="1" kern="100" dirty="0">
                <a:latin typeface="Times New Roman" panose="02020603050405020304" pitchFamily="18" charset="0"/>
                <a:ea typeface="DengXian" panose="02010600030101010101" pitchFamily="2" charset="-122"/>
                <a:cs typeface="Arial" panose="020B0604020202020204" pitchFamily="34" charset="0"/>
              </a:rPr>
              <a:t>48</a:t>
            </a:r>
            <a:r>
              <a:rPr lang="en-US" altLang="ja-JP" sz="1100" kern="100" dirty="0">
                <a:latin typeface="Times New Roman" panose="02020603050405020304" pitchFamily="18" charset="0"/>
                <a:ea typeface="DengXian" panose="02010600030101010101" pitchFamily="2" charset="-122"/>
                <a:cs typeface="Arial" panose="020B0604020202020204" pitchFamily="34" charset="0"/>
              </a:rPr>
              <a:t>(8), 1513–1526. </a:t>
            </a:r>
            <a:endParaRPr lang="ja-JP" altLang="ja-JP" sz="1050" kern="100" dirty="0">
              <a:latin typeface="DengXian" panose="02010600030101010101" pitchFamily="2" charset="-122"/>
              <a:ea typeface="DengXian" panose="02010600030101010101" pitchFamily="2" charset="-122"/>
              <a:cs typeface="Arial" panose="020B0604020202020204" pitchFamily="34" charset="0"/>
            </a:endParaRPr>
          </a:p>
          <a:p>
            <a:r>
              <a:rPr lang="en-US" altLang="ja-JP" sz="1100" dirty="0">
                <a:latin typeface="Times New Roman" panose="02020603050405020304" pitchFamily="18" charset="0"/>
                <a:ea typeface="DengXian" panose="02010600030101010101" pitchFamily="2" charset="-122"/>
              </a:rPr>
              <a:t>Hayakawa, K.</a:t>
            </a:r>
            <a:r>
              <a:rPr lang="en-US" altLang="ja-JP" sz="1100" dirty="0">
                <a:latin typeface="Times New Roman" panose="02020603050405020304" pitchFamily="18" charset="0"/>
                <a:ea typeface="游明朝" panose="02020400000000000000" pitchFamily="18" charset="-128"/>
              </a:rPr>
              <a:t>, &amp; </a:t>
            </a:r>
            <a:r>
              <a:rPr lang="en-US" altLang="ja-JP" sz="1100" dirty="0">
                <a:latin typeface="Times New Roman" panose="02020603050405020304" pitchFamily="18" charset="0"/>
                <a:ea typeface="DengXian" panose="02010600030101010101" pitchFamily="2" charset="-122"/>
              </a:rPr>
              <a:t>Tajima, K.</a:t>
            </a:r>
            <a:r>
              <a:rPr lang="en-US" altLang="ja-JP" sz="1100" dirty="0">
                <a:latin typeface="Times New Roman" panose="02020603050405020304" pitchFamily="18" charset="0"/>
                <a:ea typeface="游明朝" panose="02020400000000000000" pitchFamily="18" charset="-128"/>
              </a:rPr>
              <a:t> (2017). Determinants of wealthy communities: An empirical analysis using condominium resale prices in Tokyo. </a:t>
            </a:r>
            <a:r>
              <a:rPr lang="en-US" altLang="ja-JP" sz="1100" i="1" dirty="0">
                <a:latin typeface="Times New Roman" panose="02020603050405020304" pitchFamily="18" charset="0"/>
                <a:ea typeface="游明朝" panose="02020400000000000000" pitchFamily="18" charset="-128"/>
              </a:rPr>
              <a:t>Urban housing sciences, 2017</a:t>
            </a:r>
            <a:r>
              <a:rPr lang="en-US" altLang="ja-JP" sz="1100" dirty="0">
                <a:latin typeface="Times New Roman" panose="02020603050405020304" pitchFamily="18" charset="0"/>
                <a:ea typeface="游明朝" panose="02020400000000000000" pitchFamily="18" charset="-128"/>
              </a:rPr>
              <a:t>(99), 96-101.</a:t>
            </a:r>
            <a:endParaRPr lang="ja-JP" altLang="en-US" dirty="0"/>
          </a:p>
        </p:txBody>
      </p:sp>
    </p:spTree>
    <p:extLst>
      <p:ext uri="{BB962C8B-B14F-4D97-AF65-F5344CB8AC3E}">
        <p14:creationId xmlns:p14="http://schemas.microsoft.com/office/powerpoint/2010/main" val="60480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Introduction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8" name="内容占位符 7">
            <a:extLst>
              <a:ext uri="{FF2B5EF4-FFF2-40B4-BE49-F238E27FC236}">
                <a16:creationId xmlns:a16="http://schemas.microsoft.com/office/drawing/2014/main" id="{8D249C46-8219-4BB7-B4F3-D8D2E17BF70A}"/>
              </a:ext>
            </a:extLst>
          </p:cNvPr>
          <p:cNvSpPr>
            <a:spLocks noGrp="1"/>
          </p:cNvSpPr>
          <p:nvPr>
            <p:ph sz="half" idx="1"/>
          </p:nvPr>
        </p:nvSpPr>
        <p:spPr>
          <a:xfrm>
            <a:off x="368368" y="1209487"/>
            <a:ext cx="11760100" cy="5316231"/>
          </a:xfrm>
        </p:spPr>
        <p:txBody>
          <a:bodyPr/>
          <a:lstStyle/>
          <a:p>
            <a:pPr>
              <a:lnSpc>
                <a:spcPct val="120000"/>
              </a:lnSpc>
              <a:spcBef>
                <a:spcPts val="0"/>
              </a:spcBef>
              <a:spcAft>
                <a:spcPts val="1200"/>
              </a:spcAft>
              <a:buSzPct val="80000"/>
            </a:pPr>
            <a:r>
              <a:rPr lang="en-US" altLang="ja-JP" sz="2400" b="1" dirty="0">
                <a:latin typeface="+mj-lt"/>
                <a:ea typeface="Yu Gothic Medium" panose="020B0500000000000000" pitchFamily="50" charset="-128"/>
                <a:cs typeface="Times New Roman" panose="02020603050405020304" pitchFamily="18" charset="0"/>
              </a:rPr>
              <a:t>Multiple spatial scales of spatial heterogeneity </a:t>
            </a:r>
            <a:r>
              <a:rPr lang="en-US" altLang="ja-JP" sz="2400" b="1" dirty="0">
                <a:effectLst/>
                <a:latin typeface="+mj-lt"/>
                <a:ea typeface="Yu Gothic Medium" panose="020B0500000000000000" pitchFamily="50" charset="-128"/>
                <a:cs typeface="Times New Roman" panose="02020603050405020304" pitchFamily="18" charset="0"/>
              </a:rPr>
              <a:t>in urban housing market</a:t>
            </a:r>
            <a:endParaRPr lang="en-US" altLang="ja-JP" sz="2400" b="1" dirty="0">
              <a:latin typeface="+mj-lt"/>
              <a:ea typeface="Yu Gothic Medium" panose="020B0500000000000000" pitchFamily="50" charset="-128"/>
              <a:cs typeface="Times New Roman" panose="02020603050405020304" pitchFamily="18" charset="0"/>
            </a:endParaRPr>
          </a:p>
          <a:p>
            <a:pPr marL="342900" indent="-342900">
              <a:lnSpc>
                <a:spcPct val="130000"/>
              </a:lnSpc>
              <a:spcBef>
                <a:spcPts val="0"/>
              </a:spcBef>
              <a:buSzPct val="100000"/>
              <a:buFont typeface="Arial" panose="020B0604020202020204" pitchFamily="34" charset="0"/>
              <a:buChar char="•"/>
            </a:pPr>
            <a:r>
              <a:rPr lang="en-US" altLang="ja-JP" sz="2400" dirty="0">
                <a:latin typeface="+mj-lt"/>
                <a:ea typeface="游ゴシック" panose="020B0400000000000000" pitchFamily="50" charset="-128"/>
                <a:cs typeface="Times New Roman" panose="02020603050405020304" pitchFamily="18" charset="0"/>
              </a:rPr>
              <a:t>Continuous spatial scale:</a:t>
            </a:r>
          </a:p>
          <a:p>
            <a:pPr marL="457200" lvl="1" indent="0">
              <a:spcBef>
                <a:spcPts val="0"/>
              </a:spcBef>
              <a:spcAft>
                <a:spcPts val="600"/>
              </a:spcAft>
              <a:buNone/>
              <a:defRPr/>
            </a:pPr>
            <a:r>
              <a:rPr kumimoji="1" lang="en-US" altLang="ja-JP" sz="2200" dirty="0">
                <a:latin typeface="+mj-lt"/>
                <a:ea typeface="游明朝" panose="02020400000000000000" pitchFamily="18" charset="-128"/>
              </a:rPr>
              <a:t>Impacts of factors on housing prices are </a:t>
            </a:r>
            <a:r>
              <a:rPr kumimoji="1" lang="en-US" altLang="ja-JP" sz="2200" b="1" dirty="0">
                <a:solidFill>
                  <a:schemeClr val="accent1"/>
                </a:solidFill>
                <a:latin typeface="+mj-lt"/>
                <a:ea typeface="游明朝" panose="02020400000000000000" pitchFamily="18" charset="-128"/>
              </a:rPr>
              <a:t>gradually changing throughout the region</a:t>
            </a:r>
          </a:p>
          <a:p>
            <a:pPr marL="792000" lvl="1" indent="0">
              <a:spcBef>
                <a:spcPts val="0"/>
              </a:spcBef>
              <a:buNone/>
              <a:defRPr/>
            </a:pPr>
            <a:r>
              <a:rPr kumimoji="1" lang="en-US" altLang="ja-JP" dirty="0">
                <a:solidFill>
                  <a:schemeClr val="tx1">
                    <a:lumMod val="50000"/>
                    <a:lumOff val="50000"/>
                  </a:schemeClr>
                </a:solidFill>
                <a:latin typeface="+mn-lt"/>
                <a:ea typeface="+mn-ea"/>
              </a:rPr>
              <a:t>e.g.) Since customers living in the city center value more on the living convenience, the impact of </a:t>
            </a:r>
          </a:p>
          <a:p>
            <a:pPr marL="792000" lvl="1" indent="0">
              <a:spcBef>
                <a:spcPts val="0"/>
              </a:spcBef>
              <a:buNone/>
              <a:defRPr/>
            </a:pPr>
            <a:r>
              <a:rPr kumimoji="1" lang="en-US" altLang="ja-JP" dirty="0">
                <a:solidFill>
                  <a:schemeClr val="tx1">
                    <a:lumMod val="50000"/>
                    <a:lumOff val="50000"/>
                  </a:schemeClr>
                </a:solidFill>
                <a:latin typeface="+mn-lt"/>
                <a:ea typeface="+mn-ea"/>
              </a:rPr>
              <a:t>        accessibility to the city center on housing prices are varying from the city center to the suburbs.</a:t>
            </a:r>
          </a:p>
          <a:p>
            <a:pPr marL="792000" lvl="1" indent="0">
              <a:buNone/>
              <a:defRPr/>
            </a:pPr>
            <a:endParaRPr kumimoji="1" lang="en-US" altLang="ja-JP" dirty="0">
              <a:solidFill>
                <a:schemeClr val="tx1">
                  <a:lumMod val="50000"/>
                  <a:lumOff val="50000"/>
                </a:schemeClr>
              </a:solidFill>
              <a:latin typeface="+mn-lt"/>
              <a:ea typeface="+mn-ea"/>
            </a:endParaRPr>
          </a:p>
          <a:p>
            <a:pPr marL="342900" indent="-342900">
              <a:lnSpc>
                <a:spcPct val="130000"/>
              </a:lnSpc>
              <a:spcBef>
                <a:spcPts val="0"/>
              </a:spcBef>
              <a:buSzPct val="100000"/>
              <a:buFont typeface="Arial" panose="020B0604020202020204" pitchFamily="34" charset="0"/>
              <a:buChar char="•"/>
            </a:pPr>
            <a:r>
              <a:rPr lang="en-US" altLang="ja-JP" sz="2400" dirty="0">
                <a:latin typeface="+mj-lt"/>
                <a:ea typeface="游ゴシック" panose="020B0400000000000000" pitchFamily="50" charset="-128"/>
                <a:cs typeface="Times New Roman" panose="02020603050405020304" pitchFamily="18" charset="0"/>
              </a:rPr>
              <a:t>Discrete spatial scale:</a:t>
            </a:r>
            <a:endParaRPr lang="ja-JP" altLang="en-US" sz="2400" dirty="0">
              <a:latin typeface="+mj-lt"/>
              <a:ea typeface="游ゴシック" panose="020B0400000000000000" pitchFamily="50" charset="-128"/>
              <a:cs typeface="Times New Roman" panose="02020603050405020304" pitchFamily="18" charset="0"/>
            </a:endParaRPr>
          </a:p>
          <a:p>
            <a:pPr lvl="1" indent="0">
              <a:spcBef>
                <a:spcPts val="0"/>
              </a:spcBef>
              <a:buSzPct val="100000"/>
              <a:buNone/>
            </a:pPr>
            <a:r>
              <a:rPr kumimoji="1" lang="en-US" altLang="ja-JP" sz="2200" dirty="0">
                <a:solidFill>
                  <a:prstClr val="black"/>
                </a:solidFill>
                <a:latin typeface="Arial"/>
                <a:ea typeface="游明朝" panose="02020400000000000000" pitchFamily="18" charset="-128"/>
              </a:rPr>
              <a:t>Significant differences occur </a:t>
            </a:r>
            <a:r>
              <a:rPr kumimoji="1" lang="en-US" altLang="ja-JP" sz="2200" b="1" dirty="0">
                <a:solidFill>
                  <a:schemeClr val="accent1"/>
                </a:solidFill>
                <a:latin typeface="Arial"/>
                <a:ea typeface="游明朝" panose="02020400000000000000" pitchFamily="18" charset="-128"/>
              </a:rPr>
              <a:t>in specific regions with well-defined boundaries</a:t>
            </a:r>
          </a:p>
          <a:p>
            <a:pPr marL="792000" lvl="1" indent="0">
              <a:buSzPct val="100000"/>
              <a:buNone/>
              <a:defRPr/>
            </a:pPr>
            <a:r>
              <a:rPr kumimoji="1" lang="en-US" altLang="ja-JP" dirty="0">
                <a:solidFill>
                  <a:schemeClr val="tx1">
                    <a:lumMod val="50000"/>
                    <a:lumOff val="50000"/>
                  </a:schemeClr>
                </a:solidFill>
                <a:latin typeface="+mn-lt"/>
                <a:ea typeface="+mn-ea"/>
              </a:rPr>
              <a:t>e.g.) Despite having the same structure, houses in brand-name neighborhoods, famous school districts, </a:t>
            </a:r>
          </a:p>
          <a:p>
            <a:pPr marL="792000" lvl="1" indent="0">
              <a:spcBef>
                <a:spcPts val="0"/>
              </a:spcBef>
              <a:buSzPct val="100000"/>
              <a:buNone/>
              <a:defRPr/>
            </a:pPr>
            <a:r>
              <a:rPr kumimoji="1" lang="en-US" altLang="ja-JP" dirty="0">
                <a:solidFill>
                  <a:schemeClr val="tx1">
                    <a:lumMod val="50000"/>
                    <a:lumOff val="50000"/>
                  </a:schemeClr>
                </a:solidFill>
                <a:latin typeface="+mn-lt"/>
                <a:ea typeface="+mn-ea"/>
              </a:rPr>
              <a:t>        and around major stations are significantly more expensive.</a:t>
            </a:r>
          </a:p>
        </p:txBody>
      </p:sp>
      <p:sp>
        <p:nvSpPr>
          <p:cNvPr id="5" name="矩形 4">
            <a:extLst>
              <a:ext uri="{FF2B5EF4-FFF2-40B4-BE49-F238E27FC236}">
                <a16:creationId xmlns:a16="http://schemas.microsoft.com/office/drawing/2014/main" id="{DC0176AF-0E7E-486A-8CB5-A3B4CFBC5FF6}"/>
              </a:ext>
            </a:extLst>
          </p:cNvPr>
          <p:cNvSpPr/>
          <p:nvPr/>
        </p:nvSpPr>
        <p:spPr>
          <a:xfrm>
            <a:off x="368368" y="6396335"/>
            <a:ext cx="1105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j-lt"/>
              <a:ea typeface="微软雅黑"/>
              <a:cs typeface="+mn-cs"/>
            </a:endParaRPr>
          </a:p>
        </p:txBody>
      </p:sp>
    </p:spTree>
    <p:extLst>
      <p:ext uri="{BB962C8B-B14F-4D97-AF65-F5344CB8AC3E}">
        <p14:creationId xmlns:p14="http://schemas.microsoft.com/office/powerpoint/2010/main" val="2216347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 comparison with Fused LASSO</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DC0176AF-0E7E-486A-8CB5-A3B4CFBC5FF6}"/>
              </a:ext>
            </a:extLst>
          </p:cNvPr>
          <p:cNvSpPr/>
          <p:nvPr/>
        </p:nvSpPr>
        <p:spPr>
          <a:xfrm>
            <a:off x="368368" y="6396335"/>
            <a:ext cx="1105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j-lt"/>
              <a:ea typeface="微软雅黑"/>
              <a:cs typeface="+mn-cs"/>
            </a:endParaRPr>
          </a:p>
        </p:txBody>
      </p:sp>
      <p:sp>
        <p:nvSpPr>
          <p:cNvPr id="6" name="正方形/長方形 23">
            <a:extLst>
              <a:ext uri="{FF2B5EF4-FFF2-40B4-BE49-F238E27FC236}">
                <a16:creationId xmlns:a16="http://schemas.microsoft.com/office/drawing/2014/main" id="{46ED1B37-893C-4A55-8F0E-78D0EC602627}"/>
              </a:ext>
            </a:extLst>
          </p:cNvPr>
          <p:cNvSpPr/>
          <p:nvPr/>
        </p:nvSpPr>
        <p:spPr>
          <a:xfrm>
            <a:off x="285226" y="1124125"/>
            <a:ext cx="11574307" cy="5515907"/>
          </a:xfrm>
          <a:prstGeom prst="rec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CJK JP Regular" panose="020B0500000000000000" pitchFamily="34" charset="-128"/>
              <a:ea typeface="Noto Sans CJK JP Regular" panose="020B0500000000000000" pitchFamily="34" charset="-128"/>
              <a:cs typeface="+mn-cs"/>
            </a:endParaRPr>
          </a:p>
        </p:txBody>
      </p:sp>
      <p:cxnSp>
        <p:nvCxnSpPr>
          <p:cNvPr id="7" name="直線コネクタ 21">
            <a:extLst>
              <a:ext uri="{FF2B5EF4-FFF2-40B4-BE49-F238E27FC236}">
                <a16:creationId xmlns:a16="http://schemas.microsoft.com/office/drawing/2014/main" id="{2BBB29AD-6D57-490B-A486-74DBEDE174F0}"/>
              </a:ext>
            </a:extLst>
          </p:cNvPr>
          <p:cNvCxnSpPr>
            <a:cxnSpLocks/>
          </p:cNvCxnSpPr>
          <p:nvPr/>
        </p:nvCxnSpPr>
        <p:spPr>
          <a:xfrm flipV="1">
            <a:off x="6377201" y="1133021"/>
            <a:ext cx="0" cy="550800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8" name="直線コネクタ 27">
            <a:extLst>
              <a:ext uri="{FF2B5EF4-FFF2-40B4-BE49-F238E27FC236}">
                <a16:creationId xmlns:a16="http://schemas.microsoft.com/office/drawing/2014/main" id="{135CF33B-B6BF-4A8A-999D-C5C9FD41BDFE}"/>
              </a:ext>
            </a:extLst>
          </p:cNvPr>
          <p:cNvCxnSpPr>
            <a:cxnSpLocks/>
          </p:cNvCxnSpPr>
          <p:nvPr/>
        </p:nvCxnSpPr>
        <p:spPr>
          <a:xfrm>
            <a:off x="270227" y="5632496"/>
            <a:ext cx="11589306" cy="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pic>
        <p:nvPicPr>
          <p:cNvPr id="9" name="图片 8" descr="地图&#10;&#10;描述已自动生成">
            <a:extLst>
              <a:ext uri="{FF2B5EF4-FFF2-40B4-BE49-F238E27FC236}">
                <a16:creationId xmlns:a16="http://schemas.microsoft.com/office/drawing/2014/main" id="{0734B235-E44A-4F57-9984-D0C2DEF54609}"/>
              </a:ext>
            </a:extLst>
          </p:cNvPr>
          <p:cNvPicPr>
            <a:picLocks noChangeAspect="1"/>
          </p:cNvPicPr>
          <p:nvPr/>
        </p:nvPicPr>
        <p:blipFill rotWithShape="1">
          <a:blip r:embed="rId3">
            <a:extLst>
              <a:ext uri="{28A0092B-C50C-407E-A947-70E740481C1C}">
                <a14:useLocalDpi xmlns:a14="http://schemas.microsoft.com/office/drawing/2010/main" val="0"/>
              </a:ext>
            </a:extLst>
          </a:blip>
          <a:srcRect r="15588"/>
          <a:stretch/>
        </p:blipFill>
        <p:spPr>
          <a:xfrm>
            <a:off x="1069186" y="1838336"/>
            <a:ext cx="4615039" cy="3783234"/>
          </a:xfrm>
          <a:prstGeom prst="rect">
            <a:avLst/>
          </a:prstGeom>
        </p:spPr>
      </p:pic>
      <p:pic>
        <p:nvPicPr>
          <p:cNvPr id="10" name="图片 9" descr="地图&#10;&#10;描述已自动生成">
            <a:extLst>
              <a:ext uri="{FF2B5EF4-FFF2-40B4-BE49-F238E27FC236}">
                <a16:creationId xmlns:a16="http://schemas.microsoft.com/office/drawing/2014/main" id="{C1082EFF-DCAD-4305-9379-63803306D58A}"/>
              </a:ext>
            </a:extLst>
          </p:cNvPr>
          <p:cNvPicPr>
            <a:picLocks noChangeAspect="1"/>
          </p:cNvPicPr>
          <p:nvPr/>
        </p:nvPicPr>
        <p:blipFill rotWithShape="1">
          <a:blip r:embed="rId3">
            <a:extLst>
              <a:ext uri="{28A0092B-C50C-407E-A947-70E740481C1C}">
                <a14:useLocalDpi xmlns:a14="http://schemas.microsoft.com/office/drawing/2010/main" val="0"/>
              </a:ext>
            </a:extLst>
          </a:blip>
          <a:srcRect l="83820" t="34571" r="297" b="31533"/>
          <a:stretch/>
        </p:blipFill>
        <p:spPr>
          <a:xfrm>
            <a:off x="4996396" y="4717579"/>
            <a:ext cx="518397" cy="765527"/>
          </a:xfrm>
          <a:prstGeom prst="rect">
            <a:avLst/>
          </a:prstGeom>
        </p:spPr>
      </p:pic>
      <p:pic>
        <p:nvPicPr>
          <p:cNvPr id="11" name="图片 10" descr="地图&#10;&#10;描述已自动生成">
            <a:extLst>
              <a:ext uri="{FF2B5EF4-FFF2-40B4-BE49-F238E27FC236}">
                <a16:creationId xmlns:a16="http://schemas.microsoft.com/office/drawing/2014/main" id="{D1EAA7F2-B2F9-4FCE-902B-9550C4E2489F}"/>
              </a:ext>
            </a:extLst>
          </p:cNvPr>
          <p:cNvPicPr>
            <a:picLocks noChangeAspect="1"/>
          </p:cNvPicPr>
          <p:nvPr/>
        </p:nvPicPr>
        <p:blipFill rotWithShape="1">
          <a:blip r:embed="rId4">
            <a:extLst>
              <a:ext uri="{28A0092B-C50C-407E-A947-70E740481C1C}">
                <a14:useLocalDpi xmlns:a14="http://schemas.microsoft.com/office/drawing/2010/main" val="0"/>
              </a:ext>
            </a:extLst>
          </a:blip>
          <a:srcRect r="14956"/>
          <a:stretch/>
        </p:blipFill>
        <p:spPr>
          <a:xfrm>
            <a:off x="6751302" y="1838336"/>
            <a:ext cx="4628412" cy="3766048"/>
          </a:xfrm>
          <a:prstGeom prst="rect">
            <a:avLst/>
          </a:prstGeom>
        </p:spPr>
      </p:pic>
      <p:pic>
        <p:nvPicPr>
          <p:cNvPr id="12" name="图片 11" descr="地图&#10;&#10;描述已自动生成">
            <a:extLst>
              <a:ext uri="{FF2B5EF4-FFF2-40B4-BE49-F238E27FC236}">
                <a16:creationId xmlns:a16="http://schemas.microsoft.com/office/drawing/2014/main" id="{839CB30E-6068-4C91-BB7C-5ABCF575A07B}"/>
              </a:ext>
            </a:extLst>
          </p:cNvPr>
          <p:cNvPicPr>
            <a:picLocks noChangeAspect="1"/>
          </p:cNvPicPr>
          <p:nvPr/>
        </p:nvPicPr>
        <p:blipFill rotWithShape="1">
          <a:blip r:embed="rId3">
            <a:extLst>
              <a:ext uri="{28A0092B-C50C-407E-A947-70E740481C1C}">
                <a14:useLocalDpi xmlns:a14="http://schemas.microsoft.com/office/drawing/2010/main" val="0"/>
              </a:ext>
            </a:extLst>
          </a:blip>
          <a:srcRect l="83820" t="34571" r="297" b="31533"/>
          <a:stretch/>
        </p:blipFill>
        <p:spPr>
          <a:xfrm>
            <a:off x="10678567" y="4717578"/>
            <a:ext cx="518397" cy="765527"/>
          </a:xfrm>
          <a:prstGeom prst="rect">
            <a:avLst/>
          </a:prstGeom>
        </p:spPr>
      </p:pic>
      <p:sp>
        <p:nvSpPr>
          <p:cNvPr id="14" name="テキスト ボックス 2">
            <a:extLst>
              <a:ext uri="{FF2B5EF4-FFF2-40B4-BE49-F238E27FC236}">
                <a16:creationId xmlns:a16="http://schemas.microsoft.com/office/drawing/2014/main" id="{C0918C61-A819-4874-AC1F-F86026DE9331}"/>
              </a:ext>
            </a:extLst>
          </p:cNvPr>
          <p:cNvSpPr txBox="1"/>
          <p:nvPr/>
        </p:nvSpPr>
        <p:spPr>
          <a:xfrm>
            <a:off x="285224" y="1133021"/>
            <a:ext cx="6104944" cy="400110"/>
          </a:xfrm>
          <a:prstGeom prst="rect">
            <a:avLst/>
          </a:prstGeom>
          <a:solidFill>
            <a:srgbClr val="E6E9EE"/>
          </a:solidFill>
        </p:spPr>
        <p:txBody>
          <a:bodyPr wrap="square" rtlCol="0">
            <a:spAutoFit/>
          </a:bodyPr>
          <a:lstStyle/>
          <a:p>
            <a:pPr lvl="0" algn="ctr">
              <a:defRPr/>
            </a:pPr>
            <a:r>
              <a:rPr lang="en-US" altLang="ja-JP" sz="2000" dirty="0">
                <a:solidFill>
                  <a:prstClr val="black"/>
                </a:solidFill>
                <a:latin typeface="+mj-lt"/>
                <a:ea typeface="游ゴシック" panose="020B0400000000000000" pitchFamily="50" charset="-128"/>
              </a:rPr>
              <a:t>The proposed model</a:t>
            </a:r>
            <a:endParaRPr kumimoji="1" lang="ja-JP" altLang="en-US" sz="2000" i="0" u="none" strike="noStrike" kern="1200" cap="none" spc="0" normalizeH="0" baseline="0" noProof="0" dirty="0">
              <a:ln>
                <a:noFill/>
              </a:ln>
              <a:solidFill>
                <a:prstClr val="black"/>
              </a:solidFill>
              <a:effectLst/>
              <a:uLnTx/>
              <a:uFillTx/>
              <a:latin typeface="+mj-lt"/>
              <a:ea typeface="游ゴシック" panose="020B0400000000000000" pitchFamily="50" charset="-128"/>
            </a:endParaRPr>
          </a:p>
        </p:txBody>
      </p:sp>
      <p:sp>
        <p:nvSpPr>
          <p:cNvPr id="15" name="テキスト ボックス 19">
            <a:extLst>
              <a:ext uri="{FF2B5EF4-FFF2-40B4-BE49-F238E27FC236}">
                <a16:creationId xmlns:a16="http://schemas.microsoft.com/office/drawing/2014/main" id="{0F851A06-47D6-4403-BA9C-1FC4948A71AA}"/>
              </a:ext>
            </a:extLst>
          </p:cNvPr>
          <p:cNvSpPr txBox="1"/>
          <p:nvPr/>
        </p:nvSpPr>
        <p:spPr>
          <a:xfrm>
            <a:off x="5975498" y="1133745"/>
            <a:ext cx="5902325" cy="400110"/>
          </a:xfrm>
          <a:prstGeom prst="rect">
            <a:avLst/>
          </a:prstGeom>
          <a:solidFill>
            <a:srgbClr val="E6E9EE"/>
          </a:solidFill>
        </p:spPr>
        <p:txBody>
          <a:bodyPr wrap="square" rtlCol="0">
            <a:spAutoFit/>
          </a:bodyPr>
          <a:lstStyle/>
          <a:p>
            <a:pPr lvl="0" algn="ctr">
              <a:defRPr/>
            </a:pPr>
            <a:r>
              <a:rPr kumimoji="0" lang="en-US" altLang="ja-JP" sz="2000"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Arial"/>
              </a:rPr>
              <a:t>Fused LASSO</a:t>
            </a:r>
            <a:endParaRPr kumimoji="0" lang="ja-JP" altLang="en-US" sz="2000"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Arial"/>
            </a:endParaRPr>
          </a:p>
        </p:txBody>
      </p:sp>
      <p:sp>
        <p:nvSpPr>
          <p:cNvPr id="30" name="文本框 29">
            <a:extLst>
              <a:ext uri="{FF2B5EF4-FFF2-40B4-BE49-F238E27FC236}">
                <a16:creationId xmlns:a16="http://schemas.microsoft.com/office/drawing/2014/main" id="{DFDD568C-0DD5-4780-8954-C5D58CFCA593}"/>
              </a:ext>
            </a:extLst>
          </p:cNvPr>
          <p:cNvSpPr txBox="1"/>
          <p:nvPr/>
        </p:nvSpPr>
        <p:spPr>
          <a:xfrm>
            <a:off x="412607" y="1523361"/>
            <a:ext cx="6095170" cy="338554"/>
          </a:xfrm>
          <a:prstGeom prst="rect">
            <a:avLst/>
          </a:prstGeom>
          <a:noFill/>
        </p:spPr>
        <p:txBody>
          <a:bodyPr wrap="square">
            <a:spAutoFit/>
          </a:bodyPr>
          <a:lstStyle/>
          <a:p>
            <a:pPr algn="ctr"/>
            <a:r>
              <a:rPr lang="en-US" altLang="ja-JP" sz="1600" dirty="0">
                <a:solidFill>
                  <a:schemeClr val="dk1"/>
                </a:solidFill>
                <a:latin typeface="+mj-lt"/>
                <a:ea typeface="游ゴシック" panose="020B0400000000000000" pitchFamily="50" charset="-128"/>
              </a:rPr>
              <a:t>Coefficient of neighborhood dummy </a:t>
            </a:r>
            <a:endParaRPr lang="ja-JP" altLang="en-US" sz="1600" dirty="0">
              <a:solidFill>
                <a:schemeClr val="dk1"/>
              </a:solidFill>
              <a:latin typeface="+mj-lt"/>
              <a:ea typeface="游ゴシック" panose="020B0400000000000000" pitchFamily="50" charset="-128"/>
            </a:endParaRPr>
          </a:p>
        </p:txBody>
      </p:sp>
      <p:sp>
        <p:nvSpPr>
          <p:cNvPr id="31" name="文本框 30">
            <a:extLst>
              <a:ext uri="{FF2B5EF4-FFF2-40B4-BE49-F238E27FC236}">
                <a16:creationId xmlns:a16="http://schemas.microsoft.com/office/drawing/2014/main" id="{2C533115-EDD7-44E6-9E3D-738E9BFC26C7}"/>
              </a:ext>
            </a:extLst>
          </p:cNvPr>
          <p:cNvSpPr txBox="1"/>
          <p:nvPr/>
        </p:nvSpPr>
        <p:spPr>
          <a:xfrm>
            <a:off x="5975498" y="1546285"/>
            <a:ext cx="6095170" cy="338554"/>
          </a:xfrm>
          <a:prstGeom prst="rect">
            <a:avLst/>
          </a:prstGeom>
          <a:noFill/>
        </p:spPr>
        <p:txBody>
          <a:bodyPr wrap="square">
            <a:spAutoFit/>
          </a:bodyPr>
          <a:lstStyle/>
          <a:p>
            <a:pPr algn="ctr"/>
            <a:r>
              <a:rPr lang="en-US" altLang="ja-JP" sz="1600" dirty="0">
                <a:solidFill>
                  <a:schemeClr val="dk1"/>
                </a:solidFill>
                <a:latin typeface="+mj-lt"/>
                <a:ea typeface="游ゴシック" panose="020B0400000000000000" pitchFamily="50" charset="-128"/>
              </a:rPr>
              <a:t>Coefficient of neighborhood dummy </a:t>
            </a:r>
            <a:endParaRPr lang="ja-JP" altLang="en-US" sz="1600" dirty="0">
              <a:solidFill>
                <a:schemeClr val="dk1"/>
              </a:solidFill>
              <a:latin typeface="+mj-lt"/>
              <a:ea typeface="游ゴシック" panose="020B0400000000000000" pitchFamily="50" charset="-128"/>
            </a:endParaRPr>
          </a:p>
        </p:txBody>
      </p:sp>
      <p:sp>
        <p:nvSpPr>
          <p:cNvPr id="32" name="文本框 31">
            <a:extLst>
              <a:ext uri="{FF2B5EF4-FFF2-40B4-BE49-F238E27FC236}">
                <a16:creationId xmlns:a16="http://schemas.microsoft.com/office/drawing/2014/main" id="{65BBC306-71DC-4E11-B7AB-2AA84A211FB3}"/>
              </a:ext>
            </a:extLst>
          </p:cNvPr>
          <p:cNvSpPr txBox="1"/>
          <p:nvPr/>
        </p:nvSpPr>
        <p:spPr>
          <a:xfrm>
            <a:off x="6562767" y="5786038"/>
            <a:ext cx="5462889" cy="707886"/>
          </a:xfrm>
          <a:prstGeom prst="rect">
            <a:avLst/>
          </a:prstGeom>
          <a:noFill/>
        </p:spPr>
        <p:txBody>
          <a:bodyPr wrap="square">
            <a:spAutoFit/>
          </a:bodyPr>
          <a:lstStyle/>
          <a:p>
            <a:pPr marL="252000" marR="0" lvl="0" indent="-252000" fontAlgn="auto">
              <a:lnSpc>
                <a:spcPct val="100000"/>
              </a:lnSpc>
              <a:spcBef>
                <a:spcPts val="0"/>
              </a:spcBef>
              <a:spcAft>
                <a:spcPts val="0"/>
              </a:spcAft>
              <a:buClr>
                <a:schemeClr val="accent1"/>
              </a:buClr>
              <a:buSzPct val="100000"/>
              <a:buFont typeface="Arial" panose="020B0604020202020204" pitchFamily="34" charset="0"/>
              <a:buChar char="•"/>
              <a:tabLst/>
              <a:defRPr/>
            </a:pPr>
            <a:r>
              <a:rPr lang="en-US" altLang="ja-JP" sz="2000" dirty="0">
                <a:latin typeface="+mj-lt"/>
                <a:ea typeface="Yu Gothic Medium" panose="020B0500000000000000" pitchFamily="50" charset="-128"/>
              </a:rPr>
              <a:t>Neighborhoods with significantly different rent formations </a:t>
            </a:r>
            <a:r>
              <a:rPr lang="en-US" altLang="ja-JP" sz="2000" b="1" dirty="0">
                <a:latin typeface="+mj-lt"/>
                <a:ea typeface="Yu Gothic Medium" panose="020B0500000000000000" pitchFamily="50" charset="-128"/>
              </a:rPr>
              <a:t>were not identified</a:t>
            </a:r>
            <a:endParaRPr lang="en-US" altLang="ja-JP" sz="2000" b="1" dirty="0">
              <a:latin typeface="+mj-lt"/>
              <a:ea typeface="游ゴシック" panose="020B0400000000000000" pitchFamily="50" charset="-128"/>
            </a:endParaRPr>
          </a:p>
        </p:txBody>
      </p:sp>
      <p:sp>
        <p:nvSpPr>
          <p:cNvPr id="33" name="文本框 32">
            <a:extLst>
              <a:ext uri="{FF2B5EF4-FFF2-40B4-BE49-F238E27FC236}">
                <a16:creationId xmlns:a16="http://schemas.microsoft.com/office/drawing/2014/main" id="{B7445D92-E2E3-4990-86DC-E7A3CE585B4C}"/>
              </a:ext>
            </a:extLst>
          </p:cNvPr>
          <p:cNvSpPr txBox="1"/>
          <p:nvPr/>
        </p:nvSpPr>
        <p:spPr>
          <a:xfrm>
            <a:off x="635036" y="5725598"/>
            <a:ext cx="5437343" cy="923330"/>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dirty="0">
                <a:latin typeface="+mj-lt"/>
                <a:ea typeface="Yu Gothic Medium" panose="020B0500000000000000" pitchFamily="50" charset="-128"/>
              </a:rPr>
              <a:t>Discrete spatial variations </a:t>
            </a:r>
            <a:r>
              <a:rPr lang="en-US" altLang="ja-JP" b="1" dirty="0">
                <a:latin typeface="+mj-lt"/>
                <a:ea typeface="Yu Gothic Medium" panose="020B0500000000000000" pitchFamily="50" charset="-128"/>
              </a:rPr>
              <a:t>were extracted </a:t>
            </a:r>
            <a:r>
              <a:rPr lang="en-US" altLang="ja-JP" dirty="0">
                <a:latin typeface="+mj-lt"/>
                <a:ea typeface="Yu Gothic Medium" panose="020B0500000000000000" pitchFamily="50" charset="-128"/>
              </a:rPr>
              <a:t>as neighborhoods with significantly different rent formations</a:t>
            </a:r>
            <a:endParaRPr lang="en-US" altLang="ja-JP" b="1" dirty="0">
              <a:latin typeface="+mj-lt"/>
              <a:ea typeface="Yu Gothic Medium" panose="020B0500000000000000" pitchFamily="50" charset="-128"/>
            </a:endParaRPr>
          </a:p>
        </p:txBody>
      </p:sp>
    </p:spTree>
    <p:extLst>
      <p:ext uri="{BB962C8B-B14F-4D97-AF65-F5344CB8AC3E}">
        <p14:creationId xmlns:p14="http://schemas.microsoft.com/office/powerpoint/2010/main" val="257815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Results: comparison with Fused LASSO</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DC0176AF-0E7E-486A-8CB5-A3B4CFBC5FF6}"/>
              </a:ext>
            </a:extLst>
          </p:cNvPr>
          <p:cNvSpPr/>
          <p:nvPr/>
        </p:nvSpPr>
        <p:spPr>
          <a:xfrm>
            <a:off x="368368" y="6396335"/>
            <a:ext cx="110566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j-lt"/>
              <a:ea typeface="微软雅黑"/>
              <a:cs typeface="+mn-cs"/>
            </a:endParaRPr>
          </a:p>
        </p:txBody>
      </p:sp>
      <p:sp>
        <p:nvSpPr>
          <p:cNvPr id="6" name="正方形/長方形 23">
            <a:extLst>
              <a:ext uri="{FF2B5EF4-FFF2-40B4-BE49-F238E27FC236}">
                <a16:creationId xmlns:a16="http://schemas.microsoft.com/office/drawing/2014/main" id="{46ED1B37-893C-4A55-8F0E-78D0EC602627}"/>
              </a:ext>
            </a:extLst>
          </p:cNvPr>
          <p:cNvSpPr/>
          <p:nvPr/>
        </p:nvSpPr>
        <p:spPr>
          <a:xfrm>
            <a:off x="285226" y="1124125"/>
            <a:ext cx="11574307" cy="5515907"/>
          </a:xfrm>
          <a:prstGeom prst="rec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Noto Sans CJK JP Regular" panose="020B0500000000000000" pitchFamily="34" charset="-128"/>
              <a:ea typeface="Noto Sans CJK JP Regular" panose="020B0500000000000000" pitchFamily="34" charset="-128"/>
              <a:cs typeface="+mn-cs"/>
            </a:endParaRPr>
          </a:p>
        </p:txBody>
      </p:sp>
      <p:cxnSp>
        <p:nvCxnSpPr>
          <p:cNvPr id="7" name="直線コネクタ 21">
            <a:extLst>
              <a:ext uri="{FF2B5EF4-FFF2-40B4-BE49-F238E27FC236}">
                <a16:creationId xmlns:a16="http://schemas.microsoft.com/office/drawing/2014/main" id="{2BBB29AD-6D57-490B-A486-74DBEDE174F0}"/>
              </a:ext>
            </a:extLst>
          </p:cNvPr>
          <p:cNvCxnSpPr>
            <a:cxnSpLocks/>
          </p:cNvCxnSpPr>
          <p:nvPr/>
        </p:nvCxnSpPr>
        <p:spPr>
          <a:xfrm flipV="1">
            <a:off x="6223142" y="1133021"/>
            <a:ext cx="0" cy="550800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8" name="直線コネクタ 27">
            <a:extLst>
              <a:ext uri="{FF2B5EF4-FFF2-40B4-BE49-F238E27FC236}">
                <a16:creationId xmlns:a16="http://schemas.microsoft.com/office/drawing/2014/main" id="{135CF33B-B6BF-4A8A-999D-C5C9FD41BDFE}"/>
              </a:ext>
            </a:extLst>
          </p:cNvPr>
          <p:cNvCxnSpPr>
            <a:cxnSpLocks/>
          </p:cNvCxnSpPr>
          <p:nvPr/>
        </p:nvCxnSpPr>
        <p:spPr>
          <a:xfrm>
            <a:off x="270227" y="5632496"/>
            <a:ext cx="11589306" cy="0"/>
          </a:xfrm>
          <a:prstGeom prst="line">
            <a:avLst/>
          </a:prstGeom>
          <a:ln w="19050">
            <a:solidFill>
              <a:srgbClr val="E6E6E6"/>
            </a:solidFill>
          </a:ln>
        </p:spPr>
        <p:style>
          <a:lnRef idx="1">
            <a:schemeClr val="accent1"/>
          </a:lnRef>
          <a:fillRef idx="0">
            <a:schemeClr val="accent1"/>
          </a:fillRef>
          <a:effectRef idx="0">
            <a:schemeClr val="accent1"/>
          </a:effectRef>
          <a:fontRef idx="minor">
            <a:schemeClr val="tx1"/>
          </a:fontRef>
        </p:style>
      </p:cxnSp>
      <p:pic>
        <p:nvPicPr>
          <p:cNvPr id="11" name="图片 10" descr="地图&#10;&#10;描述已自动生成">
            <a:extLst>
              <a:ext uri="{FF2B5EF4-FFF2-40B4-BE49-F238E27FC236}">
                <a16:creationId xmlns:a16="http://schemas.microsoft.com/office/drawing/2014/main" id="{D1EAA7F2-B2F9-4FCE-902B-9550C4E2489F}"/>
              </a:ext>
            </a:extLst>
          </p:cNvPr>
          <p:cNvPicPr>
            <a:picLocks noChangeAspect="1"/>
          </p:cNvPicPr>
          <p:nvPr/>
        </p:nvPicPr>
        <p:blipFill rotWithShape="1">
          <a:blip r:embed="rId3">
            <a:extLst>
              <a:ext uri="{28A0092B-C50C-407E-A947-70E740481C1C}">
                <a14:useLocalDpi xmlns:a14="http://schemas.microsoft.com/office/drawing/2010/main" val="0"/>
              </a:ext>
            </a:extLst>
          </a:blip>
          <a:srcRect r="14956"/>
          <a:stretch/>
        </p:blipFill>
        <p:spPr>
          <a:xfrm>
            <a:off x="6751302" y="1838336"/>
            <a:ext cx="4628412" cy="3766048"/>
          </a:xfrm>
          <a:prstGeom prst="rect">
            <a:avLst/>
          </a:prstGeom>
        </p:spPr>
      </p:pic>
      <p:pic>
        <p:nvPicPr>
          <p:cNvPr id="12" name="图片 11" descr="地图&#10;&#10;描述已自动生成">
            <a:extLst>
              <a:ext uri="{FF2B5EF4-FFF2-40B4-BE49-F238E27FC236}">
                <a16:creationId xmlns:a16="http://schemas.microsoft.com/office/drawing/2014/main" id="{839CB30E-6068-4C91-BB7C-5ABCF575A07B}"/>
              </a:ext>
            </a:extLst>
          </p:cNvPr>
          <p:cNvPicPr>
            <a:picLocks noChangeAspect="1"/>
          </p:cNvPicPr>
          <p:nvPr/>
        </p:nvPicPr>
        <p:blipFill rotWithShape="1">
          <a:blip r:embed="rId4">
            <a:extLst>
              <a:ext uri="{28A0092B-C50C-407E-A947-70E740481C1C}">
                <a14:useLocalDpi xmlns:a14="http://schemas.microsoft.com/office/drawing/2010/main" val="0"/>
              </a:ext>
            </a:extLst>
          </a:blip>
          <a:srcRect l="83820" t="34571" r="297" b="31533"/>
          <a:stretch/>
        </p:blipFill>
        <p:spPr>
          <a:xfrm>
            <a:off x="10678567" y="4717578"/>
            <a:ext cx="518397" cy="765527"/>
          </a:xfrm>
          <a:prstGeom prst="rect">
            <a:avLst/>
          </a:prstGeom>
        </p:spPr>
      </p:pic>
      <p:sp>
        <p:nvSpPr>
          <p:cNvPr id="13" name="文本框 12">
            <a:extLst>
              <a:ext uri="{FF2B5EF4-FFF2-40B4-BE49-F238E27FC236}">
                <a16:creationId xmlns:a16="http://schemas.microsoft.com/office/drawing/2014/main" id="{7CD21281-29A6-406B-AE20-1BDB27F23C80}"/>
              </a:ext>
            </a:extLst>
          </p:cNvPr>
          <p:cNvSpPr txBox="1"/>
          <p:nvPr/>
        </p:nvSpPr>
        <p:spPr>
          <a:xfrm>
            <a:off x="549118" y="5782321"/>
            <a:ext cx="5655734" cy="707886"/>
          </a:xfrm>
          <a:prstGeom prst="rect">
            <a:avLst/>
          </a:prstGeom>
          <a:noFill/>
        </p:spPr>
        <p:txBody>
          <a:bodyPr wrap="square">
            <a:spAutoFit/>
          </a:bodyPr>
          <a:lstStyle/>
          <a:p>
            <a:pPr marL="252000" marR="0" lvl="0" indent="-252000" fontAlgn="auto">
              <a:lnSpc>
                <a:spcPct val="100000"/>
              </a:lnSpc>
              <a:spcBef>
                <a:spcPts val="0"/>
              </a:spcBef>
              <a:spcAft>
                <a:spcPts val="0"/>
              </a:spcAft>
              <a:buClr>
                <a:schemeClr val="accent1"/>
              </a:buClr>
              <a:buSzPct val="100000"/>
              <a:buFont typeface="Arial" panose="020B0604020202020204" pitchFamily="34" charset="0"/>
              <a:buChar char="•"/>
              <a:tabLst/>
              <a:defRPr/>
            </a:pPr>
            <a:r>
              <a:rPr lang="en-US" altLang="ja-JP" sz="2000" dirty="0">
                <a:latin typeface="+mj-lt"/>
                <a:ea typeface="Yu Gothic Medium" panose="020B0500000000000000" pitchFamily="50" charset="-128"/>
              </a:rPr>
              <a:t>Continuous spatial variations </a:t>
            </a:r>
            <a:r>
              <a:rPr lang="en-US" altLang="ja-JP" sz="2000" b="1" dirty="0">
                <a:latin typeface="+mj-lt"/>
                <a:ea typeface="Yu Gothic Medium" panose="020B0500000000000000" pitchFamily="50" charset="-128"/>
              </a:rPr>
              <a:t>were extracted by the intercept</a:t>
            </a:r>
            <a:endParaRPr lang="en-US" altLang="ja-JP" sz="2000" b="1" dirty="0">
              <a:latin typeface="+mj-lt"/>
              <a:ea typeface="游ゴシック" panose="020B0400000000000000" pitchFamily="50" charset="-128"/>
            </a:endParaRPr>
          </a:p>
        </p:txBody>
      </p:sp>
      <p:sp>
        <p:nvSpPr>
          <p:cNvPr id="14" name="テキスト ボックス 2">
            <a:extLst>
              <a:ext uri="{FF2B5EF4-FFF2-40B4-BE49-F238E27FC236}">
                <a16:creationId xmlns:a16="http://schemas.microsoft.com/office/drawing/2014/main" id="{C0918C61-A819-4874-AC1F-F86026DE9331}"/>
              </a:ext>
            </a:extLst>
          </p:cNvPr>
          <p:cNvSpPr txBox="1"/>
          <p:nvPr/>
        </p:nvSpPr>
        <p:spPr>
          <a:xfrm>
            <a:off x="285224" y="1133021"/>
            <a:ext cx="6104944" cy="400110"/>
          </a:xfrm>
          <a:prstGeom prst="rect">
            <a:avLst/>
          </a:prstGeom>
          <a:solidFill>
            <a:srgbClr val="E6E9EE"/>
          </a:solidFill>
        </p:spPr>
        <p:txBody>
          <a:bodyPr wrap="square" rtlCol="0">
            <a:spAutoFit/>
          </a:bodyPr>
          <a:lstStyle/>
          <a:p>
            <a:pPr lvl="0" algn="ctr">
              <a:defRPr/>
            </a:pPr>
            <a:r>
              <a:rPr lang="en-US" altLang="ja-JP" sz="2000" dirty="0">
                <a:solidFill>
                  <a:prstClr val="black"/>
                </a:solidFill>
                <a:latin typeface="+mj-lt"/>
                <a:ea typeface="游ゴシック" panose="020B0400000000000000" pitchFamily="50" charset="-128"/>
              </a:rPr>
              <a:t>The proposed model</a:t>
            </a:r>
            <a:endParaRPr kumimoji="1" lang="ja-JP" altLang="en-US" sz="2000" i="0" u="none" strike="noStrike" kern="1200" cap="none" spc="0" normalizeH="0" baseline="0" noProof="0" dirty="0">
              <a:ln>
                <a:noFill/>
              </a:ln>
              <a:solidFill>
                <a:prstClr val="black"/>
              </a:solidFill>
              <a:effectLst/>
              <a:uLnTx/>
              <a:uFillTx/>
              <a:latin typeface="+mj-lt"/>
              <a:ea typeface="游ゴシック" panose="020B0400000000000000" pitchFamily="50" charset="-128"/>
            </a:endParaRPr>
          </a:p>
        </p:txBody>
      </p:sp>
      <p:sp>
        <p:nvSpPr>
          <p:cNvPr id="15" name="テキスト ボックス 19">
            <a:extLst>
              <a:ext uri="{FF2B5EF4-FFF2-40B4-BE49-F238E27FC236}">
                <a16:creationId xmlns:a16="http://schemas.microsoft.com/office/drawing/2014/main" id="{0F851A06-47D6-4403-BA9C-1FC4948A71AA}"/>
              </a:ext>
            </a:extLst>
          </p:cNvPr>
          <p:cNvSpPr txBox="1"/>
          <p:nvPr/>
        </p:nvSpPr>
        <p:spPr>
          <a:xfrm>
            <a:off x="5975498" y="1133745"/>
            <a:ext cx="5902325" cy="400110"/>
          </a:xfrm>
          <a:prstGeom prst="rect">
            <a:avLst/>
          </a:prstGeom>
          <a:solidFill>
            <a:srgbClr val="E6E9EE"/>
          </a:solidFill>
        </p:spPr>
        <p:txBody>
          <a:bodyPr wrap="square" rtlCol="0">
            <a:spAutoFit/>
          </a:bodyPr>
          <a:lstStyle/>
          <a:p>
            <a:pPr lvl="0" algn="ctr">
              <a:defRPr/>
            </a:pPr>
            <a:r>
              <a:rPr kumimoji="0" lang="en-US" altLang="ja-JP" sz="2000"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Arial"/>
              </a:rPr>
              <a:t>Fused LASSO</a:t>
            </a:r>
            <a:endParaRPr kumimoji="0" lang="ja-JP" altLang="en-US" sz="2000"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Arial"/>
            </a:endParaRPr>
          </a:p>
        </p:txBody>
      </p:sp>
      <p:sp>
        <p:nvSpPr>
          <p:cNvPr id="30" name="文本框 29">
            <a:extLst>
              <a:ext uri="{FF2B5EF4-FFF2-40B4-BE49-F238E27FC236}">
                <a16:creationId xmlns:a16="http://schemas.microsoft.com/office/drawing/2014/main" id="{DFDD568C-0DD5-4780-8954-C5D58CFCA593}"/>
              </a:ext>
            </a:extLst>
          </p:cNvPr>
          <p:cNvSpPr txBox="1"/>
          <p:nvPr/>
        </p:nvSpPr>
        <p:spPr>
          <a:xfrm>
            <a:off x="402667" y="1558151"/>
            <a:ext cx="6095170" cy="338554"/>
          </a:xfrm>
          <a:prstGeom prst="rect">
            <a:avLst/>
          </a:prstGeom>
          <a:noFill/>
        </p:spPr>
        <p:txBody>
          <a:bodyPr wrap="square">
            <a:spAutoFit/>
          </a:bodyPr>
          <a:lstStyle/>
          <a:p>
            <a:pPr algn="ctr"/>
            <a:r>
              <a:rPr lang="en-US" altLang="ja-JP" sz="1600" dirty="0">
                <a:solidFill>
                  <a:schemeClr val="dk1"/>
                </a:solidFill>
                <a:latin typeface="+mj-lt"/>
                <a:ea typeface="游ゴシック" panose="020B0400000000000000" pitchFamily="50" charset="-128"/>
              </a:rPr>
              <a:t>Intercept</a:t>
            </a:r>
            <a:endParaRPr lang="ja-JP" altLang="en-US" sz="1600" dirty="0">
              <a:solidFill>
                <a:schemeClr val="dk1"/>
              </a:solidFill>
              <a:latin typeface="+mj-lt"/>
              <a:ea typeface="游ゴシック" panose="020B0400000000000000" pitchFamily="50" charset="-128"/>
            </a:endParaRPr>
          </a:p>
        </p:txBody>
      </p:sp>
      <p:sp>
        <p:nvSpPr>
          <p:cNvPr id="31" name="文本框 30">
            <a:extLst>
              <a:ext uri="{FF2B5EF4-FFF2-40B4-BE49-F238E27FC236}">
                <a16:creationId xmlns:a16="http://schemas.microsoft.com/office/drawing/2014/main" id="{2C533115-EDD7-44E6-9E3D-738E9BFC26C7}"/>
              </a:ext>
            </a:extLst>
          </p:cNvPr>
          <p:cNvSpPr txBox="1"/>
          <p:nvPr/>
        </p:nvSpPr>
        <p:spPr>
          <a:xfrm>
            <a:off x="5975498" y="1546285"/>
            <a:ext cx="6095170" cy="338554"/>
          </a:xfrm>
          <a:prstGeom prst="rect">
            <a:avLst/>
          </a:prstGeom>
          <a:noFill/>
        </p:spPr>
        <p:txBody>
          <a:bodyPr wrap="square">
            <a:spAutoFit/>
          </a:bodyPr>
          <a:lstStyle/>
          <a:p>
            <a:pPr algn="ctr"/>
            <a:r>
              <a:rPr lang="en-US" altLang="ja-JP" sz="1600" dirty="0">
                <a:solidFill>
                  <a:schemeClr val="dk1"/>
                </a:solidFill>
                <a:latin typeface="+mj-lt"/>
                <a:ea typeface="游ゴシック" panose="020B0400000000000000" pitchFamily="50" charset="-128"/>
              </a:rPr>
              <a:t>Coefficient of neighborhood dummy </a:t>
            </a:r>
            <a:endParaRPr lang="ja-JP" altLang="en-US" sz="1600" dirty="0">
              <a:solidFill>
                <a:schemeClr val="dk1"/>
              </a:solidFill>
              <a:latin typeface="+mj-lt"/>
              <a:ea typeface="游ゴシック" panose="020B0400000000000000" pitchFamily="50" charset="-128"/>
            </a:endParaRPr>
          </a:p>
        </p:txBody>
      </p:sp>
      <p:sp>
        <p:nvSpPr>
          <p:cNvPr id="32" name="文本框 31">
            <a:extLst>
              <a:ext uri="{FF2B5EF4-FFF2-40B4-BE49-F238E27FC236}">
                <a16:creationId xmlns:a16="http://schemas.microsoft.com/office/drawing/2014/main" id="{65BBC306-71DC-4E11-B7AB-2AA84A211FB3}"/>
              </a:ext>
            </a:extLst>
          </p:cNvPr>
          <p:cNvSpPr txBox="1"/>
          <p:nvPr/>
        </p:nvSpPr>
        <p:spPr>
          <a:xfrm>
            <a:off x="6562767" y="5786038"/>
            <a:ext cx="5462889" cy="707886"/>
          </a:xfrm>
          <a:prstGeom prst="rect">
            <a:avLst/>
          </a:prstGeom>
          <a:noFill/>
        </p:spPr>
        <p:txBody>
          <a:bodyPr wrap="square">
            <a:spAutoFit/>
          </a:bodyPr>
          <a:lstStyle/>
          <a:p>
            <a:pPr marL="252000" indent="-252000">
              <a:buClr>
                <a:schemeClr val="accent1"/>
              </a:buClr>
              <a:buSzPct val="100000"/>
              <a:buFont typeface="Arial" panose="020B0604020202020204" pitchFamily="34" charset="0"/>
              <a:buChar char="•"/>
              <a:defRPr/>
            </a:pPr>
            <a:r>
              <a:rPr lang="en-US" altLang="ja-JP" sz="2000" dirty="0">
                <a:latin typeface="+mj-lt"/>
                <a:ea typeface="Yu Gothic Medium" panose="020B0500000000000000" pitchFamily="50" charset="-128"/>
              </a:rPr>
              <a:t>Continuous spatial variations </a:t>
            </a:r>
            <a:r>
              <a:rPr lang="en-US" altLang="ja-JP" sz="2000" b="1" dirty="0">
                <a:latin typeface="+mj-lt"/>
                <a:ea typeface="Yu Gothic Medium" panose="020B0500000000000000" pitchFamily="50" charset="-128"/>
              </a:rPr>
              <a:t>were not successfully separated out </a:t>
            </a:r>
          </a:p>
        </p:txBody>
      </p:sp>
      <p:pic>
        <p:nvPicPr>
          <p:cNvPr id="18" name="图片 17" descr="地图&#10;&#10;描述已自动生成">
            <a:extLst>
              <a:ext uri="{FF2B5EF4-FFF2-40B4-BE49-F238E27FC236}">
                <a16:creationId xmlns:a16="http://schemas.microsoft.com/office/drawing/2014/main" id="{6DED3C6D-4E3C-4FD8-9FA6-9DD3E5A37BF1}"/>
              </a:ext>
            </a:extLst>
          </p:cNvPr>
          <p:cNvPicPr>
            <a:picLocks noChangeAspect="1"/>
          </p:cNvPicPr>
          <p:nvPr/>
        </p:nvPicPr>
        <p:blipFill rotWithShape="1">
          <a:blip r:embed="rId5">
            <a:extLst>
              <a:ext uri="{28A0092B-C50C-407E-A947-70E740481C1C}">
                <a14:useLocalDpi xmlns:a14="http://schemas.microsoft.com/office/drawing/2010/main" val="0"/>
              </a:ext>
            </a:extLst>
          </a:blip>
          <a:srcRect r="12894"/>
          <a:stretch/>
        </p:blipFill>
        <p:spPr>
          <a:xfrm>
            <a:off x="1068784" y="1861915"/>
            <a:ext cx="4695573" cy="3742588"/>
          </a:xfrm>
          <a:prstGeom prst="rect">
            <a:avLst/>
          </a:prstGeom>
        </p:spPr>
      </p:pic>
      <p:sp>
        <p:nvSpPr>
          <p:cNvPr id="19" name="矩形 18">
            <a:extLst>
              <a:ext uri="{FF2B5EF4-FFF2-40B4-BE49-F238E27FC236}">
                <a16:creationId xmlns:a16="http://schemas.microsoft.com/office/drawing/2014/main" id="{01942804-2D5D-4D47-A8A0-7E2C90832711}"/>
              </a:ext>
            </a:extLst>
          </p:cNvPr>
          <p:cNvSpPr/>
          <p:nvPr/>
        </p:nvSpPr>
        <p:spPr>
          <a:xfrm>
            <a:off x="3133629" y="3084173"/>
            <a:ext cx="1451114" cy="1207604"/>
          </a:xfrm>
          <a:prstGeom prst="rect">
            <a:avLst/>
          </a:pr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矩形 19">
            <a:extLst>
              <a:ext uri="{FF2B5EF4-FFF2-40B4-BE49-F238E27FC236}">
                <a16:creationId xmlns:a16="http://schemas.microsoft.com/office/drawing/2014/main" id="{61D51225-E621-46B4-A66F-FF85423BA6AE}"/>
              </a:ext>
            </a:extLst>
          </p:cNvPr>
          <p:cNvSpPr/>
          <p:nvPr/>
        </p:nvSpPr>
        <p:spPr>
          <a:xfrm>
            <a:off x="1244025" y="3138980"/>
            <a:ext cx="1451114" cy="1207604"/>
          </a:xfrm>
          <a:prstGeom prst="rect">
            <a:avLst/>
          </a:prstGeom>
          <a:noFill/>
          <a:ln w="38100">
            <a:solidFill>
              <a:srgbClr val="8497B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图片 20" descr="地图&#10;&#10;描述已自动生成">
            <a:extLst>
              <a:ext uri="{FF2B5EF4-FFF2-40B4-BE49-F238E27FC236}">
                <a16:creationId xmlns:a16="http://schemas.microsoft.com/office/drawing/2014/main" id="{5ECFB5DE-8940-4FAD-B7B6-C048CBB1152E}"/>
              </a:ext>
            </a:extLst>
          </p:cNvPr>
          <p:cNvPicPr>
            <a:picLocks noChangeAspect="1"/>
          </p:cNvPicPr>
          <p:nvPr/>
        </p:nvPicPr>
        <p:blipFill rotWithShape="1">
          <a:blip r:embed="rId5">
            <a:extLst>
              <a:ext uri="{28A0092B-C50C-407E-A947-70E740481C1C}">
                <a14:useLocalDpi xmlns:a14="http://schemas.microsoft.com/office/drawing/2010/main" val="0"/>
              </a:ext>
            </a:extLst>
          </a:blip>
          <a:srcRect l="86691" t="34475" r="97" b="33418"/>
          <a:stretch/>
        </p:blipFill>
        <p:spPr>
          <a:xfrm>
            <a:off x="5129913" y="4660716"/>
            <a:ext cx="427285" cy="795503"/>
          </a:xfrm>
          <a:prstGeom prst="rect">
            <a:avLst/>
          </a:prstGeom>
        </p:spPr>
      </p:pic>
      <p:sp>
        <p:nvSpPr>
          <p:cNvPr id="22" name="矩形 21">
            <a:extLst>
              <a:ext uri="{FF2B5EF4-FFF2-40B4-BE49-F238E27FC236}">
                <a16:creationId xmlns:a16="http://schemas.microsoft.com/office/drawing/2014/main" id="{ECFA30F5-40DC-4493-A400-CBE7BAEEA960}"/>
              </a:ext>
            </a:extLst>
          </p:cNvPr>
          <p:cNvSpPr/>
          <p:nvPr/>
        </p:nvSpPr>
        <p:spPr>
          <a:xfrm>
            <a:off x="8787114" y="3050691"/>
            <a:ext cx="1451114" cy="1207604"/>
          </a:xfrm>
          <a:prstGeom prst="rect">
            <a:avLst/>
          </a:pr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矩形 22">
            <a:extLst>
              <a:ext uri="{FF2B5EF4-FFF2-40B4-BE49-F238E27FC236}">
                <a16:creationId xmlns:a16="http://schemas.microsoft.com/office/drawing/2014/main" id="{92293B29-F190-428F-B935-3F1B6009B0AF}"/>
              </a:ext>
            </a:extLst>
          </p:cNvPr>
          <p:cNvSpPr/>
          <p:nvPr/>
        </p:nvSpPr>
        <p:spPr>
          <a:xfrm>
            <a:off x="6897510" y="3105498"/>
            <a:ext cx="1451114" cy="1207604"/>
          </a:xfrm>
          <a:prstGeom prst="rect">
            <a:avLst/>
          </a:prstGeom>
          <a:noFill/>
          <a:ln w="38100">
            <a:solidFill>
              <a:srgbClr val="8497B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941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Introduction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graphicFrame>
        <p:nvGraphicFramePr>
          <p:cNvPr id="13" name="表格 7">
            <a:extLst>
              <a:ext uri="{FF2B5EF4-FFF2-40B4-BE49-F238E27FC236}">
                <a16:creationId xmlns:a16="http://schemas.microsoft.com/office/drawing/2014/main" id="{01E36B4F-48FC-485D-AC05-2648C70E075C}"/>
              </a:ext>
            </a:extLst>
          </p:cNvPr>
          <p:cNvGraphicFramePr>
            <a:graphicFrameLocks noGrp="1"/>
          </p:cNvGraphicFramePr>
          <p:nvPr>
            <p:extLst>
              <p:ext uri="{D42A27DB-BD31-4B8C-83A1-F6EECF244321}">
                <p14:modId xmlns:p14="http://schemas.microsoft.com/office/powerpoint/2010/main" val="2332553007"/>
              </p:ext>
            </p:extLst>
          </p:nvPr>
        </p:nvGraphicFramePr>
        <p:xfrm>
          <a:off x="745422" y="2373165"/>
          <a:ext cx="10984896" cy="2287459"/>
        </p:xfrm>
        <a:graphic>
          <a:graphicData uri="http://schemas.openxmlformats.org/drawingml/2006/table">
            <a:tbl>
              <a:tblPr firstRow="1" bandRow="1">
                <a:tableStyleId>{5C22544A-7EE6-4342-B048-85BDC9FD1C3A}</a:tableStyleId>
              </a:tblPr>
              <a:tblGrid>
                <a:gridCol w="6224220">
                  <a:extLst>
                    <a:ext uri="{9D8B030D-6E8A-4147-A177-3AD203B41FA5}">
                      <a16:colId xmlns:a16="http://schemas.microsoft.com/office/drawing/2014/main" val="2430539903"/>
                    </a:ext>
                  </a:extLst>
                </a:gridCol>
                <a:gridCol w="4760676">
                  <a:extLst>
                    <a:ext uri="{9D8B030D-6E8A-4147-A177-3AD203B41FA5}">
                      <a16:colId xmlns:a16="http://schemas.microsoft.com/office/drawing/2014/main" val="3810625897"/>
                    </a:ext>
                  </a:extLst>
                </a:gridCol>
              </a:tblGrid>
              <a:tr h="443120">
                <a:tc>
                  <a:txBody>
                    <a:bodyPr/>
                    <a:lstStyle/>
                    <a:p>
                      <a:pPr algn="ctr"/>
                      <a:r>
                        <a:rPr kumimoji="0" lang="en-US" altLang="ja-JP" sz="2400" b="0" dirty="0">
                          <a:solidFill>
                            <a:schemeClr val="tx1"/>
                          </a:solidFill>
                          <a:latin typeface="+mj-lt"/>
                          <a:ea typeface="游ゴシック" panose="020B0400000000000000" pitchFamily="50" charset="-128"/>
                          <a:cs typeface="Arial"/>
                        </a:rPr>
                        <a:t>Continuous scale</a:t>
                      </a:r>
                      <a:endParaRPr kumimoji="0" lang="ja-JP" altLang="en-US" sz="2400" b="0" dirty="0">
                        <a:solidFill>
                          <a:schemeClr val="tx1"/>
                        </a:solidFill>
                        <a:latin typeface="+mj-lt"/>
                        <a:ea typeface="游ゴシック" panose="020B0400000000000000" pitchFamily="50" charset="-128"/>
                        <a:cs typeface="Aria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0" kern="1200" dirty="0">
                          <a:solidFill>
                            <a:schemeClr val="tx1"/>
                          </a:solidFill>
                          <a:latin typeface="+mj-lt"/>
                          <a:ea typeface="游ゴシック" panose="020B0400000000000000" pitchFamily="50" charset="-128"/>
                          <a:cs typeface="Arial"/>
                        </a:rPr>
                        <a:t>Discrete scale</a:t>
                      </a:r>
                      <a:endParaRPr kumimoji="0" lang="ja-JP" altLang="en-US" sz="2400" b="0" kern="1200" dirty="0">
                        <a:solidFill>
                          <a:schemeClr val="tx1"/>
                        </a:solidFill>
                        <a:latin typeface="+mj-lt"/>
                        <a:ea typeface="游ゴシック" panose="020B0400000000000000" pitchFamily="50" charset="-128"/>
                        <a:cs typeface="Aria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198708847"/>
                  </a:ext>
                </a:extLst>
              </a:tr>
              <a:tr h="805298">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kern="1200" dirty="0">
                          <a:solidFill>
                            <a:schemeClr val="tx1"/>
                          </a:solidFill>
                          <a:latin typeface="+mj-lt"/>
                          <a:ea typeface="游ゴシック" panose="020B0400000000000000" pitchFamily="50" charset="-128"/>
                          <a:cs typeface="+mn-cs"/>
                        </a:rPr>
                        <a:t>Estimate spatially varying coefficients (SVC)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kern="1200" dirty="0">
                          <a:solidFill>
                            <a:schemeClr val="tx1"/>
                          </a:solidFill>
                          <a:latin typeface="+mj-lt"/>
                          <a:ea typeface="游ゴシック" panose="020B0400000000000000" pitchFamily="50" charset="-128"/>
                          <a:cs typeface="+mn-cs"/>
                        </a:rPr>
                        <a:t>on each sample site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2000" kern="1200" dirty="0">
                          <a:solidFill>
                            <a:schemeClr val="tx1"/>
                          </a:solidFill>
                          <a:effectLst/>
                          <a:latin typeface="+mn-lt"/>
                          <a:ea typeface="+mn-ea"/>
                          <a:cs typeface="+mn-cs"/>
                        </a:rPr>
                        <a:t>Estimate the coefficient for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2000" kern="1200" dirty="0">
                          <a:solidFill>
                            <a:schemeClr val="tx1"/>
                          </a:solidFill>
                          <a:effectLst/>
                          <a:latin typeface="+mn-lt"/>
                          <a:ea typeface="+mn-ea"/>
                          <a:cs typeface="+mn-cs"/>
                        </a:rPr>
                        <a:t>each discrete subregion</a:t>
                      </a:r>
                      <a:endParaRPr kumimoji="1" lang="en-US" altLang="ja-JP" sz="2000" b="1" kern="1200" dirty="0">
                        <a:solidFill>
                          <a:schemeClr val="tx1"/>
                        </a:solidFill>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5346643"/>
                  </a:ext>
                </a:extLst>
              </a:tr>
              <a:tr h="1024961">
                <a:tc>
                  <a:txBody>
                    <a:bodyPr/>
                    <a:lstStyle/>
                    <a:p>
                      <a:pPr marL="285750" indent="-285750" algn="l">
                        <a:lnSpc>
                          <a:spcPct val="100000"/>
                        </a:lnSpc>
                        <a:buClr>
                          <a:schemeClr val="accent1"/>
                        </a:buClr>
                        <a:buSzPct val="100000"/>
                        <a:buFont typeface="Arial" panose="020B0604020202020204" pitchFamily="34" charset="0"/>
                        <a:buChar char="•"/>
                      </a:pPr>
                      <a:r>
                        <a:rPr kumimoji="1" lang="en-US" altLang="ja-JP" sz="1800" dirty="0">
                          <a:solidFill>
                            <a:schemeClr val="tx1">
                              <a:lumMod val="50000"/>
                              <a:lumOff val="50000"/>
                            </a:schemeClr>
                          </a:solidFill>
                          <a:latin typeface="+mj-lt"/>
                          <a:ea typeface="Yu Gothic Medium" panose="020B0500000000000000" pitchFamily="50" charset="-128"/>
                        </a:rPr>
                        <a:t>(Multi-scale) Geographically weighted regression</a:t>
                      </a:r>
                      <a:r>
                        <a:rPr kumimoji="1" lang="ja-JP" altLang="en-US" sz="1800" dirty="0">
                          <a:solidFill>
                            <a:schemeClr val="tx1">
                              <a:lumMod val="50000"/>
                              <a:lumOff val="50000"/>
                            </a:schemeClr>
                          </a:solidFill>
                          <a:latin typeface="+mj-lt"/>
                          <a:ea typeface="Yu Gothic Medium" panose="020B0500000000000000" pitchFamily="50" charset="-128"/>
                        </a:rPr>
                        <a:t> </a:t>
                      </a:r>
                      <a:endParaRPr kumimoji="1" lang="en-US" altLang="ja-JP" sz="1800" dirty="0">
                        <a:solidFill>
                          <a:schemeClr val="tx1">
                            <a:lumMod val="50000"/>
                            <a:lumOff val="50000"/>
                          </a:schemeClr>
                        </a:solidFill>
                        <a:latin typeface="+mj-lt"/>
                        <a:ea typeface="Yu Gothic Medium" panose="020B0500000000000000" pitchFamily="50" charset="-128"/>
                      </a:endParaRPr>
                    </a:p>
                    <a:p>
                      <a:pPr marL="285750" indent="-285750" algn="l">
                        <a:lnSpc>
                          <a:spcPct val="100000"/>
                        </a:lnSpc>
                        <a:buClr>
                          <a:schemeClr val="accent1"/>
                        </a:buClr>
                        <a:buSzPct val="100000"/>
                        <a:buFont typeface="Arial" panose="020B0604020202020204" pitchFamily="34" charset="0"/>
                        <a:buChar char="•"/>
                      </a:pPr>
                      <a:r>
                        <a:rPr kumimoji="1" lang="en-US" altLang="ja-JP" sz="1800" dirty="0">
                          <a:solidFill>
                            <a:schemeClr val="tx1">
                              <a:lumMod val="50000"/>
                              <a:lumOff val="50000"/>
                            </a:schemeClr>
                          </a:solidFill>
                          <a:latin typeface="+mj-lt"/>
                          <a:ea typeface="Yu Gothic Medium" panose="020B0500000000000000" pitchFamily="50" charset="-128"/>
                        </a:rPr>
                        <a:t>Bayesian SVC  </a:t>
                      </a:r>
                    </a:p>
                    <a:p>
                      <a:pPr marL="285750" indent="-285750" algn="l">
                        <a:lnSpc>
                          <a:spcPct val="100000"/>
                        </a:lnSpc>
                        <a:buClr>
                          <a:schemeClr val="accent1"/>
                        </a:buClr>
                        <a:buSzPct val="100000"/>
                        <a:buFont typeface="Arial" panose="020B0604020202020204" pitchFamily="34" charset="0"/>
                        <a:buChar char="•"/>
                      </a:pPr>
                      <a:r>
                        <a:rPr kumimoji="1" lang="en-US" altLang="ja-JP" sz="1800" dirty="0">
                          <a:solidFill>
                            <a:schemeClr val="tx1">
                              <a:lumMod val="50000"/>
                              <a:lumOff val="50000"/>
                            </a:schemeClr>
                          </a:solidFill>
                          <a:latin typeface="+mj-lt"/>
                          <a:ea typeface="Yu Gothic Medium" panose="020B0500000000000000" pitchFamily="50" charset="-128"/>
                        </a:rPr>
                        <a:t>(Random effect) Eigenvector spatial filtering-based SVC</a:t>
                      </a:r>
                      <a:r>
                        <a:rPr kumimoji="1" lang="ja-JP" altLang="en-US" sz="1800" dirty="0">
                          <a:solidFill>
                            <a:schemeClr val="tx1">
                              <a:lumMod val="50000"/>
                              <a:lumOff val="50000"/>
                            </a:schemeClr>
                          </a:solidFill>
                          <a:latin typeface="+mj-lt"/>
                          <a:ea typeface="Yu Gothic Medium" panose="020B0500000000000000" pitchFamily="50" charset="-128"/>
                        </a:rPr>
                        <a:t> </a:t>
                      </a:r>
                      <a:endParaRPr kumimoji="1" lang="en-US" altLang="ja-JP" sz="1600" dirty="0">
                        <a:solidFill>
                          <a:schemeClr val="tx1">
                            <a:lumMod val="50000"/>
                            <a:lumOff val="50000"/>
                          </a:schemeClr>
                        </a:solidFill>
                        <a:latin typeface="+mj-lt"/>
                        <a:ea typeface="Yu Gothic Medium" panose="020B0500000000000000" pitchFamily="50" charset="-128"/>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00000"/>
                        </a:lnSpc>
                        <a:buClr>
                          <a:schemeClr val="accent1"/>
                        </a:buClr>
                        <a:buSzPct val="100000"/>
                        <a:buFont typeface="Arial" panose="020B0604020202020204" pitchFamily="34" charset="0"/>
                        <a:buNone/>
                      </a:pPr>
                      <a:r>
                        <a:rPr kumimoji="1" lang="en-US" altLang="ja-JP" sz="1800" kern="1200" dirty="0">
                          <a:solidFill>
                            <a:schemeClr val="tx1">
                              <a:lumMod val="50000"/>
                              <a:lumOff val="50000"/>
                            </a:schemeClr>
                          </a:solidFill>
                          <a:latin typeface="+mj-lt"/>
                          <a:ea typeface="Yu Gothic Medium" panose="020B0500000000000000" pitchFamily="50" charset="-128"/>
                          <a:cs typeface="+mn-cs"/>
                        </a:rPr>
                        <a:t>Sparse modeling (MCP, Fused LASSO, etc.) approaches based on geographic segmentation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887713"/>
                  </a:ext>
                </a:extLst>
              </a:tr>
            </a:tbl>
          </a:graphicData>
        </a:graphic>
      </p:graphicFrame>
      <p:sp>
        <p:nvSpPr>
          <p:cNvPr id="22" name="文本框 21">
            <a:extLst>
              <a:ext uri="{FF2B5EF4-FFF2-40B4-BE49-F238E27FC236}">
                <a16:creationId xmlns:a16="http://schemas.microsoft.com/office/drawing/2014/main" id="{44E4E10B-38AA-4D1D-A819-ADE0409EF4E5}"/>
              </a:ext>
            </a:extLst>
          </p:cNvPr>
          <p:cNvSpPr txBox="1"/>
          <p:nvPr/>
        </p:nvSpPr>
        <p:spPr>
          <a:xfrm>
            <a:off x="368367" y="1241477"/>
            <a:ext cx="11578467" cy="830997"/>
          </a:xfrm>
          <a:prstGeom prst="rect">
            <a:avLst/>
          </a:prstGeom>
          <a:noFill/>
        </p:spPr>
        <p:txBody>
          <a:bodyPr wrap="square">
            <a:spAutoFit/>
          </a:bodyPr>
          <a:lstStyle/>
          <a:p>
            <a:pPr marL="285750" indent="-285750">
              <a:spcAft>
                <a:spcPts val="1200"/>
              </a:spcAft>
              <a:buClr>
                <a:schemeClr val="accent1"/>
              </a:buClr>
              <a:buFont typeface="Arial" panose="020B0604020202020204" pitchFamily="34" charset="0"/>
              <a:buChar char="•"/>
            </a:pPr>
            <a:r>
              <a:rPr lang="en-US" altLang="ja-JP" sz="2400" b="1" dirty="0">
                <a:solidFill>
                  <a:schemeClr val="accent1"/>
                </a:solidFill>
                <a:latin typeface="+mj-lt"/>
                <a:ea typeface="Yu Gothic Medium" panose="020B0500000000000000" pitchFamily="50" charset="-128"/>
                <a:cs typeface="Times New Roman" panose="02020603050405020304" pitchFamily="18" charset="0"/>
              </a:rPr>
              <a:t>Previous studies </a:t>
            </a:r>
            <a:r>
              <a:rPr lang="en-US" altLang="ja-JP" sz="2400" dirty="0">
                <a:latin typeface="+mj-lt"/>
                <a:ea typeface="Yu Gothic Medium" panose="020B0500000000000000" pitchFamily="50" charset="-128"/>
                <a:cs typeface="Times New Roman" panose="02020603050405020304" pitchFamily="18" charset="0"/>
              </a:rPr>
              <a:t>consider continuous and discrete scale of spatial heterogeneity </a:t>
            </a:r>
            <a:r>
              <a:rPr lang="en-US" altLang="ja-JP" sz="2400" b="1" dirty="0">
                <a:solidFill>
                  <a:schemeClr val="accent1"/>
                </a:solidFill>
                <a:latin typeface="+mj-lt"/>
                <a:ea typeface="Yu Gothic Medium" panose="020B0500000000000000" pitchFamily="50" charset="-128"/>
                <a:cs typeface="Times New Roman" panose="02020603050405020304" pitchFamily="18" charset="0"/>
              </a:rPr>
              <a:t>separately</a:t>
            </a:r>
            <a:r>
              <a:rPr lang="en-US" altLang="ja-JP" sz="2400" dirty="0">
                <a:latin typeface="+mj-lt"/>
                <a:ea typeface="Yu Gothic Medium" panose="020B0500000000000000" pitchFamily="50" charset="-128"/>
                <a:cs typeface="Times New Roman" panose="02020603050405020304" pitchFamily="18" charset="0"/>
              </a:rPr>
              <a:t>.</a:t>
            </a:r>
          </a:p>
        </p:txBody>
      </p:sp>
      <p:sp>
        <p:nvSpPr>
          <p:cNvPr id="7" name="文本框 6">
            <a:extLst>
              <a:ext uri="{FF2B5EF4-FFF2-40B4-BE49-F238E27FC236}">
                <a16:creationId xmlns:a16="http://schemas.microsoft.com/office/drawing/2014/main" id="{691F40E3-458D-43A4-A997-F70FC8A5C522}"/>
              </a:ext>
            </a:extLst>
          </p:cNvPr>
          <p:cNvSpPr txBox="1"/>
          <p:nvPr/>
        </p:nvSpPr>
        <p:spPr>
          <a:xfrm>
            <a:off x="368367" y="5051939"/>
            <a:ext cx="11578467" cy="830997"/>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altLang="ja-JP" sz="2400" dirty="0">
                <a:latin typeface="+mj-lt"/>
                <a:ea typeface="Yu Gothic Medium" panose="020B0500000000000000" pitchFamily="50" charset="-128"/>
                <a:cs typeface="Times New Roman" panose="02020603050405020304" pitchFamily="18" charset="0"/>
              </a:rPr>
              <a:t>However, spatial heterogeneity with </a:t>
            </a:r>
            <a:r>
              <a:rPr lang="en-US" altLang="ja-JP" sz="2400" b="1" dirty="0">
                <a:solidFill>
                  <a:schemeClr val="accent1"/>
                </a:solidFill>
                <a:latin typeface="+mj-lt"/>
                <a:ea typeface="Yu Gothic Medium" panose="020B0500000000000000" pitchFamily="50" charset="-128"/>
                <a:cs typeface="Times New Roman" panose="02020603050405020304" pitchFamily="18" charset="0"/>
              </a:rPr>
              <a:t>multiple scales may exist simultaneously </a:t>
            </a:r>
            <a:r>
              <a:rPr lang="en-US" altLang="ja-JP" sz="2400" dirty="0">
                <a:latin typeface="+mj-lt"/>
                <a:ea typeface="Yu Gothic Medium" panose="020B0500000000000000" pitchFamily="50" charset="-128"/>
                <a:cs typeface="Times New Roman" panose="02020603050405020304" pitchFamily="18" charset="0"/>
              </a:rPr>
              <a:t>in urban housing market with complex characteristics and formations.</a:t>
            </a:r>
            <a:endParaRPr lang="ja-JP" altLang="en-US" sz="2400" dirty="0">
              <a:latin typeface="+mj-lt"/>
              <a:ea typeface="Yu Gothic Medium" panose="020B0500000000000000" pitchFamily="50" charset="-128"/>
              <a:cs typeface="Times New Roman" panose="02020603050405020304" pitchFamily="18" charset="0"/>
            </a:endParaRPr>
          </a:p>
        </p:txBody>
      </p:sp>
    </p:spTree>
    <p:extLst>
      <p:ext uri="{BB962C8B-B14F-4D97-AF65-F5344CB8AC3E}">
        <p14:creationId xmlns:p14="http://schemas.microsoft.com/office/powerpoint/2010/main" val="268425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Purpose of this study</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11" name="文本框 10">
            <a:extLst>
              <a:ext uri="{FF2B5EF4-FFF2-40B4-BE49-F238E27FC236}">
                <a16:creationId xmlns:a16="http://schemas.microsoft.com/office/drawing/2014/main" id="{F2A7CCD0-45C0-423E-9C46-D029CB17F1A3}"/>
              </a:ext>
            </a:extLst>
          </p:cNvPr>
          <p:cNvSpPr txBox="1"/>
          <p:nvPr/>
        </p:nvSpPr>
        <p:spPr>
          <a:xfrm>
            <a:off x="368368" y="1222067"/>
            <a:ext cx="11823632" cy="830997"/>
          </a:xfrm>
          <a:prstGeom prst="rect">
            <a:avLst/>
          </a:prstGeom>
          <a:noFill/>
        </p:spPr>
        <p:txBody>
          <a:bodyPr wrap="square">
            <a:spAutoFit/>
          </a:bodyPr>
          <a:lstStyle/>
          <a:p>
            <a:pPr>
              <a:buClr>
                <a:srgbClr val="2E75B6"/>
              </a:buClr>
            </a:pPr>
            <a:r>
              <a:rPr kumimoji="1" lang="en-US" altLang="ja-JP" sz="2400" b="1" i="0" u="none" strike="noStrike" kern="1200" cap="none" spc="0" normalizeH="0" baseline="0" noProof="0" dirty="0">
                <a:ln>
                  <a:noFill/>
                </a:ln>
                <a:solidFill>
                  <a:prstClr val="black"/>
                </a:solidFill>
                <a:effectLst/>
                <a:uLnTx/>
                <a:uFillTx/>
                <a:latin typeface="Arial"/>
                <a:ea typeface="微软雅黑"/>
                <a:cs typeface="+mn-cs"/>
              </a:rPr>
              <a:t>Modeling multi-scale spatial heterogeneity simultaneously to better understand characteristics of </a:t>
            </a:r>
            <a:r>
              <a:rPr lang="en-US" altLang="ja-JP" sz="2400" b="1" dirty="0"/>
              <a:t>the real estate market</a:t>
            </a:r>
            <a:endParaRPr kumimoji="1" lang="ja-JP" altLang="en-US" sz="24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2" name="文本框 11">
            <a:extLst>
              <a:ext uri="{FF2B5EF4-FFF2-40B4-BE49-F238E27FC236}">
                <a16:creationId xmlns:a16="http://schemas.microsoft.com/office/drawing/2014/main" id="{5BC2CCF4-8686-48F4-895A-508075C8E6E5}"/>
              </a:ext>
            </a:extLst>
          </p:cNvPr>
          <p:cNvSpPr txBox="1"/>
          <p:nvPr/>
        </p:nvSpPr>
        <p:spPr>
          <a:xfrm>
            <a:off x="581550" y="2373084"/>
            <a:ext cx="11414980" cy="3216265"/>
          </a:xfrm>
          <a:prstGeom prst="rect">
            <a:avLst/>
          </a:prstGeom>
          <a:noFill/>
        </p:spPr>
        <p:txBody>
          <a:bodyPr wrap="square">
            <a:spAutoFit/>
          </a:bodyPr>
          <a:lstStyle/>
          <a:p>
            <a:pPr marL="342900" indent="-342900">
              <a:spcAft>
                <a:spcPts val="600"/>
              </a:spcAft>
              <a:buClr>
                <a:schemeClr val="accent1"/>
              </a:buClr>
              <a:buFont typeface="Arial" panose="020B0604020202020204" pitchFamily="34" charset="0"/>
              <a:buChar char="•"/>
            </a:pPr>
            <a:r>
              <a:rPr kumimoji="1" lang="en-US" altLang="ja-JP" sz="2200" i="0" u="none" strike="noStrike" kern="1200" cap="none" spc="0" normalizeH="0" baseline="0" noProof="0" dirty="0">
                <a:ln>
                  <a:noFill/>
                </a:ln>
                <a:solidFill>
                  <a:prstClr val="black"/>
                </a:solidFill>
                <a:effectLst/>
                <a:uLnTx/>
                <a:uFillTx/>
                <a:latin typeface="Arial"/>
                <a:ea typeface="微软雅黑"/>
                <a:cs typeface="+mn-cs"/>
              </a:rPr>
              <a:t>Propose </a:t>
            </a:r>
            <a:r>
              <a:rPr kumimoji="1" lang="en-US" altLang="ja-JP" sz="2200" b="1" i="0" u="none" strike="noStrike" kern="1200" cap="none" spc="0" normalizeH="0" baseline="0" noProof="0" dirty="0">
                <a:ln>
                  <a:noFill/>
                </a:ln>
                <a:solidFill>
                  <a:schemeClr val="accent1"/>
                </a:solidFill>
                <a:effectLst/>
                <a:uLnTx/>
                <a:uFillTx/>
                <a:latin typeface="Arial"/>
                <a:ea typeface="微软雅黑"/>
                <a:cs typeface="+mn-cs"/>
              </a:rPr>
              <a:t>a fusion model </a:t>
            </a:r>
            <a:r>
              <a:rPr kumimoji="1" lang="en-US" altLang="ja-JP" sz="2200" i="0" u="none" strike="noStrike" kern="1200" cap="none" spc="0" normalizeH="0" baseline="0" noProof="0" dirty="0">
                <a:ln>
                  <a:noFill/>
                </a:ln>
                <a:solidFill>
                  <a:prstClr val="black"/>
                </a:solidFill>
                <a:effectLst/>
                <a:uLnTx/>
                <a:uFillTx/>
                <a:latin typeface="Arial"/>
                <a:ea typeface="微软雅黑"/>
                <a:cs typeface="+mn-cs"/>
              </a:rPr>
              <a:t>by combining </a:t>
            </a:r>
            <a:r>
              <a:rPr kumimoji="1" lang="en-US" altLang="ja-JP" sz="2200" i="0" strike="noStrike" kern="1200" cap="none" spc="0" normalizeH="0" baseline="0" noProof="0" dirty="0">
                <a:ln>
                  <a:noFill/>
                </a:ln>
                <a:solidFill>
                  <a:prstClr val="black"/>
                </a:solidFill>
                <a:effectLst/>
                <a:uLnTx/>
                <a:uFillTx/>
                <a:latin typeface="Arial"/>
                <a:ea typeface="微软雅黑"/>
                <a:cs typeface="+mn-cs"/>
              </a:rPr>
              <a:t>random effect </a:t>
            </a:r>
            <a:r>
              <a:rPr kumimoji="1" lang="en-US" altLang="ja-JP" sz="2200" dirty="0">
                <a:latin typeface="+mj-lt"/>
                <a:ea typeface="Yu Gothic Medium" panose="020B0500000000000000" pitchFamily="50" charset="-128"/>
              </a:rPr>
              <a:t>eigenvector spatial filtering-based</a:t>
            </a:r>
            <a:r>
              <a:rPr lang="en-US" altLang="ja-JP" sz="2200" dirty="0">
                <a:solidFill>
                  <a:prstClr val="black"/>
                </a:solidFill>
                <a:latin typeface="Arial"/>
                <a:ea typeface="微软雅黑"/>
              </a:rPr>
              <a:t> </a:t>
            </a:r>
            <a:r>
              <a:rPr kumimoji="1" lang="en-US" altLang="ja-JP" sz="2200" i="0" strike="noStrike" kern="1200" cap="none" spc="0" normalizeH="0" baseline="0" noProof="0" dirty="0">
                <a:ln>
                  <a:noFill/>
                </a:ln>
                <a:solidFill>
                  <a:prstClr val="black"/>
                </a:solidFill>
                <a:effectLst/>
                <a:uLnTx/>
                <a:uFillTx/>
                <a:latin typeface="Arial"/>
                <a:ea typeface="微软雅黑"/>
                <a:cs typeface="+mn-cs"/>
              </a:rPr>
              <a:t>SVC (RE-ESF-SVC) and Fused LASSO.</a:t>
            </a:r>
          </a:p>
          <a:p>
            <a:pPr marL="702900" indent="-342900">
              <a:buClr>
                <a:srgbClr val="2E75B6"/>
              </a:buClr>
              <a:buFont typeface="Wingdings" panose="05000000000000000000" pitchFamily="2" charset="2"/>
              <a:buChar char="ü"/>
            </a:pPr>
            <a:endParaRPr lang="en-US" altLang="ja-JP" sz="2200" dirty="0">
              <a:solidFill>
                <a:prstClr val="black"/>
              </a:solidFill>
              <a:latin typeface="Arial"/>
              <a:ea typeface="微软雅黑"/>
            </a:endParaRPr>
          </a:p>
          <a:p>
            <a:pPr marL="702900" indent="-342900">
              <a:buClr>
                <a:srgbClr val="2E75B6"/>
              </a:buClr>
              <a:buFont typeface="Wingdings" panose="05000000000000000000" pitchFamily="2" charset="2"/>
              <a:buChar char="ü"/>
            </a:pPr>
            <a:endParaRPr kumimoji="1" lang="en-US" altLang="ja-JP" sz="2200" i="0" strike="noStrike" kern="1200" cap="none" spc="0" normalizeH="0" baseline="0" noProof="0" dirty="0">
              <a:ln>
                <a:noFill/>
              </a:ln>
              <a:solidFill>
                <a:prstClr val="black"/>
              </a:solidFill>
              <a:effectLst/>
              <a:uLnTx/>
              <a:uFillTx/>
              <a:latin typeface="Arial"/>
              <a:ea typeface="微软雅黑"/>
              <a:cs typeface="+mn-cs"/>
            </a:endParaRPr>
          </a:p>
          <a:p>
            <a:pPr marL="360000">
              <a:buClr>
                <a:srgbClr val="2E75B6"/>
              </a:buClr>
            </a:pPr>
            <a:endParaRPr lang="en-US" altLang="ja-JP" sz="2200" noProof="0" dirty="0">
              <a:solidFill>
                <a:prstClr val="black"/>
              </a:solidFill>
              <a:latin typeface="Arial"/>
              <a:ea typeface="微软雅黑"/>
            </a:endParaRPr>
          </a:p>
          <a:p>
            <a:pPr marL="360000">
              <a:buClr>
                <a:schemeClr val="accent1"/>
              </a:buClr>
            </a:pPr>
            <a:endParaRPr lang="en-US" altLang="ja-JP" sz="2200" dirty="0">
              <a:solidFill>
                <a:prstClr val="black"/>
              </a:solidFill>
              <a:latin typeface="Arial"/>
              <a:ea typeface="微软雅黑"/>
            </a:endParaRPr>
          </a:p>
          <a:p>
            <a:pPr marL="342900" indent="-342900">
              <a:buClr>
                <a:schemeClr val="accent1"/>
              </a:buClr>
              <a:buFont typeface="Arial" panose="020B0604020202020204" pitchFamily="34" charset="0"/>
              <a:buChar char="•"/>
            </a:pPr>
            <a:r>
              <a:rPr lang="en-US" altLang="ja-JP" sz="2200" dirty="0">
                <a:solidFill>
                  <a:prstClr val="black"/>
                </a:solidFill>
                <a:latin typeface="Arial"/>
                <a:ea typeface="微软雅黑"/>
              </a:rPr>
              <a:t>Propose </a:t>
            </a:r>
            <a:r>
              <a:rPr lang="en-US" altLang="ja-JP" sz="2200" b="1" dirty="0">
                <a:solidFill>
                  <a:schemeClr val="accent1"/>
                </a:solidFill>
                <a:latin typeface="Arial"/>
                <a:ea typeface="微软雅黑"/>
              </a:rPr>
              <a:t>a restricted maximum likelihood-based iterative algorithm </a:t>
            </a:r>
            <a:r>
              <a:rPr lang="en-US" altLang="ja-JP" sz="2200" dirty="0">
                <a:solidFill>
                  <a:prstClr val="black"/>
                </a:solidFill>
                <a:latin typeface="Arial"/>
                <a:ea typeface="微软雅黑"/>
              </a:rPr>
              <a:t>for parameter estimation.</a:t>
            </a:r>
          </a:p>
          <a:p>
            <a:pPr marL="342900" indent="-342900">
              <a:buClr>
                <a:schemeClr val="accent1"/>
              </a:buClr>
              <a:buFont typeface="Arial" panose="020B0604020202020204" pitchFamily="34" charset="0"/>
              <a:buChar char="•"/>
            </a:pPr>
            <a:r>
              <a:rPr kumimoji="1" lang="en-US" altLang="zh-CN" sz="2200" i="0" strike="noStrike" kern="1200" cap="none" spc="0" normalizeH="0" baseline="0" noProof="0" dirty="0">
                <a:ln>
                  <a:noFill/>
                </a:ln>
                <a:solidFill>
                  <a:prstClr val="black"/>
                </a:solidFill>
                <a:effectLst/>
                <a:uLnTx/>
                <a:uFillTx/>
                <a:latin typeface="Arial"/>
                <a:ea typeface="微软雅黑"/>
                <a:cs typeface="+mn-cs"/>
              </a:rPr>
              <a:t>Apply the proposed model to real estate prices data</a:t>
            </a:r>
            <a:endParaRPr kumimoji="1" lang="ja-JP" altLang="en-US" sz="2200" i="0" strike="noStrike" kern="1200" cap="none" spc="0" normalizeH="0" baseline="0" noProof="0" dirty="0">
              <a:ln>
                <a:noFill/>
              </a:ln>
              <a:solidFill>
                <a:prstClr val="black"/>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67C959BE-2B67-43C4-A025-2265A8F8A1EE}"/>
              </a:ext>
            </a:extLst>
          </p:cNvPr>
          <p:cNvSpPr/>
          <p:nvPr/>
        </p:nvSpPr>
        <p:spPr>
          <a:xfrm>
            <a:off x="1811816" y="3336383"/>
            <a:ext cx="8866627" cy="94051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dirty="0">
              <a:ln>
                <a:noFill/>
              </a:ln>
              <a:solidFill>
                <a:prstClr val="white"/>
              </a:solidFill>
              <a:effectLst/>
              <a:uLnTx/>
              <a:uFillTx/>
              <a:latin typeface="Yu Gothic Medium" panose="020B0500000000000000" pitchFamily="50" charset="-128"/>
              <a:ea typeface="Yu Gothic Medium" panose="020B0500000000000000" pitchFamily="50" charset="-128"/>
            </a:endParaRPr>
          </a:p>
        </p:txBody>
      </p:sp>
      <p:sp>
        <p:nvSpPr>
          <p:cNvPr id="27" name="文本框 26">
            <a:extLst>
              <a:ext uri="{FF2B5EF4-FFF2-40B4-BE49-F238E27FC236}">
                <a16:creationId xmlns:a16="http://schemas.microsoft.com/office/drawing/2014/main" id="{74794074-848B-4ACF-AC97-5B99C7470C79}"/>
              </a:ext>
            </a:extLst>
          </p:cNvPr>
          <p:cNvSpPr txBox="1"/>
          <p:nvPr/>
        </p:nvSpPr>
        <p:spPr>
          <a:xfrm>
            <a:off x="1679626" y="3437119"/>
            <a:ext cx="438552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latin typeface="+mj-lt"/>
                <a:ea typeface="游ゴシック" panose="020B0400000000000000" pitchFamily="50" charset="-128"/>
              </a:rPr>
              <a:t>Continuous scale</a:t>
            </a:r>
            <a:endParaRPr kumimoji="1" lang="ja-JP" altLang="en-US" i="0" u="none" strike="noStrike" kern="1200" cap="none" spc="0" normalizeH="0" baseline="0" noProof="0" dirty="0">
              <a:ln>
                <a:noFill/>
              </a:ln>
              <a:effectLst/>
              <a:uLnTx/>
              <a:uFillTx/>
              <a:latin typeface="+mj-lt"/>
              <a:ea typeface="Yu Gothic Medium" panose="020B0500000000000000" pitchFamily="50" charset="-128"/>
            </a:endParaRPr>
          </a:p>
        </p:txBody>
      </p:sp>
      <p:sp>
        <p:nvSpPr>
          <p:cNvPr id="29" name="文本框 28">
            <a:extLst>
              <a:ext uri="{FF2B5EF4-FFF2-40B4-BE49-F238E27FC236}">
                <a16:creationId xmlns:a16="http://schemas.microsoft.com/office/drawing/2014/main" id="{4E02B4C3-6731-4B03-9EEF-8B0554A9FADB}"/>
              </a:ext>
            </a:extLst>
          </p:cNvPr>
          <p:cNvSpPr txBox="1"/>
          <p:nvPr/>
        </p:nvSpPr>
        <p:spPr>
          <a:xfrm>
            <a:off x="2290618" y="3811940"/>
            <a:ext cx="31750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latin typeface="+mj-lt"/>
                <a:ea typeface="游ゴシック" panose="020B0400000000000000" pitchFamily="50" charset="-128"/>
              </a:rPr>
              <a:t>RE-</a:t>
            </a:r>
            <a:r>
              <a:rPr kumimoji="1" lang="en-US" altLang="ja-JP" i="0" u="none" strike="noStrike" kern="1200" cap="none" spc="0" normalizeH="0" baseline="0" noProof="0" dirty="0">
                <a:ln>
                  <a:noFill/>
                </a:ln>
                <a:effectLst/>
                <a:uLnTx/>
                <a:uFillTx/>
                <a:latin typeface="+mj-lt"/>
                <a:ea typeface="游ゴシック" panose="020B0400000000000000" pitchFamily="50" charset="-128"/>
              </a:rPr>
              <a:t>ESF-SVC </a:t>
            </a:r>
            <a:endParaRPr kumimoji="1" lang="ja-JP" altLang="en-US" i="0" u="none" strike="noStrike" kern="1200" cap="none" spc="0" normalizeH="0" baseline="0" noProof="0" dirty="0">
              <a:ln>
                <a:noFill/>
              </a:ln>
              <a:effectLst/>
              <a:uLnTx/>
              <a:uFillTx/>
              <a:latin typeface="+mj-lt"/>
              <a:ea typeface="游ゴシック" panose="020B0400000000000000" pitchFamily="50" charset="-128"/>
            </a:endParaRPr>
          </a:p>
        </p:txBody>
      </p:sp>
      <p:sp>
        <p:nvSpPr>
          <p:cNvPr id="30" name="十字形 29">
            <a:extLst>
              <a:ext uri="{FF2B5EF4-FFF2-40B4-BE49-F238E27FC236}">
                <a16:creationId xmlns:a16="http://schemas.microsoft.com/office/drawing/2014/main" id="{6AC6CF61-5F7F-4FED-A374-BC0F295F94E3}"/>
              </a:ext>
            </a:extLst>
          </p:cNvPr>
          <p:cNvSpPr/>
          <p:nvPr/>
        </p:nvSpPr>
        <p:spPr>
          <a:xfrm>
            <a:off x="6112673" y="3603933"/>
            <a:ext cx="417348" cy="393989"/>
          </a:xfrm>
          <a:prstGeom prst="plus">
            <a:avLst>
              <a:gd name="adj" fmla="val 34236"/>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prstClr val="white"/>
              </a:solidFill>
              <a:effectLst/>
              <a:uLnTx/>
              <a:uFillTx/>
              <a:latin typeface="Yu Gothic Medium" panose="020B0500000000000000" pitchFamily="50" charset="-128"/>
              <a:ea typeface="Yu Gothic Medium" panose="020B0500000000000000" pitchFamily="50" charset="-128"/>
            </a:endParaRPr>
          </a:p>
        </p:txBody>
      </p:sp>
      <p:sp>
        <p:nvSpPr>
          <p:cNvPr id="32" name="文本框 31">
            <a:extLst>
              <a:ext uri="{FF2B5EF4-FFF2-40B4-BE49-F238E27FC236}">
                <a16:creationId xmlns:a16="http://schemas.microsoft.com/office/drawing/2014/main" id="{ED991C26-D536-42F4-8E6E-E71A66AE38E0}"/>
              </a:ext>
            </a:extLst>
          </p:cNvPr>
          <p:cNvSpPr txBox="1"/>
          <p:nvPr/>
        </p:nvSpPr>
        <p:spPr>
          <a:xfrm>
            <a:off x="6445349" y="3437119"/>
            <a:ext cx="438552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latin typeface="+mj-lt"/>
                <a:ea typeface="游ゴシック" panose="020B0400000000000000" pitchFamily="50" charset="-128"/>
              </a:rPr>
              <a:t>Discrete scale</a:t>
            </a:r>
            <a:endParaRPr kumimoji="1" lang="ja-JP" altLang="en-US" i="0" u="none" strike="noStrike" kern="1200" cap="none" spc="0" normalizeH="0" baseline="0" noProof="0" dirty="0">
              <a:ln>
                <a:noFill/>
              </a:ln>
              <a:effectLst/>
              <a:uLnTx/>
              <a:uFillTx/>
              <a:latin typeface="+mj-lt"/>
              <a:ea typeface="Yu Gothic Medium" panose="020B0500000000000000" pitchFamily="50" charset="-128"/>
            </a:endParaRPr>
          </a:p>
        </p:txBody>
      </p:sp>
      <p:sp>
        <p:nvSpPr>
          <p:cNvPr id="33" name="文本框 32">
            <a:extLst>
              <a:ext uri="{FF2B5EF4-FFF2-40B4-BE49-F238E27FC236}">
                <a16:creationId xmlns:a16="http://schemas.microsoft.com/office/drawing/2014/main" id="{0E3581EB-590A-4D49-9545-6D67BA33146D}"/>
              </a:ext>
            </a:extLst>
          </p:cNvPr>
          <p:cNvSpPr txBox="1"/>
          <p:nvPr/>
        </p:nvSpPr>
        <p:spPr>
          <a:xfrm>
            <a:off x="7056341" y="3811940"/>
            <a:ext cx="31750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latin typeface="+mj-lt"/>
                <a:ea typeface="游ゴシック" panose="020B0400000000000000" pitchFamily="50" charset="-128"/>
              </a:rPr>
              <a:t>Fused LASSO</a:t>
            </a:r>
            <a:endParaRPr kumimoji="1" lang="ja-JP" altLang="en-US" i="0" u="none" strike="noStrike" kern="1200" cap="none" spc="0" normalizeH="0" baseline="0" noProof="0" dirty="0">
              <a:ln>
                <a:noFill/>
              </a:ln>
              <a:effectLst/>
              <a:uLnTx/>
              <a:uFillTx/>
              <a:latin typeface="+mj-lt"/>
              <a:ea typeface="游ゴシック" panose="020B0400000000000000" pitchFamily="50" charset="-128"/>
            </a:endParaRPr>
          </a:p>
        </p:txBody>
      </p:sp>
    </p:spTree>
    <p:extLst>
      <p:ext uri="{BB962C8B-B14F-4D97-AF65-F5344CB8AC3E}">
        <p14:creationId xmlns:p14="http://schemas.microsoft.com/office/powerpoint/2010/main" val="157513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3C354C86-2195-4025-AE27-2CB8FC1DF1C7}"/>
              </a:ext>
            </a:extLst>
          </p:cNvPr>
          <p:cNvSpPr/>
          <p:nvPr/>
        </p:nvSpPr>
        <p:spPr>
          <a:xfrm>
            <a:off x="444999" y="2263515"/>
            <a:ext cx="6579489" cy="1658365"/>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continuous spatial heterogeneity</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9" name="文本框 8">
            <a:extLst>
              <a:ext uri="{FF2B5EF4-FFF2-40B4-BE49-F238E27FC236}">
                <a16:creationId xmlns:a16="http://schemas.microsoft.com/office/drawing/2014/main" id="{5E94E34D-8DDC-494D-A81E-2D030A7183F4}"/>
              </a:ext>
            </a:extLst>
          </p:cNvPr>
          <p:cNvSpPr txBox="1"/>
          <p:nvPr/>
        </p:nvSpPr>
        <p:spPr>
          <a:xfrm>
            <a:off x="392918" y="1229280"/>
            <a:ext cx="10882910"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
                <a:schemeClr val="accent1"/>
              </a:buClr>
              <a:buSzTx/>
              <a:tabLst/>
              <a:defRPr/>
            </a:pPr>
            <a:r>
              <a:rPr lang="en-US" altLang="ja-JP" sz="2400" b="1" dirty="0"/>
              <a:t>RE-ESF-SVC</a:t>
            </a:r>
            <a:r>
              <a:rPr lang="en-US" altLang="ja-JP" sz="2400" dirty="0"/>
              <a:t> </a:t>
            </a:r>
            <a:r>
              <a:rPr lang="en-US" altLang="ja-JP" dirty="0"/>
              <a:t>(Murakami et al., 2017)</a:t>
            </a:r>
            <a:r>
              <a:rPr lang="en-US" altLang="ja-JP" b="1" dirty="0"/>
              <a:t>:</a:t>
            </a:r>
            <a:endParaRPr lang="en-US" altLang="ja-JP" sz="2400"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92A8A5D6-B692-4708-892F-CA2279BD8D20}"/>
                  </a:ext>
                </a:extLst>
              </p:cNvPr>
              <p:cNvSpPr txBox="1"/>
              <p:nvPr/>
            </p:nvSpPr>
            <p:spPr>
              <a:xfrm>
                <a:off x="368369" y="1686658"/>
                <a:ext cx="11784646" cy="400110"/>
              </a:xfrm>
              <a:prstGeom prst="rect">
                <a:avLst/>
              </a:prstGeom>
              <a:noFill/>
            </p:spPr>
            <p:txBody>
              <a:bodyPr wrap="square">
                <a:spAutoFit/>
              </a:bodyPr>
              <a:lstStyle/>
              <a:p>
                <a:r>
                  <a:rPr lang="en-US" altLang="ja-JP" sz="2000" dirty="0">
                    <a:solidFill>
                      <a:prstClr val="black"/>
                    </a:solidFill>
                  </a:rPr>
                  <a:t>Extract eigenvectors </a:t>
                </a:r>
                <a14:m>
                  <m:oMath xmlns:m="http://schemas.openxmlformats.org/officeDocument/2006/math">
                    <m:r>
                      <a:rPr lang="en-US" altLang="ja-JP" sz="2000" b="1">
                        <a:solidFill>
                          <a:prstClr val="black"/>
                        </a:solidFill>
                        <a:latin typeface="Cambria Math" panose="02040503050406030204" pitchFamily="18" charset="0"/>
                      </a:rPr>
                      <m:t>𝐄</m:t>
                    </m:r>
                    <m:r>
                      <a:rPr lang="en-US" altLang="ja-JP" sz="2000" b="1">
                        <a:solidFill>
                          <a:prstClr val="black"/>
                        </a:solidFill>
                        <a:latin typeface="Cambria Math" panose="02040503050406030204" pitchFamily="18" charset="0"/>
                      </a:rPr>
                      <m:t>=</m:t>
                    </m:r>
                    <m:d>
                      <m:dPr>
                        <m:begChr m:val="["/>
                        <m:endChr m:val="]"/>
                        <m:ctrlPr>
                          <a:rPr lang="en-US" altLang="ja-JP" sz="2000" b="1" i="1">
                            <a:solidFill>
                              <a:prstClr val="black"/>
                            </a:solidFill>
                            <a:latin typeface="Cambria Math" panose="02040503050406030204" pitchFamily="18" charset="0"/>
                          </a:rPr>
                        </m:ctrlPr>
                      </m:dPr>
                      <m:e>
                        <m:sSub>
                          <m:sSubPr>
                            <m:ctrlPr>
                              <a:rPr lang="en-US" altLang="ja-JP" sz="2000" b="1" i="1">
                                <a:solidFill>
                                  <a:prstClr val="black"/>
                                </a:solidFill>
                                <a:latin typeface="Cambria Math" panose="02040503050406030204" pitchFamily="18" charset="0"/>
                              </a:rPr>
                            </m:ctrlPr>
                          </m:sSubPr>
                          <m:e>
                            <m:r>
                              <a:rPr lang="en-US" altLang="ja-JP" sz="2000" b="1" i="1">
                                <a:solidFill>
                                  <a:prstClr val="black"/>
                                </a:solidFill>
                                <a:latin typeface="Cambria Math" panose="02040503050406030204" pitchFamily="18" charset="0"/>
                              </a:rPr>
                              <m:t>𝒆</m:t>
                            </m:r>
                          </m:e>
                          <m:sub>
                            <m:r>
                              <a:rPr lang="en-US" altLang="ja-JP" sz="2000" i="1">
                                <a:solidFill>
                                  <a:prstClr val="black"/>
                                </a:solidFill>
                                <a:latin typeface="Cambria Math" panose="02040503050406030204" pitchFamily="18" charset="0"/>
                              </a:rPr>
                              <m:t>1</m:t>
                            </m:r>
                          </m:sub>
                        </m:sSub>
                        <m:r>
                          <a:rPr lang="en-US" altLang="ja-JP" sz="2000" b="1" i="1">
                            <a:solidFill>
                              <a:prstClr val="black"/>
                            </a:solidFill>
                            <a:latin typeface="Cambria Math" panose="02040503050406030204" pitchFamily="18" charset="0"/>
                          </a:rPr>
                          <m:t>,…,</m:t>
                        </m:r>
                        <m:sSub>
                          <m:sSubPr>
                            <m:ctrlPr>
                              <a:rPr lang="en-US" altLang="ja-JP" sz="2000" b="1" i="1">
                                <a:solidFill>
                                  <a:prstClr val="black"/>
                                </a:solidFill>
                                <a:latin typeface="Cambria Math" panose="02040503050406030204" pitchFamily="18" charset="0"/>
                              </a:rPr>
                            </m:ctrlPr>
                          </m:sSubPr>
                          <m:e>
                            <m:r>
                              <a:rPr lang="en-US" altLang="ja-JP" sz="2000" b="1" i="1">
                                <a:solidFill>
                                  <a:prstClr val="black"/>
                                </a:solidFill>
                                <a:latin typeface="Cambria Math" panose="02040503050406030204" pitchFamily="18" charset="0"/>
                              </a:rPr>
                              <m:t>𝒆</m:t>
                            </m:r>
                          </m:e>
                          <m:sub>
                            <m:r>
                              <a:rPr lang="en-US" altLang="ja-JP" sz="2000" i="1">
                                <a:solidFill>
                                  <a:prstClr val="black"/>
                                </a:solidFill>
                                <a:latin typeface="Cambria Math" panose="02040503050406030204" pitchFamily="18" charset="0"/>
                              </a:rPr>
                              <m:t>𝐿</m:t>
                            </m:r>
                          </m:sub>
                        </m:sSub>
                      </m:e>
                    </m:d>
                    <m:r>
                      <a:rPr lang="en-US" altLang="ja-JP" sz="2000" b="1">
                        <a:solidFill>
                          <a:prstClr val="black"/>
                        </a:solidFill>
                        <a:latin typeface="Cambria Math" panose="02040503050406030204" pitchFamily="18" charset="0"/>
                      </a:rPr>
                      <m:t> </m:t>
                    </m:r>
                  </m:oMath>
                </a14:m>
                <a:r>
                  <a:rPr lang="en-US" altLang="zh-CN" sz="2000" dirty="0">
                    <a:solidFill>
                      <a:prstClr val="black"/>
                    </a:solidFill>
                  </a:rPr>
                  <a:t>of</a:t>
                </a:r>
                <a:r>
                  <a:rPr lang="en-US" altLang="ja-JP" sz="2000" dirty="0">
                    <a:solidFill>
                      <a:prstClr val="black"/>
                    </a:solidFill>
                  </a:rPr>
                  <a:t> the spatial proximity </a:t>
                </a:r>
                <a:r>
                  <a:rPr kumimoji="0" lang="en-US" altLang="ja-JP" sz="2000" kern="0" dirty="0">
                    <a:solidFill>
                      <a:prstClr val="black"/>
                    </a:solidFill>
                    <a:ea typeface="Yu Gothic" panose="020B0400000000000000" pitchFamily="34" charset="-128"/>
                    <a:cs typeface="Arial"/>
                  </a:rPr>
                  <a:t>matrix </a:t>
                </a:r>
                <a:r>
                  <a:rPr lang="en-US" altLang="ja-JP" sz="2000" dirty="0">
                    <a:solidFill>
                      <a:prstClr val="black"/>
                    </a:solidFill>
                  </a:rPr>
                  <a:t>to model </a:t>
                </a:r>
                <a:r>
                  <a:rPr lang="en-US" altLang="ja-JP" sz="2000" dirty="0"/>
                  <a:t>spatial variations in data</a:t>
                </a:r>
                <a:endParaRPr lang="ja-JP" altLang="en-US" sz="2000" dirty="0"/>
              </a:p>
            </p:txBody>
          </p:sp>
        </mc:Choice>
        <mc:Fallback xmlns="">
          <p:sp>
            <p:nvSpPr>
              <p:cNvPr id="6" name="文本框 5">
                <a:extLst>
                  <a:ext uri="{FF2B5EF4-FFF2-40B4-BE49-F238E27FC236}">
                    <a16:creationId xmlns:a16="http://schemas.microsoft.com/office/drawing/2014/main" id="{92A8A5D6-B692-4708-892F-CA2279BD8D20}"/>
                  </a:ext>
                </a:extLst>
              </p:cNvPr>
              <p:cNvSpPr txBox="1">
                <a:spLocks noRot="1" noChangeAspect="1" noMove="1" noResize="1" noEditPoints="1" noAdjustHandles="1" noChangeArrowheads="1" noChangeShapeType="1" noTextEdit="1"/>
              </p:cNvSpPr>
              <p:nvPr/>
            </p:nvSpPr>
            <p:spPr>
              <a:xfrm>
                <a:off x="368369" y="1686658"/>
                <a:ext cx="11784646" cy="400110"/>
              </a:xfrm>
              <a:prstGeom prst="rect">
                <a:avLst/>
              </a:prstGeom>
              <a:blipFill>
                <a:blip r:embed="rId3"/>
                <a:stretch>
                  <a:fillRect l="-517" t="-7692" b="-29231"/>
                </a:stretch>
              </a:blipFill>
            </p:spPr>
            <p:txBody>
              <a:bodyPr/>
              <a:lstStyle/>
              <a:p>
                <a:r>
                  <a:rPr lang="ja-JP" altLang="en-US">
                    <a:noFill/>
                  </a:rPr>
                  <a:t> </a:t>
                </a:r>
              </a:p>
            </p:txBody>
          </p:sp>
        </mc:Fallback>
      </mc:AlternateContent>
      <p:grpSp>
        <p:nvGrpSpPr>
          <p:cNvPr id="7" name="组合 6">
            <a:extLst>
              <a:ext uri="{FF2B5EF4-FFF2-40B4-BE49-F238E27FC236}">
                <a16:creationId xmlns:a16="http://schemas.microsoft.com/office/drawing/2014/main" id="{83DCF2B9-5ABF-4A2F-B80C-F189816B5FCE}"/>
              </a:ext>
            </a:extLst>
          </p:cNvPr>
          <p:cNvGrpSpPr/>
          <p:nvPr/>
        </p:nvGrpSpPr>
        <p:grpSpPr>
          <a:xfrm>
            <a:off x="868781" y="2332387"/>
            <a:ext cx="5841945" cy="1400156"/>
            <a:chOff x="924831" y="2354824"/>
            <a:chExt cx="5841945" cy="1547863"/>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099E4E3-17CF-4152-948A-20F5896CEC0C}"/>
                    </a:ext>
                  </a:extLst>
                </p:cNvPr>
                <p:cNvSpPr txBox="1"/>
                <p:nvPr/>
              </p:nvSpPr>
              <p:spPr>
                <a:xfrm>
                  <a:off x="1039323" y="2354824"/>
                  <a:ext cx="2505621" cy="10523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200" b="1" i="0" smtClean="0">
                            <a:latin typeface="Cambria Math" panose="02040503050406030204" pitchFamily="18" charset="0"/>
                          </a:rPr>
                          <m:t>𝐲</m:t>
                        </m:r>
                        <m:r>
                          <a:rPr kumimoji="1" lang="en-US" altLang="ja-JP" sz="2200" b="0" i="1" smtClean="0">
                            <a:latin typeface="Cambria Math" panose="02040503050406030204" pitchFamily="18" charset="0"/>
                          </a:rPr>
                          <m:t>=</m:t>
                        </m:r>
                        <m:nary>
                          <m:naryPr>
                            <m:chr m:val="∑"/>
                            <m:ctrlPr>
                              <a:rPr kumimoji="1" lang="en-US" altLang="ja-JP" sz="2200" b="0" i="1" smtClean="0">
                                <a:latin typeface="Cambria Math" panose="02040503050406030204" pitchFamily="18" charset="0"/>
                              </a:rPr>
                            </m:ctrlPr>
                          </m:naryPr>
                          <m:sub>
                            <m:r>
                              <m:rPr>
                                <m:brk m:alnAt="23"/>
                              </m:rPr>
                              <a:rPr kumimoji="1" lang="en-US" altLang="ja-JP" sz="2200" b="0" i="1" smtClean="0">
                                <a:latin typeface="Cambria Math" panose="02040503050406030204" pitchFamily="18" charset="0"/>
                              </a:rPr>
                              <m:t>𝑘</m:t>
                            </m:r>
                            <m:r>
                              <a:rPr kumimoji="1" lang="en-US" altLang="ja-JP" sz="2200" b="0" i="1" smtClean="0">
                                <a:latin typeface="Cambria Math" panose="02040503050406030204" pitchFamily="18" charset="0"/>
                              </a:rPr>
                              <m:t>=1</m:t>
                            </m:r>
                          </m:sub>
                          <m:sup>
                            <m:r>
                              <a:rPr kumimoji="1" lang="en-US" altLang="ja-JP" sz="2200" b="0" i="1" smtClean="0">
                                <a:latin typeface="Cambria Math" panose="02040503050406030204" pitchFamily="18" charset="0"/>
                              </a:rPr>
                              <m:t>𝐾</m:t>
                            </m:r>
                          </m:sup>
                          <m:e>
                            <m:sSub>
                              <m:sSubPr>
                                <m:ctrlPr>
                                  <a:rPr kumimoji="1" lang="en-US" altLang="ja-JP" sz="2200" b="0" i="1" smtClean="0">
                                    <a:latin typeface="Cambria Math" panose="02040503050406030204" pitchFamily="18" charset="0"/>
                                  </a:rPr>
                                </m:ctrlPr>
                              </m:sSubPr>
                              <m:e>
                                <m:r>
                                  <a:rPr kumimoji="1" lang="en-US" altLang="ja-JP" sz="2200" b="1" i="0" smtClean="0">
                                    <a:latin typeface="Cambria Math" panose="02040503050406030204" pitchFamily="18" charset="0"/>
                                  </a:rPr>
                                  <m:t>𝐱</m:t>
                                </m:r>
                              </m:e>
                              <m:sub>
                                <m:r>
                                  <a:rPr kumimoji="1" lang="en-US" altLang="ja-JP" sz="2200" b="0" i="1" smtClean="0">
                                    <a:latin typeface="Cambria Math" panose="02040503050406030204" pitchFamily="18" charset="0"/>
                                  </a:rPr>
                                  <m:t>𝑘</m:t>
                                </m:r>
                              </m:sub>
                            </m:sSub>
                            <m:r>
                              <a:rPr kumimoji="1" lang="en-US" altLang="ja-JP" sz="2200" b="0" i="1" smtClean="0">
                                <a:latin typeface="Cambria Math" panose="02040503050406030204" pitchFamily="18" charset="0"/>
                                <a:ea typeface="Cambria Math" panose="02040503050406030204" pitchFamily="18" charset="0"/>
                              </a:rPr>
                              <m:t>∘</m:t>
                            </m:r>
                            <m:sSub>
                              <m:sSubPr>
                                <m:ctrlPr>
                                  <a:rPr lang="en-US" altLang="ja-JP" sz="2200" i="1">
                                    <a:latin typeface="Cambria Math" panose="02040503050406030204" pitchFamily="18" charset="0"/>
                                  </a:rPr>
                                </m:ctrlPr>
                              </m:sSubPr>
                              <m:e>
                                <m:r>
                                  <a:rPr lang="ja-JP" altLang="en-US" sz="2200" b="1">
                                    <a:latin typeface="Cambria Math" panose="02040503050406030204" pitchFamily="18" charset="0"/>
                                    <a:ea typeface="Cambria Math" panose="02040503050406030204" pitchFamily="18" charset="0"/>
                                  </a:rPr>
                                  <m:t>𝛃</m:t>
                                </m:r>
                              </m:e>
                              <m:sub>
                                <m:r>
                                  <a:rPr lang="en-US" altLang="ja-JP" sz="2200" i="1">
                                    <a:latin typeface="Cambria Math" panose="02040503050406030204" pitchFamily="18" charset="0"/>
                                  </a:rPr>
                                  <m:t>𝑘</m:t>
                                </m:r>
                              </m:sub>
                            </m:sSub>
                            <m:r>
                              <a:rPr kumimoji="1" lang="en-US" altLang="ja-JP" sz="2200" b="0" i="1" smtClean="0">
                                <a:latin typeface="Cambria Math" panose="02040503050406030204" pitchFamily="18" charset="0"/>
                                <a:ea typeface="Cambria Math" panose="02040503050406030204" pitchFamily="18" charset="0"/>
                              </a:rPr>
                              <m:t>+</m:t>
                            </m:r>
                            <m:r>
                              <a:rPr kumimoji="1" lang="ja-JP" altLang="en-US" sz="2200" b="1" smtClean="0">
                                <a:latin typeface="Cambria Math" panose="02040503050406030204" pitchFamily="18" charset="0"/>
                                <a:ea typeface="Cambria Math" panose="02040503050406030204" pitchFamily="18" charset="0"/>
                              </a:rPr>
                              <m:t>𝛆</m:t>
                            </m:r>
                            <m:r>
                              <a:rPr kumimoji="1" lang="en-US" altLang="ja-JP" sz="2200" b="0" i="1" smtClean="0">
                                <a:latin typeface="Cambria Math" panose="02040503050406030204" pitchFamily="18" charset="0"/>
                                <a:ea typeface="Cambria Math" panose="02040503050406030204" pitchFamily="18" charset="0"/>
                              </a:rPr>
                              <m:t>,</m:t>
                            </m:r>
                            <m:r>
                              <a:rPr kumimoji="1" lang="en-US" altLang="ja-JP" sz="2200" b="1" i="0" smtClean="0">
                                <a:latin typeface="Cambria Math" panose="02040503050406030204" pitchFamily="18" charset="0"/>
                                <a:ea typeface="Cambria Math" panose="02040503050406030204" pitchFamily="18" charset="0"/>
                              </a:rPr>
                              <m:t> </m:t>
                            </m:r>
                          </m:e>
                        </m:nary>
                      </m:oMath>
                    </m:oMathPara>
                  </a14:m>
                  <a:endParaRPr kumimoji="1" lang="ja-JP" altLang="en-US" sz="2200" dirty="0"/>
                </a:p>
              </p:txBody>
            </p:sp>
          </mc:Choice>
          <mc:Fallback xmlns="">
            <p:sp>
              <p:nvSpPr>
                <p:cNvPr id="8" name="文本框 7">
                  <a:extLst>
                    <a:ext uri="{FF2B5EF4-FFF2-40B4-BE49-F238E27FC236}">
                      <a16:creationId xmlns:a16="http://schemas.microsoft.com/office/drawing/2014/main" id="{8099E4E3-17CF-4152-948A-20F5896CEC0C}"/>
                    </a:ext>
                  </a:extLst>
                </p:cNvPr>
                <p:cNvSpPr txBox="1">
                  <a:spLocks noRot="1" noChangeAspect="1" noMove="1" noResize="1" noEditPoints="1" noAdjustHandles="1" noChangeArrowheads="1" noChangeShapeType="1" noTextEdit="1"/>
                </p:cNvSpPr>
                <p:nvPr/>
              </p:nvSpPr>
              <p:spPr>
                <a:xfrm>
                  <a:off x="1039323" y="2354824"/>
                  <a:ext cx="2505621" cy="105234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A0404D3-7E8E-4CDF-A6B1-CF4D82ABAB68}"/>
                    </a:ext>
                  </a:extLst>
                </p:cNvPr>
                <p:cNvSpPr/>
                <p:nvPr/>
              </p:nvSpPr>
              <p:spPr>
                <a:xfrm>
                  <a:off x="924831" y="3426344"/>
                  <a:ext cx="2408159" cy="4763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200" i="1">
                                <a:latin typeface="Cambria Math" panose="02040503050406030204" pitchFamily="18" charset="0"/>
                              </a:rPr>
                            </m:ctrlPr>
                          </m:sSubPr>
                          <m:e>
                            <m:r>
                              <a:rPr lang="ja-JP" altLang="en-US" sz="2200" b="1">
                                <a:latin typeface="Cambria Math" panose="02040503050406030204" pitchFamily="18" charset="0"/>
                                <a:ea typeface="Cambria Math" panose="02040503050406030204" pitchFamily="18" charset="0"/>
                              </a:rPr>
                              <m:t>𝛃</m:t>
                            </m:r>
                          </m:e>
                          <m:sub>
                            <m:r>
                              <a:rPr lang="en-US" altLang="ja-JP" sz="2200" i="1">
                                <a:latin typeface="Cambria Math" panose="02040503050406030204" pitchFamily="18" charset="0"/>
                              </a:rPr>
                              <m:t>𝑘</m:t>
                            </m:r>
                          </m:sub>
                        </m:sSub>
                        <m:r>
                          <a:rPr lang="en-US" altLang="ja-JP" sz="2200" b="0" i="1" smtClean="0">
                            <a:latin typeface="Cambria Math" panose="02040503050406030204" pitchFamily="18" charset="0"/>
                            <a:ea typeface="Cambria Math" panose="02040503050406030204" pitchFamily="18" charset="0"/>
                          </a:rPr>
                          <m:t>=</m:t>
                        </m:r>
                        <m:sSub>
                          <m:sSubPr>
                            <m:ctrlPr>
                              <a:rPr lang="en-US" altLang="ja-JP" sz="2200" i="1">
                                <a:latin typeface="Cambria Math" panose="02040503050406030204" pitchFamily="18" charset="0"/>
                              </a:rPr>
                            </m:ctrlPr>
                          </m:sSubPr>
                          <m:e>
                            <m:r>
                              <a:rPr lang="ja-JP" altLang="en-US" sz="2200" i="1" smtClean="0">
                                <a:latin typeface="Cambria Math" panose="02040503050406030204" pitchFamily="18" charset="0"/>
                              </a:rPr>
                              <m:t>𝛽</m:t>
                            </m:r>
                          </m:e>
                          <m:sub>
                            <m:r>
                              <a:rPr lang="en-US" altLang="ja-JP" sz="2200" i="1">
                                <a:latin typeface="Cambria Math" panose="02040503050406030204" pitchFamily="18" charset="0"/>
                              </a:rPr>
                              <m:t>𝑘</m:t>
                            </m:r>
                          </m:sub>
                        </m:sSub>
                        <m:r>
                          <a:rPr lang="en-US" altLang="ja-JP" sz="2200" b="1" i="1" smtClean="0">
                            <a:latin typeface="Cambria Math" panose="02040503050406030204" pitchFamily="18" charset="0"/>
                          </a:rPr>
                          <m:t>𝟏</m:t>
                        </m:r>
                        <m:r>
                          <a:rPr lang="en-US" altLang="ja-JP" sz="2200" b="1" i="1" smtClean="0">
                            <a:latin typeface="Cambria Math" panose="02040503050406030204" pitchFamily="18" charset="0"/>
                          </a:rPr>
                          <m:t>+</m:t>
                        </m:r>
                        <m:r>
                          <a:rPr lang="en-US" altLang="ja-JP" sz="2200" b="1" i="0" smtClean="0">
                            <a:latin typeface="Cambria Math" panose="02040503050406030204" pitchFamily="18" charset="0"/>
                          </a:rPr>
                          <m:t>𝐄</m:t>
                        </m:r>
                        <m:sSub>
                          <m:sSubPr>
                            <m:ctrlPr>
                              <a:rPr lang="en-US" altLang="ja-JP" sz="2200" b="1" i="1" smtClean="0">
                                <a:latin typeface="Cambria Math" panose="02040503050406030204" pitchFamily="18" charset="0"/>
                              </a:rPr>
                            </m:ctrlPr>
                          </m:sSubPr>
                          <m:e>
                            <m:r>
                              <a:rPr lang="ja-JP" altLang="en-US" sz="2200" b="1" i="1" smtClean="0">
                                <a:latin typeface="Cambria Math" panose="02040503050406030204" pitchFamily="18" charset="0"/>
                              </a:rPr>
                              <m:t>𝜸</m:t>
                            </m:r>
                          </m:e>
                          <m:sub>
                            <m:r>
                              <a:rPr lang="en-US" altLang="ja-JP" sz="2200" b="0" i="1" smtClean="0">
                                <a:latin typeface="Cambria Math" panose="02040503050406030204" pitchFamily="18" charset="0"/>
                              </a:rPr>
                              <m:t>𝑘</m:t>
                            </m:r>
                          </m:sub>
                        </m:sSub>
                        <m:r>
                          <a:rPr lang="en-US" altLang="ja-JP" sz="2200" b="1" i="1" smtClean="0">
                            <a:latin typeface="Cambria Math" panose="02040503050406030204" pitchFamily="18" charset="0"/>
                          </a:rPr>
                          <m:t>,  </m:t>
                        </m:r>
                      </m:oMath>
                    </m:oMathPara>
                  </a14:m>
                  <a:endParaRPr lang="ja-JP" altLang="en-US" sz="2200" b="1" dirty="0"/>
                </a:p>
              </p:txBody>
            </p:sp>
          </mc:Choice>
          <mc:Fallback xmlns="">
            <p:sp>
              <p:nvSpPr>
                <p:cNvPr id="10" name="矩形 9">
                  <a:extLst>
                    <a:ext uri="{FF2B5EF4-FFF2-40B4-BE49-F238E27FC236}">
                      <a16:creationId xmlns:a16="http://schemas.microsoft.com/office/drawing/2014/main" id="{2A0404D3-7E8E-4CDF-A6B1-CF4D82ABAB68}"/>
                    </a:ext>
                  </a:extLst>
                </p:cNvPr>
                <p:cNvSpPr>
                  <a:spLocks noRot="1" noChangeAspect="1" noMove="1" noResize="1" noEditPoints="1" noAdjustHandles="1" noChangeArrowheads="1" noChangeShapeType="1" noTextEdit="1"/>
                </p:cNvSpPr>
                <p:nvPr/>
              </p:nvSpPr>
              <p:spPr>
                <a:xfrm>
                  <a:off x="924831" y="3426344"/>
                  <a:ext cx="2408159" cy="476343"/>
                </a:xfrm>
                <a:prstGeom prst="rect">
                  <a:avLst/>
                </a:prstGeom>
                <a:blipFill>
                  <a:blip r:embed="rId5"/>
                  <a:stretch>
                    <a:fillRect b="-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2E3222F2-AF4D-4C32-AADB-591610AA93C5}"/>
                    </a:ext>
                  </a:extLst>
                </p:cNvPr>
                <p:cNvSpPr/>
                <p:nvPr/>
              </p:nvSpPr>
              <p:spPr>
                <a:xfrm>
                  <a:off x="4376289" y="2664280"/>
                  <a:ext cx="173990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200" b="1">
                            <a:latin typeface="Cambria Math" panose="02040503050406030204" pitchFamily="18" charset="0"/>
                            <a:ea typeface="Cambria Math" panose="02040503050406030204" pitchFamily="18" charset="0"/>
                          </a:rPr>
                          <m:t>𝛆</m:t>
                        </m:r>
                        <m:r>
                          <a:rPr lang="en-US" altLang="ja-JP" sz="2200" i="1">
                            <a:latin typeface="Cambria Math" panose="02040503050406030204" pitchFamily="18" charset="0"/>
                            <a:ea typeface="Cambria Math" panose="02040503050406030204" pitchFamily="18" charset="0"/>
                          </a:rPr>
                          <m:t>~</m:t>
                        </m:r>
                        <m:r>
                          <a:rPr lang="en-US" altLang="ja-JP" sz="2200" i="1">
                            <a:latin typeface="Cambria Math" panose="02040503050406030204" pitchFamily="18" charset="0"/>
                            <a:ea typeface="Cambria Math" panose="02040503050406030204" pitchFamily="18" charset="0"/>
                          </a:rPr>
                          <m:t>𝑁</m:t>
                        </m:r>
                        <m:r>
                          <a:rPr lang="en-US" altLang="ja-JP" sz="2200" i="1">
                            <a:latin typeface="Cambria Math" panose="02040503050406030204" pitchFamily="18" charset="0"/>
                            <a:ea typeface="Cambria Math" panose="02040503050406030204" pitchFamily="18" charset="0"/>
                          </a:rPr>
                          <m:t>(</m:t>
                        </m:r>
                        <m:r>
                          <a:rPr lang="en-US" altLang="ja-JP" sz="2200" b="1" i="1">
                            <a:latin typeface="Cambria Math" panose="02040503050406030204" pitchFamily="18" charset="0"/>
                            <a:ea typeface="Cambria Math" panose="02040503050406030204" pitchFamily="18" charset="0"/>
                          </a:rPr>
                          <m:t>𝟎</m:t>
                        </m:r>
                        <m:r>
                          <a:rPr lang="en-US" altLang="ja-JP" sz="2200" i="1">
                            <a:latin typeface="Cambria Math" panose="02040503050406030204" pitchFamily="18" charset="0"/>
                            <a:ea typeface="Cambria Math" panose="02040503050406030204" pitchFamily="18" charset="0"/>
                          </a:rPr>
                          <m:t>,</m:t>
                        </m:r>
                        <m:sSup>
                          <m:sSupPr>
                            <m:ctrlPr>
                              <a:rPr lang="en-US" altLang="ja-JP" sz="2200" i="1">
                                <a:latin typeface="Cambria Math" panose="02040503050406030204" pitchFamily="18" charset="0"/>
                                <a:ea typeface="Cambria Math" panose="02040503050406030204" pitchFamily="18" charset="0"/>
                              </a:rPr>
                            </m:ctrlPr>
                          </m:sSupPr>
                          <m:e>
                            <m:r>
                              <a:rPr lang="ja-JP" altLang="en-US" sz="2200" i="1">
                                <a:latin typeface="Cambria Math" panose="02040503050406030204" pitchFamily="18" charset="0"/>
                                <a:ea typeface="Cambria Math" panose="02040503050406030204" pitchFamily="18" charset="0"/>
                              </a:rPr>
                              <m:t>𝜎</m:t>
                            </m:r>
                          </m:e>
                          <m:sup>
                            <m:r>
                              <a:rPr lang="en-US" altLang="ja-JP" sz="2200" i="1">
                                <a:latin typeface="Cambria Math" panose="02040503050406030204" pitchFamily="18" charset="0"/>
                                <a:ea typeface="Cambria Math" panose="02040503050406030204" pitchFamily="18" charset="0"/>
                              </a:rPr>
                              <m:t>2</m:t>
                            </m:r>
                          </m:sup>
                        </m:sSup>
                        <m:r>
                          <a:rPr lang="en-US" altLang="ja-JP" sz="2200" b="1">
                            <a:latin typeface="Cambria Math" panose="02040503050406030204" pitchFamily="18" charset="0"/>
                            <a:ea typeface="Cambria Math" panose="02040503050406030204" pitchFamily="18" charset="0"/>
                          </a:rPr>
                          <m:t>𝐈</m:t>
                        </m:r>
                        <m:r>
                          <a:rPr lang="en-US" altLang="ja-JP" sz="2200" i="1">
                            <a:latin typeface="Cambria Math" panose="02040503050406030204" pitchFamily="18" charset="0"/>
                            <a:ea typeface="Cambria Math" panose="02040503050406030204" pitchFamily="18" charset="0"/>
                          </a:rPr>
                          <m:t>)</m:t>
                        </m:r>
                      </m:oMath>
                    </m:oMathPara>
                  </a14:m>
                  <a:endParaRPr lang="ja-JP" altLang="en-US" sz="2200" dirty="0"/>
                </a:p>
              </p:txBody>
            </p:sp>
          </mc:Choice>
          <mc:Fallback xmlns="">
            <p:sp>
              <p:nvSpPr>
                <p:cNvPr id="11" name="矩形 10">
                  <a:extLst>
                    <a:ext uri="{FF2B5EF4-FFF2-40B4-BE49-F238E27FC236}">
                      <a16:creationId xmlns:a16="http://schemas.microsoft.com/office/drawing/2014/main" id="{2E3222F2-AF4D-4C32-AADB-591610AA93C5}"/>
                    </a:ext>
                  </a:extLst>
                </p:cNvPr>
                <p:cNvSpPr>
                  <a:spLocks noRot="1" noChangeAspect="1" noMove="1" noResize="1" noEditPoints="1" noAdjustHandles="1" noChangeArrowheads="1" noChangeShapeType="1" noTextEdit="1"/>
                </p:cNvSpPr>
                <p:nvPr/>
              </p:nvSpPr>
              <p:spPr>
                <a:xfrm>
                  <a:off x="4376289" y="2664280"/>
                  <a:ext cx="1739900" cy="430887"/>
                </a:xfrm>
                <a:prstGeom prst="rect">
                  <a:avLst/>
                </a:prstGeom>
                <a:blipFill>
                  <a:blip r:embed="rId6"/>
                  <a:stretch>
                    <a:fillRect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1F62775F-0D7E-4AEC-A133-DAF8BF7187D0}"/>
                    </a:ext>
                  </a:extLst>
                </p:cNvPr>
                <p:cNvSpPr/>
                <p:nvPr/>
              </p:nvSpPr>
              <p:spPr>
                <a:xfrm>
                  <a:off x="3820585" y="3393259"/>
                  <a:ext cx="2946191" cy="4993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200" i="1" smtClean="0">
                                <a:solidFill>
                                  <a:srgbClr val="E74141"/>
                                </a:solidFill>
                                <a:latin typeface="Cambria Math" panose="02040503050406030204" pitchFamily="18" charset="0"/>
                              </a:rPr>
                            </m:ctrlPr>
                          </m:sSubPr>
                          <m:e>
                            <m:r>
                              <a:rPr lang="ja-JP" altLang="en-US" sz="2200" b="1" i="1" smtClean="0">
                                <a:solidFill>
                                  <a:srgbClr val="E74141"/>
                                </a:solidFill>
                                <a:latin typeface="Cambria Math" panose="02040503050406030204" pitchFamily="18" charset="0"/>
                              </a:rPr>
                              <m:t>𝜸</m:t>
                            </m:r>
                          </m:e>
                          <m:sub>
                            <m:r>
                              <a:rPr lang="en-US" altLang="ja-JP" sz="2200" b="0" i="1">
                                <a:solidFill>
                                  <a:srgbClr val="E74141"/>
                                </a:solidFill>
                                <a:latin typeface="Cambria Math" panose="02040503050406030204" pitchFamily="18" charset="0"/>
                              </a:rPr>
                              <m:t>𝑘</m:t>
                            </m:r>
                          </m:sub>
                        </m:sSub>
                        <m:r>
                          <a:rPr lang="en-US" altLang="ja-JP" sz="2200" b="0" i="1">
                            <a:solidFill>
                              <a:srgbClr val="E74141"/>
                            </a:solidFill>
                            <a:latin typeface="Cambria Math" panose="02040503050406030204" pitchFamily="18" charset="0"/>
                            <a:ea typeface="Cambria Math" panose="02040503050406030204" pitchFamily="18" charset="0"/>
                          </a:rPr>
                          <m:t>~</m:t>
                        </m:r>
                        <m:r>
                          <a:rPr lang="en-US" altLang="ja-JP" sz="2200" b="0" i="1">
                            <a:solidFill>
                              <a:srgbClr val="E74141"/>
                            </a:solidFill>
                            <a:latin typeface="Cambria Math" panose="02040503050406030204" pitchFamily="18" charset="0"/>
                            <a:ea typeface="Cambria Math" panose="02040503050406030204" pitchFamily="18" charset="0"/>
                          </a:rPr>
                          <m:t>𝑁</m:t>
                        </m:r>
                        <m:r>
                          <a:rPr lang="en-US" altLang="ja-JP" sz="2200" b="0" i="1">
                            <a:solidFill>
                              <a:srgbClr val="E74141"/>
                            </a:solidFill>
                            <a:latin typeface="Cambria Math" panose="02040503050406030204" pitchFamily="18" charset="0"/>
                            <a:ea typeface="Cambria Math" panose="02040503050406030204" pitchFamily="18" charset="0"/>
                          </a:rPr>
                          <m:t>(</m:t>
                        </m:r>
                        <m:sSub>
                          <m:sSubPr>
                            <m:ctrlPr>
                              <a:rPr lang="en-US" altLang="ja-JP" sz="2200" i="1">
                                <a:solidFill>
                                  <a:srgbClr val="E74141"/>
                                </a:solidFill>
                                <a:latin typeface="Cambria Math" panose="02040503050406030204" pitchFamily="18" charset="0"/>
                                <a:ea typeface="Cambria Math" panose="02040503050406030204" pitchFamily="18" charset="0"/>
                              </a:rPr>
                            </m:ctrlPr>
                          </m:sSubPr>
                          <m:e>
                            <m:r>
                              <a:rPr lang="en-US" altLang="ja-JP" sz="2200" b="1" i="1">
                                <a:solidFill>
                                  <a:srgbClr val="E74141"/>
                                </a:solidFill>
                                <a:latin typeface="Cambria Math" panose="02040503050406030204" pitchFamily="18" charset="0"/>
                                <a:ea typeface="Cambria Math" panose="02040503050406030204" pitchFamily="18" charset="0"/>
                              </a:rPr>
                              <m:t>𝟎</m:t>
                            </m:r>
                          </m:e>
                          <m:sub>
                            <m:r>
                              <a:rPr lang="en-US" altLang="ja-JP" sz="2200" b="0" i="1">
                                <a:solidFill>
                                  <a:srgbClr val="E74141"/>
                                </a:solidFill>
                                <a:latin typeface="Cambria Math" panose="02040503050406030204" pitchFamily="18" charset="0"/>
                                <a:ea typeface="Cambria Math" panose="02040503050406030204" pitchFamily="18" charset="0"/>
                              </a:rPr>
                              <m:t>𝐿</m:t>
                            </m:r>
                          </m:sub>
                        </m:sSub>
                        <m:r>
                          <a:rPr lang="en-US" altLang="ja-JP" sz="2200" b="0" i="1">
                            <a:solidFill>
                              <a:srgbClr val="E74141"/>
                            </a:solidFill>
                            <a:latin typeface="Cambria Math" panose="02040503050406030204" pitchFamily="18" charset="0"/>
                            <a:ea typeface="Cambria Math" panose="02040503050406030204" pitchFamily="18" charset="0"/>
                          </a:rPr>
                          <m:t>, </m:t>
                        </m:r>
                        <m:sSubSup>
                          <m:sSubSupPr>
                            <m:ctrlPr>
                              <a:rPr lang="en-US" altLang="ja-JP" sz="2200" i="1">
                                <a:solidFill>
                                  <a:srgbClr val="E74141"/>
                                </a:solidFill>
                                <a:latin typeface="Cambria Math" panose="02040503050406030204" pitchFamily="18" charset="0"/>
                                <a:ea typeface="Cambria Math" panose="02040503050406030204" pitchFamily="18" charset="0"/>
                              </a:rPr>
                            </m:ctrlPr>
                          </m:sSubSupPr>
                          <m:e>
                            <m:r>
                              <a:rPr lang="ja-JP" altLang="en-US" sz="2200" b="0" i="1">
                                <a:solidFill>
                                  <a:srgbClr val="E74141"/>
                                </a:solidFill>
                                <a:latin typeface="Cambria Math" panose="02040503050406030204" pitchFamily="18" charset="0"/>
                                <a:ea typeface="Cambria Math" panose="02040503050406030204" pitchFamily="18" charset="0"/>
                              </a:rPr>
                              <m:t>𝜎</m:t>
                            </m:r>
                          </m:e>
                          <m:sub>
                            <m:r>
                              <a:rPr lang="en-US" altLang="ja-JP" sz="2200" b="0" i="1">
                                <a:solidFill>
                                  <a:srgbClr val="E74141"/>
                                </a:solidFill>
                                <a:latin typeface="Cambria Math" panose="02040503050406030204" pitchFamily="18" charset="0"/>
                                <a:ea typeface="Cambria Math" panose="02040503050406030204" pitchFamily="18" charset="0"/>
                              </a:rPr>
                              <m:t>𝑘</m:t>
                            </m:r>
                            <m:d>
                              <m:dPr>
                                <m:ctrlPr>
                                  <a:rPr lang="en-US" altLang="ja-JP" sz="2200" i="1">
                                    <a:solidFill>
                                      <a:srgbClr val="E74141"/>
                                    </a:solidFill>
                                    <a:latin typeface="Cambria Math" panose="02040503050406030204" pitchFamily="18" charset="0"/>
                                    <a:ea typeface="Cambria Math" panose="02040503050406030204" pitchFamily="18" charset="0"/>
                                  </a:rPr>
                                </m:ctrlPr>
                              </m:dPr>
                              <m:e>
                                <m:r>
                                  <a:rPr lang="ja-JP" altLang="en-US" sz="2200" b="0" i="1">
                                    <a:solidFill>
                                      <a:srgbClr val="E74141"/>
                                    </a:solidFill>
                                    <a:latin typeface="Cambria Math" panose="02040503050406030204" pitchFamily="18" charset="0"/>
                                    <a:ea typeface="Cambria Math" panose="02040503050406030204" pitchFamily="18" charset="0"/>
                                  </a:rPr>
                                  <m:t>𝛾</m:t>
                                </m:r>
                              </m:e>
                            </m:d>
                          </m:sub>
                          <m:sup>
                            <m:r>
                              <a:rPr lang="en-US" altLang="ja-JP" sz="2200" b="0" i="1">
                                <a:solidFill>
                                  <a:srgbClr val="E74141"/>
                                </a:solidFill>
                                <a:latin typeface="Cambria Math" panose="02040503050406030204" pitchFamily="18" charset="0"/>
                                <a:ea typeface="Cambria Math" panose="02040503050406030204" pitchFamily="18" charset="0"/>
                              </a:rPr>
                              <m:t>2</m:t>
                            </m:r>
                          </m:sup>
                        </m:sSubSup>
                        <m:r>
                          <a:rPr lang="el-GR" altLang="ja-JP" sz="2200" b="1" i="0">
                            <a:solidFill>
                              <a:srgbClr val="E74141"/>
                            </a:solidFill>
                            <a:latin typeface="Cambria Math" panose="02040503050406030204" pitchFamily="18" charset="0"/>
                            <a:ea typeface="Cambria Math" panose="02040503050406030204" pitchFamily="18" charset="0"/>
                          </a:rPr>
                          <m:t>𝚲</m:t>
                        </m:r>
                        <m:d>
                          <m:dPr>
                            <m:ctrlPr>
                              <a:rPr lang="en-US" altLang="ja-JP" sz="2200" i="1">
                                <a:solidFill>
                                  <a:srgbClr val="E74141"/>
                                </a:solidFill>
                                <a:latin typeface="Cambria Math" panose="02040503050406030204" pitchFamily="18" charset="0"/>
                                <a:ea typeface="Cambria Math" panose="02040503050406030204" pitchFamily="18" charset="0"/>
                              </a:rPr>
                            </m:ctrlPr>
                          </m:dPr>
                          <m:e>
                            <m:sSub>
                              <m:sSubPr>
                                <m:ctrlPr>
                                  <a:rPr lang="en-US" altLang="ja-JP" sz="2200" i="1">
                                    <a:solidFill>
                                      <a:srgbClr val="E74141"/>
                                    </a:solidFill>
                                    <a:latin typeface="Cambria Math" panose="02040503050406030204" pitchFamily="18" charset="0"/>
                                  </a:rPr>
                                </m:ctrlPr>
                              </m:sSubPr>
                              <m:e>
                                <m:r>
                                  <a:rPr lang="ja-JP" altLang="en-US" sz="2200" b="0" i="1">
                                    <a:solidFill>
                                      <a:srgbClr val="E74141"/>
                                    </a:solidFill>
                                    <a:latin typeface="Cambria Math" panose="02040503050406030204" pitchFamily="18" charset="0"/>
                                  </a:rPr>
                                  <m:t>𝛼</m:t>
                                </m:r>
                              </m:e>
                              <m:sub>
                                <m:r>
                                  <a:rPr lang="en-US" altLang="ja-JP" sz="2200" b="0" i="1">
                                    <a:solidFill>
                                      <a:srgbClr val="E74141"/>
                                    </a:solidFill>
                                    <a:latin typeface="Cambria Math" panose="02040503050406030204" pitchFamily="18" charset="0"/>
                                  </a:rPr>
                                  <m:t>𝑘</m:t>
                                </m:r>
                              </m:sub>
                            </m:sSub>
                          </m:e>
                        </m:d>
                        <m:r>
                          <a:rPr lang="en-US" altLang="ja-JP" sz="2200" b="0" i="0" smtClean="0">
                            <a:solidFill>
                              <a:srgbClr val="E74141"/>
                            </a:solidFill>
                            <a:latin typeface="Cambria Math" panose="02040503050406030204" pitchFamily="18" charset="0"/>
                            <a:ea typeface="Cambria Math" panose="02040503050406030204" pitchFamily="18" charset="0"/>
                          </a:rPr>
                          <m:t>)</m:t>
                        </m:r>
                      </m:oMath>
                    </m:oMathPara>
                  </a14:m>
                  <a:endParaRPr lang="ja-JP" altLang="en-US" sz="2200" dirty="0">
                    <a:solidFill>
                      <a:srgbClr val="E74141"/>
                    </a:solidFill>
                  </a:endParaRPr>
                </a:p>
              </p:txBody>
            </p:sp>
          </mc:Choice>
          <mc:Fallback xmlns="">
            <p:sp>
              <p:nvSpPr>
                <p:cNvPr id="23" name="矩形 22">
                  <a:extLst>
                    <a:ext uri="{FF2B5EF4-FFF2-40B4-BE49-F238E27FC236}">
                      <a16:creationId xmlns:a16="http://schemas.microsoft.com/office/drawing/2014/main" id="{02BB64E5-753D-44CD-BCD6-66879E51BC33}"/>
                    </a:ext>
                  </a:extLst>
                </p:cNvPr>
                <p:cNvSpPr>
                  <a:spLocks noRot="1" noChangeAspect="1" noMove="1" noResize="1" noEditPoints="1" noAdjustHandles="1" noChangeArrowheads="1" noChangeShapeType="1" noTextEdit="1"/>
                </p:cNvSpPr>
                <p:nvPr/>
              </p:nvSpPr>
              <p:spPr>
                <a:xfrm>
                  <a:off x="3820585" y="3393259"/>
                  <a:ext cx="2946191" cy="499367"/>
                </a:xfrm>
                <a:prstGeom prst="rect">
                  <a:avLst/>
                </a:prstGeom>
                <a:blipFill>
                  <a:blip r:embed="rId7"/>
                  <a:stretch>
                    <a:fillRect b="-16216"/>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13" name="表 19">
                <a:extLst>
                  <a:ext uri="{FF2B5EF4-FFF2-40B4-BE49-F238E27FC236}">
                    <a16:creationId xmlns:a16="http://schemas.microsoft.com/office/drawing/2014/main" id="{CE204DB7-F905-4CCB-99BB-0D06D1323EEC}"/>
                  </a:ext>
                </a:extLst>
              </p:cNvPr>
              <p:cNvGraphicFramePr>
                <a:graphicFrameLocks noGrp="1"/>
              </p:cNvGraphicFramePr>
              <p:nvPr>
                <p:extLst>
                  <p:ext uri="{D42A27DB-BD31-4B8C-83A1-F6EECF244321}">
                    <p14:modId xmlns:p14="http://schemas.microsoft.com/office/powerpoint/2010/main" val="1181875354"/>
                  </p:ext>
                </p:extLst>
              </p:nvPr>
            </p:nvGraphicFramePr>
            <p:xfrm>
              <a:off x="7246126" y="2164027"/>
              <a:ext cx="4429836" cy="1894382"/>
            </p:xfrm>
            <a:graphic>
              <a:graphicData uri="http://schemas.openxmlformats.org/drawingml/2006/table">
                <a:tbl>
                  <a:tblPr bandRow="1"/>
                  <a:tblGrid>
                    <a:gridCol w="615190">
                      <a:extLst>
                        <a:ext uri="{9D8B030D-6E8A-4147-A177-3AD203B41FA5}">
                          <a16:colId xmlns:a16="http://schemas.microsoft.com/office/drawing/2014/main" val="2788630306"/>
                        </a:ext>
                      </a:extLst>
                    </a:gridCol>
                    <a:gridCol w="3814646">
                      <a:extLst>
                        <a:ext uri="{9D8B030D-6E8A-4147-A177-3AD203B41FA5}">
                          <a16:colId xmlns:a16="http://schemas.microsoft.com/office/drawing/2014/main" val="995678706"/>
                        </a:ext>
                      </a:extLst>
                    </a:gridCol>
                  </a:tblGrid>
                  <a:tr h="2699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14:m>
                            <m:oMathPara xmlns:m="http://schemas.openxmlformats.org/officeDocument/2006/math">
                              <m:oMathParaPr>
                                <m:jc m:val="centerGroup"/>
                              </m:oMathParaPr>
                              <m:oMath xmlns:m="http://schemas.openxmlformats.org/officeDocument/2006/math">
                                <m:r>
                                  <a:rPr lang="en-US" altLang="ja-JP" sz="1600" b="1" i="1" kern="100" smtClean="0">
                                    <a:solidFill>
                                      <a:schemeClr val="tx1"/>
                                    </a:solidFill>
                                    <a:effectLst/>
                                    <a:latin typeface="Cambria Math" panose="02040503050406030204" pitchFamily="18" charset="0"/>
                                    <a:ea typeface="Cambria Math" panose="02040503050406030204" pitchFamily="18" charset="0"/>
                                    <a:cs typeface="ＭＳ Ｐゴシック" panose="020B0600070205080204" pitchFamily="50" charset="-128"/>
                                  </a:rPr>
                                  <m:t>𝒚</m:t>
                                </m:r>
                                <m:r>
                                  <a:rPr lang="en-US" altLang="ja-JP" sz="1600" b="1" i="1" kern="100" smtClean="0">
                                    <a:solidFill>
                                      <a:schemeClr val="tx1"/>
                                    </a:solidFill>
                                    <a:effectLst/>
                                    <a:latin typeface="Cambria Math" panose="02040503050406030204" pitchFamily="18" charset="0"/>
                                    <a:ea typeface="Cambria Math" panose="02040503050406030204" pitchFamily="18" charset="0"/>
                                    <a:cs typeface="ＭＳ Ｐゴシック" panose="020B0600070205080204" pitchFamily="50" charset="-128"/>
                                  </a:rPr>
                                  <m:t> :</m:t>
                                </m:r>
                              </m:oMath>
                            </m:oMathPara>
                          </a14:m>
                          <a:endParaRPr kumimoji="1" lang="ja-JP" altLang="en-US" sz="16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1" lang="en-US" altLang="ja-JP" sz="1600" kern="1200" dirty="0">
                              <a:solidFill>
                                <a:schemeClr val="tx1"/>
                              </a:solidFill>
                              <a:latin typeface="+mn-lt"/>
                              <a:ea typeface="游ゴシック" panose="020B0400000000000000" pitchFamily="50" charset="-128"/>
                              <a:cs typeface="+mn-cs"/>
                            </a:rPr>
                            <a:t>response variable vector</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56620680"/>
                      </a:ext>
                    </a:extLst>
                  </a:tr>
                  <a:tr h="269929">
                    <a:tc>
                      <a:txBody>
                        <a:bodyPr/>
                        <a:lstStyle/>
                        <a:p>
                          <a:pPr algn="l"/>
                          <a14:m>
                            <m:oMathPara xmlns:m="http://schemas.openxmlformats.org/officeDocument/2006/math">
                              <m:oMathParaPr>
                                <m:jc m:val="centerGroup"/>
                              </m:oMathParaPr>
                              <m:oMath xmlns:m="http://schemas.openxmlformats.org/officeDocument/2006/math">
                                <m:sSub>
                                  <m:sSubPr>
                                    <m:ctrlPr>
                                      <a:rPr kumimoji="1" lang="en-US" altLang="ja-JP" sz="1600" b="0" i="1" smtClean="0">
                                        <a:solidFill>
                                          <a:schemeClr val="tx1"/>
                                        </a:solidFill>
                                        <a:latin typeface="Cambria Math" panose="02040503050406030204" pitchFamily="18" charset="0"/>
                                      </a:rPr>
                                    </m:ctrlPr>
                                  </m:sSubPr>
                                  <m:e>
                                    <m:r>
                                      <a:rPr kumimoji="1" lang="en-US" altLang="ja-JP" sz="1600" b="1" i="0" smtClean="0">
                                        <a:solidFill>
                                          <a:schemeClr val="tx1"/>
                                        </a:solidFill>
                                        <a:latin typeface="Cambria Math" panose="02040503050406030204" pitchFamily="18" charset="0"/>
                                      </a:rPr>
                                      <m:t>𝐱</m:t>
                                    </m:r>
                                  </m:e>
                                  <m:sub>
                                    <m:r>
                                      <a:rPr kumimoji="1" lang="en-US" altLang="ja-JP" sz="1600" b="0" i="1" smtClean="0">
                                        <a:solidFill>
                                          <a:schemeClr val="tx1"/>
                                        </a:solidFill>
                                        <a:latin typeface="Cambria Math" panose="02040503050406030204" pitchFamily="18" charset="0"/>
                                      </a:rPr>
                                      <m:t>𝑘</m:t>
                                    </m:r>
                                  </m:sub>
                                </m:sSub>
                                <m:r>
                                  <a:rPr kumimoji="1" lang="en-US" altLang="ja-JP" sz="1600" b="0" i="1" smtClean="0">
                                    <a:solidFill>
                                      <a:schemeClr val="tx1"/>
                                    </a:solidFill>
                                    <a:latin typeface="Cambria Math" panose="02040503050406030204" pitchFamily="18" charset="0"/>
                                  </a:rPr>
                                  <m:t>:</m:t>
                                </m:r>
                              </m:oMath>
                            </m:oMathPara>
                          </a14:m>
                          <a:endParaRPr kumimoji="1" lang="ja-JP" altLang="en-US" sz="16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ja-JP" sz="1600" i="1" smtClean="0">
                                  <a:solidFill>
                                    <a:schemeClr val="tx1"/>
                                  </a:solidFill>
                                  <a:latin typeface="Cambria Math" panose="02040503050406030204" pitchFamily="18" charset="0"/>
                                </a:rPr>
                                <m:t>𝑘</m:t>
                              </m:r>
                            </m:oMath>
                          </a14:m>
                          <a:r>
                            <a:rPr kumimoji="1" lang="en-US" altLang="ja-JP" sz="1600" kern="1200" dirty="0">
                              <a:solidFill>
                                <a:schemeClr val="tx1"/>
                              </a:solidFill>
                              <a:latin typeface="+mn-lt"/>
                              <a:ea typeface="游ゴシック" panose="020B0400000000000000" pitchFamily="50" charset="-128"/>
                              <a:cs typeface="+mn-cs"/>
                            </a:rPr>
                            <a:t>-</a:t>
                          </a:r>
                          <a:r>
                            <a:rPr kumimoji="1" lang="en-US" altLang="ja-JP" sz="1600" kern="1200" dirty="0" err="1">
                              <a:solidFill>
                                <a:schemeClr val="tx1"/>
                              </a:solidFill>
                              <a:latin typeface="+mn-lt"/>
                              <a:ea typeface="游ゴシック" panose="020B0400000000000000" pitchFamily="50" charset="-128"/>
                              <a:cs typeface="+mn-cs"/>
                            </a:rPr>
                            <a:t>th</a:t>
                          </a:r>
                          <a:r>
                            <a:rPr kumimoji="1" lang="en-US" altLang="ja-JP" sz="1600" kern="1200" dirty="0">
                              <a:solidFill>
                                <a:schemeClr val="tx1"/>
                              </a:solidFill>
                              <a:latin typeface="+mn-lt"/>
                              <a:ea typeface="游ゴシック" panose="020B0400000000000000" pitchFamily="50" charset="-128"/>
                              <a:cs typeface="+mn-cs"/>
                            </a:rPr>
                            <a:t> explanatory variable vector</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66572442"/>
                      </a:ext>
                    </a:extLst>
                  </a:tr>
                  <a:tr h="2937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14:m>
                            <m:oMathPara xmlns:m="http://schemas.openxmlformats.org/officeDocument/2006/math">
                              <m:oMathParaPr>
                                <m:jc m:val="centerGroup"/>
                              </m:oMathParaPr>
                              <m:oMath xmlns:m="http://schemas.openxmlformats.org/officeDocument/2006/math">
                                <m:sSub>
                                  <m:sSubPr>
                                    <m:ctrlPr>
                                      <a:rPr lang="en-US" altLang="ja-JP" sz="1600" i="1" smtClean="0">
                                        <a:solidFill>
                                          <a:schemeClr val="tx1"/>
                                        </a:solidFill>
                                        <a:latin typeface="Cambria Math" panose="02040503050406030204" pitchFamily="18" charset="0"/>
                                      </a:rPr>
                                    </m:ctrlPr>
                                  </m:sSubPr>
                                  <m:e>
                                    <m:r>
                                      <a:rPr lang="ja-JP" altLang="en-US" sz="1600" i="1" smtClean="0">
                                        <a:solidFill>
                                          <a:schemeClr val="tx1"/>
                                        </a:solidFill>
                                        <a:latin typeface="Cambria Math" panose="02040503050406030204" pitchFamily="18" charset="0"/>
                                      </a:rPr>
                                      <m:t>𝛽</m:t>
                                    </m:r>
                                  </m:e>
                                  <m:sub>
                                    <m:r>
                                      <a:rPr lang="en-US" altLang="ja-JP" sz="1600" i="1">
                                        <a:solidFill>
                                          <a:schemeClr val="tx1"/>
                                        </a:solidFill>
                                        <a:latin typeface="Cambria Math" panose="02040503050406030204" pitchFamily="18" charset="0"/>
                                      </a:rPr>
                                      <m:t>𝑘</m:t>
                                    </m:r>
                                  </m:sub>
                                </m:sSub>
                                <m:r>
                                  <a:rPr lang="en-US" altLang="ja-JP" sz="1600" b="0" i="1" smtClean="0">
                                    <a:solidFill>
                                      <a:schemeClr val="tx1"/>
                                    </a:solidFill>
                                    <a:latin typeface="Cambria Math" panose="02040503050406030204" pitchFamily="18" charset="0"/>
                                  </a:rPr>
                                  <m:t>:</m:t>
                                </m:r>
                              </m:oMath>
                            </m:oMathPara>
                          </a14:m>
                          <a:endParaRPr kumimoji="1" lang="ja-JP" altLang="en-US" sz="1600"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1" lang="en-US" altLang="ja-JP" sz="1600" kern="1200" dirty="0">
                              <a:solidFill>
                                <a:schemeClr val="tx1"/>
                              </a:solidFill>
                              <a:latin typeface="+mn-lt"/>
                              <a:ea typeface="游ゴシック" panose="020B0400000000000000" pitchFamily="50" charset="-128"/>
                              <a:cs typeface="+mn-cs"/>
                            </a:rPr>
                            <a:t>the average of  </a:t>
                          </a:r>
                          <a14:m>
                            <m:oMath xmlns:m="http://schemas.openxmlformats.org/officeDocument/2006/math">
                              <m:r>
                                <a:rPr kumimoji="1" lang="en-US" altLang="ja-JP" sz="1600" kern="1200" smtClean="0">
                                  <a:solidFill>
                                    <a:schemeClr val="tx1"/>
                                  </a:solidFill>
                                  <a:latin typeface="Cambria Math" panose="02040503050406030204" pitchFamily="18" charset="0"/>
                                  <a:ea typeface="游ゴシック" panose="020B0400000000000000" pitchFamily="50" charset="-128"/>
                                  <a:cs typeface="+mn-cs"/>
                                </a:rPr>
                                <m:t>𝑘</m:t>
                              </m:r>
                            </m:oMath>
                          </a14:m>
                          <a:r>
                            <a:rPr kumimoji="1" lang="en-US" altLang="ja-JP" sz="1600" kern="1200" dirty="0">
                              <a:solidFill>
                                <a:schemeClr val="tx1"/>
                              </a:solidFill>
                              <a:latin typeface="+mn-lt"/>
                              <a:ea typeface="游ゴシック" panose="020B0400000000000000" pitchFamily="50" charset="-128"/>
                              <a:cs typeface="+mn-cs"/>
                            </a:rPr>
                            <a:t>-</a:t>
                          </a:r>
                          <a:r>
                            <a:rPr kumimoji="1" lang="en-US" altLang="ja-JP" sz="1600" kern="1200" dirty="0" err="1">
                              <a:solidFill>
                                <a:schemeClr val="tx1"/>
                              </a:solidFill>
                              <a:latin typeface="+mn-lt"/>
                              <a:ea typeface="游ゴシック" panose="020B0400000000000000" pitchFamily="50" charset="-128"/>
                              <a:cs typeface="+mn-cs"/>
                            </a:rPr>
                            <a:t>th</a:t>
                          </a:r>
                          <a:r>
                            <a:rPr kumimoji="1" lang="en-US" altLang="ja-JP" sz="1600" kern="1200" dirty="0">
                              <a:solidFill>
                                <a:schemeClr val="tx1"/>
                              </a:solidFill>
                              <a:latin typeface="+mn-lt"/>
                              <a:ea typeface="游ゴシック" panose="020B0400000000000000" pitchFamily="50" charset="-128"/>
                              <a:cs typeface="+mn-cs"/>
                            </a:rPr>
                            <a:t> regression coefficient</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6937261"/>
                      </a:ext>
                    </a:extLst>
                  </a:tr>
                  <a:tr h="269929">
                    <a:tc>
                      <a:txBody>
                        <a:bodyPr/>
                        <a:lstStyle/>
                        <a:p>
                          <a:pPr algn="l"/>
                          <a14:m>
                            <m:oMathPara xmlns:m="http://schemas.openxmlformats.org/officeDocument/2006/math">
                              <m:oMathParaPr>
                                <m:jc m:val="centerGroup"/>
                              </m:oMathParaPr>
                              <m:oMath xmlns:m="http://schemas.openxmlformats.org/officeDocument/2006/math">
                                <m:sSub>
                                  <m:sSubPr>
                                    <m:ctrlPr>
                                      <a:rPr lang="en-US" altLang="ja-JP" sz="1600" b="1" i="1" smtClean="0">
                                        <a:solidFill>
                                          <a:schemeClr val="tx1"/>
                                        </a:solidFill>
                                        <a:latin typeface="Cambria Math" panose="02040503050406030204" pitchFamily="18" charset="0"/>
                                      </a:rPr>
                                    </m:ctrlPr>
                                  </m:sSubPr>
                                  <m:e>
                                    <m:r>
                                      <a:rPr lang="ja-JP" altLang="en-US" sz="1600" b="1" i="1" smtClean="0">
                                        <a:solidFill>
                                          <a:schemeClr val="tx1"/>
                                        </a:solidFill>
                                        <a:latin typeface="Cambria Math" panose="02040503050406030204" pitchFamily="18" charset="0"/>
                                      </a:rPr>
                                      <m:t>𝜸</m:t>
                                    </m:r>
                                  </m:e>
                                  <m:sub>
                                    <m:r>
                                      <a:rPr lang="en-US" altLang="ja-JP" sz="1600" b="0" i="1" smtClean="0">
                                        <a:solidFill>
                                          <a:schemeClr val="tx1"/>
                                        </a:solidFill>
                                        <a:latin typeface="Cambria Math" panose="02040503050406030204" pitchFamily="18" charset="0"/>
                                      </a:rPr>
                                      <m:t>𝑘</m:t>
                                    </m:r>
                                  </m:sub>
                                </m:sSub>
                                <m:r>
                                  <a:rPr lang="en-US" altLang="ja-JP" sz="1600" b="1" i="0" smtClean="0">
                                    <a:solidFill>
                                      <a:schemeClr val="tx1"/>
                                    </a:solidFill>
                                    <a:latin typeface="Cambria Math" panose="02040503050406030204" pitchFamily="18" charset="0"/>
                                  </a:rPr>
                                  <m:t>:</m:t>
                                </m:r>
                              </m:oMath>
                            </m:oMathPara>
                          </a14:m>
                          <a:endParaRPr lang="en-US" altLang="ja-JP" sz="16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kern="1200" dirty="0">
                              <a:solidFill>
                                <a:schemeClr val="tx1"/>
                              </a:solidFill>
                              <a:latin typeface="+mn-lt"/>
                              <a:ea typeface="Noto Sans CJK JP Regular" panose="020B0500000000000000" pitchFamily="34" charset="-128"/>
                              <a:cs typeface="+mn-cs"/>
                            </a:rPr>
                            <a:t>random effect coefficient vector</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81259972"/>
                      </a:ext>
                    </a:extLst>
                  </a:tr>
                  <a:tr h="269929">
                    <a:tc>
                      <a:txBody>
                        <a:bodyPr/>
                        <a:lstStyle/>
                        <a:p>
                          <a:pPr algn="l"/>
                          <a14:m>
                            <m:oMathPara xmlns:m="http://schemas.openxmlformats.org/officeDocument/2006/math">
                              <m:oMathParaPr>
                                <m:jc m:val="centerGroup"/>
                              </m:oMathParaPr>
                              <m:oMath xmlns:m="http://schemas.openxmlformats.org/officeDocument/2006/math">
                                <m:r>
                                  <a:rPr kumimoji="1" lang="en-US" altLang="ja-JP" sz="1600" b="0" i="1" smtClean="0">
                                    <a:solidFill>
                                      <a:schemeClr val="tx1"/>
                                    </a:solidFill>
                                    <a:latin typeface="Cambria Math" panose="02040503050406030204" pitchFamily="18" charset="0"/>
                                    <a:ea typeface="Cambria Math" panose="02040503050406030204" pitchFamily="18" charset="0"/>
                                  </a:rPr>
                                  <m:t>∘   :</m:t>
                                </m:r>
                              </m:oMath>
                            </m:oMathPara>
                          </a14:m>
                          <a:endParaRPr lang="en-US" altLang="ja-JP" sz="16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kern="1200" dirty="0">
                              <a:solidFill>
                                <a:schemeClr val="tx1"/>
                              </a:solidFill>
                              <a:latin typeface="+mn-lt"/>
                              <a:ea typeface="游ゴシック" panose="020B0400000000000000" pitchFamily="50" charset="-128"/>
                              <a:cs typeface="+mn-cs"/>
                            </a:rPr>
                            <a:t>column-wise (Hadamard) product</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27368156"/>
                      </a:ext>
                    </a:extLst>
                  </a:tr>
                  <a:tr h="269929">
                    <a:tc>
                      <a:txBody>
                        <a:bodyPr/>
                        <a:lstStyle/>
                        <a:p>
                          <a:pPr algn="l"/>
                          <a14:m>
                            <m:oMathPara xmlns:m="http://schemas.openxmlformats.org/officeDocument/2006/math">
                              <m:oMathParaPr>
                                <m:jc m:val="centerGroup"/>
                              </m:oMathParaPr>
                              <m:oMath xmlns:m="http://schemas.openxmlformats.org/officeDocument/2006/math">
                                <m:r>
                                  <a:rPr lang="el-GR" altLang="ja-JP" sz="1600" b="1" i="0" smtClean="0">
                                    <a:solidFill>
                                      <a:schemeClr val="tx1"/>
                                    </a:solidFill>
                                    <a:latin typeface="Cambria Math" panose="02040503050406030204" pitchFamily="18" charset="0"/>
                                    <a:ea typeface="Cambria Math" panose="02040503050406030204" pitchFamily="18" charset="0"/>
                                  </a:rPr>
                                  <m:t>𝚲</m:t>
                                </m:r>
                                <m:d>
                                  <m:dPr>
                                    <m:ctrlPr>
                                      <a:rPr lang="en-US" altLang="ja-JP" sz="1600" i="1">
                                        <a:solidFill>
                                          <a:schemeClr val="tx1"/>
                                        </a:solidFill>
                                        <a:latin typeface="Cambria Math" panose="02040503050406030204" pitchFamily="18" charset="0"/>
                                        <a:ea typeface="Cambria Math" panose="02040503050406030204" pitchFamily="18" charset="0"/>
                                      </a:rPr>
                                    </m:ctrlPr>
                                  </m:dPr>
                                  <m:e>
                                    <m:sSub>
                                      <m:sSubPr>
                                        <m:ctrlPr>
                                          <a:rPr lang="en-US" altLang="ja-JP" sz="1600" i="1">
                                            <a:solidFill>
                                              <a:schemeClr val="tx1"/>
                                            </a:solidFill>
                                            <a:latin typeface="Cambria Math" panose="02040503050406030204" pitchFamily="18" charset="0"/>
                                          </a:rPr>
                                        </m:ctrlPr>
                                      </m:sSubPr>
                                      <m:e>
                                        <m:r>
                                          <a:rPr lang="ja-JP" altLang="en-US" sz="1600" b="0" i="1">
                                            <a:solidFill>
                                              <a:schemeClr val="tx1"/>
                                            </a:solidFill>
                                            <a:latin typeface="Cambria Math" panose="02040503050406030204" pitchFamily="18" charset="0"/>
                                          </a:rPr>
                                          <m:t>𝛼</m:t>
                                        </m:r>
                                      </m:e>
                                      <m:sub>
                                        <m:r>
                                          <a:rPr lang="en-US" altLang="ja-JP" sz="1600" b="0" i="1">
                                            <a:solidFill>
                                              <a:schemeClr val="tx1"/>
                                            </a:solidFill>
                                            <a:latin typeface="Cambria Math" panose="02040503050406030204" pitchFamily="18" charset="0"/>
                                          </a:rPr>
                                          <m:t>𝑘</m:t>
                                        </m:r>
                                      </m:sub>
                                    </m:sSub>
                                  </m:e>
                                </m:d>
                                <m:r>
                                  <a:rPr lang="en-US" altLang="ja-JP" sz="1600" b="0" i="1" smtClean="0">
                                    <a:solidFill>
                                      <a:schemeClr val="tx1"/>
                                    </a:solidFill>
                                    <a:latin typeface="Cambria Math" panose="02040503050406030204" pitchFamily="18" charset="0"/>
                                  </a:rPr>
                                  <m:t>:</m:t>
                                </m:r>
                              </m:oMath>
                            </m:oMathPara>
                          </a14:m>
                          <a:endParaRPr lang="en-US" altLang="ja-JP" sz="16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tx1"/>
                              </a:solidFill>
                            </a:rPr>
                            <a:t>a diagonal matrix with </a:t>
                          </a:r>
                          <a14:m>
                            <m:oMath xmlns:m="http://schemas.openxmlformats.org/officeDocument/2006/math">
                              <m:r>
                                <a:rPr lang="en-US" altLang="ja-JP" sz="1600" i="1">
                                  <a:solidFill>
                                    <a:schemeClr val="tx1"/>
                                  </a:solidFill>
                                  <a:latin typeface="Cambria Math" panose="02040503050406030204" pitchFamily="18" charset="0"/>
                                </a:rPr>
                                <m:t>𝑙</m:t>
                              </m:r>
                            </m:oMath>
                          </a14:m>
                          <a:r>
                            <a:rPr lang="en-US" altLang="ja-JP" sz="1600" dirty="0">
                              <a:solidFill>
                                <a:schemeClr val="tx1"/>
                              </a:solidFill>
                              <a:ea typeface="游ゴシック" panose="020B0400000000000000" pitchFamily="50" charset="-128"/>
                            </a:rPr>
                            <a:t>-</a:t>
                          </a:r>
                          <a:r>
                            <a:rPr lang="en-US" altLang="ja-JP" sz="1600" dirty="0" err="1">
                              <a:solidFill>
                                <a:schemeClr val="tx1"/>
                              </a:solidFill>
                              <a:ea typeface="游ゴシック" panose="020B0400000000000000" pitchFamily="50" charset="-128"/>
                            </a:rPr>
                            <a:t>th</a:t>
                          </a:r>
                          <a:r>
                            <a:rPr lang="en-US" altLang="ja-JP" sz="1600" dirty="0">
                              <a:solidFill>
                                <a:schemeClr val="tx1"/>
                              </a:solidFill>
                              <a:ea typeface="游ゴシック" panose="020B0400000000000000" pitchFamily="50" charset="-128"/>
                            </a:rPr>
                            <a:t> element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tx1"/>
                              </a:solidFill>
                              <a:ea typeface="游ゴシック" panose="020B0400000000000000" pitchFamily="50" charset="-128"/>
                            </a:rPr>
                            <a:t> </a:t>
                          </a:r>
                          <a14:m>
                            <m:oMath xmlns:m="http://schemas.openxmlformats.org/officeDocument/2006/math">
                              <m:sSub>
                                <m:sSubPr>
                                  <m:ctrlPr>
                                    <a:rPr lang="en-US" altLang="ja-JP" sz="1600" b="1" i="1">
                                      <a:solidFill>
                                        <a:schemeClr val="tx1"/>
                                      </a:solidFill>
                                      <a:latin typeface="Cambria Math" panose="02040503050406030204" pitchFamily="18" charset="0"/>
                                      <a:ea typeface="游ゴシック" panose="020B0400000000000000" pitchFamily="34" charset="-128"/>
                                    </a:rPr>
                                  </m:ctrlPr>
                                </m:sSubPr>
                                <m:e>
                                  <m:r>
                                    <a:rPr lang="ja-JP" altLang="en-US" sz="1600" b="1" i="1">
                                      <a:solidFill>
                                        <a:schemeClr val="tx1"/>
                                      </a:solidFill>
                                      <a:latin typeface="Cambria Math" panose="02040503050406030204" pitchFamily="18" charset="0"/>
                                      <a:ea typeface="游ゴシック" panose="020B0400000000000000" pitchFamily="34" charset="-128"/>
                                    </a:rPr>
                                    <m:t>𝜆</m:t>
                                  </m:r>
                                </m:e>
                                <m:sub>
                                  <m:r>
                                    <a:rPr lang="en-US" altLang="ja-JP" sz="1600" b="1" i="1">
                                      <a:solidFill>
                                        <a:schemeClr val="tx1"/>
                                      </a:solidFill>
                                      <a:latin typeface="Cambria Math" panose="02040503050406030204" pitchFamily="18" charset="0"/>
                                      <a:ea typeface="游ゴシック" panose="020B0400000000000000" pitchFamily="34" charset="-128"/>
                                    </a:rPr>
                                    <m:t>𝑙</m:t>
                                  </m:r>
                                </m:sub>
                              </m:sSub>
                              <m:d>
                                <m:dPr>
                                  <m:ctrlPr>
                                    <a:rPr lang="en-US" altLang="ja-JP" sz="1600" b="1" i="1">
                                      <a:solidFill>
                                        <a:schemeClr val="tx1"/>
                                      </a:solidFill>
                                      <a:latin typeface="Cambria Math" panose="02040503050406030204" pitchFamily="18" charset="0"/>
                                      <a:ea typeface="游ゴシック" panose="020B0400000000000000" pitchFamily="34" charset="-128"/>
                                    </a:rPr>
                                  </m:ctrlPr>
                                </m:dPr>
                                <m:e>
                                  <m:sSub>
                                    <m:sSubPr>
                                      <m:ctrlPr>
                                        <a:rPr lang="en-US" altLang="ja-JP" sz="1600" i="1">
                                          <a:solidFill>
                                            <a:schemeClr val="tx1"/>
                                          </a:solidFill>
                                          <a:latin typeface="Cambria Math" panose="02040503050406030204" pitchFamily="18" charset="0"/>
                                        </a:rPr>
                                      </m:ctrlPr>
                                    </m:sSubPr>
                                    <m:e>
                                      <m:r>
                                        <a:rPr lang="ja-JP" altLang="en-US" sz="1600" i="1">
                                          <a:solidFill>
                                            <a:schemeClr val="tx1"/>
                                          </a:solidFill>
                                          <a:latin typeface="Cambria Math" panose="02040503050406030204" pitchFamily="18" charset="0"/>
                                        </a:rPr>
                                        <m:t>𝛼</m:t>
                                      </m:r>
                                    </m:e>
                                    <m:sub>
                                      <m:r>
                                        <a:rPr lang="en-US" altLang="ja-JP" sz="1600" i="1">
                                          <a:solidFill>
                                            <a:schemeClr val="tx1"/>
                                          </a:solidFill>
                                          <a:latin typeface="Cambria Math" panose="02040503050406030204" pitchFamily="18" charset="0"/>
                                        </a:rPr>
                                        <m:t>𝑘</m:t>
                                      </m:r>
                                    </m:sub>
                                  </m:sSub>
                                </m:e>
                              </m:d>
                              <m:r>
                                <a:rPr lang="en-US" altLang="ja-JP" sz="1600" b="1" i="1">
                                  <a:solidFill>
                                    <a:schemeClr val="tx1"/>
                                  </a:solidFill>
                                  <a:latin typeface="Cambria Math" panose="02040503050406030204" pitchFamily="18" charset="0"/>
                                  <a:ea typeface="游ゴシック" panose="020B0400000000000000" pitchFamily="34" charset="-128"/>
                                </a:rPr>
                                <m:t>=</m:t>
                              </m:r>
                              <m:f>
                                <m:fPr>
                                  <m:type m:val="lin"/>
                                  <m:ctrlPr>
                                    <a:rPr lang="en-US" altLang="ja-JP" sz="1600" b="1" i="1">
                                      <a:solidFill>
                                        <a:schemeClr val="tx1"/>
                                      </a:solidFill>
                                      <a:latin typeface="Cambria Math" panose="02040503050406030204" pitchFamily="18" charset="0"/>
                                      <a:ea typeface="游ゴシック" panose="020B0400000000000000" pitchFamily="34" charset="-128"/>
                                    </a:rPr>
                                  </m:ctrlPr>
                                </m:fPr>
                                <m:num>
                                  <m:sSubSup>
                                    <m:sSubSupPr>
                                      <m:ctrlPr>
                                        <a:rPr lang="en-US" altLang="ja-JP" sz="1600" b="1" i="1" smtClean="0">
                                          <a:solidFill>
                                            <a:schemeClr val="tx1"/>
                                          </a:solidFill>
                                          <a:latin typeface="Cambria Math" panose="02040503050406030204" pitchFamily="18" charset="0"/>
                                          <a:ea typeface="游ゴシック" panose="020B0400000000000000" pitchFamily="34" charset="-128"/>
                                        </a:rPr>
                                      </m:ctrlPr>
                                    </m:sSubSupPr>
                                    <m:e>
                                      <m:r>
                                        <a:rPr lang="ja-JP" altLang="en-US" sz="1600" b="1" i="1">
                                          <a:solidFill>
                                            <a:schemeClr val="tx1"/>
                                          </a:solidFill>
                                          <a:latin typeface="Cambria Math" panose="02040503050406030204" pitchFamily="18" charset="0"/>
                                          <a:ea typeface="游ゴシック" panose="020B0400000000000000" pitchFamily="34" charset="-128"/>
                                        </a:rPr>
                                        <m:t>𝜆</m:t>
                                      </m:r>
                                    </m:e>
                                    <m:sub>
                                      <m:r>
                                        <a:rPr lang="en-US" altLang="ja-JP" sz="1600" b="1" i="1">
                                          <a:solidFill>
                                            <a:schemeClr val="tx1"/>
                                          </a:solidFill>
                                          <a:latin typeface="Cambria Math" panose="02040503050406030204" pitchFamily="18" charset="0"/>
                                          <a:ea typeface="游ゴシック" panose="020B0400000000000000" pitchFamily="34" charset="-128"/>
                                        </a:rPr>
                                        <m:t>𝑙</m:t>
                                      </m:r>
                                    </m:sub>
                                    <m:sup>
                                      <m:sSub>
                                        <m:sSubPr>
                                          <m:ctrlPr>
                                            <a:rPr lang="en-US" altLang="ja-JP" sz="1600" i="1">
                                              <a:solidFill>
                                                <a:schemeClr val="tx1"/>
                                              </a:solidFill>
                                              <a:latin typeface="Cambria Math" panose="02040503050406030204" pitchFamily="18" charset="0"/>
                                            </a:rPr>
                                          </m:ctrlPr>
                                        </m:sSubPr>
                                        <m:e>
                                          <m:r>
                                            <a:rPr lang="ja-JP" altLang="en-US" sz="1600" i="1">
                                              <a:solidFill>
                                                <a:schemeClr val="tx1"/>
                                              </a:solidFill>
                                              <a:latin typeface="Cambria Math" panose="02040503050406030204" pitchFamily="18" charset="0"/>
                                            </a:rPr>
                                            <m:t>𝛼</m:t>
                                          </m:r>
                                        </m:e>
                                        <m:sub>
                                          <m:r>
                                            <a:rPr lang="en-US" altLang="ja-JP" sz="1600" i="1">
                                              <a:solidFill>
                                                <a:schemeClr val="tx1"/>
                                              </a:solidFill>
                                              <a:latin typeface="Cambria Math" panose="02040503050406030204" pitchFamily="18" charset="0"/>
                                            </a:rPr>
                                            <m:t>𝑘</m:t>
                                          </m:r>
                                        </m:sub>
                                      </m:sSub>
                                    </m:sup>
                                  </m:sSubSup>
                                  <m:d>
                                    <m:dPr>
                                      <m:ctrlPr>
                                        <a:rPr lang="en-US" altLang="ja-JP" sz="1600" b="1" i="1">
                                          <a:solidFill>
                                            <a:schemeClr val="tx1"/>
                                          </a:solidFill>
                                          <a:latin typeface="Cambria Math" panose="02040503050406030204" pitchFamily="18" charset="0"/>
                                          <a:ea typeface="游ゴシック" panose="020B0400000000000000" pitchFamily="34" charset="-128"/>
                                        </a:rPr>
                                      </m:ctrlPr>
                                    </m:dPr>
                                    <m:e>
                                      <m:nary>
                                        <m:naryPr>
                                          <m:chr m:val="∑"/>
                                          <m:supHide m:val="on"/>
                                          <m:ctrlPr>
                                            <a:rPr lang="en-US" altLang="ja-JP" sz="1600" b="1" i="1">
                                              <a:solidFill>
                                                <a:schemeClr val="tx1"/>
                                              </a:solidFill>
                                              <a:latin typeface="Cambria Math" panose="02040503050406030204" pitchFamily="18" charset="0"/>
                                              <a:ea typeface="游ゴシック" panose="020B0400000000000000" pitchFamily="34" charset="-128"/>
                                            </a:rPr>
                                          </m:ctrlPr>
                                        </m:naryPr>
                                        <m:sub>
                                          <m:r>
                                            <m:rPr>
                                              <m:brk m:alnAt="23"/>
                                            </m:rPr>
                                            <a:rPr lang="en-US" altLang="ja-JP" sz="1600" b="1" i="1">
                                              <a:solidFill>
                                                <a:schemeClr val="tx1"/>
                                              </a:solidFill>
                                              <a:latin typeface="Cambria Math" panose="02040503050406030204" pitchFamily="18" charset="0"/>
                                              <a:ea typeface="游ゴシック" panose="020B0400000000000000" pitchFamily="34" charset="-128"/>
                                            </a:rPr>
                                            <m:t>𝑙</m:t>
                                          </m:r>
                                        </m:sub>
                                        <m:sup/>
                                        <m:e>
                                          <m:sSub>
                                            <m:sSubPr>
                                              <m:ctrlPr>
                                                <a:rPr lang="en-US" altLang="ja-JP" sz="1600" b="1" i="1">
                                                  <a:solidFill>
                                                    <a:schemeClr val="tx1"/>
                                                  </a:solidFill>
                                                  <a:latin typeface="Cambria Math" panose="02040503050406030204" pitchFamily="18" charset="0"/>
                                                  <a:ea typeface="游ゴシック" panose="020B0400000000000000" pitchFamily="34" charset="-128"/>
                                                </a:rPr>
                                              </m:ctrlPr>
                                            </m:sSubPr>
                                            <m:e>
                                              <m:r>
                                                <a:rPr lang="ja-JP" altLang="en-US" sz="1600" b="1" i="1">
                                                  <a:solidFill>
                                                    <a:schemeClr val="tx1"/>
                                                  </a:solidFill>
                                                  <a:latin typeface="Cambria Math" panose="02040503050406030204" pitchFamily="18" charset="0"/>
                                                  <a:ea typeface="游ゴシック" panose="020B0400000000000000" pitchFamily="34" charset="-128"/>
                                                </a:rPr>
                                                <m:t>𝜆</m:t>
                                              </m:r>
                                            </m:e>
                                            <m:sub>
                                              <m:r>
                                                <a:rPr lang="en-US" altLang="ja-JP" sz="1600" b="1" i="1">
                                                  <a:solidFill>
                                                    <a:schemeClr val="tx1"/>
                                                  </a:solidFill>
                                                  <a:latin typeface="Cambria Math" panose="02040503050406030204" pitchFamily="18" charset="0"/>
                                                  <a:ea typeface="游ゴシック" panose="020B0400000000000000" pitchFamily="34" charset="-128"/>
                                                </a:rPr>
                                                <m:t>𝑙</m:t>
                                              </m:r>
                                            </m:sub>
                                          </m:sSub>
                                        </m:e>
                                      </m:nary>
                                    </m:e>
                                  </m:d>
                                </m:num>
                                <m:den>
                                  <m:d>
                                    <m:dPr>
                                      <m:ctrlPr>
                                        <a:rPr lang="en-US" altLang="ja-JP" sz="1600" b="1" i="1">
                                          <a:solidFill>
                                            <a:schemeClr val="tx1"/>
                                          </a:solidFill>
                                          <a:latin typeface="Cambria Math" panose="02040503050406030204" pitchFamily="18" charset="0"/>
                                          <a:ea typeface="游ゴシック" panose="020B0400000000000000" pitchFamily="34" charset="-128"/>
                                        </a:rPr>
                                      </m:ctrlPr>
                                    </m:dPr>
                                    <m:e>
                                      <m:nary>
                                        <m:naryPr>
                                          <m:chr m:val="∑"/>
                                          <m:supHide m:val="on"/>
                                          <m:ctrlPr>
                                            <a:rPr lang="en-US" altLang="ja-JP" sz="1600" b="1" i="1">
                                              <a:solidFill>
                                                <a:schemeClr val="tx1"/>
                                              </a:solidFill>
                                              <a:latin typeface="Cambria Math" panose="02040503050406030204" pitchFamily="18" charset="0"/>
                                              <a:ea typeface="游ゴシック" panose="020B0400000000000000" pitchFamily="34" charset="-128"/>
                                            </a:rPr>
                                          </m:ctrlPr>
                                        </m:naryPr>
                                        <m:sub>
                                          <m:r>
                                            <m:rPr>
                                              <m:brk m:alnAt="23"/>
                                            </m:rPr>
                                            <a:rPr lang="en-US" altLang="ja-JP" sz="1600" b="1" i="1">
                                              <a:solidFill>
                                                <a:schemeClr val="tx1"/>
                                              </a:solidFill>
                                              <a:latin typeface="Cambria Math" panose="02040503050406030204" pitchFamily="18" charset="0"/>
                                              <a:ea typeface="游ゴシック" panose="020B0400000000000000" pitchFamily="34" charset="-128"/>
                                            </a:rPr>
                                            <m:t>𝑙</m:t>
                                          </m:r>
                                        </m:sub>
                                        <m:sup/>
                                        <m:e>
                                          <m:sSubSup>
                                            <m:sSubSupPr>
                                              <m:ctrlPr>
                                                <a:rPr lang="en-US" altLang="ja-JP" sz="1600" b="1" i="1">
                                                  <a:solidFill>
                                                    <a:schemeClr val="tx1"/>
                                                  </a:solidFill>
                                                  <a:latin typeface="Cambria Math" panose="02040503050406030204" pitchFamily="18" charset="0"/>
                                                  <a:ea typeface="游ゴシック" panose="020B0400000000000000" pitchFamily="34" charset="-128"/>
                                                </a:rPr>
                                              </m:ctrlPr>
                                            </m:sSubSupPr>
                                            <m:e>
                                              <m:r>
                                                <a:rPr lang="ja-JP" altLang="en-US" sz="1600" b="1" i="1">
                                                  <a:solidFill>
                                                    <a:schemeClr val="tx1"/>
                                                  </a:solidFill>
                                                  <a:latin typeface="Cambria Math" panose="02040503050406030204" pitchFamily="18" charset="0"/>
                                                  <a:ea typeface="游ゴシック" panose="020B0400000000000000" pitchFamily="34" charset="-128"/>
                                                </a:rPr>
                                                <m:t>𝜆</m:t>
                                              </m:r>
                                            </m:e>
                                            <m:sub>
                                              <m:r>
                                                <a:rPr lang="en-US" altLang="ja-JP" sz="1600" b="1" i="1">
                                                  <a:solidFill>
                                                    <a:schemeClr val="tx1"/>
                                                  </a:solidFill>
                                                  <a:latin typeface="Cambria Math" panose="02040503050406030204" pitchFamily="18" charset="0"/>
                                                  <a:ea typeface="游ゴシック" panose="020B0400000000000000" pitchFamily="34" charset="-128"/>
                                                </a:rPr>
                                                <m:t>𝑙</m:t>
                                              </m:r>
                                            </m:sub>
                                            <m:sup>
                                              <m:sSub>
                                                <m:sSubPr>
                                                  <m:ctrlPr>
                                                    <a:rPr lang="en-US" altLang="ja-JP" sz="1600" i="1">
                                                      <a:solidFill>
                                                        <a:schemeClr val="tx1"/>
                                                      </a:solidFill>
                                                      <a:latin typeface="Cambria Math" panose="02040503050406030204" pitchFamily="18" charset="0"/>
                                                    </a:rPr>
                                                  </m:ctrlPr>
                                                </m:sSubPr>
                                                <m:e>
                                                  <m:r>
                                                    <a:rPr lang="ja-JP" altLang="en-US" sz="1600" i="1">
                                                      <a:solidFill>
                                                        <a:schemeClr val="tx1"/>
                                                      </a:solidFill>
                                                      <a:latin typeface="Cambria Math" panose="02040503050406030204" pitchFamily="18" charset="0"/>
                                                    </a:rPr>
                                                    <m:t>𝛼</m:t>
                                                  </m:r>
                                                </m:e>
                                                <m:sub>
                                                  <m:r>
                                                    <a:rPr lang="en-US" altLang="ja-JP" sz="1600" i="1">
                                                      <a:solidFill>
                                                        <a:schemeClr val="tx1"/>
                                                      </a:solidFill>
                                                      <a:latin typeface="Cambria Math" panose="02040503050406030204" pitchFamily="18" charset="0"/>
                                                    </a:rPr>
                                                    <m:t>𝑘</m:t>
                                                  </m:r>
                                                </m:sub>
                                              </m:sSub>
                                            </m:sup>
                                          </m:sSubSup>
                                        </m:e>
                                      </m:nary>
                                    </m:e>
                                  </m:d>
                                </m:den>
                              </m:f>
                            </m:oMath>
                          </a14:m>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60435042"/>
                      </a:ext>
                    </a:extLst>
                  </a:tr>
                </a:tbl>
              </a:graphicData>
            </a:graphic>
          </p:graphicFrame>
        </mc:Choice>
        <mc:Fallback xmlns="">
          <p:graphicFrame>
            <p:nvGraphicFramePr>
              <p:cNvPr id="13" name="表 19">
                <a:extLst>
                  <a:ext uri="{FF2B5EF4-FFF2-40B4-BE49-F238E27FC236}">
                    <a16:creationId xmlns:a16="http://schemas.microsoft.com/office/drawing/2014/main" id="{CE204DB7-F905-4CCB-99BB-0D06D1323EEC}"/>
                  </a:ext>
                </a:extLst>
              </p:cNvPr>
              <p:cNvGraphicFramePr>
                <a:graphicFrameLocks noGrp="1"/>
              </p:cNvGraphicFramePr>
              <p:nvPr>
                <p:extLst>
                  <p:ext uri="{D42A27DB-BD31-4B8C-83A1-F6EECF244321}">
                    <p14:modId xmlns:p14="http://schemas.microsoft.com/office/powerpoint/2010/main" val="1181875354"/>
                  </p:ext>
                </p:extLst>
              </p:nvPr>
            </p:nvGraphicFramePr>
            <p:xfrm>
              <a:off x="7246126" y="2164027"/>
              <a:ext cx="4429836" cy="1894382"/>
            </p:xfrm>
            <a:graphic>
              <a:graphicData uri="http://schemas.openxmlformats.org/drawingml/2006/table">
                <a:tbl>
                  <a:tblPr bandRow="1"/>
                  <a:tblGrid>
                    <a:gridCol w="615190">
                      <a:extLst>
                        <a:ext uri="{9D8B030D-6E8A-4147-A177-3AD203B41FA5}">
                          <a16:colId xmlns:a16="http://schemas.microsoft.com/office/drawing/2014/main" val="2788630306"/>
                        </a:ext>
                      </a:extLst>
                    </a:gridCol>
                    <a:gridCol w="3814646">
                      <a:extLst>
                        <a:ext uri="{9D8B030D-6E8A-4147-A177-3AD203B41FA5}">
                          <a16:colId xmlns:a16="http://schemas.microsoft.com/office/drawing/2014/main" val="995678706"/>
                        </a:ext>
                      </a:extLst>
                    </a:gridCol>
                  </a:tblGrid>
                  <a:tr h="269929">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15909" r="-620792" b="-904545"/>
                          </a:stretch>
                        </a:blip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1" lang="en-US" altLang="ja-JP" sz="1600" kern="1200" dirty="0">
                              <a:solidFill>
                                <a:schemeClr val="tx1"/>
                              </a:solidFill>
                              <a:latin typeface="+mn-lt"/>
                              <a:ea typeface="游ゴシック" panose="020B0400000000000000" pitchFamily="50" charset="-128"/>
                              <a:cs typeface="+mn-cs"/>
                            </a:rPr>
                            <a:t>response variable vector</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56620680"/>
                      </a:ext>
                    </a:extLst>
                  </a:tr>
                  <a:tr h="269929">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113333" r="-620792" b="-784444"/>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6108" t="-113333" b="-784444"/>
                          </a:stretch>
                        </a:blipFill>
                      </a:tcPr>
                    </a:tc>
                    <a:extLst>
                      <a:ext uri="{0D108BD9-81ED-4DB2-BD59-A6C34878D82A}">
                        <a16:rowId xmlns:a16="http://schemas.microsoft.com/office/drawing/2014/main" val="1166572442"/>
                      </a:ext>
                    </a:extLst>
                  </a:tr>
                  <a:tr h="293775">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200000" r="-620792" b="-635417"/>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6108" t="-200000" b="-635417"/>
                          </a:stretch>
                        </a:blipFill>
                      </a:tcPr>
                    </a:tc>
                    <a:extLst>
                      <a:ext uri="{0D108BD9-81ED-4DB2-BD59-A6C34878D82A}">
                        <a16:rowId xmlns:a16="http://schemas.microsoft.com/office/drawing/2014/main" val="396937261"/>
                      </a:ext>
                    </a:extLst>
                  </a:tr>
                  <a:tr h="269929">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320000" r="-620792" b="-57777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kern="1200" dirty="0">
                              <a:solidFill>
                                <a:schemeClr val="tx1"/>
                              </a:solidFill>
                              <a:latin typeface="+mn-lt"/>
                              <a:ea typeface="Noto Sans CJK JP Regular" panose="020B0500000000000000" pitchFamily="34" charset="-128"/>
                              <a:cs typeface="+mn-cs"/>
                            </a:rPr>
                            <a:t>random effect coefficient vector</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81259972"/>
                      </a:ext>
                    </a:extLst>
                  </a:tr>
                  <a:tr h="269929">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429545" r="-620792" b="-490909"/>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kern="1200" dirty="0">
                              <a:solidFill>
                                <a:schemeClr val="tx1"/>
                              </a:solidFill>
                              <a:latin typeface="+mn-lt"/>
                              <a:ea typeface="游ゴシック" panose="020B0400000000000000" pitchFamily="50" charset="-128"/>
                              <a:cs typeface="+mn-cs"/>
                            </a:rPr>
                            <a:t>column-wise (Hadamard) product</a:t>
                          </a:r>
                          <a:endParaRPr kumimoji="1" lang="ja-JP" altLang="en-US" sz="16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27368156"/>
                      </a:ext>
                    </a:extLst>
                  </a:tr>
                  <a:tr h="520891">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t="-270930" r="-620792" b="-151163"/>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8"/>
                          <a:stretch>
                            <a:fillRect l="-16108" t="-270930" b="-151163"/>
                          </a:stretch>
                        </a:blipFill>
                      </a:tcPr>
                    </a:tc>
                    <a:extLst>
                      <a:ext uri="{0D108BD9-81ED-4DB2-BD59-A6C34878D82A}">
                        <a16:rowId xmlns:a16="http://schemas.microsoft.com/office/drawing/2014/main" val="460435042"/>
                      </a:ext>
                    </a:extLst>
                  </a:tr>
                </a:tbl>
              </a:graphicData>
            </a:graphic>
          </p:graphicFrame>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26C098E-BBCE-4AB9-A685-11ED5DF0E13F}"/>
                  </a:ext>
                </a:extLst>
              </p:cNvPr>
              <p:cNvSpPr txBox="1"/>
              <p:nvPr/>
            </p:nvSpPr>
            <p:spPr>
              <a:xfrm>
                <a:off x="392918" y="4368395"/>
                <a:ext cx="12162228" cy="724044"/>
              </a:xfrm>
              <a:prstGeom prst="rect">
                <a:avLst/>
              </a:prstGeom>
              <a:noFill/>
            </p:spPr>
            <p:txBody>
              <a:bodyPr wrap="square">
                <a:spAutoFit/>
              </a:bodyPr>
              <a:lstStyle/>
              <a:p>
                <a:pPr marL="180000" indent="-216000">
                  <a:buClr>
                    <a:schemeClr val="accent1"/>
                  </a:buClr>
                  <a:buFont typeface="Arial" panose="020B0604020202020204" pitchFamily="34" charset="0"/>
                  <a:buChar char="•"/>
                </a:pPr>
                <a:r>
                  <a:rPr lang="en-US" altLang="ja-JP" sz="2000" b="0" i="0" u="none" strike="noStrike" baseline="0" dirty="0"/>
                  <a:t>Each eigenvector</a:t>
                </a:r>
                <a:r>
                  <a:rPr lang="en-US" altLang="ja-JP" sz="2000" b="1" dirty="0">
                    <a:solidFill>
                      <a:prstClr val="black"/>
                    </a:solidFill>
                  </a:rPr>
                  <a:t> </a:t>
                </a:r>
                <a:r>
                  <a:rPr lang="en-US" altLang="ja-JP" sz="2000" b="0" i="0" u="none" strike="noStrike" baseline="0" dirty="0"/>
                  <a:t>shows a </a:t>
                </a:r>
                <a:r>
                  <a:rPr lang="en-US" altLang="ja-JP" sz="2000" b="0" i="0" u="sng" strike="noStrike" baseline="0" dirty="0"/>
                  <a:t>distinct </a:t>
                </a:r>
                <a:r>
                  <a:rPr lang="en-US" altLang="ja-JP" sz="2000" u="sng" dirty="0"/>
                  <a:t>continuous pattern </a:t>
                </a:r>
                <a:r>
                  <a:rPr lang="en-US" altLang="ja-JP" sz="2000" b="0" i="0" u="sng" strike="noStrike" baseline="0" dirty="0"/>
                  <a:t>of variation</a:t>
                </a:r>
                <a:endParaRPr lang="en-US" altLang="ja-JP" sz="2000" i="1" u="sng" dirty="0">
                  <a:solidFill>
                    <a:schemeClr val="tx1"/>
                  </a:solidFill>
                  <a:latin typeface="Cambria Math" panose="02040503050406030204" pitchFamily="18" charset="0"/>
                </a:endParaRPr>
              </a:p>
              <a:p>
                <a:pPr marL="180000" indent="-216000">
                  <a:buClr>
                    <a:schemeClr val="accent1"/>
                  </a:buClr>
                  <a:buFont typeface="Arial" panose="020B0604020202020204" pitchFamily="34" charset="0"/>
                  <a:buChar char="•"/>
                </a:pPr>
                <a:r>
                  <a:rPr lang="en-US" altLang="ja-JP" sz="2000" dirty="0">
                    <a:solidFill>
                      <a:schemeClr val="tx1"/>
                    </a:solidFill>
                  </a:rPr>
                  <a:t>Random effect coefficient </a:t>
                </a:r>
                <a14:m>
                  <m:oMath xmlns:m="http://schemas.openxmlformats.org/officeDocument/2006/math">
                    <m:sSub>
                      <m:sSubPr>
                        <m:ctrlPr>
                          <a:rPr lang="en-US" altLang="ja-JP" sz="2000" i="1">
                            <a:latin typeface="Cambria Math" panose="02040503050406030204" pitchFamily="18" charset="0"/>
                          </a:rPr>
                        </m:ctrlPr>
                      </m:sSubPr>
                      <m:e>
                        <m:r>
                          <a:rPr lang="ja-JP" altLang="en-US" sz="2000" b="1" i="1">
                            <a:latin typeface="Cambria Math" panose="02040503050406030204" pitchFamily="18" charset="0"/>
                          </a:rPr>
                          <m:t>𝜸</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 </m:t>
                    </m:r>
                  </m:oMath>
                </a14:m>
                <a:r>
                  <a:rPr lang="en-US" altLang="ja-JP" sz="2000" u="sng" dirty="0">
                    <a:solidFill>
                      <a:schemeClr val="tx1"/>
                    </a:solidFill>
                  </a:rPr>
                  <a:t>controls the pattern </a:t>
                </a:r>
                <a:r>
                  <a:rPr lang="en-US" altLang="ja-JP" sz="2000" dirty="0">
                    <a:solidFill>
                      <a:schemeClr val="tx1"/>
                    </a:solidFill>
                  </a:rPr>
                  <a:t>for each </a:t>
                </a:r>
                <a14:m>
                  <m:oMath xmlns:m="http://schemas.openxmlformats.org/officeDocument/2006/math">
                    <m:sSub>
                      <m:sSubPr>
                        <m:ctrlPr>
                          <a:rPr lang="en-US" altLang="ja-JP" sz="2000" i="1">
                            <a:latin typeface="Cambria Math" panose="02040503050406030204" pitchFamily="18" charset="0"/>
                          </a:rPr>
                        </m:ctrlPr>
                      </m:sSubPr>
                      <m:e>
                        <m:r>
                          <a:rPr lang="ja-JP" altLang="en-US" sz="2000" b="1">
                            <a:latin typeface="Cambria Math" panose="02040503050406030204" pitchFamily="18" charset="0"/>
                            <a:ea typeface="Cambria Math" panose="02040503050406030204" pitchFamily="18" charset="0"/>
                          </a:rPr>
                          <m:t>𝛃</m:t>
                        </m:r>
                      </m:e>
                      <m:sub>
                        <m:r>
                          <a:rPr lang="en-US" altLang="ja-JP" sz="2000" i="1">
                            <a:latin typeface="Cambria Math" panose="02040503050406030204" pitchFamily="18" charset="0"/>
                          </a:rPr>
                          <m:t>𝑘</m:t>
                        </m:r>
                      </m:sub>
                    </m:sSub>
                  </m:oMath>
                </a14:m>
                <a:r>
                  <a:rPr lang="en-US" altLang="ja-JP" sz="2000" dirty="0"/>
                  <a:t> by variance parameter </a:t>
                </a:r>
                <a14:m>
                  <m:oMath xmlns:m="http://schemas.openxmlformats.org/officeDocument/2006/math">
                    <m:sSub>
                      <m:sSubPr>
                        <m:ctrlPr>
                          <a:rPr lang="en-US" altLang="ja-JP" sz="2000" i="1">
                            <a:latin typeface="Cambria Math" panose="02040503050406030204" pitchFamily="18" charset="0"/>
                          </a:rPr>
                        </m:ctrlPr>
                      </m:sSubPr>
                      <m:e>
                        <m:r>
                          <a:rPr lang="ja-JP" altLang="en-US" sz="2000" i="1">
                            <a:latin typeface="Cambria Math" panose="02040503050406030204" pitchFamily="18" charset="0"/>
                          </a:rPr>
                          <m:t>𝛼</m:t>
                        </m:r>
                      </m:e>
                      <m:sub>
                        <m:r>
                          <a:rPr lang="en-US" altLang="ja-JP" sz="2000" i="1">
                            <a:latin typeface="Cambria Math" panose="02040503050406030204" pitchFamily="18" charset="0"/>
                          </a:rPr>
                          <m:t>𝑘</m:t>
                        </m:r>
                      </m:sub>
                    </m:sSub>
                  </m:oMath>
                </a14:m>
                <a:r>
                  <a:rPr lang="en-US" altLang="ja-JP" sz="2000" dirty="0">
                    <a:solidFill>
                      <a:schemeClr val="tx1"/>
                    </a:solidFill>
                  </a:rPr>
                  <a:t>  </a:t>
                </a:r>
                <a:endParaRPr lang="ja-JP" altLang="en-US" sz="2000" dirty="0">
                  <a:solidFill>
                    <a:schemeClr val="tx1"/>
                  </a:solidFill>
                </a:endParaRPr>
              </a:p>
            </p:txBody>
          </p:sp>
        </mc:Choice>
        <mc:Fallback xmlns="">
          <p:sp>
            <p:nvSpPr>
              <p:cNvPr id="14" name="文本框 13">
                <a:extLst>
                  <a:ext uri="{FF2B5EF4-FFF2-40B4-BE49-F238E27FC236}">
                    <a16:creationId xmlns:a16="http://schemas.microsoft.com/office/drawing/2014/main" id="{926C098E-BBCE-4AB9-A685-11ED5DF0E13F}"/>
                  </a:ext>
                </a:extLst>
              </p:cNvPr>
              <p:cNvSpPr txBox="1">
                <a:spLocks noRot="1" noChangeAspect="1" noMove="1" noResize="1" noEditPoints="1" noAdjustHandles="1" noChangeArrowheads="1" noChangeShapeType="1" noTextEdit="1"/>
              </p:cNvSpPr>
              <p:nvPr/>
            </p:nvSpPr>
            <p:spPr>
              <a:xfrm>
                <a:off x="392918" y="4368395"/>
                <a:ext cx="12162228" cy="724044"/>
              </a:xfrm>
              <a:prstGeom prst="rect">
                <a:avLst/>
              </a:prstGeom>
              <a:blipFill>
                <a:blip r:embed="rId9"/>
                <a:stretch>
                  <a:fillRect l="-451" t="-4237" b="-13559"/>
                </a:stretch>
              </a:blipFill>
            </p:spPr>
            <p:txBody>
              <a:bodyPr/>
              <a:lstStyle/>
              <a:p>
                <a:r>
                  <a:rPr lang="ja-JP" altLang="en-US">
                    <a:noFill/>
                  </a:rPr>
                  <a:t> </a:t>
                </a:r>
              </a:p>
            </p:txBody>
          </p:sp>
        </mc:Fallback>
      </mc:AlternateContent>
      <p:grpSp>
        <p:nvGrpSpPr>
          <p:cNvPr id="3" name="组合 2">
            <a:extLst>
              <a:ext uri="{FF2B5EF4-FFF2-40B4-BE49-F238E27FC236}">
                <a16:creationId xmlns:a16="http://schemas.microsoft.com/office/drawing/2014/main" id="{AD3B8ACE-834B-42BA-9461-8EAD0AC30792}"/>
              </a:ext>
            </a:extLst>
          </p:cNvPr>
          <p:cNvGrpSpPr/>
          <p:nvPr/>
        </p:nvGrpSpPr>
        <p:grpSpPr>
          <a:xfrm>
            <a:off x="1430196" y="5243369"/>
            <a:ext cx="10561059" cy="1349796"/>
            <a:chOff x="1687746" y="5244010"/>
            <a:chExt cx="10561059" cy="1349796"/>
          </a:xfrm>
        </p:grpSpPr>
        <p:grpSp>
          <p:nvGrpSpPr>
            <p:cNvPr id="26" name="组合 25">
              <a:extLst>
                <a:ext uri="{FF2B5EF4-FFF2-40B4-BE49-F238E27FC236}">
                  <a16:creationId xmlns:a16="http://schemas.microsoft.com/office/drawing/2014/main" id="{42A11B27-3252-40D4-B61D-046089B5FD97}"/>
                </a:ext>
              </a:extLst>
            </p:cNvPr>
            <p:cNvGrpSpPr/>
            <p:nvPr/>
          </p:nvGrpSpPr>
          <p:grpSpPr>
            <a:xfrm>
              <a:off x="1687746" y="5244010"/>
              <a:ext cx="3452954" cy="1349796"/>
              <a:chOff x="684027" y="5206765"/>
              <a:chExt cx="3452954" cy="1349796"/>
            </a:xfrm>
          </p:grpSpPr>
          <p:grpSp>
            <p:nvGrpSpPr>
              <p:cNvPr id="25" name="组合 24">
                <a:extLst>
                  <a:ext uri="{FF2B5EF4-FFF2-40B4-BE49-F238E27FC236}">
                    <a16:creationId xmlns:a16="http://schemas.microsoft.com/office/drawing/2014/main" id="{7E54A407-DAAA-4D97-BA16-26E3706A677A}"/>
                  </a:ext>
                </a:extLst>
              </p:cNvPr>
              <p:cNvGrpSpPr/>
              <p:nvPr/>
            </p:nvGrpSpPr>
            <p:grpSpPr>
              <a:xfrm>
                <a:off x="684027" y="5251818"/>
                <a:ext cx="3452954" cy="1304743"/>
                <a:chOff x="684027" y="5251818"/>
                <a:chExt cx="3452954" cy="1304743"/>
              </a:xfrm>
            </p:grpSpPr>
            <p:pic>
              <p:nvPicPr>
                <p:cNvPr id="16" name="图片 15" descr="图表, 散点图&#10;&#10;描述已自动生成">
                  <a:extLst>
                    <a:ext uri="{FF2B5EF4-FFF2-40B4-BE49-F238E27FC236}">
                      <a16:creationId xmlns:a16="http://schemas.microsoft.com/office/drawing/2014/main" id="{2A2685D2-A921-45A2-85C6-B7A5D69564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7024"/>
                <a:stretch/>
              </p:blipFill>
              <p:spPr>
                <a:xfrm>
                  <a:off x="768474" y="5595603"/>
                  <a:ext cx="932733" cy="960958"/>
                </a:xfrm>
                <a:prstGeom prst="rect">
                  <a:avLst/>
                </a:prstGeom>
              </p:spPr>
            </p:pic>
            <p:pic>
              <p:nvPicPr>
                <p:cNvPr id="17" name="图片 16" descr="图表, 散点图&#10;&#10;描述已自动生成">
                  <a:extLst>
                    <a:ext uri="{FF2B5EF4-FFF2-40B4-BE49-F238E27FC236}">
                      <a16:creationId xmlns:a16="http://schemas.microsoft.com/office/drawing/2014/main" id="{E9936755-0641-4F20-93BC-19D3690FF5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4894"/>
                <a:stretch/>
              </p:blipFill>
              <p:spPr>
                <a:xfrm>
                  <a:off x="1829181" y="5595603"/>
                  <a:ext cx="959955" cy="960958"/>
                </a:xfrm>
                <a:prstGeom prst="rect">
                  <a:avLst/>
                </a:prstGeom>
              </p:spPr>
            </p:pic>
            <p:pic>
              <p:nvPicPr>
                <p:cNvPr id="18" name="图片 17" descr="白板上的文字&#10;&#10;中度可信度描述已自动生成">
                  <a:extLst>
                    <a:ext uri="{FF2B5EF4-FFF2-40B4-BE49-F238E27FC236}">
                      <a16:creationId xmlns:a16="http://schemas.microsoft.com/office/drawing/2014/main" id="{F7E17180-ED8D-4141-89BC-FFF1F68B6F2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25302"/>
                <a:stretch/>
              </p:blipFill>
              <p:spPr>
                <a:xfrm>
                  <a:off x="2874197" y="5590372"/>
                  <a:ext cx="959955" cy="966189"/>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F4A62B7-A27F-44C5-9801-EF5770A74537}"/>
                        </a:ext>
                      </a:extLst>
                    </p:cNvPr>
                    <p:cNvSpPr txBox="1"/>
                    <p:nvPr/>
                  </p:nvSpPr>
                  <p:spPr>
                    <a:xfrm>
                      <a:off x="2832649" y="5251818"/>
                      <a:ext cx="13043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6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b>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50</m:t>
                              </m:r>
                            </m:sub>
                          </m:sSub>
                        </m:oMath>
                      </a14:m>
                      <a:r>
                        <a:rPr lang="en-US" altLang="ja-JP" sz="1600" dirty="0">
                          <a:solidFill>
                            <a:prstClr val="black"/>
                          </a:solidFill>
                          <a:latin typeface="+mj-lt"/>
                          <a:ea typeface="Noto Sans CJK JP Regular" panose="020B0500000000000000" pitchFamily="34" charset="-128"/>
                        </a:rPr>
                        <a:t>: Local</a:t>
                      </a:r>
                      <a:endParaRPr kumimoji="1" lang="ja-JP" altLang="en-US" sz="160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cs typeface="+mn-cs"/>
                      </a:endParaRPr>
                    </a:p>
                  </p:txBody>
                </p:sp>
              </mc:Choice>
              <mc:Fallback xmlns="">
                <p:sp>
                  <p:nvSpPr>
                    <p:cNvPr id="20" name="文本框 19">
                      <a:extLst>
                        <a:ext uri="{FF2B5EF4-FFF2-40B4-BE49-F238E27FC236}">
                          <a16:creationId xmlns:a16="http://schemas.microsoft.com/office/drawing/2014/main" id="{EF4A62B7-A27F-44C5-9801-EF5770A74537}"/>
                        </a:ext>
                      </a:extLst>
                    </p:cNvPr>
                    <p:cNvSpPr txBox="1">
                      <a:spLocks noRot="1" noChangeAspect="1" noMove="1" noResize="1" noEditPoints="1" noAdjustHandles="1" noChangeArrowheads="1" noChangeShapeType="1" noTextEdit="1"/>
                    </p:cNvSpPr>
                    <p:nvPr/>
                  </p:nvSpPr>
                  <p:spPr>
                    <a:xfrm>
                      <a:off x="2832649" y="5251818"/>
                      <a:ext cx="1304332" cy="338554"/>
                    </a:xfrm>
                    <a:prstGeom prst="rect">
                      <a:avLst/>
                    </a:prstGeom>
                    <a:blipFill>
                      <a:blip r:embed="rId13"/>
                      <a:stretch>
                        <a:fillRect t="-5455"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2B672365-20AC-4C3B-BD6C-3DED78B4E980}"/>
                        </a:ext>
                      </a:extLst>
                    </p:cNvPr>
                    <p:cNvSpPr txBox="1"/>
                    <p:nvPr/>
                  </p:nvSpPr>
                  <p:spPr>
                    <a:xfrm>
                      <a:off x="684027" y="5251818"/>
                      <a:ext cx="13167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6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600"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oMath>
                      </a14:m>
                      <a:r>
                        <a:rPr kumimoji="0" lang="en-US" altLang="ja-JP" sz="1600" b="0" i="0" u="none" strike="noStrike" kern="0" cap="none" spc="0" normalizeH="0" baseline="0" noProof="0" dirty="0">
                          <a:ln>
                            <a:noFill/>
                          </a:ln>
                          <a:solidFill>
                            <a:prstClr val="black"/>
                          </a:solidFill>
                          <a:effectLst/>
                          <a:uLnTx/>
                          <a:uFillTx/>
                          <a:latin typeface="+mj-lt"/>
                          <a:ea typeface="Noto Sans CJK JP Regular" panose="020B0500000000000000" pitchFamily="34" charset="-128"/>
                          <a:cs typeface="+mn-cs"/>
                        </a:rPr>
                        <a:t>: Global</a:t>
                      </a:r>
                      <a:endParaRPr kumimoji="1" lang="ja-JP" altLang="en-US" sz="1600" b="0" i="0" u="none" strike="noStrike" kern="1200" cap="none" spc="0" normalizeH="0" baseline="0" noProof="0" dirty="0">
                        <a:ln>
                          <a:noFill/>
                        </a:ln>
                        <a:solidFill>
                          <a:prstClr val="black"/>
                        </a:solidFill>
                        <a:effectLst/>
                        <a:uLnTx/>
                        <a:uFillTx/>
                        <a:latin typeface="+mj-lt"/>
                        <a:ea typeface="微软雅黑"/>
                        <a:cs typeface="+mn-cs"/>
                      </a:endParaRPr>
                    </a:p>
                  </p:txBody>
                </p:sp>
              </mc:Choice>
              <mc:Fallback xmlns="">
                <p:sp>
                  <p:nvSpPr>
                    <p:cNvPr id="21" name="文本框 20">
                      <a:extLst>
                        <a:ext uri="{FF2B5EF4-FFF2-40B4-BE49-F238E27FC236}">
                          <a16:creationId xmlns:a16="http://schemas.microsoft.com/office/drawing/2014/main" id="{2B672365-20AC-4C3B-BD6C-3DED78B4E980}"/>
                        </a:ext>
                      </a:extLst>
                    </p:cNvPr>
                    <p:cNvSpPr txBox="1">
                      <a:spLocks noRot="1" noChangeAspect="1" noMove="1" noResize="1" noEditPoints="1" noAdjustHandles="1" noChangeArrowheads="1" noChangeShapeType="1" noTextEdit="1"/>
                    </p:cNvSpPr>
                    <p:nvPr/>
                  </p:nvSpPr>
                  <p:spPr>
                    <a:xfrm>
                      <a:off x="684027" y="5251818"/>
                      <a:ext cx="1316712" cy="338554"/>
                    </a:xfrm>
                    <a:prstGeom prst="rect">
                      <a:avLst/>
                    </a:prstGeom>
                    <a:blipFill>
                      <a:blip r:embed="rId14"/>
                      <a:stretch>
                        <a:fillRect t="-5455" b="-23636"/>
                      </a:stretch>
                    </a:blipFill>
                  </p:spPr>
                  <p:txBody>
                    <a:bodyPr/>
                    <a:lstStyle/>
                    <a:p>
                      <a:r>
                        <a:rPr lang="ja-JP" altLang="en-US">
                          <a:noFill/>
                        </a:rPr>
                        <a:t> </a:t>
                      </a:r>
                    </a:p>
                  </p:txBody>
                </p:sp>
              </mc:Fallback>
            </mc:AlternateContent>
            <p:sp>
              <p:nvSpPr>
                <p:cNvPr id="23" name="箭头: 右 22">
                  <a:extLst>
                    <a:ext uri="{FF2B5EF4-FFF2-40B4-BE49-F238E27FC236}">
                      <a16:creationId xmlns:a16="http://schemas.microsoft.com/office/drawing/2014/main" id="{9F5D613A-5539-47C6-AECD-04EC9CFE0A32}"/>
                    </a:ext>
                  </a:extLst>
                </p:cNvPr>
                <p:cNvSpPr/>
                <p:nvPr/>
              </p:nvSpPr>
              <p:spPr>
                <a:xfrm>
                  <a:off x="1829181" y="5328183"/>
                  <a:ext cx="959955" cy="192685"/>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AC28BEBE-5ACF-460E-A1E9-AC34AB186755}"/>
                      </a:ext>
                    </a:extLst>
                  </p:cNvPr>
                  <p:cNvSpPr txBox="1"/>
                  <p:nvPr/>
                </p:nvSpPr>
                <p:spPr>
                  <a:xfrm>
                    <a:off x="1644212" y="5206765"/>
                    <a:ext cx="13298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oMath>
                      </m:oMathPara>
                    </a14:m>
                    <a:endParaRPr kumimoji="0" lang="ja-JP" altLang="en-US" sz="1800" b="0" i="0" u="none" strike="noStrike" kern="0" cap="none" spc="0" normalizeH="0" baseline="0" noProof="0" dirty="0">
                      <a:ln>
                        <a:noFill/>
                      </a:ln>
                      <a:solidFill>
                        <a:prstClr val="black"/>
                      </a:solidFill>
                      <a:effectLst/>
                      <a:uLnTx/>
                      <a:uFillTx/>
                      <a:latin typeface="Noto Sans CJK JP Regular" panose="020B0500000000000000" pitchFamily="34" charset="-128"/>
                      <a:ea typeface="Noto Sans CJK JP Regular" panose="020B0500000000000000" pitchFamily="34" charset="-128"/>
                      <a:cs typeface="+mn-cs"/>
                    </a:endParaRPr>
                  </a:p>
                </p:txBody>
              </p:sp>
            </mc:Choice>
            <mc:Fallback xmlns="">
              <p:sp>
                <p:nvSpPr>
                  <p:cNvPr id="24" name="文本框 23">
                    <a:extLst>
                      <a:ext uri="{FF2B5EF4-FFF2-40B4-BE49-F238E27FC236}">
                        <a16:creationId xmlns:a16="http://schemas.microsoft.com/office/drawing/2014/main" id="{AC28BEBE-5ACF-460E-A1E9-AC34AB186755}"/>
                      </a:ext>
                    </a:extLst>
                  </p:cNvPr>
                  <p:cNvSpPr txBox="1">
                    <a:spLocks noRot="1" noChangeAspect="1" noMove="1" noResize="1" noEditPoints="1" noAdjustHandles="1" noChangeArrowheads="1" noChangeShapeType="1" noTextEdit="1"/>
                  </p:cNvSpPr>
                  <p:nvPr/>
                </p:nvSpPr>
                <p:spPr>
                  <a:xfrm>
                    <a:off x="1644212" y="5206765"/>
                    <a:ext cx="1329891" cy="369332"/>
                  </a:xfrm>
                  <a:prstGeom prst="rect">
                    <a:avLst/>
                  </a:prstGeom>
                  <a:blipFill>
                    <a:blip r:embed="rId15"/>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F470A4A8-8EFD-4180-B892-05C6246C027D}"/>
                    </a:ext>
                  </a:extLst>
                </p:cNvPr>
                <p:cNvSpPr txBox="1"/>
                <p:nvPr/>
              </p:nvSpPr>
              <p:spPr>
                <a:xfrm>
                  <a:off x="5198879" y="5752495"/>
                  <a:ext cx="13043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400" b="1" i="0" smtClean="0">
                            <a:latin typeface="Cambria Math" panose="02040503050406030204" pitchFamily="18" charset="0"/>
                          </a:rPr>
                          <m:t>𝐄</m:t>
                        </m:r>
                        <m:sSub>
                          <m:sSubPr>
                            <m:ctrlPr>
                              <a:rPr lang="en-US" altLang="ja-JP" sz="2400" b="1" i="1" smtClean="0">
                                <a:latin typeface="Cambria Math" panose="02040503050406030204" pitchFamily="18" charset="0"/>
                              </a:rPr>
                            </m:ctrlPr>
                          </m:sSubPr>
                          <m:e>
                            <m:r>
                              <a:rPr lang="ja-JP" altLang="en-US" sz="2400" b="1" i="1" smtClean="0">
                                <a:latin typeface="Cambria Math" panose="02040503050406030204" pitchFamily="18" charset="0"/>
                              </a:rPr>
                              <m:t>𝜸</m:t>
                            </m:r>
                          </m:e>
                          <m:sub>
                            <m:r>
                              <a:rPr lang="en-US" altLang="ja-JP" sz="2400" b="0" i="1" smtClean="0">
                                <a:latin typeface="Cambria Math" panose="02040503050406030204" pitchFamily="18" charset="0"/>
                              </a:rPr>
                              <m:t>𝑘</m:t>
                            </m:r>
                          </m:sub>
                        </m:sSub>
                      </m:oMath>
                    </m:oMathPara>
                  </a14:m>
                  <a:endParaRPr lang="ja-JP" altLang="en-US" sz="2400" dirty="0"/>
                </a:p>
              </p:txBody>
            </p:sp>
          </mc:Choice>
          <mc:Fallback xmlns="">
            <p:sp>
              <p:nvSpPr>
                <p:cNvPr id="29" name="文本框 28">
                  <a:extLst>
                    <a:ext uri="{FF2B5EF4-FFF2-40B4-BE49-F238E27FC236}">
                      <a16:creationId xmlns:a16="http://schemas.microsoft.com/office/drawing/2014/main" id="{F470A4A8-8EFD-4180-B892-05C6246C027D}"/>
                    </a:ext>
                  </a:extLst>
                </p:cNvPr>
                <p:cNvSpPr txBox="1">
                  <a:spLocks noRot="1" noChangeAspect="1" noMove="1" noResize="1" noEditPoints="1" noAdjustHandles="1" noChangeArrowheads="1" noChangeShapeType="1" noTextEdit="1"/>
                </p:cNvSpPr>
                <p:nvPr/>
              </p:nvSpPr>
              <p:spPr>
                <a:xfrm>
                  <a:off x="5198879" y="5752495"/>
                  <a:ext cx="1304332" cy="461665"/>
                </a:xfrm>
                <a:prstGeom prst="rect">
                  <a:avLst/>
                </a:prstGeom>
                <a:blipFill>
                  <a:blip r:embed="rId16"/>
                  <a:stretch>
                    <a:fillRect b="-1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9C4CC920-A6AE-470B-8D8D-5E62027CB124}"/>
                    </a:ext>
                  </a:extLst>
                </p:cNvPr>
                <p:cNvSpPr txBox="1"/>
                <p:nvPr/>
              </p:nvSpPr>
              <p:spPr>
                <a:xfrm>
                  <a:off x="6636311" y="5386923"/>
                  <a:ext cx="1141880" cy="369332"/>
                </a:xfrm>
                <a:prstGeom prst="rect">
                  <a:avLst/>
                </a:prstGeom>
                <a:noFill/>
              </p:spPr>
              <p:txBody>
                <a:bodyPr wrap="square">
                  <a:spAutoFit/>
                </a:bodyPr>
                <a:lstStyle/>
                <a:p>
                  <a:r>
                    <a:rPr lang="en-US" altLang="ja-JP" dirty="0"/>
                    <a:t>large </a:t>
                  </a:r>
                  <a14:m>
                    <m:oMath xmlns:m="http://schemas.openxmlformats.org/officeDocument/2006/math">
                      <m:sSub>
                        <m:sSubPr>
                          <m:ctrlPr>
                            <a:rPr lang="en-US" altLang="ja-JP" i="1">
                              <a:latin typeface="Cambria Math" panose="02040503050406030204" pitchFamily="18" charset="0"/>
                            </a:rPr>
                          </m:ctrlPr>
                        </m:sSubPr>
                        <m:e>
                          <m:r>
                            <a:rPr lang="ja-JP" altLang="en-US" i="1">
                              <a:latin typeface="Cambria Math" panose="02040503050406030204" pitchFamily="18" charset="0"/>
                            </a:rPr>
                            <m:t>𝛼</m:t>
                          </m:r>
                        </m:e>
                        <m:sub>
                          <m:r>
                            <a:rPr lang="en-US" altLang="ja-JP" i="1">
                              <a:latin typeface="Cambria Math" panose="02040503050406030204" pitchFamily="18" charset="0"/>
                            </a:rPr>
                            <m:t>𝑘</m:t>
                          </m:r>
                        </m:sub>
                      </m:sSub>
                    </m:oMath>
                  </a14:m>
                  <a:r>
                    <a:rPr lang="en-US" altLang="ja-JP" dirty="0">
                      <a:solidFill>
                        <a:schemeClr val="tx1"/>
                      </a:solidFill>
                    </a:rPr>
                    <a:t> </a:t>
                  </a:r>
                  <a:endParaRPr lang="ja-JP" altLang="en-US" dirty="0"/>
                </a:p>
              </p:txBody>
            </p:sp>
          </mc:Choice>
          <mc:Fallback xmlns="">
            <p:sp>
              <p:nvSpPr>
                <p:cNvPr id="43" name="文本框 42">
                  <a:extLst>
                    <a:ext uri="{FF2B5EF4-FFF2-40B4-BE49-F238E27FC236}">
                      <a16:creationId xmlns:a16="http://schemas.microsoft.com/office/drawing/2014/main" id="{9C4CC920-A6AE-470B-8D8D-5E62027CB124}"/>
                    </a:ext>
                  </a:extLst>
                </p:cNvPr>
                <p:cNvSpPr txBox="1">
                  <a:spLocks noRot="1" noChangeAspect="1" noMove="1" noResize="1" noEditPoints="1" noAdjustHandles="1" noChangeArrowheads="1" noChangeShapeType="1" noTextEdit="1"/>
                </p:cNvSpPr>
                <p:nvPr/>
              </p:nvSpPr>
              <p:spPr>
                <a:xfrm>
                  <a:off x="6636311" y="5386923"/>
                  <a:ext cx="1141880" cy="369332"/>
                </a:xfrm>
                <a:prstGeom prst="rect">
                  <a:avLst/>
                </a:prstGeom>
                <a:blipFill>
                  <a:blip r:embed="rId17"/>
                  <a:stretch>
                    <a:fillRect l="-4255" t="-1000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F802A21B-B911-4C93-B895-C3E10786485C}"/>
                    </a:ext>
                  </a:extLst>
                </p:cNvPr>
                <p:cNvSpPr txBox="1"/>
                <p:nvPr/>
              </p:nvSpPr>
              <p:spPr>
                <a:xfrm>
                  <a:off x="6678840" y="6066285"/>
                  <a:ext cx="1099352" cy="369332"/>
                </a:xfrm>
                <a:prstGeom prst="rect">
                  <a:avLst/>
                </a:prstGeom>
                <a:noFill/>
              </p:spPr>
              <p:txBody>
                <a:bodyPr wrap="square">
                  <a:spAutoFit/>
                </a:bodyPr>
                <a:lstStyle/>
                <a:p>
                  <a:r>
                    <a:rPr lang="en-US" altLang="ja-JP" dirty="0"/>
                    <a:t>small </a:t>
                  </a:r>
                  <a14:m>
                    <m:oMath xmlns:m="http://schemas.openxmlformats.org/officeDocument/2006/math">
                      <m:sSub>
                        <m:sSubPr>
                          <m:ctrlPr>
                            <a:rPr lang="en-US" altLang="ja-JP" i="1">
                              <a:latin typeface="Cambria Math" panose="02040503050406030204" pitchFamily="18" charset="0"/>
                            </a:rPr>
                          </m:ctrlPr>
                        </m:sSubPr>
                        <m:e>
                          <m:r>
                            <a:rPr lang="ja-JP" altLang="en-US" i="1">
                              <a:latin typeface="Cambria Math" panose="02040503050406030204" pitchFamily="18" charset="0"/>
                            </a:rPr>
                            <m:t>𝛼</m:t>
                          </m:r>
                        </m:e>
                        <m:sub>
                          <m:r>
                            <a:rPr lang="en-US" altLang="ja-JP" i="1">
                              <a:latin typeface="Cambria Math" panose="02040503050406030204" pitchFamily="18" charset="0"/>
                            </a:rPr>
                            <m:t>𝑘</m:t>
                          </m:r>
                        </m:sub>
                      </m:sSub>
                    </m:oMath>
                  </a14:m>
                  <a:r>
                    <a:rPr lang="en-US" altLang="ja-JP" dirty="0">
                      <a:solidFill>
                        <a:schemeClr val="tx1"/>
                      </a:solidFill>
                    </a:rPr>
                    <a:t> </a:t>
                  </a:r>
                  <a:endParaRPr lang="ja-JP" altLang="en-US" dirty="0"/>
                </a:p>
              </p:txBody>
            </p:sp>
          </mc:Choice>
          <mc:Fallback xmlns="">
            <p:sp>
              <p:nvSpPr>
                <p:cNvPr id="44" name="文本框 43">
                  <a:extLst>
                    <a:ext uri="{FF2B5EF4-FFF2-40B4-BE49-F238E27FC236}">
                      <a16:creationId xmlns:a16="http://schemas.microsoft.com/office/drawing/2014/main" id="{F802A21B-B911-4C93-B895-C3E10786485C}"/>
                    </a:ext>
                  </a:extLst>
                </p:cNvPr>
                <p:cNvSpPr txBox="1">
                  <a:spLocks noRot="1" noChangeAspect="1" noMove="1" noResize="1" noEditPoints="1" noAdjustHandles="1" noChangeArrowheads="1" noChangeShapeType="1" noTextEdit="1"/>
                </p:cNvSpPr>
                <p:nvPr/>
              </p:nvSpPr>
              <p:spPr>
                <a:xfrm>
                  <a:off x="6678840" y="6066285"/>
                  <a:ext cx="1099352" cy="369332"/>
                </a:xfrm>
                <a:prstGeom prst="rect">
                  <a:avLst/>
                </a:prstGeom>
                <a:blipFill>
                  <a:blip r:embed="rId18"/>
                  <a:stretch>
                    <a:fillRect l="-4420" t="-8197" b="-24590"/>
                  </a:stretch>
                </a:blipFill>
              </p:spPr>
              <p:txBody>
                <a:bodyPr/>
                <a:lstStyle/>
                <a:p>
                  <a:r>
                    <a:rPr lang="ja-JP" altLang="en-US">
                      <a:noFill/>
                    </a:rPr>
                    <a:t> </a:t>
                  </a:r>
                </a:p>
              </p:txBody>
            </p:sp>
          </mc:Fallback>
        </mc:AlternateContent>
        <p:sp>
          <p:nvSpPr>
            <p:cNvPr id="66" name="箭头: 右 65">
              <a:extLst>
                <a:ext uri="{FF2B5EF4-FFF2-40B4-BE49-F238E27FC236}">
                  <a16:creationId xmlns:a16="http://schemas.microsoft.com/office/drawing/2014/main" id="{11CBC9C3-D68A-4F62-87D8-5D793E5CC876}"/>
                </a:ext>
              </a:extLst>
            </p:cNvPr>
            <p:cNvSpPr/>
            <p:nvPr/>
          </p:nvSpPr>
          <p:spPr>
            <a:xfrm>
              <a:off x="5034234" y="5873236"/>
              <a:ext cx="413505" cy="3385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箭头: 右 68">
              <a:extLst>
                <a:ext uri="{FF2B5EF4-FFF2-40B4-BE49-F238E27FC236}">
                  <a16:creationId xmlns:a16="http://schemas.microsoft.com/office/drawing/2014/main" id="{ADCB5911-1B4F-48D3-AE42-A68C9631523D}"/>
                </a:ext>
              </a:extLst>
            </p:cNvPr>
            <p:cNvSpPr/>
            <p:nvPr/>
          </p:nvSpPr>
          <p:spPr>
            <a:xfrm>
              <a:off x="7830265" y="5451666"/>
              <a:ext cx="413505" cy="3385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箭头: 右 69">
              <a:extLst>
                <a:ext uri="{FF2B5EF4-FFF2-40B4-BE49-F238E27FC236}">
                  <a16:creationId xmlns:a16="http://schemas.microsoft.com/office/drawing/2014/main" id="{08BCD06F-E59F-41FA-A2C8-9F8482C22778}"/>
                </a:ext>
              </a:extLst>
            </p:cNvPr>
            <p:cNvSpPr/>
            <p:nvPr/>
          </p:nvSpPr>
          <p:spPr>
            <a:xfrm>
              <a:off x="7830264" y="6105258"/>
              <a:ext cx="413505" cy="33855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箭头: 右 70">
              <a:extLst>
                <a:ext uri="{FF2B5EF4-FFF2-40B4-BE49-F238E27FC236}">
                  <a16:creationId xmlns:a16="http://schemas.microsoft.com/office/drawing/2014/main" id="{CA9B5B9E-DC9F-45B7-AB9D-693C96378F01}"/>
                </a:ext>
              </a:extLst>
            </p:cNvPr>
            <p:cNvSpPr/>
            <p:nvPr/>
          </p:nvSpPr>
          <p:spPr>
            <a:xfrm rot="20154197">
              <a:off x="6231014" y="5542455"/>
              <a:ext cx="413505" cy="338554"/>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箭头: 右 71">
              <a:extLst>
                <a:ext uri="{FF2B5EF4-FFF2-40B4-BE49-F238E27FC236}">
                  <a16:creationId xmlns:a16="http://schemas.microsoft.com/office/drawing/2014/main" id="{86665FF2-0825-40B6-ACE4-F53D6E020637}"/>
                </a:ext>
              </a:extLst>
            </p:cNvPr>
            <p:cNvSpPr/>
            <p:nvPr/>
          </p:nvSpPr>
          <p:spPr>
            <a:xfrm rot="1048087" flipV="1">
              <a:off x="6231016" y="6065498"/>
              <a:ext cx="413505" cy="338554"/>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31F9628A-2CA6-4A57-B09D-91008C211798}"/>
                    </a:ext>
                  </a:extLst>
                </p:cNvPr>
                <p:cNvSpPr txBox="1"/>
                <p:nvPr/>
              </p:nvSpPr>
              <p:spPr>
                <a:xfrm>
                  <a:off x="8431440" y="5373952"/>
                  <a:ext cx="3748155" cy="369332"/>
                </a:xfrm>
                <a:prstGeom prst="rect">
                  <a:avLst/>
                </a:prstGeom>
                <a:noFill/>
              </p:spPr>
              <p:txBody>
                <a:bodyPr wrap="square">
                  <a:spAutoFit/>
                </a:bodyPr>
                <a:lstStyle/>
                <a:p>
                  <a:r>
                    <a:rPr lang="en-US" altLang="ja-JP" dirty="0"/>
                    <a:t>Global-scale </a:t>
                  </a:r>
                  <a14:m>
                    <m:oMath xmlns:m="http://schemas.openxmlformats.org/officeDocument/2006/math">
                      <m:sSub>
                        <m:sSubPr>
                          <m:ctrlPr>
                            <a:rPr lang="en-US" altLang="ja-JP" i="1">
                              <a:latin typeface="Cambria Math" panose="02040503050406030204" pitchFamily="18" charset="0"/>
                            </a:rPr>
                          </m:ctrlPr>
                        </m:sSubPr>
                        <m:e>
                          <m:r>
                            <a:rPr lang="ja-JP" altLang="en-US" b="1">
                              <a:latin typeface="Cambria Math" panose="02040503050406030204" pitchFamily="18" charset="0"/>
                              <a:ea typeface="Cambria Math" panose="02040503050406030204" pitchFamily="18" charset="0"/>
                            </a:rPr>
                            <m:t>𝛃</m:t>
                          </m:r>
                        </m:e>
                        <m:sub>
                          <m:r>
                            <a:rPr lang="en-US" altLang="ja-JP" i="1">
                              <a:latin typeface="Cambria Math" panose="02040503050406030204" pitchFamily="18" charset="0"/>
                            </a:rPr>
                            <m:t>𝑘</m:t>
                          </m:r>
                        </m:sub>
                      </m:sSub>
                    </m:oMath>
                  </a14:m>
                  <a:endParaRPr lang="ja-JP" altLang="en-US" dirty="0"/>
                </a:p>
              </p:txBody>
            </p:sp>
          </mc:Choice>
          <mc:Fallback xmlns="">
            <p:sp>
              <p:nvSpPr>
                <p:cNvPr id="73" name="文本框 72">
                  <a:extLst>
                    <a:ext uri="{FF2B5EF4-FFF2-40B4-BE49-F238E27FC236}">
                      <a16:creationId xmlns:a16="http://schemas.microsoft.com/office/drawing/2014/main" id="{31F9628A-2CA6-4A57-B09D-91008C211798}"/>
                    </a:ext>
                  </a:extLst>
                </p:cNvPr>
                <p:cNvSpPr txBox="1">
                  <a:spLocks noRot="1" noChangeAspect="1" noMove="1" noResize="1" noEditPoints="1" noAdjustHandles="1" noChangeArrowheads="1" noChangeShapeType="1" noTextEdit="1"/>
                </p:cNvSpPr>
                <p:nvPr/>
              </p:nvSpPr>
              <p:spPr>
                <a:xfrm>
                  <a:off x="8431440" y="5373952"/>
                  <a:ext cx="3748155" cy="369332"/>
                </a:xfrm>
                <a:prstGeom prst="rect">
                  <a:avLst/>
                </a:prstGeom>
                <a:blipFill>
                  <a:blip r:embed="rId19"/>
                  <a:stretch>
                    <a:fillRect l="-1463" t="-8197" b="-245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F45A2A2B-778E-4C63-B5D5-70B712FAD1D0}"/>
                    </a:ext>
                  </a:extLst>
                </p:cNvPr>
                <p:cNvSpPr txBox="1"/>
                <p:nvPr/>
              </p:nvSpPr>
              <p:spPr>
                <a:xfrm>
                  <a:off x="8500650" y="6065037"/>
                  <a:ext cx="3748155" cy="369332"/>
                </a:xfrm>
                <a:prstGeom prst="rect">
                  <a:avLst/>
                </a:prstGeom>
                <a:noFill/>
              </p:spPr>
              <p:txBody>
                <a:bodyPr wrap="square">
                  <a:spAutoFit/>
                </a:bodyPr>
                <a:lstStyle/>
                <a:p>
                  <a:r>
                    <a:rPr lang="en-US" altLang="ja-JP" dirty="0"/>
                    <a:t>Local-scale </a:t>
                  </a:r>
                  <a14:m>
                    <m:oMath xmlns:m="http://schemas.openxmlformats.org/officeDocument/2006/math">
                      <m:sSub>
                        <m:sSubPr>
                          <m:ctrlPr>
                            <a:rPr lang="en-US" altLang="ja-JP" i="1">
                              <a:latin typeface="Cambria Math" panose="02040503050406030204" pitchFamily="18" charset="0"/>
                            </a:rPr>
                          </m:ctrlPr>
                        </m:sSubPr>
                        <m:e>
                          <m:r>
                            <a:rPr lang="ja-JP" altLang="en-US" b="1">
                              <a:latin typeface="Cambria Math" panose="02040503050406030204" pitchFamily="18" charset="0"/>
                              <a:ea typeface="Cambria Math" panose="02040503050406030204" pitchFamily="18" charset="0"/>
                            </a:rPr>
                            <m:t>𝛃</m:t>
                          </m:r>
                        </m:e>
                        <m:sub>
                          <m:r>
                            <a:rPr lang="en-US" altLang="ja-JP" i="1">
                              <a:latin typeface="Cambria Math" panose="02040503050406030204" pitchFamily="18" charset="0"/>
                            </a:rPr>
                            <m:t>𝑘</m:t>
                          </m:r>
                        </m:sub>
                      </m:sSub>
                    </m:oMath>
                  </a14:m>
                  <a:endParaRPr lang="ja-JP" altLang="en-US" dirty="0"/>
                </a:p>
              </p:txBody>
            </p:sp>
          </mc:Choice>
          <mc:Fallback xmlns="">
            <p:sp>
              <p:nvSpPr>
                <p:cNvPr id="74" name="文本框 73">
                  <a:extLst>
                    <a:ext uri="{FF2B5EF4-FFF2-40B4-BE49-F238E27FC236}">
                      <a16:creationId xmlns:a16="http://schemas.microsoft.com/office/drawing/2014/main" id="{F45A2A2B-778E-4C63-B5D5-70B712FAD1D0}"/>
                    </a:ext>
                  </a:extLst>
                </p:cNvPr>
                <p:cNvSpPr txBox="1">
                  <a:spLocks noRot="1" noChangeAspect="1" noMove="1" noResize="1" noEditPoints="1" noAdjustHandles="1" noChangeArrowheads="1" noChangeShapeType="1" noTextEdit="1"/>
                </p:cNvSpPr>
                <p:nvPr/>
              </p:nvSpPr>
              <p:spPr>
                <a:xfrm>
                  <a:off x="8500650" y="6065037"/>
                  <a:ext cx="3748155" cy="369332"/>
                </a:xfrm>
                <a:prstGeom prst="rect">
                  <a:avLst/>
                </a:prstGeom>
                <a:blipFill>
                  <a:blip r:embed="rId20"/>
                  <a:stretch>
                    <a:fillRect l="-1301" t="-1000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9D45F3B7-BFBC-41CF-A589-84D3F7EAC246}"/>
                    </a:ext>
                  </a:extLst>
                </p:cNvPr>
                <p:cNvSpPr txBox="1"/>
                <p:nvPr/>
              </p:nvSpPr>
              <p:spPr>
                <a:xfrm>
                  <a:off x="7024488" y="5807526"/>
                  <a:ext cx="13625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b="1" i="1" smtClean="0">
                            <a:latin typeface="Cambria Math" panose="02040503050406030204" pitchFamily="18" charset="0"/>
                          </a:rPr>
                          <m:t>⋮</m:t>
                        </m:r>
                      </m:oMath>
                    </m:oMathPara>
                  </a14:m>
                  <a:endParaRPr kumimoji="1" lang="ja-JP" altLang="en-US" b="1" dirty="0"/>
                </a:p>
              </p:txBody>
            </p:sp>
          </mc:Choice>
          <mc:Fallback xmlns="">
            <p:sp>
              <p:nvSpPr>
                <p:cNvPr id="75" name="文本框 74">
                  <a:extLst>
                    <a:ext uri="{FF2B5EF4-FFF2-40B4-BE49-F238E27FC236}">
                      <a16:creationId xmlns:a16="http://schemas.microsoft.com/office/drawing/2014/main" id="{9D45F3B7-BFBC-41CF-A589-84D3F7EAC246}"/>
                    </a:ext>
                  </a:extLst>
                </p:cNvPr>
                <p:cNvSpPr txBox="1">
                  <a:spLocks noRot="1" noChangeAspect="1" noMove="1" noResize="1" noEditPoints="1" noAdjustHandles="1" noChangeArrowheads="1" noChangeShapeType="1" noTextEdit="1"/>
                </p:cNvSpPr>
                <p:nvPr/>
              </p:nvSpPr>
              <p:spPr>
                <a:xfrm>
                  <a:off x="7024488" y="5807526"/>
                  <a:ext cx="136256" cy="276999"/>
                </a:xfrm>
                <a:prstGeom prst="rect">
                  <a:avLst/>
                </a:prstGeom>
                <a:blipFill>
                  <a:blip r:embed="rId21"/>
                  <a:stretch>
                    <a:fillRect l="-36364" r="-36364" b="-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258A73CB-BA2F-43FD-9983-6D3CFF8942C3}"/>
                    </a:ext>
                  </a:extLst>
                </p:cNvPr>
                <p:cNvSpPr txBox="1"/>
                <p:nvPr/>
              </p:nvSpPr>
              <p:spPr>
                <a:xfrm>
                  <a:off x="9190923" y="5760329"/>
                  <a:ext cx="15068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000" b="1" i="1" smtClean="0">
                            <a:latin typeface="Cambria Math" panose="02040503050406030204" pitchFamily="18" charset="0"/>
                          </a:rPr>
                          <m:t>⋮</m:t>
                        </m:r>
                      </m:oMath>
                    </m:oMathPara>
                  </a14:m>
                  <a:endParaRPr kumimoji="1" lang="ja-JP" altLang="en-US" sz="2000" b="1" dirty="0"/>
                </a:p>
              </p:txBody>
            </p:sp>
          </mc:Choice>
          <mc:Fallback xmlns="">
            <p:sp>
              <p:nvSpPr>
                <p:cNvPr id="76" name="文本框 75">
                  <a:extLst>
                    <a:ext uri="{FF2B5EF4-FFF2-40B4-BE49-F238E27FC236}">
                      <a16:creationId xmlns:a16="http://schemas.microsoft.com/office/drawing/2014/main" id="{258A73CB-BA2F-43FD-9983-6D3CFF8942C3}"/>
                    </a:ext>
                  </a:extLst>
                </p:cNvPr>
                <p:cNvSpPr txBox="1">
                  <a:spLocks noRot="1" noChangeAspect="1" noMove="1" noResize="1" noEditPoints="1" noAdjustHandles="1" noChangeArrowheads="1" noChangeShapeType="1" noTextEdit="1"/>
                </p:cNvSpPr>
                <p:nvPr/>
              </p:nvSpPr>
              <p:spPr>
                <a:xfrm>
                  <a:off x="9190923" y="5760329"/>
                  <a:ext cx="150682" cy="307777"/>
                </a:xfrm>
                <a:prstGeom prst="rect">
                  <a:avLst/>
                </a:prstGeom>
                <a:blipFill>
                  <a:blip r:embed="rId22"/>
                  <a:stretch>
                    <a:fillRect l="-32000" r="-32000" b="-10000"/>
                  </a:stretch>
                </a:blipFill>
              </p:spPr>
              <p:txBody>
                <a:bodyPr/>
                <a:lstStyle/>
                <a:p>
                  <a:r>
                    <a:rPr lang="ja-JP" altLang="en-US">
                      <a:noFill/>
                    </a:rPr>
                    <a:t> </a:t>
                  </a:r>
                </a:p>
              </p:txBody>
            </p:sp>
          </mc:Fallback>
        </mc:AlternateContent>
      </p:grpSp>
      <p:cxnSp>
        <p:nvCxnSpPr>
          <p:cNvPr id="34" name="直接连接符 33">
            <a:extLst>
              <a:ext uri="{FF2B5EF4-FFF2-40B4-BE49-F238E27FC236}">
                <a16:creationId xmlns:a16="http://schemas.microsoft.com/office/drawing/2014/main" id="{442760F5-ABB2-4624-86D5-9A1B78F3ACF9}"/>
              </a:ext>
            </a:extLst>
          </p:cNvPr>
          <p:cNvCxnSpPr/>
          <p:nvPr/>
        </p:nvCxnSpPr>
        <p:spPr>
          <a:xfrm>
            <a:off x="529536" y="4268291"/>
            <a:ext cx="11196000"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4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4E0543A1-C807-4D8F-9179-6D64EA4AFCA0}"/>
              </a:ext>
            </a:extLst>
          </p:cNvPr>
          <p:cNvGrpSpPr/>
          <p:nvPr/>
        </p:nvGrpSpPr>
        <p:grpSpPr>
          <a:xfrm>
            <a:off x="7640504" y="4111922"/>
            <a:ext cx="3854545" cy="1751200"/>
            <a:chOff x="579203" y="2685029"/>
            <a:chExt cx="4470289" cy="2104133"/>
          </a:xfrm>
        </p:grpSpPr>
        <p:sp>
          <p:nvSpPr>
            <p:cNvPr id="41" name="平行四边形 40">
              <a:extLst>
                <a:ext uri="{FF2B5EF4-FFF2-40B4-BE49-F238E27FC236}">
                  <a16:creationId xmlns:a16="http://schemas.microsoft.com/office/drawing/2014/main" id="{B3C5857E-7615-422E-8614-8CFFC48F5ADD}"/>
                </a:ext>
              </a:extLst>
            </p:cNvPr>
            <p:cNvSpPr/>
            <p:nvPr/>
          </p:nvSpPr>
          <p:spPr>
            <a:xfrm>
              <a:off x="579203" y="2685029"/>
              <a:ext cx="4470289" cy="2104133"/>
            </a:xfrm>
            <a:prstGeom prst="parallelogram">
              <a:avLst>
                <a:gd name="adj" fmla="val 54005"/>
              </a:avLst>
            </a:prstGeom>
            <a:solidFill>
              <a:srgbClr val="EF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平行四边形 41">
              <a:extLst>
                <a:ext uri="{FF2B5EF4-FFF2-40B4-BE49-F238E27FC236}">
                  <a16:creationId xmlns:a16="http://schemas.microsoft.com/office/drawing/2014/main" id="{519BE0F6-A941-4F95-A0F7-1247B7C31E2E}"/>
                </a:ext>
              </a:extLst>
            </p:cNvPr>
            <p:cNvSpPr/>
            <p:nvPr/>
          </p:nvSpPr>
          <p:spPr>
            <a:xfrm>
              <a:off x="2991019" y="3396078"/>
              <a:ext cx="1420015" cy="591812"/>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平行四边形 42">
              <a:extLst>
                <a:ext uri="{FF2B5EF4-FFF2-40B4-BE49-F238E27FC236}">
                  <a16:creationId xmlns:a16="http://schemas.microsoft.com/office/drawing/2014/main" id="{82D406B7-D8E5-4DA1-BB56-D97717FAED62}"/>
                </a:ext>
              </a:extLst>
            </p:cNvPr>
            <p:cNvSpPr/>
            <p:nvPr/>
          </p:nvSpPr>
          <p:spPr>
            <a:xfrm>
              <a:off x="2711238" y="3985671"/>
              <a:ext cx="1406326" cy="556170"/>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平行四边形 43">
              <a:extLst>
                <a:ext uri="{FF2B5EF4-FFF2-40B4-BE49-F238E27FC236}">
                  <a16:creationId xmlns:a16="http://schemas.microsoft.com/office/drawing/2014/main" id="{F0ECA5B7-2D80-4D58-8E10-C1A05D012590}"/>
                </a:ext>
              </a:extLst>
            </p:cNvPr>
            <p:cNvSpPr/>
            <p:nvPr/>
          </p:nvSpPr>
          <p:spPr>
            <a:xfrm>
              <a:off x="1533862" y="2878542"/>
              <a:ext cx="2015033" cy="522493"/>
            </a:xfrm>
            <a:prstGeom prst="parallelogram">
              <a:avLst>
                <a:gd name="adj" fmla="val 54005"/>
              </a:avLst>
            </a:prstGeom>
            <a:pattFill prst="ltDnDiag">
              <a:fgClr>
                <a:schemeClr val="accent4"/>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平行四边形 44">
              <a:extLst>
                <a:ext uri="{FF2B5EF4-FFF2-40B4-BE49-F238E27FC236}">
                  <a16:creationId xmlns:a16="http://schemas.microsoft.com/office/drawing/2014/main" id="{E941A453-3E5B-4542-B1FB-13F61D4F8204}"/>
                </a:ext>
              </a:extLst>
            </p:cNvPr>
            <p:cNvSpPr/>
            <p:nvPr/>
          </p:nvSpPr>
          <p:spPr>
            <a:xfrm>
              <a:off x="1195191" y="3398227"/>
              <a:ext cx="1113489" cy="661249"/>
            </a:xfrm>
            <a:prstGeom prst="parallelogram">
              <a:avLst>
                <a:gd name="adj" fmla="val 54005"/>
              </a:avLst>
            </a:prstGeom>
            <a:pattFill prst="ltUpDiag">
              <a:fgClr>
                <a:schemeClr val="accent6"/>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平行四边形 45">
              <a:extLst>
                <a:ext uri="{FF2B5EF4-FFF2-40B4-BE49-F238E27FC236}">
                  <a16:creationId xmlns:a16="http://schemas.microsoft.com/office/drawing/2014/main" id="{700C464A-1136-4978-BB30-D25FF28E37D2}"/>
                </a:ext>
              </a:extLst>
            </p:cNvPr>
            <p:cNvSpPr/>
            <p:nvPr/>
          </p:nvSpPr>
          <p:spPr>
            <a:xfrm>
              <a:off x="1731990" y="3398228"/>
              <a:ext cx="1558586" cy="1141462"/>
            </a:xfrm>
            <a:prstGeom prst="parallelogram">
              <a:avLst>
                <a:gd name="adj" fmla="val 54005"/>
              </a:avLst>
            </a:prstGeom>
            <a:pattFill prst="ltUpDiag">
              <a:fgClr>
                <a:schemeClr val="accent6"/>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平行四边形 46">
              <a:extLst>
                <a:ext uri="{FF2B5EF4-FFF2-40B4-BE49-F238E27FC236}">
                  <a16:creationId xmlns:a16="http://schemas.microsoft.com/office/drawing/2014/main" id="{02D1D3CF-50A0-4A41-B5DF-BF268B0A2F7E}"/>
                </a:ext>
              </a:extLst>
            </p:cNvPr>
            <p:cNvSpPr/>
            <p:nvPr/>
          </p:nvSpPr>
          <p:spPr>
            <a:xfrm>
              <a:off x="953082" y="4059476"/>
              <a:ext cx="1023547" cy="482365"/>
            </a:xfrm>
            <a:prstGeom prst="parallelogram">
              <a:avLst>
                <a:gd name="adj" fmla="val 54005"/>
              </a:avLst>
            </a:prstGeom>
            <a:pattFill prst="ltUpDiag">
              <a:fgClr>
                <a:schemeClr val="accent6"/>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平行四边形 47">
              <a:extLst>
                <a:ext uri="{FF2B5EF4-FFF2-40B4-BE49-F238E27FC236}">
                  <a16:creationId xmlns:a16="http://schemas.microsoft.com/office/drawing/2014/main" id="{C16C0817-478F-4904-85CD-49489F5EC7E7}"/>
                </a:ext>
              </a:extLst>
            </p:cNvPr>
            <p:cNvSpPr/>
            <p:nvPr/>
          </p:nvSpPr>
          <p:spPr>
            <a:xfrm>
              <a:off x="3288227" y="2876391"/>
              <a:ext cx="1379522" cy="524544"/>
            </a:xfrm>
            <a:prstGeom prst="parallelogram">
              <a:avLst>
                <a:gd name="adj" fmla="val 54005"/>
              </a:avLst>
            </a:prstGeom>
            <a:pattFill prst="ltDnDiag">
              <a:fgClr>
                <a:schemeClr val="accent4"/>
              </a:fgClr>
              <a:bgClr>
                <a:schemeClr val="bg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a:t>
            </a:r>
            <a:r>
              <a:rPr lang="en-US" altLang="ja-JP" sz="3200" dirty="0">
                <a:latin typeface="+mj-lt"/>
                <a:ea typeface="Yu Gothic Medium" panose="020B0500000000000000" pitchFamily="50" charset="-128"/>
              </a:rPr>
              <a:t>discrete spatial heterogeneity</a:t>
            </a:r>
            <a:endParaRPr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C7BC601B-2DE6-4BD8-9611-38A979178639}"/>
                  </a:ext>
                </a:extLst>
              </p:cNvPr>
              <p:cNvSpPr/>
              <p:nvPr/>
            </p:nvSpPr>
            <p:spPr>
              <a:xfrm>
                <a:off x="4498978" y="5461364"/>
                <a:ext cx="2799164" cy="400110"/>
              </a:xfrm>
              <a:prstGeom prst="rect">
                <a:avLst/>
              </a:prstGeom>
            </p:spPr>
            <p:txBody>
              <a:bodyPr wrap="none">
                <a:spAutoFit/>
              </a:bodyPr>
              <a:lstStyle/>
              <a:p>
                <a:r>
                  <a:rPr kumimoji="0" lang="en-US" altLang="ja-JP" sz="2000" kern="0" dirty="0">
                    <a:solidFill>
                      <a:prstClr val="black"/>
                    </a:solidFill>
                    <a:latin typeface="+mj-lt"/>
                    <a:ea typeface="Noto Sans CJK JP Regular" panose="020B0500000000000000" pitchFamily="34" charset="-128"/>
                    <a:cs typeface="Arial"/>
                  </a:rPr>
                  <a:t>e.g.</a:t>
                </a:r>
                <a:r>
                  <a:rPr kumimoji="0" lang="ja-JP" altLang="en-US" sz="2000" kern="0" dirty="0">
                    <a:solidFill>
                      <a:prstClr val="black"/>
                    </a:solidFill>
                    <a:latin typeface="+mj-lt"/>
                    <a:ea typeface="Noto Sans CJK JP Regular" panose="020B0500000000000000" pitchFamily="34" charset="-128"/>
                    <a:cs typeface="Arial"/>
                  </a:rPr>
                  <a:t>）</a:t>
                </a:r>
                <a14:m>
                  <m:oMath xmlns:m="http://schemas.openxmlformats.org/officeDocument/2006/math">
                    <m:sSub>
                      <m:sSubPr>
                        <m:ctrlPr>
                          <a:rPr lang="ja-JP" altLang="ja-JP" sz="2000" i="1">
                            <a:latin typeface="Cambria Math" panose="02040503050406030204" pitchFamily="18" charset="0"/>
                          </a:rPr>
                        </m:ctrlPr>
                      </m:sSubPr>
                      <m:e>
                        <m:d>
                          <m:dPr>
                            <m:begChr m:val="‖"/>
                            <m:endChr m:val="‖"/>
                            <m:ctrlPr>
                              <a:rPr lang="ja-JP" altLang="ja-JP" sz="2000" i="1">
                                <a:latin typeface="Cambria Math" panose="02040503050406030204" pitchFamily="18" charset="0"/>
                              </a:rPr>
                            </m:ctrlPr>
                          </m:dPr>
                          <m:e>
                            <m:sSub>
                              <m:sSubPr>
                                <m:ctrlPr>
                                  <a:rPr kumimoji="0" lang="en-US" altLang="ja-JP" sz="2000" i="1" ker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i="1" kern="0">
                                    <a:solidFill>
                                      <a:prstClr val="black"/>
                                    </a:solidFill>
                                    <a:latin typeface="Cambria Math" panose="02040503050406030204" pitchFamily="18" charset="0"/>
                                    <a:ea typeface="Noto Sans CJK JP Regular" panose="020B0500000000000000" pitchFamily="34" charset="-128"/>
                                    <a:cs typeface="Arial"/>
                                  </a:rPr>
                                  <m:t>1</m:t>
                                </m:r>
                              </m:sub>
                            </m:sSub>
                          </m:e>
                        </m:d>
                      </m:e>
                      <m:sub>
                        <m:r>
                          <a:rPr lang="en-US" altLang="ja-JP" sz="2000" i="1">
                            <a:latin typeface="Cambria Math" panose="02040503050406030204" pitchFamily="18" charset="0"/>
                          </a:rPr>
                          <m:t>1</m:t>
                        </m:r>
                      </m:sub>
                    </m:sSub>
                  </m:oMath>
                </a14:m>
                <a:r>
                  <a:rPr kumimoji="0" lang="en-US" altLang="ja-JP" sz="2000" kern="0" dirty="0">
                    <a:solidFill>
                      <a:prstClr val="black"/>
                    </a:solidFill>
                    <a:latin typeface="+mj-lt"/>
                    <a:ea typeface="Noto Sans CJK JP Regular" panose="020B0500000000000000" pitchFamily="34" charset="-128"/>
                    <a:cs typeface="Arial"/>
                  </a:rPr>
                  <a:t>,  </a:t>
                </a:r>
                <a14:m>
                  <m:oMath xmlns:m="http://schemas.openxmlformats.org/officeDocument/2006/math">
                    <m:d>
                      <m:dPr>
                        <m:begChr m:val="|"/>
                        <m:endChr m:val="|"/>
                        <m:ctrlPr>
                          <a:rPr kumimoji="0" lang="ja-JP" altLang="ja-JP" sz="2000" i="1" kern="0">
                            <a:solidFill>
                              <a:prstClr val="black"/>
                            </a:solidFill>
                            <a:latin typeface="Cambria Math" panose="02040503050406030204" pitchFamily="18" charset="0"/>
                            <a:ea typeface="Noto Sans CJK JP Regular" panose="020B0500000000000000" pitchFamily="34" charset="-128"/>
                            <a:cs typeface="Arial"/>
                          </a:rPr>
                        </m:ctrlPr>
                      </m:dPr>
                      <m:e>
                        <m:sSub>
                          <m:sSubPr>
                            <m:ctrlPr>
                              <a:rPr kumimoji="0" lang="en-US" altLang="ja-JP" sz="2000" i="1" ker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a:solidFill>
                                  <a:prstClr val="black"/>
                                </a:solidFill>
                                <a:latin typeface="Cambria Math" panose="02040503050406030204" pitchFamily="18" charset="0"/>
                                <a:ea typeface="Noto Sans CJK JP Regular" panose="020B0500000000000000" pitchFamily="34" charset="-128"/>
                                <a:cs typeface="Arial"/>
                              </a:rPr>
                              <m:t>1</m:t>
                            </m:r>
                          </m:sub>
                        </m:sSub>
                        <m:r>
                          <a:rPr kumimoji="0" lang="en-US" altLang="ja-JP" sz="2000" kern="0">
                            <a:solidFill>
                              <a:prstClr val="black"/>
                            </a:solidFill>
                            <a:latin typeface="Cambria Math" panose="02040503050406030204" pitchFamily="18" charset="0"/>
                            <a:ea typeface="Noto Sans CJK JP Regular" panose="020B0500000000000000" pitchFamily="34" charset="-128"/>
                            <a:cs typeface="Arial"/>
                          </a:rPr>
                          <m:t>−</m:t>
                        </m:r>
                        <m:sSub>
                          <m:sSubPr>
                            <m:ctrlPr>
                              <a:rPr kumimoji="0" lang="en-US" altLang="ja-JP" sz="2000" i="1" ker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i="1" kern="0">
                                <a:solidFill>
                                  <a:prstClr val="black"/>
                                </a:solidFill>
                                <a:latin typeface="Cambria Math" panose="02040503050406030204" pitchFamily="18" charset="0"/>
                                <a:ea typeface="Noto Sans CJK JP Regular" panose="020B0500000000000000" pitchFamily="34" charset="-128"/>
                                <a:cs typeface="Arial"/>
                              </a:rPr>
                              <m:t>2</m:t>
                            </m:r>
                          </m:sub>
                        </m:sSub>
                      </m:e>
                    </m:d>
                  </m:oMath>
                </a14:m>
                <a:endParaRPr kumimoji="0" lang="en-US" altLang="ja-JP" sz="2000" kern="0" dirty="0">
                  <a:solidFill>
                    <a:prstClr val="black"/>
                  </a:solidFill>
                  <a:latin typeface="Noto Sans CJK JP Regular" panose="020B0500000000000000" pitchFamily="34" charset="-128"/>
                  <a:ea typeface="Noto Sans CJK JP Regular" panose="020B0500000000000000" pitchFamily="34" charset="-128"/>
                  <a:cs typeface="Arial"/>
                </a:endParaRPr>
              </a:p>
            </p:txBody>
          </p:sp>
        </mc:Choice>
        <mc:Fallback xmlns="">
          <p:sp>
            <p:nvSpPr>
              <p:cNvPr id="5" name="矩形 4">
                <a:extLst>
                  <a:ext uri="{FF2B5EF4-FFF2-40B4-BE49-F238E27FC236}">
                    <a16:creationId xmlns:a16="http://schemas.microsoft.com/office/drawing/2014/main" id="{C7BC601B-2DE6-4BD8-9611-38A979178639}"/>
                  </a:ext>
                </a:extLst>
              </p:cNvPr>
              <p:cNvSpPr>
                <a:spLocks noRot="1" noChangeAspect="1" noMove="1" noResize="1" noEditPoints="1" noAdjustHandles="1" noChangeArrowheads="1" noChangeShapeType="1" noTextEdit="1"/>
              </p:cNvSpPr>
              <p:nvPr/>
            </p:nvSpPr>
            <p:spPr>
              <a:xfrm>
                <a:off x="4498978" y="5461364"/>
                <a:ext cx="2799164" cy="400110"/>
              </a:xfrm>
              <a:prstGeom prst="rect">
                <a:avLst/>
              </a:prstGeom>
              <a:blipFill>
                <a:blip r:embed="rId3"/>
                <a:stretch>
                  <a:fillRect l="-2179" t="-10606" b="-24242"/>
                </a:stretch>
              </a:blipFill>
            </p:spPr>
            <p:txBody>
              <a:bodyPr/>
              <a:lstStyle/>
              <a:p>
                <a:r>
                  <a:rPr lang="ja-JP" altLang="en-US">
                    <a:noFill/>
                  </a:rPr>
                  <a:t> </a:t>
                </a:r>
              </a:p>
            </p:txBody>
          </p:sp>
        </mc:Fallback>
      </mc:AlternateContent>
      <p:grpSp>
        <p:nvGrpSpPr>
          <p:cNvPr id="6" name="组合 5">
            <a:extLst>
              <a:ext uri="{FF2B5EF4-FFF2-40B4-BE49-F238E27FC236}">
                <a16:creationId xmlns:a16="http://schemas.microsoft.com/office/drawing/2014/main" id="{5CF93C1E-4908-4921-936A-802776754EDD}"/>
              </a:ext>
            </a:extLst>
          </p:cNvPr>
          <p:cNvGrpSpPr/>
          <p:nvPr/>
        </p:nvGrpSpPr>
        <p:grpSpPr>
          <a:xfrm>
            <a:off x="345763" y="4128605"/>
            <a:ext cx="3985420" cy="1751200"/>
            <a:chOff x="579203" y="2685029"/>
            <a:chExt cx="4470289" cy="2104133"/>
          </a:xfrm>
        </p:grpSpPr>
        <p:sp>
          <p:nvSpPr>
            <p:cNvPr id="7" name="平行四边形 6">
              <a:extLst>
                <a:ext uri="{FF2B5EF4-FFF2-40B4-BE49-F238E27FC236}">
                  <a16:creationId xmlns:a16="http://schemas.microsoft.com/office/drawing/2014/main" id="{C94F6FF8-5B80-4335-907D-191331D096EF}"/>
                </a:ext>
              </a:extLst>
            </p:cNvPr>
            <p:cNvSpPr/>
            <p:nvPr/>
          </p:nvSpPr>
          <p:spPr>
            <a:xfrm>
              <a:off x="579203" y="2685029"/>
              <a:ext cx="4470289" cy="2104133"/>
            </a:xfrm>
            <a:prstGeom prst="parallelogram">
              <a:avLst>
                <a:gd name="adj" fmla="val 54005"/>
              </a:avLst>
            </a:prstGeom>
            <a:solidFill>
              <a:srgbClr val="EF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边形 7">
              <a:extLst>
                <a:ext uri="{FF2B5EF4-FFF2-40B4-BE49-F238E27FC236}">
                  <a16:creationId xmlns:a16="http://schemas.microsoft.com/office/drawing/2014/main" id="{2D36CB55-B451-488A-9426-7FDB42320764}"/>
                </a:ext>
              </a:extLst>
            </p:cNvPr>
            <p:cNvSpPr/>
            <p:nvPr/>
          </p:nvSpPr>
          <p:spPr>
            <a:xfrm>
              <a:off x="2991019" y="3396078"/>
              <a:ext cx="1420015" cy="591812"/>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边形 8">
              <a:extLst>
                <a:ext uri="{FF2B5EF4-FFF2-40B4-BE49-F238E27FC236}">
                  <a16:creationId xmlns:a16="http://schemas.microsoft.com/office/drawing/2014/main" id="{06C7C45C-7F30-48DD-ADFB-FDE2A8FDB7BA}"/>
                </a:ext>
              </a:extLst>
            </p:cNvPr>
            <p:cNvSpPr/>
            <p:nvPr/>
          </p:nvSpPr>
          <p:spPr>
            <a:xfrm>
              <a:off x="2711238" y="3985671"/>
              <a:ext cx="1406326" cy="556170"/>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平行四边形 9">
              <a:extLst>
                <a:ext uri="{FF2B5EF4-FFF2-40B4-BE49-F238E27FC236}">
                  <a16:creationId xmlns:a16="http://schemas.microsoft.com/office/drawing/2014/main" id="{A9E81429-65D9-446D-826B-FFCFD90E0DB8}"/>
                </a:ext>
              </a:extLst>
            </p:cNvPr>
            <p:cNvSpPr/>
            <p:nvPr/>
          </p:nvSpPr>
          <p:spPr>
            <a:xfrm>
              <a:off x="1533862" y="2878542"/>
              <a:ext cx="2015033" cy="522493"/>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平行四边形 10">
              <a:extLst>
                <a:ext uri="{FF2B5EF4-FFF2-40B4-BE49-F238E27FC236}">
                  <a16:creationId xmlns:a16="http://schemas.microsoft.com/office/drawing/2014/main" id="{1684098E-C493-4391-B0A6-8C1C8D2702F6}"/>
                </a:ext>
              </a:extLst>
            </p:cNvPr>
            <p:cNvSpPr/>
            <p:nvPr/>
          </p:nvSpPr>
          <p:spPr>
            <a:xfrm>
              <a:off x="1195191" y="3398227"/>
              <a:ext cx="1113489" cy="661249"/>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平行四边形 11">
              <a:extLst>
                <a:ext uri="{FF2B5EF4-FFF2-40B4-BE49-F238E27FC236}">
                  <a16:creationId xmlns:a16="http://schemas.microsoft.com/office/drawing/2014/main" id="{72BD20E0-6062-48D3-91E0-D85947914C25}"/>
                </a:ext>
              </a:extLst>
            </p:cNvPr>
            <p:cNvSpPr/>
            <p:nvPr/>
          </p:nvSpPr>
          <p:spPr>
            <a:xfrm>
              <a:off x="1731990" y="3398228"/>
              <a:ext cx="1558586" cy="1141462"/>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平行四边形 12">
              <a:extLst>
                <a:ext uri="{FF2B5EF4-FFF2-40B4-BE49-F238E27FC236}">
                  <a16:creationId xmlns:a16="http://schemas.microsoft.com/office/drawing/2014/main" id="{308BA9AD-C6CB-4F37-9BAA-1A2CE8E72B07}"/>
                </a:ext>
              </a:extLst>
            </p:cNvPr>
            <p:cNvSpPr/>
            <p:nvPr/>
          </p:nvSpPr>
          <p:spPr>
            <a:xfrm>
              <a:off x="953082" y="4059476"/>
              <a:ext cx="1023547" cy="482365"/>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平行四边形 13">
              <a:extLst>
                <a:ext uri="{FF2B5EF4-FFF2-40B4-BE49-F238E27FC236}">
                  <a16:creationId xmlns:a16="http://schemas.microsoft.com/office/drawing/2014/main" id="{6F17D715-361C-4F7F-9AC2-B53E365FE10B}"/>
                </a:ext>
              </a:extLst>
            </p:cNvPr>
            <p:cNvSpPr/>
            <p:nvPr/>
          </p:nvSpPr>
          <p:spPr>
            <a:xfrm>
              <a:off x="3288227" y="2876391"/>
              <a:ext cx="1379522" cy="524544"/>
            </a:xfrm>
            <a:prstGeom prst="parallelogram">
              <a:avLst>
                <a:gd name="adj" fmla="val 540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BBB99CCF-6FB1-4131-8560-208AA5114EB8}"/>
                    </a:ext>
                  </a:extLst>
                </p:cNvPr>
                <p:cNvSpPr txBox="1"/>
                <p:nvPr/>
              </p:nvSpPr>
              <p:spPr>
                <a:xfrm>
                  <a:off x="2106783" y="2838069"/>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a:solidFill>
                                  <a:prstClr val="black"/>
                                </a:solidFill>
                                <a:latin typeface="Cambria Math" panose="02040503050406030204" pitchFamily="18" charset="0"/>
                                <a:ea typeface="Noto Sans CJK JP Regular" panose="020B0500000000000000" pitchFamily="34" charset="-128"/>
                                <a:cs typeface="Arial"/>
                              </a:rPr>
                              <m:t>1</m:t>
                            </m:r>
                          </m:sub>
                        </m:sSub>
                      </m:oMath>
                    </m:oMathPara>
                  </a14:m>
                  <a:endParaRPr lang="ja-JP" altLang="en-US" sz="2000" dirty="0"/>
                </a:p>
              </p:txBody>
            </p:sp>
          </mc:Choice>
          <mc:Fallback xmlns="">
            <p:sp>
              <p:nvSpPr>
                <p:cNvPr id="15" name="文本框 14">
                  <a:extLst>
                    <a:ext uri="{FF2B5EF4-FFF2-40B4-BE49-F238E27FC236}">
                      <a16:creationId xmlns:a16="http://schemas.microsoft.com/office/drawing/2014/main" id="{BBB99CCF-6FB1-4131-8560-208AA5114EB8}"/>
                    </a:ext>
                  </a:extLst>
                </p:cNvPr>
                <p:cNvSpPr txBox="1">
                  <a:spLocks noRot="1" noChangeAspect="1" noMove="1" noResize="1" noEditPoints="1" noAdjustHandles="1" noChangeArrowheads="1" noChangeShapeType="1" noTextEdit="1"/>
                </p:cNvSpPr>
                <p:nvPr/>
              </p:nvSpPr>
              <p:spPr>
                <a:xfrm>
                  <a:off x="2106783" y="2838069"/>
                  <a:ext cx="661738" cy="465276"/>
                </a:xfrm>
                <a:prstGeom prst="rect">
                  <a:avLst/>
                </a:prstGeom>
                <a:blipFill>
                  <a:blip r:embed="rId4"/>
                  <a:stretch>
                    <a:fillRect b="-18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AEFAAD9-70D7-49B9-8E17-954B1EC7BFC9}"/>
                    </a:ext>
                  </a:extLst>
                </p:cNvPr>
                <p:cNvSpPr txBox="1"/>
                <p:nvPr/>
              </p:nvSpPr>
              <p:spPr>
                <a:xfrm>
                  <a:off x="1367966" y="3469627"/>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2</m:t>
                            </m:r>
                          </m:sub>
                        </m:sSub>
                      </m:oMath>
                    </m:oMathPara>
                  </a14:m>
                  <a:endParaRPr lang="ja-JP" altLang="en-US" sz="2000" dirty="0"/>
                </a:p>
              </p:txBody>
            </p:sp>
          </mc:Choice>
          <mc:Fallback xmlns="">
            <p:sp>
              <p:nvSpPr>
                <p:cNvPr id="16" name="文本框 15">
                  <a:extLst>
                    <a:ext uri="{FF2B5EF4-FFF2-40B4-BE49-F238E27FC236}">
                      <a16:creationId xmlns:a16="http://schemas.microsoft.com/office/drawing/2014/main" id="{CAEFAAD9-70D7-49B9-8E17-954B1EC7BFC9}"/>
                    </a:ext>
                  </a:extLst>
                </p:cNvPr>
                <p:cNvSpPr txBox="1">
                  <a:spLocks noRot="1" noChangeAspect="1" noMove="1" noResize="1" noEditPoints="1" noAdjustHandles="1" noChangeArrowheads="1" noChangeShapeType="1" noTextEdit="1"/>
                </p:cNvSpPr>
                <p:nvPr/>
              </p:nvSpPr>
              <p:spPr>
                <a:xfrm>
                  <a:off x="1367966" y="3469627"/>
                  <a:ext cx="661738" cy="465276"/>
                </a:xfrm>
                <a:prstGeom prst="rect">
                  <a:avLst/>
                </a:prstGeom>
                <a:blipFill>
                  <a:blip r:embed="rId5"/>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3050B94-736B-4071-A30C-713694B81EAF}"/>
                    </a:ext>
                  </a:extLst>
                </p:cNvPr>
                <p:cNvSpPr txBox="1"/>
                <p:nvPr/>
              </p:nvSpPr>
              <p:spPr>
                <a:xfrm>
                  <a:off x="1102027" y="4049163"/>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3</m:t>
                            </m:r>
                          </m:sub>
                        </m:sSub>
                      </m:oMath>
                    </m:oMathPara>
                  </a14:m>
                  <a:endParaRPr lang="ja-JP" altLang="en-US" sz="2000" dirty="0"/>
                </a:p>
              </p:txBody>
            </p:sp>
          </mc:Choice>
          <mc:Fallback xmlns="">
            <p:sp>
              <p:nvSpPr>
                <p:cNvPr id="17" name="文本框 16">
                  <a:extLst>
                    <a:ext uri="{FF2B5EF4-FFF2-40B4-BE49-F238E27FC236}">
                      <a16:creationId xmlns:a16="http://schemas.microsoft.com/office/drawing/2014/main" id="{13050B94-736B-4071-A30C-713694B81EAF}"/>
                    </a:ext>
                  </a:extLst>
                </p:cNvPr>
                <p:cNvSpPr txBox="1">
                  <a:spLocks noRot="1" noChangeAspect="1" noMove="1" noResize="1" noEditPoints="1" noAdjustHandles="1" noChangeArrowheads="1" noChangeShapeType="1" noTextEdit="1"/>
                </p:cNvSpPr>
                <p:nvPr/>
              </p:nvSpPr>
              <p:spPr>
                <a:xfrm>
                  <a:off x="1102027" y="4049163"/>
                  <a:ext cx="661738" cy="465276"/>
                </a:xfrm>
                <a:prstGeom prst="rect">
                  <a:avLst/>
                </a:prstGeom>
                <a:blipFill>
                  <a:blip r:embed="rId6"/>
                  <a:stretch>
                    <a:fillRect b="-18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513ABA88-5B96-41C1-85C2-550C19EDEC54}"/>
                    </a:ext>
                  </a:extLst>
                </p:cNvPr>
                <p:cNvSpPr txBox="1"/>
                <p:nvPr/>
              </p:nvSpPr>
              <p:spPr>
                <a:xfrm>
                  <a:off x="2246054" y="3692965"/>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4</m:t>
                            </m:r>
                          </m:sub>
                        </m:sSub>
                      </m:oMath>
                    </m:oMathPara>
                  </a14:m>
                  <a:endParaRPr lang="ja-JP" altLang="en-US" sz="2000" dirty="0"/>
                </a:p>
              </p:txBody>
            </p:sp>
          </mc:Choice>
          <mc:Fallback xmlns="">
            <p:sp>
              <p:nvSpPr>
                <p:cNvPr id="18" name="文本框 17">
                  <a:extLst>
                    <a:ext uri="{FF2B5EF4-FFF2-40B4-BE49-F238E27FC236}">
                      <a16:creationId xmlns:a16="http://schemas.microsoft.com/office/drawing/2014/main" id="{513ABA88-5B96-41C1-85C2-550C19EDEC54}"/>
                    </a:ext>
                  </a:extLst>
                </p:cNvPr>
                <p:cNvSpPr txBox="1">
                  <a:spLocks noRot="1" noChangeAspect="1" noMove="1" noResize="1" noEditPoints="1" noAdjustHandles="1" noChangeArrowheads="1" noChangeShapeType="1" noTextEdit="1"/>
                </p:cNvSpPr>
                <p:nvPr/>
              </p:nvSpPr>
              <p:spPr>
                <a:xfrm>
                  <a:off x="2246054" y="3692965"/>
                  <a:ext cx="661738" cy="465276"/>
                </a:xfrm>
                <a:prstGeom prst="rect">
                  <a:avLst/>
                </a:prstGeom>
                <a:blipFill>
                  <a:blip r:embed="rId7"/>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5420A8D3-042F-423F-BC2A-58CF1E996D79}"/>
                    </a:ext>
                  </a:extLst>
                </p:cNvPr>
                <p:cNvSpPr txBox="1"/>
                <p:nvPr/>
              </p:nvSpPr>
              <p:spPr>
                <a:xfrm>
                  <a:off x="3377626" y="3434904"/>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6</m:t>
                            </m:r>
                          </m:sub>
                        </m:sSub>
                      </m:oMath>
                    </m:oMathPara>
                  </a14:m>
                  <a:endParaRPr lang="ja-JP" altLang="en-US" sz="2000" dirty="0"/>
                </a:p>
              </p:txBody>
            </p:sp>
          </mc:Choice>
          <mc:Fallback xmlns="">
            <p:sp>
              <p:nvSpPr>
                <p:cNvPr id="19" name="文本框 18">
                  <a:extLst>
                    <a:ext uri="{FF2B5EF4-FFF2-40B4-BE49-F238E27FC236}">
                      <a16:creationId xmlns:a16="http://schemas.microsoft.com/office/drawing/2014/main" id="{5420A8D3-042F-423F-BC2A-58CF1E996D79}"/>
                    </a:ext>
                  </a:extLst>
                </p:cNvPr>
                <p:cNvSpPr txBox="1">
                  <a:spLocks noRot="1" noChangeAspect="1" noMove="1" noResize="1" noEditPoints="1" noAdjustHandles="1" noChangeArrowheads="1" noChangeShapeType="1" noTextEdit="1"/>
                </p:cNvSpPr>
                <p:nvPr/>
              </p:nvSpPr>
              <p:spPr>
                <a:xfrm>
                  <a:off x="3377626" y="3434904"/>
                  <a:ext cx="661738" cy="465276"/>
                </a:xfrm>
                <a:prstGeom prst="rect">
                  <a:avLst/>
                </a:prstGeom>
                <a:blipFill>
                  <a:blip r:embed="rId8"/>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6E4AA96-BEA8-457F-BA47-611315F3A575}"/>
                    </a:ext>
                  </a:extLst>
                </p:cNvPr>
                <p:cNvSpPr txBox="1"/>
                <p:nvPr/>
              </p:nvSpPr>
              <p:spPr>
                <a:xfrm>
                  <a:off x="3626862" y="2841427"/>
                  <a:ext cx="717993"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5</m:t>
                            </m:r>
                          </m:sub>
                        </m:sSub>
                      </m:oMath>
                    </m:oMathPara>
                  </a14:m>
                  <a:endParaRPr lang="ja-JP" altLang="en-US" sz="2000" dirty="0"/>
                </a:p>
              </p:txBody>
            </p:sp>
          </mc:Choice>
          <mc:Fallback xmlns="">
            <p:sp>
              <p:nvSpPr>
                <p:cNvPr id="20" name="文本框 19">
                  <a:extLst>
                    <a:ext uri="{FF2B5EF4-FFF2-40B4-BE49-F238E27FC236}">
                      <a16:creationId xmlns:a16="http://schemas.microsoft.com/office/drawing/2014/main" id="{56E4AA96-BEA8-457F-BA47-611315F3A575}"/>
                    </a:ext>
                  </a:extLst>
                </p:cNvPr>
                <p:cNvSpPr txBox="1">
                  <a:spLocks noRot="1" noChangeAspect="1" noMove="1" noResize="1" noEditPoints="1" noAdjustHandles="1" noChangeArrowheads="1" noChangeShapeType="1" noTextEdit="1"/>
                </p:cNvSpPr>
                <p:nvPr/>
              </p:nvSpPr>
              <p:spPr>
                <a:xfrm>
                  <a:off x="3626862" y="2841427"/>
                  <a:ext cx="717993" cy="465276"/>
                </a:xfrm>
                <a:prstGeom prst="rect">
                  <a:avLst/>
                </a:prstGeom>
                <a:blipFill>
                  <a:blip r:embed="rId9"/>
                  <a:stretch>
                    <a:fillRect b="-1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CE15D6E-B6EE-4EB7-90D6-A652F5B8600F}"/>
                    </a:ext>
                  </a:extLst>
                </p:cNvPr>
                <p:cNvSpPr txBox="1"/>
                <p:nvPr/>
              </p:nvSpPr>
              <p:spPr>
                <a:xfrm>
                  <a:off x="3111538" y="4047454"/>
                  <a:ext cx="661738" cy="4652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000" i="1" kern="0" smtClean="0">
                                <a:solidFill>
                                  <a:prstClr val="black"/>
                                </a:solidFill>
                                <a:latin typeface="Cambria Math" panose="02040503050406030204" pitchFamily="18" charset="0"/>
                                <a:ea typeface="Noto Sans CJK JP Regular" panose="020B0500000000000000" pitchFamily="34" charset="-128"/>
                                <a:cs typeface="Arial"/>
                              </a:rPr>
                            </m:ctrlPr>
                          </m:sSubPr>
                          <m:e>
                            <m:r>
                              <a:rPr kumimoji="0" lang="ja-JP" altLang="en-US" sz="2000" kern="0">
                                <a:solidFill>
                                  <a:prstClr val="black"/>
                                </a:solidFill>
                                <a:latin typeface="Cambria Math" panose="02040503050406030204" pitchFamily="18" charset="0"/>
                                <a:ea typeface="Noto Sans CJK JP Regular" panose="020B0500000000000000" pitchFamily="34" charset="-128"/>
                                <a:cs typeface="Arial"/>
                              </a:rPr>
                              <m:t>𝜷</m:t>
                            </m:r>
                          </m:e>
                          <m:sub>
                            <m:r>
                              <a:rPr kumimoji="0" lang="en-US" altLang="ja-JP" sz="2000" b="0" i="1" kern="0" smtClean="0">
                                <a:solidFill>
                                  <a:prstClr val="black"/>
                                </a:solidFill>
                                <a:latin typeface="Cambria Math" panose="02040503050406030204" pitchFamily="18" charset="0"/>
                                <a:ea typeface="Noto Sans CJK JP Regular" panose="020B0500000000000000" pitchFamily="34" charset="-128"/>
                                <a:cs typeface="Arial"/>
                              </a:rPr>
                              <m:t>7</m:t>
                            </m:r>
                          </m:sub>
                        </m:sSub>
                      </m:oMath>
                    </m:oMathPara>
                  </a14:m>
                  <a:endParaRPr lang="ja-JP" altLang="en-US" sz="2000" dirty="0"/>
                </a:p>
              </p:txBody>
            </p:sp>
          </mc:Choice>
          <mc:Fallback xmlns="">
            <p:sp>
              <p:nvSpPr>
                <p:cNvPr id="21" name="文本框 20">
                  <a:extLst>
                    <a:ext uri="{FF2B5EF4-FFF2-40B4-BE49-F238E27FC236}">
                      <a16:creationId xmlns:a16="http://schemas.microsoft.com/office/drawing/2014/main" id="{1CE15D6E-B6EE-4EB7-90D6-A652F5B8600F}"/>
                    </a:ext>
                  </a:extLst>
                </p:cNvPr>
                <p:cNvSpPr txBox="1">
                  <a:spLocks noRot="1" noChangeAspect="1" noMove="1" noResize="1" noEditPoints="1" noAdjustHandles="1" noChangeArrowheads="1" noChangeShapeType="1" noTextEdit="1"/>
                </p:cNvSpPr>
                <p:nvPr/>
              </p:nvSpPr>
              <p:spPr>
                <a:xfrm>
                  <a:off x="3111538" y="4047454"/>
                  <a:ext cx="661738" cy="465276"/>
                </a:xfrm>
                <a:prstGeom prst="rect">
                  <a:avLst/>
                </a:prstGeom>
                <a:blipFill>
                  <a:blip r:embed="rId10"/>
                  <a:stretch>
                    <a:fillRect b="-1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4FF12C6B-C301-47CF-A9FD-E4F928AB8508}"/>
                  </a:ext>
                </a:extLst>
              </p:cNvPr>
              <p:cNvSpPr txBox="1"/>
              <p:nvPr/>
            </p:nvSpPr>
            <p:spPr>
              <a:xfrm>
                <a:off x="8260147" y="4888194"/>
                <a:ext cx="577696" cy="546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800" i="1" kern="0" smtClean="0">
                              <a:solidFill>
                                <a:schemeClr val="accent6">
                                  <a:lumMod val="50000"/>
                                </a:schemeClr>
                              </a:solidFill>
                              <a:effectLst>
                                <a:glow rad="139700">
                                  <a:schemeClr val="accent6">
                                    <a:satMod val="175000"/>
                                    <a:alpha val="40000"/>
                                  </a:schemeClr>
                                </a:glow>
                              </a:effectLst>
                              <a:latin typeface="Cambria Math" panose="02040503050406030204" pitchFamily="18" charset="0"/>
                              <a:ea typeface="Noto Sans CJK JP Regular" panose="020B0500000000000000" pitchFamily="34" charset="-128"/>
                              <a:cs typeface="Arial"/>
                            </a:rPr>
                          </m:ctrlPr>
                        </m:sSubPr>
                        <m:e>
                          <m:acc>
                            <m:accPr>
                              <m:chr m:val="̂"/>
                              <m:ctrlPr>
                                <a:rPr kumimoji="0" lang="en-US" altLang="ja-JP" sz="2800" i="1" kern="0" smtClean="0">
                                  <a:solidFill>
                                    <a:schemeClr val="accent6">
                                      <a:lumMod val="50000"/>
                                    </a:schemeClr>
                                  </a:solidFill>
                                  <a:effectLst>
                                    <a:glow rad="139700">
                                      <a:schemeClr val="accent6">
                                        <a:satMod val="175000"/>
                                        <a:alpha val="40000"/>
                                      </a:schemeClr>
                                    </a:glow>
                                  </a:effectLst>
                                  <a:latin typeface="Cambria Math" panose="02040503050406030204" pitchFamily="18" charset="0"/>
                                  <a:ea typeface="Noto Sans CJK JP Regular" panose="020B0500000000000000" pitchFamily="34" charset="-128"/>
                                  <a:cs typeface="Arial"/>
                                </a:rPr>
                              </m:ctrlPr>
                            </m:accPr>
                            <m:e>
                              <m:r>
                                <a:rPr kumimoji="0" lang="ja-JP" altLang="en-US" sz="2800" kern="0">
                                  <a:solidFill>
                                    <a:schemeClr val="accent6">
                                      <a:lumMod val="50000"/>
                                    </a:schemeClr>
                                  </a:solidFill>
                                  <a:effectLst>
                                    <a:glow rad="139700">
                                      <a:schemeClr val="accent6">
                                        <a:satMod val="175000"/>
                                        <a:alpha val="40000"/>
                                      </a:schemeClr>
                                    </a:glow>
                                  </a:effectLst>
                                  <a:latin typeface="Cambria Math" panose="02040503050406030204" pitchFamily="18" charset="0"/>
                                  <a:ea typeface="Noto Sans CJK JP Regular" panose="020B0500000000000000" pitchFamily="34" charset="-128"/>
                                  <a:cs typeface="Arial"/>
                                </a:rPr>
                                <m:t>𝜷</m:t>
                              </m:r>
                            </m:e>
                          </m:acc>
                        </m:e>
                        <m:sub>
                          <m:r>
                            <a:rPr kumimoji="0" lang="en-US" altLang="ja-JP" sz="2800" b="0" i="1" kern="0" smtClean="0">
                              <a:solidFill>
                                <a:schemeClr val="accent6">
                                  <a:lumMod val="50000"/>
                                </a:schemeClr>
                              </a:solidFill>
                              <a:effectLst>
                                <a:glow rad="139700">
                                  <a:schemeClr val="accent6">
                                    <a:satMod val="175000"/>
                                    <a:alpha val="40000"/>
                                  </a:schemeClr>
                                </a:glow>
                              </a:effectLst>
                              <a:latin typeface="Cambria Math" panose="02040503050406030204" pitchFamily="18" charset="0"/>
                              <a:ea typeface="Noto Sans CJK JP Regular" panose="020B0500000000000000" pitchFamily="34" charset="-128"/>
                              <a:cs typeface="Arial"/>
                            </a:rPr>
                            <m:t>2−3−4</m:t>
                          </m:r>
                        </m:sub>
                      </m:sSub>
                    </m:oMath>
                  </m:oMathPara>
                </a14:m>
                <a:endParaRPr lang="ja-JP" altLang="en-US" sz="2000" dirty="0">
                  <a:solidFill>
                    <a:schemeClr val="accent6">
                      <a:lumMod val="50000"/>
                    </a:schemeClr>
                  </a:solidFill>
                  <a:effectLst>
                    <a:glow rad="139700">
                      <a:schemeClr val="accent6">
                        <a:satMod val="175000"/>
                        <a:alpha val="40000"/>
                      </a:schemeClr>
                    </a:glow>
                  </a:effectLst>
                </a:endParaRPr>
              </a:p>
            </p:txBody>
          </p:sp>
        </mc:Choice>
        <mc:Fallback xmlns="">
          <p:sp>
            <p:nvSpPr>
              <p:cNvPr id="32" name="文本框 31">
                <a:extLst>
                  <a:ext uri="{FF2B5EF4-FFF2-40B4-BE49-F238E27FC236}">
                    <a16:creationId xmlns:a16="http://schemas.microsoft.com/office/drawing/2014/main" id="{4FF12C6B-C301-47CF-A9FD-E4F928AB8508}"/>
                  </a:ext>
                </a:extLst>
              </p:cNvPr>
              <p:cNvSpPr txBox="1">
                <a:spLocks noRot="1" noChangeAspect="1" noMove="1" noResize="1" noEditPoints="1" noAdjustHandles="1" noChangeArrowheads="1" noChangeShapeType="1" noTextEdit="1"/>
              </p:cNvSpPr>
              <p:nvPr/>
            </p:nvSpPr>
            <p:spPr>
              <a:xfrm>
                <a:off x="8260147" y="4888194"/>
                <a:ext cx="577696" cy="546368"/>
              </a:xfrm>
              <a:prstGeom prst="rect">
                <a:avLst/>
              </a:prstGeom>
              <a:blipFill>
                <a:blip r:embed="rId11"/>
                <a:stretch>
                  <a:fillRect r="-112632" b="-56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5581005-FEDB-48A1-85BF-7A27CA5674C2}"/>
                  </a:ext>
                </a:extLst>
              </p:cNvPr>
              <p:cNvSpPr txBox="1"/>
              <p:nvPr/>
            </p:nvSpPr>
            <p:spPr>
              <a:xfrm>
                <a:off x="9518902" y="4111922"/>
                <a:ext cx="577696" cy="546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0" lang="en-US" altLang="ja-JP" sz="2800" i="1" kern="0" smtClean="0">
                              <a:solidFill>
                                <a:schemeClr val="accent4">
                                  <a:lumMod val="75000"/>
                                </a:schemeClr>
                              </a:solidFill>
                              <a:effectLst>
                                <a:glow rad="139700">
                                  <a:schemeClr val="accent4">
                                    <a:satMod val="175000"/>
                                    <a:alpha val="40000"/>
                                  </a:schemeClr>
                                </a:glow>
                              </a:effectLst>
                              <a:latin typeface="Cambria Math" panose="02040503050406030204" pitchFamily="18" charset="0"/>
                              <a:ea typeface="Noto Sans CJK JP Regular" panose="020B0500000000000000" pitchFamily="34" charset="-128"/>
                              <a:cs typeface="Arial"/>
                            </a:rPr>
                          </m:ctrlPr>
                        </m:sSubPr>
                        <m:e>
                          <m:acc>
                            <m:accPr>
                              <m:chr m:val="̂"/>
                              <m:ctrlPr>
                                <a:rPr kumimoji="0" lang="en-US" altLang="ja-JP" sz="2800" i="1" kern="0" smtClean="0">
                                  <a:solidFill>
                                    <a:schemeClr val="accent4">
                                      <a:lumMod val="75000"/>
                                    </a:schemeClr>
                                  </a:solidFill>
                                  <a:effectLst>
                                    <a:glow rad="139700">
                                      <a:schemeClr val="accent4">
                                        <a:satMod val="175000"/>
                                        <a:alpha val="40000"/>
                                      </a:schemeClr>
                                    </a:glow>
                                  </a:effectLst>
                                  <a:latin typeface="Cambria Math" panose="02040503050406030204" pitchFamily="18" charset="0"/>
                                  <a:ea typeface="Noto Sans CJK JP Regular" panose="020B0500000000000000" pitchFamily="34" charset="-128"/>
                                  <a:cs typeface="Arial"/>
                                </a:rPr>
                              </m:ctrlPr>
                            </m:accPr>
                            <m:e>
                              <m:r>
                                <a:rPr kumimoji="0" lang="ja-JP" altLang="en-US" sz="2800" kern="0">
                                  <a:solidFill>
                                    <a:schemeClr val="accent4">
                                      <a:lumMod val="75000"/>
                                    </a:schemeClr>
                                  </a:solidFill>
                                  <a:effectLst>
                                    <a:glow rad="139700">
                                      <a:schemeClr val="accent4">
                                        <a:satMod val="175000"/>
                                        <a:alpha val="40000"/>
                                      </a:schemeClr>
                                    </a:glow>
                                  </a:effectLst>
                                  <a:latin typeface="Cambria Math" panose="02040503050406030204" pitchFamily="18" charset="0"/>
                                  <a:ea typeface="Noto Sans CJK JP Regular" panose="020B0500000000000000" pitchFamily="34" charset="-128"/>
                                  <a:cs typeface="Arial"/>
                                </a:rPr>
                                <m:t>𝜷</m:t>
                              </m:r>
                            </m:e>
                          </m:acc>
                        </m:e>
                        <m:sub>
                          <m:r>
                            <a:rPr kumimoji="0" lang="en-US" altLang="ja-JP" sz="2800" b="0" i="1" kern="0" smtClean="0">
                              <a:solidFill>
                                <a:schemeClr val="accent4">
                                  <a:lumMod val="75000"/>
                                </a:schemeClr>
                              </a:solidFill>
                              <a:effectLst>
                                <a:glow rad="139700">
                                  <a:schemeClr val="accent4">
                                    <a:satMod val="175000"/>
                                    <a:alpha val="40000"/>
                                  </a:schemeClr>
                                </a:glow>
                              </a:effectLst>
                              <a:latin typeface="Cambria Math" panose="02040503050406030204" pitchFamily="18" charset="0"/>
                              <a:ea typeface="Noto Sans CJK JP Regular" panose="020B0500000000000000" pitchFamily="34" charset="-128"/>
                              <a:cs typeface="Arial"/>
                            </a:rPr>
                            <m:t>1−5</m:t>
                          </m:r>
                        </m:sub>
                      </m:sSub>
                    </m:oMath>
                  </m:oMathPara>
                </a14:m>
                <a:endParaRPr lang="ja-JP" altLang="en-US" sz="1600" dirty="0"/>
              </a:p>
            </p:txBody>
          </p:sp>
        </mc:Choice>
        <mc:Fallback xmlns="">
          <p:sp>
            <p:nvSpPr>
              <p:cNvPr id="31" name="文本框 30">
                <a:extLst>
                  <a:ext uri="{FF2B5EF4-FFF2-40B4-BE49-F238E27FC236}">
                    <a16:creationId xmlns:a16="http://schemas.microsoft.com/office/drawing/2014/main" id="{75581005-FEDB-48A1-85BF-7A27CA5674C2}"/>
                  </a:ext>
                </a:extLst>
              </p:cNvPr>
              <p:cNvSpPr txBox="1">
                <a:spLocks noRot="1" noChangeAspect="1" noMove="1" noResize="1" noEditPoints="1" noAdjustHandles="1" noChangeArrowheads="1" noChangeShapeType="1" noTextEdit="1"/>
              </p:cNvSpPr>
              <p:nvPr/>
            </p:nvSpPr>
            <p:spPr>
              <a:xfrm>
                <a:off x="9518902" y="4111922"/>
                <a:ext cx="577696" cy="546368"/>
              </a:xfrm>
              <a:prstGeom prst="rect">
                <a:avLst/>
              </a:prstGeom>
              <a:blipFill>
                <a:blip r:embed="rId12"/>
                <a:stretch>
                  <a:fillRect r="-51579" b="-56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69528AF6-AFC8-49F2-A13A-8615B830BAA0}"/>
                  </a:ext>
                </a:extLst>
              </p:cNvPr>
              <p:cNvSpPr txBox="1"/>
              <p:nvPr/>
            </p:nvSpPr>
            <p:spPr>
              <a:xfrm>
                <a:off x="9955265" y="4884758"/>
                <a:ext cx="50694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3200" b="1" i="1" smtClean="0">
                          <a:latin typeface="Cambria Math" panose="02040503050406030204" pitchFamily="18" charset="0"/>
                        </a:rPr>
                        <m:t>𝟎</m:t>
                      </m:r>
                    </m:oMath>
                  </m:oMathPara>
                </a14:m>
                <a:endParaRPr lang="ja-JP" altLang="en-US" sz="3200" b="1" dirty="0"/>
              </a:p>
            </p:txBody>
          </p:sp>
        </mc:Choice>
        <mc:Fallback xmlns="">
          <p:sp>
            <p:nvSpPr>
              <p:cNvPr id="33" name="文本框 32">
                <a:extLst>
                  <a:ext uri="{FF2B5EF4-FFF2-40B4-BE49-F238E27FC236}">
                    <a16:creationId xmlns:a16="http://schemas.microsoft.com/office/drawing/2014/main" id="{69528AF6-AFC8-49F2-A13A-8615B830BAA0}"/>
                  </a:ext>
                </a:extLst>
              </p:cNvPr>
              <p:cNvSpPr txBox="1">
                <a:spLocks noRot="1" noChangeAspect="1" noMove="1" noResize="1" noEditPoints="1" noAdjustHandles="1" noChangeArrowheads="1" noChangeShapeType="1" noTextEdit="1"/>
              </p:cNvSpPr>
              <p:nvPr/>
            </p:nvSpPr>
            <p:spPr>
              <a:xfrm>
                <a:off x="9955265" y="4884758"/>
                <a:ext cx="506942" cy="584775"/>
              </a:xfrm>
              <a:prstGeom prst="rect">
                <a:avLst/>
              </a:prstGeom>
              <a:blipFill>
                <a:blip r:embed="rId13"/>
                <a:stretch>
                  <a:fillRect/>
                </a:stretch>
              </a:blipFill>
            </p:spPr>
            <p:txBody>
              <a:bodyPr/>
              <a:lstStyle/>
              <a:p>
                <a:r>
                  <a:rPr lang="ja-JP" altLang="en-US">
                    <a:noFill/>
                  </a:rPr>
                  <a:t> </a:t>
                </a:r>
              </a:p>
            </p:txBody>
          </p:sp>
        </mc:Fallback>
      </mc:AlternateContent>
      <p:sp>
        <p:nvSpPr>
          <p:cNvPr id="34" name="箭头: 右 33">
            <a:extLst>
              <a:ext uri="{FF2B5EF4-FFF2-40B4-BE49-F238E27FC236}">
                <a16:creationId xmlns:a16="http://schemas.microsoft.com/office/drawing/2014/main" id="{0AFE4535-7B03-425F-A9E7-DEC4AA5C8C29}"/>
              </a:ext>
            </a:extLst>
          </p:cNvPr>
          <p:cNvSpPr/>
          <p:nvPr/>
        </p:nvSpPr>
        <p:spPr>
          <a:xfrm>
            <a:off x="5487279" y="3054983"/>
            <a:ext cx="1480422" cy="697997"/>
          </a:xfrm>
          <a:prstGeom prst="rightArrow">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文本框 34">
            <a:extLst>
              <a:ext uri="{FF2B5EF4-FFF2-40B4-BE49-F238E27FC236}">
                <a16:creationId xmlns:a16="http://schemas.microsoft.com/office/drawing/2014/main" id="{3FB596A6-1BA8-459F-B4CB-4E27879B8843}"/>
              </a:ext>
            </a:extLst>
          </p:cNvPr>
          <p:cNvSpPr txBox="1"/>
          <p:nvPr/>
        </p:nvSpPr>
        <p:spPr>
          <a:xfrm>
            <a:off x="589775" y="3044350"/>
            <a:ext cx="4243737" cy="769441"/>
          </a:xfrm>
          <a:prstGeom prst="rect">
            <a:avLst/>
          </a:prstGeom>
          <a:noFill/>
        </p:spPr>
        <p:txBody>
          <a:bodyPr wrap="square">
            <a:spAutoFit/>
          </a:bodyPr>
          <a:lstStyle/>
          <a:p>
            <a:pPr algn="ctr"/>
            <a:r>
              <a:rPr lang="en-US" altLang="ja-JP" sz="2200" u="sng" dirty="0">
                <a:solidFill>
                  <a:prstClr val="black"/>
                </a:solidFill>
              </a:rPr>
              <a:t>Divide the region </a:t>
            </a:r>
            <a:r>
              <a:rPr lang="en-US" altLang="ja-JP" sz="2200" dirty="0">
                <a:solidFill>
                  <a:prstClr val="black"/>
                </a:solidFill>
              </a:rPr>
              <a:t>and set a parameter for each subregion</a:t>
            </a:r>
            <a:endParaRPr lang="ja-JP" altLang="en-US" sz="2200" dirty="0"/>
          </a:p>
        </p:txBody>
      </p:sp>
      <p:sp>
        <p:nvSpPr>
          <p:cNvPr id="36" name="文本框 35">
            <a:extLst>
              <a:ext uri="{FF2B5EF4-FFF2-40B4-BE49-F238E27FC236}">
                <a16:creationId xmlns:a16="http://schemas.microsoft.com/office/drawing/2014/main" id="{B59AB71E-B9AF-4A06-AEE6-8A4AA83CA0FF}"/>
              </a:ext>
            </a:extLst>
          </p:cNvPr>
          <p:cNvSpPr txBox="1"/>
          <p:nvPr/>
        </p:nvSpPr>
        <p:spPr>
          <a:xfrm>
            <a:off x="4627099" y="4096222"/>
            <a:ext cx="3219649" cy="1323439"/>
          </a:xfrm>
          <a:prstGeom prst="rect">
            <a:avLst/>
          </a:prstGeom>
          <a:noFill/>
        </p:spPr>
        <p:txBody>
          <a:bodyPr wrap="square">
            <a:spAutoFit/>
          </a:bodyPr>
          <a:lstStyle/>
          <a:p>
            <a:r>
              <a:rPr lang="en-US" altLang="ja-JP" sz="2000" dirty="0"/>
              <a:t>Penalize:</a:t>
            </a:r>
          </a:p>
          <a:p>
            <a:pPr marL="457200" indent="-457200">
              <a:buFont typeface="+mj-ea"/>
              <a:buAutoNum type="circleNumDbPlain"/>
            </a:pPr>
            <a:r>
              <a:rPr lang="en-US" altLang="ja-JP" sz="2000" b="1" dirty="0">
                <a:solidFill>
                  <a:schemeClr val="accent1"/>
                </a:solidFill>
              </a:rPr>
              <a:t>Each parameter</a:t>
            </a:r>
            <a:endParaRPr lang="en-US" altLang="ja-JP" sz="2000" dirty="0"/>
          </a:p>
          <a:p>
            <a:pPr marL="457200" indent="-457200">
              <a:buFont typeface="+mj-ea"/>
              <a:buAutoNum type="circleNumDbPlain"/>
            </a:pPr>
            <a:r>
              <a:rPr lang="en-US" altLang="ja-JP" sz="2000" b="1" dirty="0">
                <a:solidFill>
                  <a:schemeClr val="accent1"/>
                </a:solidFill>
              </a:rPr>
              <a:t>The difference of adjacent subregions  </a:t>
            </a:r>
            <a:endParaRPr lang="ja-JP" altLang="en-US" sz="2000" dirty="0"/>
          </a:p>
        </p:txBody>
      </p:sp>
      <p:sp>
        <p:nvSpPr>
          <p:cNvPr id="37" name="文本框 36">
            <a:extLst>
              <a:ext uri="{FF2B5EF4-FFF2-40B4-BE49-F238E27FC236}">
                <a16:creationId xmlns:a16="http://schemas.microsoft.com/office/drawing/2014/main" id="{4428422F-800E-4B5F-9976-7B1D24F31AE0}"/>
              </a:ext>
            </a:extLst>
          </p:cNvPr>
          <p:cNvSpPr txBox="1"/>
          <p:nvPr/>
        </p:nvSpPr>
        <p:spPr>
          <a:xfrm>
            <a:off x="7465937" y="3044279"/>
            <a:ext cx="4462797" cy="769441"/>
          </a:xfrm>
          <a:prstGeom prst="rect">
            <a:avLst/>
          </a:prstGeom>
          <a:noFill/>
        </p:spPr>
        <p:txBody>
          <a:bodyPr wrap="square">
            <a:spAutoFit/>
          </a:bodyPr>
          <a:lstStyle/>
          <a:p>
            <a:pPr algn="ctr"/>
            <a:r>
              <a:rPr lang="en-US" altLang="ja-JP" sz="2200" dirty="0">
                <a:solidFill>
                  <a:prstClr val="black"/>
                </a:solidFill>
              </a:rPr>
              <a:t>Significant differences are extracted by </a:t>
            </a:r>
            <a:r>
              <a:rPr lang="en-US" altLang="ja-JP" sz="2200" u="sng" dirty="0">
                <a:solidFill>
                  <a:prstClr val="black"/>
                </a:solidFill>
              </a:rPr>
              <a:t>non-zero estimates</a:t>
            </a:r>
            <a:endParaRPr lang="ja-JP" altLang="en-US" sz="2200" u="sng" dirty="0"/>
          </a:p>
        </p:txBody>
      </p:sp>
      <p:sp>
        <p:nvSpPr>
          <p:cNvPr id="38" name="文本框 37">
            <a:extLst>
              <a:ext uri="{FF2B5EF4-FFF2-40B4-BE49-F238E27FC236}">
                <a16:creationId xmlns:a16="http://schemas.microsoft.com/office/drawing/2014/main" id="{16B7DB1E-64F4-434C-B145-4911FB07294A}"/>
              </a:ext>
            </a:extLst>
          </p:cNvPr>
          <p:cNvSpPr txBox="1"/>
          <p:nvPr/>
        </p:nvSpPr>
        <p:spPr>
          <a:xfrm>
            <a:off x="392918" y="1229280"/>
            <a:ext cx="12004491" cy="461665"/>
          </a:xfrm>
          <a:prstGeom prst="rect">
            <a:avLst/>
          </a:prstGeom>
          <a:noFill/>
        </p:spPr>
        <p:txBody>
          <a:bodyPr wrap="square">
            <a:spAutoFit/>
          </a:bodyPr>
          <a:lstStyle/>
          <a:p>
            <a:pPr>
              <a:spcAft>
                <a:spcPts val="600"/>
              </a:spcAft>
              <a:buClr>
                <a:schemeClr val="accent1"/>
              </a:buClr>
              <a:defRPr/>
            </a:pPr>
            <a:r>
              <a:rPr lang="en-US" altLang="ja-JP" sz="2400" b="1" dirty="0"/>
              <a:t>Fused LASSO </a:t>
            </a:r>
            <a:r>
              <a:rPr kumimoji="0" lang="en-US" altLang="ja-JP" kern="0" dirty="0">
                <a:solidFill>
                  <a:prstClr val="black"/>
                </a:solidFill>
                <a:latin typeface="+mj-lt"/>
                <a:ea typeface="Yu Gothic Medium" panose="020B0500000000000000" pitchFamily="50" charset="-128"/>
                <a:cs typeface="Calibri" panose="020F0502020204030204"/>
              </a:rPr>
              <a:t>(</a:t>
            </a:r>
            <a:r>
              <a:rPr kumimoji="0" lang="en-US" altLang="ja-JP" kern="0" dirty="0" err="1">
                <a:solidFill>
                  <a:prstClr val="black"/>
                </a:solidFill>
                <a:latin typeface="+mj-lt"/>
                <a:ea typeface="Yu Gothic Medium" panose="020B0500000000000000" pitchFamily="50" charset="-128"/>
                <a:cs typeface="Calibri" panose="020F0502020204030204"/>
              </a:rPr>
              <a:t>Tibshirani</a:t>
            </a:r>
            <a:r>
              <a:rPr kumimoji="0" lang="en-US" altLang="ja-JP" kern="0" dirty="0">
                <a:solidFill>
                  <a:prstClr val="black"/>
                </a:solidFill>
                <a:latin typeface="+mj-lt"/>
                <a:ea typeface="Yu Gothic Medium" panose="020B0500000000000000" pitchFamily="50" charset="-128"/>
                <a:cs typeface="Calibri" panose="020F0502020204030204"/>
              </a:rPr>
              <a:t> et al., 2005)</a:t>
            </a:r>
            <a:r>
              <a:rPr lang="en-US" altLang="ja-JP" b="1" dirty="0">
                <a:latin typeface="+mj-lt"/>
              </a:rPr>
              <a:t>:</a:t>
            </a:r>
            <a:endParaRPr kumimoji="1" lang="en-US" altLang="ja-JP" b="1" i="0" u="none" strike="noStrike" kern="1200" cap="none" spc="0" normalizeH="0" baseline="0" noProof="0" dirty="0">
              <a:ln>
                <a:noFill/>
              </a:ln>
              <a:effectLst/>
              <a:uLnTx/>
              <a:uFillTx/>
              <a:latin typeface="Arial"/>
              <a:ea typeface="微软雅黑"/>
              <a:cs typeface="+mn-cs"/>
            </a:endParaRPr>
          </a:p>
        </p:txBody>
      </p:sp>
      <p:sp>
        <p:nvSpPr>
          <p:cNvPr id="39" name="文本框 38">
            <a:extLst>
              <a:ext uri="{FF2B5EF4-FFF2-40B4-BE49-F238E27FC236}">
                <a16:creationId xmlns:a16="http://schemas.microsoft.com/office/drawing/2014/main" id="{D43B7698-54F6-421C-AC98-38C31A2ABF64}"/>
              </a:ext>
            </a:extLst>
          </p:cNvPr>
          <p:cNvSpPr txBox="1"/>
          <p:nvPr/>
        </p:nvSpPr>
        <p:spPr>
          <a:xfrm>
            <a:off x="392918" y="1730565"/>
            <a:ext cx="11669144" cy="707886"/>
          </a:xfrm>
          <a:prstGeom prst="rect">
            <a:avLst/>
          </a:prstGeom>
          <a:noFill/>
        </p:spPr>
        <p:txBody>
          <a:bodyPr wrap="square">
            <a:spAutoFit/>
          </a:bodyPr>
          <a:lstStyle/>
          <a:p>
            <a:r>
              <a:rPr lang="en-US" altLang="ja-JP" sz="2000" dirty="0"/>
              <a:t>A sparse modeling approach which extracts the underlying essential information and preventing overfitting </a:t>
            </a:r>
            <a:r>
              <a:rPr lang="en-US" altLang="ja-JP" sz="2000" u="sng" dirty="0"/>
              <a:t>by adding regularization terms to parameters</a:t>
            </a:r>
            <a:r>
              <a:rPr lang="en-US" altLang="ja-JP" sz="2000" dirty="0"/>
              <a:t>.</a:t>
            </a:r>
            <a:endParaRPr lang="ja-JP" altLang="en-US" sz="2000" dirty="0"/>
          </a:p>
        </p:txBody>
      </p:sp>
    </p:spTree>
    <p:extLst>
      <p:ext uri="{BB962C8B-B14F-4D97-AF65-F5344CB8AC3E}">
        <p14:creationId xmlns:p14="http://schemas.microsoft.com/office/powerpoint/2010/main" val="174178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the proposed fusion model</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77A77C99-995C-4CC7-B7BE-64ACBE1F939A}"/>
              </a:ext>
            </a:extLst>
          </p:cNvPr>
          <p:cNvSpPr/>
          <p:nvPr/>
        </p:nvSpPr>
        <p:spPr>
          <a:xfrm>
            <a:off x="368368" y="1202990"/>
            <a:ext cx="11712405"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1" lang="en-US" altLang="ja-JP" sz="2400" b="1" i="0" u="none" strike="noStrike" kern="1200" cap="none" spc="0" normalizeH="0" baseline="0" noProof="0" dirty="0">
                <a:ln>
                  <a:noFill/>
                </a:ln>
                <a:effectLst/>
                <a:uLnTx/>
                <a:uFillTx/>
                <a:latin typeface="Arial"/>
                <a:ea typeface="微软雅黑"/>
                <a:cs typeface="+mn-cs"/>
              </a:rPr>
              <a:t>We proposed a fusion model by combining</a:t>
            </a:r>
            <a:r>
              <a:rPr lang="en-US" altLang="ja-JP" sz="2400" b="1" dirty="0">
                <a:latin typeface="Arial"/>
                <a:ea typeface="微软雅黑"/>
              </a:rPr>
              <a:t> </a:t>
            </a:r>
            <a:r>
              <a:rPr lang="en-US" altLang="ja-JP" sz="2400" b="1" dirty="0"/>
              <a:t>RE-ESF-SVC and Fused LASSO.</a:t>
            </a:r>
            <a:endParaRPr kumimoji="1" lang="en-US" altLang="ja-JP" sz="2400" b="1" i="0" u="none" strike="noStrike" kern="1200" cap="none" spc="0" normalizeH="0" baseline="0" noProof="0" dirty="0">
              <a:ln>
                <a:noFill/>
              </a:ln>
              <a:effectLst/>
              <a:uLnTx/>
              <a:uFillTx/>
              <a:latin typeface="Arial"/>
              <a:ea typeface="微软雅黑"/>
              <a:cs typeface="+mn-cs"/>
            </a:endParaRPr>
          </a:p>
        </p:txBody>
      </p:sp>
      <p:sp>
        <p:nvSpPr>
          <p:cNvPr id="6" name="矩形 5">
            <a:extLst>
              <a:ext uri="{FF2B5EF4-FFF2-40B4-BE49-F238E27FC236}">
                <a16:creationId xmlns:a16="http://schemas.microsoft.com/office/drawing/2014/main" id="{E8BCF7B6-310D-4370-A75B-6ABF15F36021}"/>
              </a:ext>
            </a:extLst>
          </p:cNvPr>
          <p:cNvSpPr/>
          <p:nvPr/>
        </p:nvSpPr>
        <p:spPr>
          <a:xfrm>
            <a:off x="479017" y="2075035"/>
            <a:ext cx="7006376" cy="1658365"/>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graphicFrame>
            <p:nvGraphicFramePr>
              <p:cNvPr id="7" name="表 19">
                <a:extLst>
                  <a:ext uri="{FF2B5EF4-FFF2-40B4-BE49-F238E27FC236}">
                    <a16:creationId xmlns:a16="http://schemas.microsoft.com/office/drawing/2014/main" id="{3AA425C3-7082-4643-9DFA-6C62CE765AF8}"/>
                  </a:ext>
                </a:extLst>
              </p:cNvPr>
              <p:cNvGraphicFramePr>
                <a:graphicFrameLocks noGrp="1"/>
              </p:cNvGraphicFramePr>
              <p:nvPr>
                <p:extLst>
                  <p:ext uri="{D42A27DB-BD31-4B8C-83A1-F6EECF244321}">
                    <p14:modId xmlns:p14="http://schemas.microsoft.com/office/powerpoint/2010/main" val="2470638978"/>
                  </p:ext>
                </p:extLst>
              </p:nvPr>
            </p:nvGraphicFramePr>
            <p:xfrm>
              <a:off x="7639159" y="1748000"/>
              <a:ext cx="4306518" cy="2297521"/>
            </p:xfrm>
            <a:graphic>
              <a:graphicData uri="http://schemas.openxmlformats.org/drawingml/2006/table">
                <a:tbl>
                  <a:tblPr bandRow="1"/>
                  <a:tblGrid>
                    <a:gridCol w="815276">
                      <a:extLst>
                        <a:ext uri="{9D8B030D-6E8A-4147-A177-3AD203B41FA5}">
                          <a16:colId xmlns:a16="http://schemas.microsoft.com/office/drawing/2014/main" val="2788630306"/>
                        </a:ext>
                      </a:extLst>
                    </a:gridCol>
                    <a:gridCol w="3491242">
                      <a:extLst>
                        <a:ext uri="{9D8B030D-6E8A-4147-A177-3AD203B41FA5}">
                          <a16:colId xmlns:a16="http://schemas.microsoft.com/office/drawing/2014/main" val="995678706"/>
                        </a:ext>
                      </a:extLst>
                    </a:gridCol>
                  </a:tblGrid>
                  <a:tr h="222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14:m>
                            <m:oMathPara xmlns:m="http://schemas.openxmlformats.org/officeDocument/2006/math">
                              <m:oMathParaPr>
                                <m:jc m:val="centerGroup"/>
                              </m:oMathParaPr>
                              <m:oMath xmlns:m="http://schemas.openxmlformats.org/officeDocument/2006/math">
                                <m:r>
                                  <a:rPr lang="en-US" altLang="ja-JP" sz="1400" b="1" i="0" kern="100" smtClean="0">
                                    <a:solidFill>
                                      <a:schemeClr val="tx1"/>
                                    </a:solidFill>
                                    <a:effectLst/>
                                    <a:latin typeface="Cambria Math" panose="02040503050406030204" pitchFamily="18" charset="0"/>
                                    <a:ea typeface="Cambria Math" panose="02040503050406030204" pitchFamily="18" charset="0"/>
                                    <a:cs typeface="ＭＳ Ｐゴシック" panose="020B0600070205080204" pitchFamily="50" charset="-128"/>
                                  </a:rPr>
                                  <m:t>𝐲</m:t>
                                </m:r>
                                <m:r>
                                  <a:rPr lang="en-US" altLang="ja-JP" sz="1400" b="1" i="1" kern="100" smtClean="0">
                                    <a:solidFill>
                                      <a:schemeClr val="tx1"/>
                                    </a:solidFill>
                                    <a:effectLst/>
                                    <a:latin typeface="Cambria Math" panose="02040503050406030204" pitchFamily="18" charset="0"/>
                                    <a:ea typeface="Cambria Math" panose="02040503050406030204" pitchFamily="18" charset="0"/>
                                    <a:cs typeface="ＭＳ Ｐゴシック" panose="020B0600070205080204" pitchFamily="50" charset="-128"/>
                                  </a:rPr>
                                  <m:t> </m:t>
                                </m:r>
                              </m:oMath>
                            </m:oMathPara>
                          </a14:m>
                          <a:endParaRPr kumimoji="1" lang="ja-JP" altLang="en-US" sz="1400" b="1" dirty="0">
                            <a:latin typeface="+mj-lt"/>
                            <a:ea typeface="Noto Sans CJK JP Regular" panose="020B0500000000000000" pitchFamily="34"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1" lang="en-US" altLang="ja-JP" sz="1400" kern="1200" dirty="0">
                              <a:solidFill>
                                <a:schemeClr val="dk1"/>
                              </a:solidFill>
                              <a:latin typeface="+mj-lt"/>
                              <a:ea typeface="Noto Sans CJK JP Regular" panose="020B0500000000000000" pitchFamily="34" charset="-128"/>
                              <a:cs typeface="+mn-cs"/>
                            </a:rPr>
                            <a:t>:</a:t>
                          </a:r>
                          <a:r>
                            <a:rPr kumimoji="1" lang="ja-JP" altLang="en-US" sz="1400" kern="1200" dirty="0">
                              <a:solidFill>
                                <a:schemeClr val="dk1"/>
                              </a:solidFill>
                              <a:latin typeface="+mj-lt"/>
                              <a:ea typeface="Noto Sans CJK JP Regular" panose="020B0500000000000000" pitchFamily="34" charset="-128"/>
                              <a:cs typeface="+mn-cs"/>
                            </a:rPr>
                            <a:t> </a:t>
                          </a:r>
                          <a:r>
                            <a:rPr kumimoji="1" lang="en-US" altLang="ja-JP" sz="1400" kern="1200" dirty="0">
                              <a:solidFill>
                                <a:schemeClr val="dk1"/>
                              </a:solidFill>
                              <a:latin typeface="+mj-lt"/>
                              <a:ea typeface="Noto Sans CJK JP Regular" panose="020B0500000000000000" pitchFamily="34" charset="-128"/>
                              <a:cs typeface="+mn-cs"/>
                            </a:rPr>
                            <a:t>response variable vector</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56620680"/>
                      </a:ext>
                    </a:extLst>
                  </a:tr>
                  <a:tr h="222840">
                    <a:tc>
                      <a:txBody>
                        <a:bodyPr/>
                        <a:lstStyle/>
                        <a:p>
                          <a:pPr algn="r"/>
                          <a14:m>
                            <m:oMathPara xmlns:m="http://schemas.openxmlformats.org/officeDocument/2006/math">
                              <m:oMathParaPr>
                                <m:jc m:val="centerGroup"/>
                              </m:oMathParaPr>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1" i="0" smtClean="0">
                                        <a:latin typeface="Cambria Math" panose="02040503050406030204" pitchFamily="18" charset="0"/>
                                      </a:rPr>
                                      <m:t>𝐱</m:t>
                                    </m:r>
                                  </m:e>
                                  <m:sub>
                                    <m:r>
                                      <a:rPr kumimoji="1" lang="en-US" altLang="ja-JP" sz="1400" b="0" i="1" smtClean="0">
                                        <a:latin typeface="Cambria Math" panose="02040503050406030204" pitchFamily="18" charset="0"/>
                                      </a:rPr>
                                      <m:t>𝑘</m:t>
                                    </m:r>
                                  </m:sub>
                                </m:sSub>
                              </m:oMath>
                            </m:oMathPara>
                          </a14:m>
                          <a:endParaRPr kumimoji="1" lang="ja-JP" altLang="en-US" sz="1400" b="1" dirty="0">
                            <a:latin typeface="+mj-lt"/>
                            <a:ea typeface="Noto Sans CJK JP Regular" panose="020B0500000000000000" pitchFamily="34"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kern="1200" dirty="0">
                              <a:solidFill>
                                <a:schemeClr val="tx1"/>
                              </a:solidFill>
                              <a:latin typeface="+mj-lt"/>
                              <a:ea typeface="Noto Sans CJK JP Regular" panose="020B0500000000000000" pitchFamily="34" charset="-128"/>
                              <a:cs typeface="+mn-cs"/>
                            </a:rPr>
                            <a:t>:</a:t>
                          </a:r>
                          <a:r>
                            <a:rPr lang="en-US" altLang="ja-JP" sz="1400" dirty="0">
                              <a:latin typeface="+mj-lt"/>
                            </a:rPr>
                            <a:t> </a:t>
                          </a:r>
                          <a14:m>
                            <m:oMath xmlns:m="http://schemas.openxmlformats.org/officeDocument/2006/math">
                              <m:r>
                                <a:rPr lang="en-US" altLang="ja-JP" sz="1400" i="1" smtClean="0">
                                  <a:latin typeface="Cambria Math" panose="02040503050406030204" pitchFamily="18" charset="0"/>
                                </a:rPr>
                                <m:t>𝑘</m:t>
                              </m:r>
                            </m:oMath>
                          </a14:m>
                          <a:r>
                            <a:rPr kumimoji="1" lang="en-US" altLang="ja-JP" sz="1400" kern="1200" dirty="0">
                              <a:solidFill>
                                <a:schemeClr val="dk1"/>
                              </a:solidFill>
                              <a:latin typeface="+mj-lt"/>
                              <a:ea typeface="Noto Sans CJK JP Regular" panose="020B0500000000000000" pitchFamily="34" charset="-128"/>
                              <a:cs typeface="+mn-cs"/>
                            </a:rPr>
                            <a:t>-</a:t>
                          </a:r>
                          <a:r>
                            <a:rPr kumimoji="1" lang="en-US" altLang="ja-JP" sz="1400" kern="1200" dirty="0" err="1">
                              <a:solidFill>
                                <a:schemeClr val="dk1"/>
                              </a:solidFill>
                              <a:latin typeface="+mj-lt"/>
                              <a:ea typeface="Noto Sans CJK JP Regular" panose="020B0500000000000000" pitchFamily="34" charset="-128"/>
                              <a:cs typeface="+mn-cs"/>
                            </a:rPr>
                            <a:t>th</a:t>
                          </a:r>
                          <a:r>
                            <a:rPr kumimoji="1" lang="en-US" altLang="ja-JP" sz="1400" kern="1200" dirty="0">
                              <a:solidFill>
                                <a:schemeClr val="dk1"/>
                              </a:solidFill>
                              <a:latin typeface="+mj-lt"/>
                              <a:ea typeface="Noto Sans CJK JP Regular" panose="020B0500000000000000" pitchFamily="34" charset="-128"/>
                              <a:cs typeface="+mn-cs"/>
                            </a:rPr>
                            <a:t> explanatory variable</a:t>
                          </a:r>
                          <a:r>
                            <a:rPr kumimoji="1" lang="en-US" altLang="ja-JP" sz="1400" kern="1200" baseline="0" dirty="0">
                              <a:solidFill>
                                <a:schemeClr val="dk1"/>
                              </a:solidFill>
                              <a:latin typeface="+mj-lt"/>
                              <a:ea typeface="Noto Sans CJK JP Regular" panose="020B0500000000000000" pitchFamily="34" charset="-128"/>
                              <a:cs typeface="+mn-cs"/>
                            </a:rPr>
                            <a:t> vector</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66572442"/>
                      </a:ext>
                    </a:extLst>
                  </a:tr>
                  <a:tr h="222840">
                    <a:tc>
                      <a:txBody>
                        <a:bodyPr/>
                        <a:lstStyle/>
                        <a:p>
                          <a:pPr algn="r"/>
                          <a14:m>
                            <m:oMathPara xmlns:m="http://schemas.openxmlformats.org/officeDocument/2006/math">
                              <m:oMathParaPr>
                                <m:jc m:val="centerGroup"/>
                              </m:oMathParaPr>
                              <m:oMath xmlns:m="http://schemas.openxmlformats.org/officeDocument/2006/math">
                                <m:sSup>
                                  <m:sSupPr>
                                    <m:ctrlPr>
                                      <a:rPr lang="ja-JP" altLang="en-US" sz="1400" i="1" smtClean="0">
                                        <a:latin typeface="Cambria Math" panose="02040503050406030204" pitchFamily="18" charset="0"/>
                                      </a:rPr>
                                    </m:ctrlPr>
                                  </m:sSupPr>
                                  <m:e>
                                    <m:r>
                                      <a:rPr lang="ja-JP" altLang="en-US" sz="1400" b="1">
                                        <a:latin typeface="Cambria Math" panose="02040503050406030204" pitchFamily="18" charset="0"/>
                                      </a:rPr>
                                      <m:t>𝐗</m:t>
                                    </m:r>
                                  </m:e>
                                  <m:sup>
                                    <m:r>
                                      <a:rPr lang="en-US" altLang="ja-JP" sz="1400" b="0" i="1" smtClean="0">
                                        <a:latin typeface="Cambria Math" panose="02040503050406030204" pitchFamily="18" charset="0"/>
                                      </a:rPr>
                                      <m:t>𝑑𝑖𝑠</m:t>
                                    </m:r>
                                  </m:sup>
                                </m:sSup>
                                <m:r>
                                  <a:rPr lang="en-US" altLang="ja-JP" sz="1400" b="0" i="1" smtClean="0">
                                    <a:latin typeface="Cambria Math" panose="02040503050406030204" pitchFamily="18" charset="0"/>
                                  </a:rPr>
                                  <m:t>  </m:t>
                                </m:r>
                              </m:oMath>
                            </m:oMathPara>
                          </a14:m>
                          <a:endParaRPr kumimoji="1" lang="ja-JP" altLang="en-US" sz="1400" b="1" dirty="0">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dirty="0">
                              <a:latin typeface="+mj-lt"/>
                              <a:ea typeface="Noto Sans CJK JP Regular" panose="020B0500000000000000" pitchFamily="34" charset="-128"/>
                            </a:rPr>
                            <a:t>: subregion dummy matrix</a:t>
                          </a:r>
                          <a:endParaRPr kumimoji="1" lang="ja-JP" altLang="en-US" sz="1400" i="1"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93754263"/>
                      </a:ext>
                    </a:extLst>
                  </a:tr>
                  <a:tr h="2425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14:m>
                            <m:oMathPara xmlns:m="http://schemas.openxmlformats.org/officeDocument/2006/math">
                              <m:oMathParaPr>
                                <m:jc m:val="centerGroup"/>
                              </m:oMathParaPr>
                              <m:oMath xmlns:m="http://schemas.openxmlformats.org/officeDocument/2006/math">
                                <m:sSub>
                                  <m:sSubPr>
                                    <m:ctrlPr>
                                      <a:rPr lang="en-US" altLang="ja-JP" sz="1400" i="1" smtClean="0">
                                        <a:latin typeface="Cambria Math" panose="02040503050406030204" pitchFamily="18" charset="0"/>
                                      </a:rPr>
                                    </m:ctrlPr>
                                  </m:sSubPr>
                                  <m:e>
                                    <m:r>
                                      <a:rPr lang="ja-JP" altLang="en-US" sz="1400" i="1" smtClean="0">
                                        <a:latin typeface="Cambria Math" panose="02040503050406030204" pitchFamily="18" charset="0"/>
                                      </a:rPr>
                                      <m:t>𝛽</m:t>
                                    </m:r>
                                  </m:e>
                                  <m:sub>
                                    <m:r>
                                      <a:rPr lang="en-US" altLang="ja-JP" sz="1400" i="1">
                                        <a:latin typeface="Cambria Math" panose="02040503050406030204" pitchFamily="18" charset="0"/>
                                      </a:rPr>
                                      <m:t>𝑘</m:t>
                                    </m:r>
                                  </m:sub>
                                </m:sSub>
                              </m:oMath>
                            </m:oMathPara>
                          </a14:m>
                          <a:endParaRPr kumimoji="1" lang="ja-JP" altLang="en-US" sz="1400" dirty="0">
                            <a:latin typeface="+mj-lt"/>
                            <a:ea typeface="Noto Sans CJK JP Regular" panose="020B0500000000000000" pitchFamily="34"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0" lang="en-US" altLang="ja-JP" sz="1400" kern="1200" dirty="0">
                              <a:solidFill>
                                <a:schemeClr val="tx1"/>
                              </a:solidFill>
                              <a:latin typeface="+mj-lt"/>
                              <a:ea typeface="Noto Sans CJK JP Regular" panose="020B0500000000000000" pitchFamily="34" charset="-128"/>
                              <a:cs typeface="+mn-cs"/>
                            </a:rPr>
                            <a:t>: the average of </a:t>
                          </a:r>
                          <a:r>
                            <a:rPr lang="en-US" altLang="ja-JP" sz="1400" dirty="0">
                              <a:latin typeface="+mj-lt"/>
                            </a:rPr>
                            <a:t> </a:t>
                          </a:r>
                          <a14:m>
                            <m:oMath xmlns:m="http://schemas.openxmlformats.org/officeDocument/2006/math">
                              <m:r>
                                <a:rPr lang="en-US" altLang="ja-JP" sz="1400" i="1" smtClean="0">
                                  <a:latin typeface="Cambria Math" panose="02040503050406030204" pitchFamily="18" charset="0"/>
                                </a:rPr>
                                <m:t>𝑘</m:t>
                              </m:r>
                            </m:oMath>
                          </a14:m>
                          <a:r>
                            <a:rPr kumimoji="1" lang="en-US" altLang="ja-JP" sz="1400" kern="1200" dirty="0">
                              <a:solidFill>
                                <a:schemeClr val="dk1"/>
                              </a:solidFill>
                              <a:latin typeface="+mj-lt"/>
                              <a:ea typeface="Noto Sans CJK JP Regular" panose="020B0500000000000000" pitchFamily="34" charset="-128"/>
                              <a:cs typeface="+mn-cs"/>
                            </a:rPr>
                            <a:t>-</a:t>
                          </a:r>
                          <a:r>
                            <a:rPr kumimoji="1" lang="en-US" altLang="ja-JP" sz="1400" kern="1200" dirty="0" err="1">
                              <a:solidFill>
                                <a:schemeClr val="dk1"/>
                              </a:solidFill>
                              <a:latin typeface="+mj-lt"/>
                              <a:ea typeface="Noto Sans CJK JP Regular" panose="020B0500000000000000" pitchFamily="34" charset="-128"/>
                              <a:cs typeface="+mn-cs"/>
                            </a:rPr>
                            <a:t>th</a:t>
                          </a:r>
                          <a:r>
                            <a:rPr kumimoji="1" lang="en-US" altLang="ja-JP" sz="1400" kern="1200" baseline="0" dirty="0">
                              <a:solidFill>
                                <a:schemeClr val="dk1"/>
                              </a:solidFill>
                              <a:latin typeface="+mj-lt"/>
                              <a:ea typeface="Noto Sans CJK JP Regular" panose="020B0500000000000000" pitchFamily="34" charset="-128"/>
                              <a:cs typeface="+mn-cs"/>
                            </a:rPr>
                            <a:t> regression coefficient</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6937261"/>
                      </a:ext>
                    </a:extLst>
                  </a:tr>
                  <a:tr h="242527">
                    <a:tc>
                      <a:txBody>
                        <a:bodyPr/>
                        <a:lstStyle/>
                        <a:p>
                          <a:pPr algn="r"/>
                          <a14:m>
                            <m:oMathPara xmlns:m="http://schemas.openxmlformats.org/officeDocument/2006/math">
                              <m:oMathParaPr>
                                <m:jc m:val="centerGroup"/>
                              </m:oMathParaPr>
                              <m:oMath xmlns:m="http://schemas.openxmlformats.org/officeDocument/2006/math">
                                <m:sSup>
                                  <m:sSupPr>
                                    <m:ctrlPr>
                                      <a:rPr kumimoji="0" lang="ja-JP" altLang="ja-JP" sz="1400" i="1" smtClean="0">
                                        <a:latin typeface="Cambria Math" panose="02040503050406030204" pitchFamily="18" charset="0"/>
                                        <a:ea typeface="Noto Sans CJK JP Regular" panose="020B0500000000000000"/>
                                      </a:rPr>
                                    </m:ctrlPr>
                                  </m:sSupPr>
                                  <m:e>
                                    <m:r>
                                      <a:rPr kumimoji="0" lang="en-US" altLang="ja-JP" sz="1400">
                                        <a:latin typeface="Cambria Math" panose="02040503050406030204" pitchFamily="18" charset="0"/>
                                        <a:ea typeface="Noto Sans CJK JP Regular" panose="020B0500000000000000"/>
                                      </a:rPr>
                                      <m:t>𝛃</m:t>
                                    </m:r>
                                  </m:e>
                                  <m:sup>
                                    <m:r>
                                      <a:rPr kumimoji="0" lang="en-US" altLang="ja-JP" sz="1400" b="0" i="1" smtClean="0">
                                        <a:latin typeface="Cambria Math" panose="02040503050406030204" pitchFamily="18" charset="0"/>
                                        <a:ea typeface="Noto Sans CJK JP Regular" panose="020B0500000000000000"/>
                                      </a:rPr>
                                      <m:t>𝑑𝑖𝑠</m:t>
                                    </m:r>
                                  </m:sup>
                                </m:sSup>
                              </m:oMath>
                            </m:oMathPara>
                          </a14:m>
                          <a:endParaRPr kumimoji="1" lang="ja-JP" altLang="en-US" sz="1400" b="1" dirty="0">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dirty="0">
                              <a:latin typeface="+mj-lt"/>
                              <a:ea typeface="Noto Sans CJK JP Regular" panose="020B0500000000000000" pitchFamily="34" charset="-128"/>
                            </a:rPr>
                            <a:t>: subregion dummy coefficient vector</a:t>
                          </a:r>
                          <a:endParaRPr kumimoji="1" lang="ja-JP" altLang="en-US" sz="1400" i="1"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26929308"/>
                      </a:ext>
                    </a:extLst>
                  </a:tr>
                  <a:tr h="242527">
                    <a:tc>
                      <a:txBody>
                        <a:bodyPr/>
                        <a:lstStyle/>
                        <a:p>
                          <a:pPr algn="r"/>
                          <a14:m>
                            <m:oMathPara xmlns:m="http://schemas.openxmlformats.org/officeDocument/2006/math">
                              <m:oMathParaPr>
                                <m:jc m:val="centerGroup"/>
                              </m:oMathParaPr>
                              <m:oMath xmlns:m="http://schemas.openxmlformats.org/officeDocument/2006/math">
                                <m:r>
                                  <a:rPr kumimoji="1" lang="en-US" altLang="ja-JP" sz="14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𝐄</m:t>
                                </m:r>
                              </m:oMath>
                            </m:oMathPara>
                          </a14:m>
                          <a:endParaRPr kumimoji="1" lang="ja-JP" altLang="en-US" sz="1400" b="1" dirty="0">
                            <a:latin typeface="+mj-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i="0" kern="1200" dirty="0">
                              <a:solidFill>
                                <a:schemeClr val="dk1"/>
                              </a:solidFill>
                              <a:latin typeface="+mj-lt"/>
                              <a:ea typeface="Noto Sans CJK JP Regular" panose="020B0500000000000000" pitchFamily="34" charset="-128"/>
                              <a:cs typeface="+mn-cs"/>
                            </a:rPr>
                            <a:t>: eigenvectors of the spatial proximity matrix</a:t>
                          </a:r>
                          <a:endParaRPr kumimoji="1" lang="ja-JP" altLang="en-US" sz="1400" i="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93644557"/>
                      </a:ext>
                    </a:extLst>
                  </a:tr>
                  <a:tr h="222840">
                    <a:tc>
                      <a:txBody>
                        <a:bodyPr/>
                        <a:lstStyle/>
                        <a:p>
                          <a:pPr algn="r"/>
                          <a14:m>
                            <m:oMathPara xmlns:m="http://schemas.openxmlformats.org/officeDocument/2006/math">
                              <m:oMathParaPr>
                                <m:jc m:val="centerGroup"/>
                              </m:oMathParaPr>
                              <m:oMath xmlns:m="http://schemas.openxmlformats.org/officeDocument/2006/math">
                                <m:sSubSup>
                                  <m:sSubSupPr>
                                    <m:ctrlPr>
                                      <a:rPr lang="ja-JP" altLang="ja-JP" sz="1400" i="1" smtClean="0">
                                        <a:latin typeface="Cambria Math" panose="02040503050406030204" pitchFamily="18" charset="0"/>
                                      </a:rPr>
                                    </m:ctrlPr>
                                  </m:sSubSupPr>
                                  <m:e>
                                    <m:r>
                                      <a:rPr lang="en-US" altLang="ja-JP" sz="1400" b="1" i="1">
                                        <a:latin typeface="Cambria Math" panose="02040503050406030204" pitchFamily="18" charset="0"/>
                                      </a:rPr>
                                      <m:t>𝛄</m:t>
                                    </m:r>
                                  </m:e>
                                  <m:sub>
                                    <m:r>
                                      <a:rPr lang="en-US" altLang="ja-JP" sz="1400" i="1">
                                        <a:latin typeface="Cambria Math" panose="02040503050406030204" pitchFamily="18" charset="0"/>
                                      </a:rPr>
                                      <m:t>𝑘</m:t>
                                    </m:r>
                                  </m:sub>
                                  <m:sup>
                                    <m:r>
                                      <a:rPr lang="en-US" altLang="ja-JP" sz="1400" b="0" i="1" smtClean="0">
                                        <a:latin typeface="Cambria Math" panose="02040503050406030204" pitchFamily="18" charset="0"/>
                                      </a:rPr>
                                      <m:t>𝑐𝑜𝑛</m:t>
                                    </m:r>
                                  </m:sup>
                                </m:sSubSup>
                              </m:oMath>
                            </m:oMathPara>
                          </a14:m>
                          <a:endParaRPr lang="en-US" altLang="ja-JP" sz="1400" b="1" dirty="0">
                            <a:latin typeface="+mj-lt"/>
                            <a:ea typeface="Noto Sans CJK JP Regular" panose="020B0500000000000000" pitchFamily="34"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kern="1200" dirty="0">
                              <a:solidFill>
                                <a:schemeClr val="tx1"/>
                              </a:solidFill>
                              <a:latin typeface="+mj-lt"/>
                              <a:ea typeface="Noto Sans CJK JP Regular" panose="020B0500000000000000" pitchFamily="34" charset="-128"/>
                              <a:cs typeface="+mn-cs"/>
                            </a:rPr>
                            <a:t>: random effect coefficient vector</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81259972"/>
                      </a:ext>
                    </a:extLst>
                  </a:tr>
                  <a:tr h="222840">
                    <a:tc>
                      <a:txBody>
                        <a:bodyPr/>
                        <a:lstStyle/>
                        <a:p>
                          <a:pPr algn="r"/>
                          <a14:m>
                            <m:oMathPara xmlns:m="http://schemas.openxmlformats.org/officeDocument/2006/math">
                              <m:oMathParaPr>
                                <m:jc m:val="centerGroup"/>
                              </m:oMathParaPr>
                              <m:oMath xmlns:m="http://schemas.openxmlformats.org/officeDocument/2006/math">
                                <m:sSubSup>
                                  <m:sSubSupPr>
                                    <m:ctrlPr>
                                      <a:rPr lang="en-US" altLang="ja-JP" sz="1400" i="1" smtClean="0">
                                        <a:solidFill>
                                          <a:schemeClr val="tx1"/>
                                        </a:solidFill>
                                        <a:latin typeface="Cambria Math" panose="02040503050406030204" pitchFamily="18" charset="0"/>
                                        <a:ea typeface="Noto Sans CJK JP Regular" panose="020B0500000000000000" pitchFamily="34" charset="-128"/>
                                      </a:rPr>
                                    </m:ctrlPr>
                                  </m:sSubSupPr>
                                  <m:e>
                                    <m:r>
                                      <a:rPr lang="ja-JP" altLang="en-US" sz="1400">
                                        <a:solidFill>
                                          <a:schemeClr val="tx1"/>
                                        </a:solidFill>
                                        <a:latin typeface="Cambria Math" panose="02040503050406030204" pitchFamily="18" charset="0"/>
                                        <a:ea typeface="Noto Sans CJK JP Regular" panose="020B0500000000000000" pitchFamily="34" charset="-128"/>
                                      </a:rPr>
                                      <m:t>𝜎</m:t>
                                    </m:r>
                                  </m:e>
                                  <m:sub>
                                    <m:r>
                                      <a:rPr lang="en-US" altLang="ja-JP" sz="1400">
                                        <a:solidFill>
                                          <a:schemeClr val="tx1"/>
                                        </a:solidFill>
                                        <a:latin typeface="Cambria Math" panose="02040503050406030204" pitchFamily="18" charset="0"/>
                                        <a:ea typeface="Noto Sans CJK JP Regular" panose="020B0500000000000000" pitchFamily="34" charset="-128"/>
                                      </a:rPr>
                                      <m:t>𝑘</m:t>
                                    </m:r>
                                  </m:sub>
                                  <m:sup>
                                    <m:r>
                                      <a:rPr lang="en-US" altLang="ja-JP" sz="1400">
                                        <a:solidFill>
                                          <a:schemeClr val="tx1"/>
                                        </a:solidFill>
                                        <a:latin typeface="Cambria Math" panose="02040503050406030204" pitchFamily="18" charset="0"/>
                                        <a:ea typeface="Noto Sans CJK JP Regular" panose="020B0500000000000000" pitchFamily="34" charset="-128"/>
                                      </a:rPr>
                                      <m:t>2</m:t>
                                    </m:r>
                                  </m:sup>
                                </m:sSubSup>
                                <m:r>
                                  <a:rPr lang="en-US" altLang="ja-JP" sz="1400" b="1" i="0" smtClean="0">
                                    <a:solidFill>
                                      <a:schemeClr val="tx1"/>
                                    </a:solidFill>
                                    <a:latin typeface="Cambria Math" panose="02040503050406030204" pitchFamily="18" charset="0"/>
                                    <a:ea typeface="Noto Sans CJK JP Regular" panose="020B0500000000000000" pitchFamily="34" charset="-128"/>
                                  </a:rPr>
                                  <m:t>,</m:t>
                                </m:r>
                                <m:sSub>
                                  <m:sSubPr>
                                    <m:ctrlPr>
                                      <a:rPr lang="en-US" altLang="ja-JP" sz="1400" i="1" smtClean="0">
                                        <a:solidFill>
                                          <a:schemeClr val="tx1"/>
                                        </a:solidFill>
                                        <a:latin typeface="Cambria Math" panose="02040503050406030204" pitchFamily="18" charset="0"/>
                                        <a:ea typeface="Noto Sans CJK JP Regular" panose="020B0500000000000000" pitchFamily="34" charset="-128"/>
                                      </a:rPr>
                                    </m:ctrlPr>
                                  </m:sSubPr>
                                  <m:e>
                                    <m:r>
                                      <a:rPr lang="ja-JP" altLang="en-US" sz="1400">
                                        <a:solidFill>
                                          <a:schemeClr val="tx1"/>
                                        </a:solidFill>
                                        <a:latin typeface="Cambria Math" panose="02040503050406030204" pitchFamily="18" charset="0"/>
                                        <a:ea typeface="Noto Sans CJK JP Regular" panose="020B0500000000000000" pitchFamily="34" charset="-128"/>
                                      </a:rPr>
                                      <m:t>𝛼</m:t>
                                    </m:r>
                                  </m:e>
                                  <m:sub>
                                    <m:r>
                                      <a:rPr lang="en-US" altLang="ja-JP" sz="1400">
                                        <a:solidFill>
                                          <a:schemeClr val="tx1"/>
                                        </a:solidFill>
                                        <a:latin typeface="Cambria Math" panose="02040503050406030204" pitchFamily="18" charset="0"/>
                                        <a:ea typeface="Noto Sans CJK JP Regular" panose="020B0500000000000000" pitchFamily="34" charset="-128"/>
                                      </a:rPr>
                                      <m:t>𝑘</m:t>
                                    </m:r>
                                  </m:sub>
                                </m:sSub>
                              </m:oMath>
                            </m:oMathPara>
                          </a14:m>
                          <a:endParaRPr lang="en-US" altLang="ja-JP" sz="1400" b="1" dirty="0">
                            <a:latin typeface="+mj-lt"/>
                            <a:ea typeface="Noto Sans CJK JP Regular" panose="020B0500000000000000" pitchFamily="34"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kern="1200" dirty="0">
                              <a:solidFill>
                                <a:schemeClr val="tx1"/>
                              </a:solidFill>
                              <a:latin typeface="+mj-lt"/>
                              <a:ea typeface="Noto Sans CJK JP Regular" panose="020B0500000000000000" pitchFamily="34" charset="-128"/>
                              <a:cs typeface="+mn-cs"/>
                            </a:rPr>
                            <a:t>:</a:t>
                          </a:r>
                          <a:r>
                            <a:rPr kumimoji="1" lang="en-US" altLang="ja-JP" sz="1400" kern="1200" dirty="0">
                              <a:solidFill>
                                <a:schemeClr val="dk1"/>
                              </a:solidFill>
                              <a:latin typeface="+mj-lt"/>
                              <a:ea typeface="Noto Sans CJK JP Regular" panose="020B0500000000000000" pitchFamily="34" charset="-128"/>
                              <a:cs typeface="+mn-cs"/>
                            </a:rPr>
                            <a:t> variance parameters of </a:t>
                          </a:r>
                          <a14:m>
                            <m:oMath xmlns:m="http://schemas.openxmlformats.org/officeDocument/2006/math">
                              <m:sSubSup>
                                <m:sSubSupPr>
                                  <m:ctrlPr>
                                    <a:rPr lang="ja-JP" altLang="ja-JP" sz="1400" i="1" smtClean="0">
                                      <a:latin typeface="Cambria Math" panose="02040503050406030204" pitchFamily="18" charset="0"/>
                                    </a:rPr>
                                  </m:ctrlPr>
                                </m:sSubSupPr>
                                <m:e>
                                  <m:r>
                                    <a:rPr lang="en-US" altLang="ja-JP" sz="1400" b="1" i="1">
                                      <a:latin typeface="Cambria Math" panose="02040503050406030204" pitchFamily="18" charset="0"/>
                                    </a:rPr>
                                    <m:t>𝛄</m:t>
                                  </m:r>
                                </m:e>
                                <m:sub>
                                  <m:r>
                                    <a:rPr lang="en-US" altLang="ja-JP" sz="1400" i="1">
                                      <a:latin typeface="Cambria Math" panose="02040503050406030204" pitchFamily="18" charset="0"/>
                                    </a:rPr>
                                    <m:t>𝑘</m:t>
                                  </m:r>
                                </m:sub>
                                <m:sup>
                                  <m:r>
                                    <a:rPr lang="en-US" altLang="ja-JP" sz="1400" b="0" i="1" smtClean="0">
                                      <a:latin typeface="Cambria Math" panose="02040503050406030204" pitchFamily="18" charset="0"/>
                                    </a:rPr>
                                    <m:t>𝑐𝑜𝑛</m:t>
                                  </m:r>
                                </m:sup>
                              </m:sSubSup>
                            </m:oMath>
                          </a14:m>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22089474"/>
                      </a:ext>
                    </a:extLst>
                  </a:tr>
                  <a:tr h="405643">
                    <a:tc>
                      <a:txBody>
                        <a:bodyPr/>
                        <a:lstStyle/>
                        <a:p>
                          <a:pPr algn="l"/>
                          <a14:m>
                            <m:oMathPara xmlns:m="http://schemas.openxmlformats.org/officeDocument/2006/math">
                              <m:oMathParaPr>
                                <m:jc m:val="centerGroup"/>
                              </m:oMathParaPr>
                              <m:oMath xmlns:m="http://schemas.openxmlformats.org/officeDocument/2006/math">
                                <m:r>
                                  <a:rPr lang="el-GR" altLang="ja-JP" sz="1400" b="1" i="0" smtClean="0">
                                    <a:solidFill>
                                      <a:schemeClr val="tx1"/>
                                    </a:solidFill>
                                    <a:latin typeface="Cambria Math" panose="02040503050406030204" pitchFamily="18" charset="0"/>
                                    <a:ea typeface="Cambria Math" panose="02040503050406030204" pitchFamily="18" charset="0"/>
                                  </a:rPr>
                                  <m:t>𝚲</m:t>
                                </m:r>
                                <m:d>
                                  <m:dPr>
                                    <m:ctrlPr>
                                      <a:rPr lang="en-US" altLang="ja-JP" sz="1400" i="1">
                                        <a:solidFill>
                                          <a:schemeClr val="tx1"/>
                                        </a:solidFill>
                                        <a:latin typeface="Cambria Math" panose="02040503050406030204" pitchFamily="18" charset="0"/>
                                        <a:ea typeface="Cambria Math" panose="02040503050406030204" pitchFamily="18" charset="0"/>
                                      </a:rPr>
                                    </m:ctrlPr>
                                  </m:dPr>
                                  <m:e>
                                    <m:sSub>
                                      <m:sSubPr>
                                        <m:ctrlPr>
                                          <a:rPr lang="en-US" altLang="ja-JP" sz="1400" i="1">
                                            <a:solidFill>
                                              <a:schemeClr val="tx1"/>
                                            </a:solidFill>
                                            <a:latin typeface="Cambria Math" panose="02040503050406030204" pitchFamily="18" charset="0"/>
                                          </a:rPr>
                                        </m:ctrlPr>
                                      </m:sSubPr>
                                      <m:e>
                                        <m:r>
                                          <a:rPr lang="ja-JP" altLang="en-US" sz="1400" b="0" i="1">
                                            <a:solidFill>
                                              <a:schemeClr val="tx1"/>
                                            </a:solidFill>
                                            <a:latin typeface="Cambria Math" panose="02040503050406030204" pitchFamily="18" charset="0"/>
                                          </a:rPr>
                                          <m:t>𝛼</m:t>
                                        </m:r>
                                      </m:e>
                                      <m:sub>
                                        <m:r>
                                          <a:rPr lang="en-US" altLang="ja-JP" sz="1400" b="0" i="1">
                                            <a:solidFill>
                                              <a:schemeClr val="tx1"/>
                                            </a:solidFill>
                                            <a:latin typeface="Cambria Math" panose="02040503050406030204" pitchFamily="18" charset="0"/>
                                          </a:rPr>
                                          <m:t>𝑘</m:t>
                                        </m:r>
                                      </m:sub>
                                    </m:sSub>
                                  </m:e>
                                </m:d>
                              </m:oMath>
                            </m:oMathPara>
                          </a14:m>
                          <a:endParaRPr lang="en-US" altLang="ja-JP" sz="1400" b="1" dirty="0">
                            <a:solidFill>
                              <a:schemeClr val="tx1"/>
                            </a:solidFill>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rPr>
                            <a:t>:</a:t>
                          </a:r>
                          <a:r>
                            <a:rPr lang="en-US" altLang="ja-JP" sz="1400" baseline="0" dirty="0">
                              <a:solidFill>
                                <a:schemeClr val="tx1"/>
                              </a:solidFill>
                            </a:rPr>
                            <a:t> </a:t>
                          </a:r>
                          <a:r>
                            <a:rPr lang="en-US" altLang="ja-JP" sz="1400" dirty="0">
                              <a:solidFill>
                                <a:schemeClr val="tx1"/>
                              </a:solidFill>
                            </a:rPr>
                            <a:t>a diagonal matrix with </a:t>
                          </a:r>
                          <a14:m>
                            <m:oMath xmlns:m="http://schemas.openxmlformats.org/officeDocument/2006/math">
                              <m:r>
                                <a:rPr lang="en-US" altLang="ja-JP" sz="1400" i="1">
                                  <a:solidFill>
                                    <a:schemeClr val="tx1"/>
                                  </a:solidFill>
                                  <a:latin typeface="Cambria Math" panose="02040503050406030204" pitchFamily="18" charset="0"/>
                                </a:rPr>
                                <m:t>𝑙</m:t>
                              </m:r>
                            </m:oMath>
                          </a14:m>
                          <a:r>
                            <a:rPr lang="en-US" altLang="ja-JP" sz="1400" dirty="0">
                              <a:solidFill>
                                <a:schemeClr val="tx1"/>
                              </a:solidFill>
                              <a:ea typeface="游ゴシック" panose="020B0400000000000000" pitchFamily="50" charset="-128"/>
                            </a:rPr>
                            <a:t>-</a:t>
                          </a:r>
                          <a:r>
                            <a:rPr lang="en-US" altLang="ja-JP" sz="1400" dirty="0" err="1">
                              <a:solidFill>
                                <a:schemeClr val="tx1"/>
                              </a:solidFill>
                              <a:ea typeface="游ゴシック" panose="020B0400000000000000" pitchFamily="50" charset="-128"/>
                            </a:rPr>
                            <a:t>th</a:t>
                          </a:r>
                          <a:r>
                            <a:rPr lang="en-US" altLang="ja-JP" sz="1400" dirty="0">
                              <a:solidFill>
                                <a:schemeClr val="tx1"/>
                              </a:solidFill>
                              <a:ea typeface="游ゴシック" panose="020B0400000000000000" pitchFamily="50" charset="-128"/>
                            </a:rPr>
                            <a:t> element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ea typeface="游ゴシック" panose="020B0400000000000000" pitchFamily="50" charset="-128"/>
                            </a:rPr>
                            <a:t> </a:t>
                          </a:r>
                          <a14:m>
                            <m:oMath xmlns:m="http://schemas.openxmlformats.org/officeDocument/2006/math">
                              <m:sSub>
                                <m:sSubPr>
                                  <m:ctrlPr>
                                    <a:rPr lang="en-US" altLang="ja-JP" sz="1400" b="1" i="1">
                                      <a:solidFill>
                                        <a:schemeClr val="tx1"/>
                                      </a:solidFill>
                                      <a:latin typeface="Cambria Math" panose="02040503050406030204" pitchFamily="18" charset="0"/>
                                      <a:ea typeface="游ゴシック" panose="020B0400000000000000" pitchFamily="34" charset="-128"/>
                                    </a:rPr>
                                  </m:ctrlPr>
                                </m:sSubPr>
                                <m:e>
                                  <m:r>
                                    <a:rPr lang="ja-JP" altLang="en-US" sz="1400" b="1" i="1">
                                      <a:solidFill>
                                        <a:schemeClr val="tx1"/>
                                      </a:solidFill>
                                      <a:latin typeface="Cambria Math" panose="02040503050406030204" pitchFamily="18" charset="0"/>
                                      <a:ea typeface="游ゴシック" panose="020B0400000000000000" pitchFamily="34" charset="-128"/>
                                    </a:rPr>
                                    <m:t>𝜆</m:t>
                                  </m:r>
                                </m:e>
                                <m:sub>
                                  <m:r>
                                    <a:rPr lang="en-US" altLang="ja-JP" sz="1400" b="1" i="1">
                                      <a:solidFill>
                                        <a:schemeClr val="tx1"/>
                                      </a:solidFill>
                                      <a:latin typeface="Cambria Math" panose="02040503050406030204" pitchFamily="18" charset="0"/>
                                      <a:ea typeface="游ゴシック" panose="020B0400000000000000" pitchFamily="34" charset="-128"/>
                                    </a:rPr>
                                    <m:t>𝑙</m:t>
                                  </m:r>
                                </m:sub>
                              </m:sSub>
                              <m:d>
                                <m:dPr>
                                  <m:ctrlPr>
                                    <a:rPr lang="en-US" altLang="ja-JP" sz="1400" b="1" i="1">
                                      <a:solidFill>
                                        <a:schemeClr val="tx1"/>
                                      </a:solidFill>
                                      <a:latin typeface="Cambria Math" panose="02040503050406030204" pitchFamily="18" charset="0"/>
                                      <a:ea typeface="游ゴシック" panose="020B0400000000000000" pitchFamily="34" charset="-128"/>
                                    </a:rPr>
                                  </m:ctrlPr>
                                </m:dPr>
                                <m:e>
                                  <m:sSub>
                                    <m:sSubPr>
                                      <m:ctrlPr>
                                        <a:rPr lang="en-US" altLang="ja-JP" sz="1400" i="1">
                                          <a:solidFill>
                                            <a:schemeClr val="tx1"/>
                                          </a:solidFill>
                                          <a:latin typeface="Cambria Math" panose="02040503050406030204" pitchFamily="18" charset="0"/>
                                        </a:rPr>
                                      </m:ctrlPr>
                                    </m:sSubPr>
                                    <m:e>
                                      <m:r>
                                        <a:rPr lang="ja-JP" altLang="en-US" sz="1400" i="1">
                                          <a:solidFill>
                                            <a:schemeClr val="tx1"/>
                                          </a:solidFill>
                                          <a:latin typeface="Cambria Math" panose="02040503050406030204" pitchFamily="18" charset="0"/>
                                        </a:rPr>
                                        <m:t>𝛼</m:t>
                                      </m:r>
                                    </m:e>
                                    <m:sub>
                                      <m:r>
                                        <a:rPr lang="en-US" altLang="ja-JP" sz="1400" i="1">
                                          <a:solidFill>
                                            <a:schemeClr val="tx1"/>
                                          </a:solidFill>
                                          <a:latin typeface="Cambria Math" panose="02040503050406030204" pitchFamily="18" charset="0"/>
                                        </a:rPr>
                                        <m:t>𝑘</m:t>
                                      </m:r>
                                    </m:sub>
                                  </m:sSub>
                                </m:e>
                              </m:d>
                              <m:r>
                                <a:rPr lang="en-US" altLang="ja-JP" sz="1400" b="1" i="1">
                                  <a:solidFill>
                                    <a:schemeClr val="tx1"/>
                                  </a:solidFill>
                                  <a:latin typeface="Cambria Math" panose="02040503050406030204" pitchFamily="18" charset="0"/>
                                  <a:ea typeface="游ゴシック" panose="020B0400000000000000" pitchFamily="34" charset="-128"/>
                                </a:rPr>
                                <m:t>=</m:t>
                              </m:r>
                              <m:f>
                                <m:fPr>
                                  <m:type m:val="lin"/>
                                  <m:ctrlPr>
                                    <a:rPr lang="en-US" altLang="ja-JP" sz="1400" b="1" i="1">
                                      <a:solidFill>
                                        <a:schemeClr val="tx1"/>
                                      </a:solidFill>
                                      <a:latin typeface="Cambria Math" panose="02040503050406030204" pitchFamily="18" charset="0"/>
                                      <a:ea typeface="游ゴシック" panose="020B0400000000000000" pitchFamily="34" charset="-128"/>
                                    </a:rPr>
                                  </m:ctrlPr>
                                </m:fPr>
                                <m:num>
                                  <m:sSubSup>
                                    <m:sSubSupPr>
                                      <m:ctrlPr>
                                        <a:rPr lang="en-US" altLang="ja-JP" sz="1400" b="1" i="1" smtClean="0">
                                          <a:solidFill>
                                            <a:schemeClr val="tx1"/>
                                          </a:solidFill>
                                          <a:latin typeface="Cambria Math" panose="02040503050406030204" pitchFamily="18" charset="0"/>
                                          <a:ea typeface="游ゴシック" panose="020B0400000000000000" pitchFamily="34" charset="-128"/>
                                        </a:rPr>
                                      </m:ctrlPr>
                                    </m:sSubSupPr>
                                    <m:e>
                                      <m:r>
                                        <a:rPr lang="ja-JP" altLang="en-US" sz="1400" b="1" i="1">
                                          <a:solidFill>
                                            <a:schemeClr val="tx1"/>
                                          </a:solidFill>
                                          <a:latin typeface="Cambria Math" panose="02040503050406030204" pitchFamily="18" charset="0"/>
                                          <a:ea typeface="游ゴシック" panose="020B0400000000000000" pitchFamily="34" charset="-128"/>
                                        </a:rPr>
                                        <m:t>𝜆</m:t>
                                      </m:r>
                                    </m:e>
                                    <m:sub>
                                      <m:r>
                                        <a:rPr lang="en-US" altLang="ja-JP" sz="1400" b="1" i="1">
                                          <a:solidFill>
                                            <a:schemeClr val="tx1"/>
                                          </a:solidFill>
                                          <a:latin typeface="Cambria Math" panose="02040503050406030204" pitchFamily="18" charset="0"/>
                                          <a:ea typeface="游ゴシック" panose="020B0400000000000000" pitchFamily="34" charset="-128"/>
                                        </a:rPr>
                                        <m:t>𝑙</m:t>
                                      </m:r>
                                    </m:sub>
                                    <m:sup>
                                      <m:sSub>
                                        <m:sSubPr>
                                          <m:ctrlPr>
                                            <a:rPr lang="en-US" altLang="ja-JP" sz="1400" i="1">
                                              <a:solidFill>
                                                <a:schemeClr val="tx1"/>
                                              </a:solidFill>
                                              <a:latin typeface="Cambria Math" panose="02040503050406030204" pitchFamily="18" charset="0"/>
                                            </a:rPr>
                                          </m:ctrlPr>
                                        </m:sSubPr>
                                        <m:e>
                                          <m:r>
                                            <a:rPr lang="ja-JP" altLang="en-US" sz="1400" i="1">
                                              <a:solidFill>
                                                <a:schemeClr val="tx1"/>
                                              </a:solidFill>
                                              <a:latin typeface="Cambria Math" panose="02040503050406030204" pitchFamily="18" charset="0"/>
                                            </a:rPr>
                                            <m:t>𝛼</m:t>
                                          </m:r>
                                        </m:e>
                                        <m:sub>
                                          <m:r>
                                            <a:rPr lang="en-US" altLang="ja-JP" sz="1400" i="1">
                                              <a:solidFill>
                                                <a:schemeClr val="tx1"/>
                                              </a:solidFill>
                                              <a:latin typeface="Cambria Math" panose="02040503050406030204" pitchFamily="18" charset="0"/>
                                            </a:rPr>
                                            <m:t>𝑘</m:t>
                                          </m:r>
                                        </m:sub>
                                      </m:sSub>
                                    </m:sup>
                                  </m:sSubSup>
                                  <m:d>
                                    <m:dPr>
                                      <m:ctrlPr>
                                        <a:rPr lang="en-US" altLang="ja-JP" sz="1400" b="1" i="1">
                                          <a:solidFill>
                                            <a:schemeClr val="tx1"/>
                                          </a:solidFill>
                                          <a:latin typeface="Cambria Math" panose="02040503050406030204" pitchFamily="18" charset="0"/>
                                          <a:ea typeface="游ゴシック" panose="020B0400000000000000" pitchFamily="34" charset="-128"/>
                                        </a:rPr>
                                      </m:ctrlPr>
                                    </m:dPr>
                                    <m:e>
                                      <m:nary>
                                        <m:naryPr>
                                          <m:chr m:val="∑"/>
                                          <m:supHide m:val="on"/>
                                          <m:ctrlPr>
                                            <a:rPr lang="en-US" altLang="ja-JP" sz="1400" b="1" i="1">
                                              <a:solidFill>
                                                <a:schemeClr val="tx1"/>
                                              </a:solidFill>
                                              <a:latin typeface="Cambria Math" panose="02040503050406030204" pitchFamily="18" charset="0"/>
                                              <a:ea typeface="游ゴシック" panose="020B0400000000000000" pitchFamily="34" charset="-128"/>
                                            </a:rPr>
                                          </m:ctrlPr>
                                        </m:naryPr>
                                        <m:sub>
                                          <m:r>
                                            <m:rPr>
                                              <m:brk m:alnAt="23"/>
                                            </m:rPr>
                                            <a:rPr lang="en-US" altLang="ja-JP" sz="1400" b="1" i="1">
                                              <a:solidFill>
                                                <a:schemeClr val="tx1"/>
                                              </a:solidFill>
                                              <a:latin typeface="Cambria Math" panose="02040503050406030204" pitchFamily="18" charset="0"/>
                                              <a:ea typeface="游ゴシック" panose="020B0400000000000000" pitchFamily="34" charset="-128"/>
                                            </a:rPr>
                                            <m:t>𝑙</m:t>
                                          </m:r>
                                        </m:sub>
                                        <m:sup/>
                                        <m:e>
                                          <m:sSub>
                                            <m:sSubPr>
                                              <m:ctrlPr>
                                                <a:rPr lang="en-US" altLang="ja-JP" sz="1400" b="1" i="1">
                                                  <a:solidFill>
                                                    <a:schemeClr val="tx1"/>
                                                  </a:solidFill>
                                                  <a:latin typeface="Cambria Math" panose="02040503050406030204" pitchFamily="18" charset="0"/>
                                                  <a:ea typeface="游ゴシック" panose="020B0400000000000000" pitchFamily="34" charset="-128"/>
                                                </a:rPr>
                                              </m:ctrlPr>
                                            </m:sSubPr>
                                            <m:e>
                                              <m:r>
                                                <a:rPr lang="ja-JP" altLang="en-US" sz="1400" b="1" i="1">
                                                  <a:solidFill>
                                                    <a:schemeClr val="tx1"/>
                                                  </a:solidFill>
                                                  <a:latin typeface="Cambria Math" panose="02040503050406030204" pitchFamily="18" charset="0"/>
                                                  <a:ea typeface="游ゴシック" panose="020B0400000000000000" pitchFamily="34" charset="-128"/>
                                                </a:rPr>
                                                <m:t>𝜆</m:t>
                                              </m:r>
                                            </m:e>
                                            <m:sub>
                                              <m:r>
                                                <a:rPr lang="en-US" altLang="ja-JP" sz="1400" b="1" i="1">
                                                  <a:solidFill>
                                                    <a:schemeClr val="tx1"/>
                                                  </a:solidFill>
                                                  <a:latin typeface="Cambria Math" panose="02040503050406030204" pitchFamily="18" charset="0"/>
                                                  <a:ea typeface="游ゴシック" panose="020B0400000000000000" pitchFamily="34" charset="-128"/>
                                                </a:rPr>
                                                <m:t>𝑙</m:t>
                                              </m:r>
                                            </m:sub>
                                          </m:sSub>
                                        </m:e>
                                      </m:nary>
                                    </m:e>
                                  </m:d>
                                </m:num>
                                <m:den>
                                  <m:d>
                                    <m:dPr>
                                      <m:ctrlPr>
                                        <a:rPr lang="en-US" altLang="ja-JP" sz="1400" b="1" i="1">
                                          <a:solidFill>
                                            <a:schemeClr val="tx1"/>
                                          </a:solidFill>
                                          <a:latin typeface="Cambria Math" panose="02040503050406030204" pitchFamily="18" charset="0"/>
                                          <a:ea typeface="游ゴシック" panose="020B0400000000000000" pitchFamily="34" charset="-128"/>
                                        </a:rPr>
                                      </m:ctrlPr>
                                    </m:dPr>
                                    <m:e>
                                      <m:nary>
                                        <m:naryPr>
                                          <m:chr m:val="∑"/>
                                          <m:supHide m:val="on"/>
                                          <m:ctrlPr>
                                            <a:rPr lang="en-US" altLang="ja-JP" sz="1400" b="1" i="1">
                                              <a:solidFill>
                                                <a:schemeClr val="tx1"/>
                                              </a:solidFill>
                                              <a:latin typeface="Cambria Math" panose="02040503050406030204" pitchFamily="18" charset="0"/>
                                              <a:ea typeface="游ゴシック" panose="020B0400000000000000" pitchFamily="34" charset="-128"/>
                                            </a:rPr>
                                          </m:ctrlPr>
                                        </m:naryPr>
                                        <m:sub>
                                          <m:r>
                                            <m:rPr>
                                              <m:brk m:alnAt="23"/>
                                            </m:rPr>
                                            <a:rPr lang="en-US" altLang="ja-JP" sz="1400" b="1" i="1">
                                              <a:solidFill>
                                                <a:schemeClr val="tx1"/>
                                              </a:solidFill>
                                              <a:latin typeface="Cambria Math" panose="02040503050406030204" pitchFamily="18" charset="0"/>
                                              <a:ea typeface="游ゴシック" panose="020B0400000000000000" pitchFamily="34" charset="-128"/>
                                            </a:rPr>
                                            <m:t>𝑙</m:t>
                                          </m:r>
                                        </m:sub>
                                        <m:sup/>
                                        <m:e>
                                          <m:sSubSup>
                                            <m:sSubSupPr>
                                              <m:ctrlPr>
                                                <a:rPr lang="en-US" altLang="ja-JP" sz="1400" b="1" i="1">
                                                  <a:solidFill>
                                                    <a:schemeClr val="tx1"/>
                                                  </a:solidFill>
                                                  <a:latin typeface="Cambria Math" panose="02040503050406030204" pitchFamily="18" charset="0"/>
                                                  <a:ea typeface="游ゴシック" panose="020B0400000000000000" pitchFamily="34" charset="-128"/>
                                                </a:rPr>
                                              </m:ctrlPr>
                                            </m:sSubSupPr>
                                            <m:e>
                                              <m:r>
                                                <a:rPr lang="ja-JP" altLang="en-US" sz="1400" b="1" i="1">
                                                  <a:solidFill>
                                                    <a:schemeClr val="tx1"/>
                                                  </a:solidFill>
                                                  <a:latin typeface="Cambria Math" panose="02040503050406030204" pitchFamily="18" charset="0"/>
                                                  <a:ea typeface="游ゴシック" panose="020B0400000000000000" pitchFamily="34" charset="-128"/>
                                                </a:rPr>
                                                <m:t>𝜆</m:t>
                                              </m:r>
                                            </m:e>
                                            <m:sub>
                                              <m:r>
                                                <a:rPr lang="en-US" altLang="ja-JP" sz="1400" b="1" i="1">
                                                  <a:solidFill>
                                                    <a:schemeClr val="tx1"/>
                                                  </a:solidFill>
                                                  <a:latin typeface="Cambria Math" panose="02040503050406030204" pitchFamily="18" charset="0"/>
                                                  <a:ea typeface="游ゴシック" panose="020B0400000000000000" pitchFamily="34" charset="-128"/>
                                                </a:rPr>
                                                <m:t>𝑙</m:t>
                                              </m:r>
                                            </m:sub>
                                            <m:sup>
                                              <m:sSub>
                                                <m:sSubPr>
                                                  <m:ctrlPr>
                                                    <a:rPr lang="en-US" altLang="ja-JP" sz="1400" i="1">
                                                      <a:solidFill>
                                                        <a:schemeClr val="tx1"/>
                                                      </a:solidFill>
                                                      <a:latin typeface="Cambria Math" panose="02040503050406030204" pitchFamily="18" charset="0"/>
                                                    </a:rPr>
                                                  </m:ctrlPr>
                                                </m:sSubPr>
                                                <m:e>
                                                  <m:r>
                                                    <a:rPr lang="ja-JP" altLang="en-US" sz="1400" i="1">
                                                      <a:solidFill>
                                                        <a:schemeClr val="tx1"/>
                                                      </a:solidFill>
                                                      <a:latin typeface="Cambria Math" panose="02040503050406030204" pitchFamily="18" charset="0"/>
                                                    </a:rPr>
                                                    <m:t>𝛼</m:t>
                                                  </m:r>
                                                </m:e>
                                                <m:sub>
                                                  <m:r>
                                                    <a:rPr lang="en-US" altLang="ja-JP" sz="1400" i="1">
                                                      <a:solidFill>
                                                        <a:schemeClr val="tx1"/>
                                                      </a:solidFill>
                                                      <a:latin typeface="Cambria Math" panose="02040503050406030204" pitchFamily="18" charset="0"/>
                                                    </a:rPr>
                                                    <m:t>𝑘</m:t>
                                                  </m:r>
                                                </m:sub>
                                              </m:sSub>
                                            </m:sup>
                                          </m:sSubSup>
                                        </m:e>
                                      </m:nary>
                                    </m:e>
                                  </m:d>
                                </m:den>
                              </m:f>
                            </m:oMath>
                          </a14:m>
                          <a:endParaRPr kumimoji="1" lang="ja-JP" altLang="en-US" sz="1400" kern="1200" dirty="0">
                            <a:solidFill>
                              <a:schemeClr val="tx1"/>
                            </a:solidFill>
                            <a:latin typeface="+mn-lt"/>
                            <a:ea typeface="游ゴシック" panose="020B0400000000000000" pitchFamily="50"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1387729"/>
                      </a:ext>
                    </a:extLst>
                  </a:tr>
                </a:tbl>
              </a:graphicData>
            </a:graphic>
          </p:graphicFrame>
        </mc:Choice>
        <mc:Fallback xmlns="">
          <p:graphicFrame>
            <p:nvGraphicFramePr>
              <p:cNvPr id="7" name="表 19">
                <a:extLst>
                  <a:ext uri="{FF2B5EF4-FFF2-40B4-BE49-F238E27FC236}">
                    <a16:creationId xmlns:a16="http://schemas.microsoft.com/office/drawing/2014/main" id="{3AA425C3-7082-4643-9DFA-6C62CE765AF8}"/>
                  </a:ext>
                </a:extLst>
              </p:cNvPr>
              <p:cNvGraphicFramePr>
                <a:graphicFrameLocks noGrp="1"/>
              </p:cNvGraphicFramePr>
              <p:nvPr>
                <p:extLst>
                  <p:ext uri="{D42A27DB-BD31-4B8C-83A1-F6EECF244321}">
                    <p14:modId xmlns:p14="http://schemas.microsoft.com/office/powerpoint/2010/main" val="2470638978"/>
                  </p:ext>
                </p:extLst>
              </p:nvPr>
            </p:nvGraphicFramePr>
            <p:xfrm>
              <a:off x="7639159" y="1748000"/>
              <a:ext cx="4306518" cy="2297521"/>
            </p:xfrm>
            <a:graphic>
              <a:graphicData uri="http://schemas.openxmlformats.org/drawingml/2006/table">
                <a:tbl>
                  <a:tblPr bandRow="1"/>
                  <a:tblGrid>
                    <a:gridCol w="815276">
                      <a:extLst>
                        <a:ext uri="{9D8B030D-6E8A-4147-A177-3AD203B41FA5}">
                          <a16:colId xmlns:a16="http://schemas.microsoft.com/office/drawing/2014/main" val="2788630306"/>
                        </a:ext>
                      </a:extLst>
                    </a:gridCol>
                    <a:gridCol w="3491242">
                      <a:extLst>
                        <a:ext uri="{9D8B030D-6E8A-4147-A177-3AD203B41FA5}">
                          <a16:colId xmlns:a16="http://schemas.microsoft.com/office/drawing/2014/main" val="995678706"/>
                        </a:ext>
                      </a:extLst>
                    </a:gridCol>
                  </a:tblGrid>
                  <a:tr h="2228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1622" r="-427612" b="-1232432"/>
                          </a:stretch>
                        </a:blip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kumimoji="1" lang="en-US" altLang="ja-JP" sz="1400" kern="1200" dirty="0">
                              <a:solidFill>
                                <a:schemeClr val="dk1"/>
                              </a:solidFill>
                              <a:latin typeface="+mj-lt"/>
                              <a:ea typeface="Noto Sans CJK JP Regular" panose="020B0500000000000000" pitchFamily="34" charset="-128"/>
                              <a:cs typeface="+mn-cs"/>
                            </a:rPr>
                            <a:t>:</a:t>
                          </a:r>
                          <a:r>
                            <a:rPr kumimoji="1" lang="ja-JP" altLang="en-US" sz="1400" kern="1200" dirty="0">
                              <a:solidFill>
                                <a:schemeClr val="dk1"/>
                              </a:solidFill>
                              <a:latin typeface="+mj-lt"/>
                              <a:ea typeface="Noto Sans CJK JP Regular" panose="020B0500000000000000" pitchFamily="34" charset="-128"/>
                              <a:cs typeface="+mn-cs"/>
                            </a:rPr>
                            <a:t> </a:t>
                          </a:r>
                          <a:r>
                            <a:rPr kumimoji="1" lang="en-US" altLang="ja-JP" sz="1400" kern="1200" dirty="0">
                              <a:solidFill>
                                <a:schemeClr val="dk1"/>
                              </a:solidFill>
                              <a:latin typeface="+mj-lt"/>
                              <a:ea typeface="Noto Sans CJK JP Regular" panose="020B0500000000000000" pitchFamily="34" charset="-128"/>
                              <a:cs typeface="+mn-cs"/>
                            </a:rPr>
                            <a:t>response variable vector</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56620680"/>
                      </a:ext>
                    </a:extLst>
                  </a:tr>
                  <a:tr h="2228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125000" r="-427612" b="-1166667"/>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3386" t="-125000" b="-1166667"/>
                          </a:stretch>
                        </a:blipFill>
                      </a:tcPr>
                    </a:tc>
                    <a:extLst>
                      <a:ext uri="{0D108BD9-81ED-4DB2-BD59-A6C34878D82A}">
                        <a16:rowId xmlns:a16="http://schemas.microsoft.com/office/drawing/2014/main" val="1166572442"/>
                      </a:ext>
                    </a:extLst>
                  </a:tr>
                  <a:tr h="2228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18919" r="-427612" b="-1035135"/>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dirty="0">
                              <a:latin typeface="+mj-lt"/>
                              <a:ea typeface="Noto Sans CJK JP Regular" panose="020B0500000000000000" pitchFamily="34" charset="-128"/>
                            </a:rPr>
                            <a:t>: subregion dummy matrix</a:t>
                          </a:r>
                          <a:endParaRPr kumimoji="1" lang="ja-JP" altLang="en-US" sz="1400" i="1"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93754263"/>
                      </a:ext>
                    </a:extLst>
                  </a:tr>
                  <a:tr h="242527">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295000" r="-427612" b="-857500"/>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3386" t="-295000" b="-857500"/>
                          </a:stretch>
                        </a:blipFill>
                      </a:tcPr>
                    </a:tc>
                    <a:extLst>
                      <a:ext uri="{0D108BD9-81ED-4DB2-BD59-A6C34878D82A}">
                        <a16:rowId xmlns:a16="http://schemas.microsoft.com/office/drawing/2014/main" val="396937261"/>
                      </a:ext>
                    </a:extLst>
                  </a:tr>
                  <a:tr h="242527">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395000" r="-427612" b="-7575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dirty="0">
                              <a:latin typeface="+mj-lt"/>
                              <a:ea typeface="Noto Sans CJK JP Regular" panose="020B0500000000000000" pitchFamily="34" charset="-128"/>
                            </a:rPr>
                            <a:t>: subregion dummy coefficient vector</a:t>
                          </a:r>
                          <a:endParaRPr kumimoji="1" lang="ja-JP" altLang="en-US" sz="1400" i="1"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26929308"/>
                      </a:ext>
                    </a:extLst>
                  </a:tr>
                  <a:tr h="242527">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495000" r="-427612" b="-6575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i="0" kern="1200" dirty="0">
                              <a:solidFill>
                                <a:schemeClr val="dk1"/>
                              </a:solidFill>
                              <a:latin typeface="+mj-lt"/>
                              <a:ea typeface="Noto Sans CJK JP Regular" panose="020B0500000000000000" pitchFamily="34" charset="-128"/>
                              <a:cs typeface="+mn-cs"/>
                            </a:rPr>
                            <a:t>: eigenvectors of the spatial proximity matrix</a:t>
                          </a:r>
                          <a:endParaRPr kumimoji="1" lang="ja-JP" altLang="en-US" sz="1400" i="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93644557"/>
                      </a:ext>
                    </a:extLst>
                  </a:tr>
                  <a:tr h="2228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661111" r="-427612" b="-63055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kern="1200" dirty="0">
                              <a:solidFill>
                                <a:schemeClr val="tx1"/>
                              </a:solidFill>
                              <a:latin typeface="+mj-lt"/>
                              <a:ea typeface="Noto Sans CJK JP Regular" panose="020B0500000000000000" pitchFamily="34" charset="-128"/>
                              <a:cs typeface="+mn-cs"/>
                            </a:rPr>
                            <a:t>: random effect coefficient vector</a:t>
                          </a:r>
                          <a:endParaRPr kumimoji="1" lang="ja-JP" altLang="en-US" sz="1400" kern="1200" dirty="0">
                            <a:solidFill>
                              <a:schemeClr val="dk1"/>
                            </a:solidFill>
                            <a:latin typeface="+mj-lt"/>
                            <a:ea typeface="Noto Sans CJK JP Regular" panose="020B0500000000000000" pitchFamily="34" charset="-128"/>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81259972"/>
                      </a:ext>
                    </a:extLst>
                  </a:tr>
                  <a:tr h="2228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740541" r="-427612" b="-513514"/>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3386" t="-740541" b="-513514"/>
                          </a:stretch>
                        </a:blipFill>
                      </a:tcPr>
                    </a:tc>
                    <a:extLst>
                      <a:ext uri="{0D108BD9-81ED-4DB2-BD59-A6C34878D82A}">
                        <a16:rowId xmlns:a16="http://schemas.microsoft.com/office/drawing/2014/main" val="2422089474"/>
                      </a:ext>
                    </a:extLst>
                  </a:tr>
                  <a:tr h="455740">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414667" r="-427612" b="-153333"/>
                          </a:stretch>
                        </a:blipFill>
                      </a:tcPr>
                    </a:tc>
                    <a:tc>
                      <a:txBody>
                        <a:bodyPr/>
                        <a:lstStyle/>
                        <a:p>
                          <a:endParaRPr lang="ja-JP"/>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3386" t="-414667" b="-153333"/>
                          </a:stretch>
                        </a:blipFill>
                      </a:tcPr>
                    </a:tc>
                    <a:extLst>
                      <a:ext uri="{0D108BD9-81ED-4DB2-BD59-A6C34878D82A}">
                        <a16:rowId xmlns:a16="http://schemas.microsoft.com/office/drawing/2014/main" val="241387729"/>
                      </a:ext>
                    </a:extLst>
                  </a:tr>
                </a:tbl>
              </a:graphicData>
            </a:graphic>
          </p:graphicFrame>
        </mc:Fallback>
      </mc:AlternateContent>
      <p:cxnSp>
        <p:nvCxnSpPr>
          <p:cNvPr id="8" name="直接连接符 7">
            <a:extLst>
              <a:ext uri="{FF2B5EF4-FFF2-40B4-BE49-F238E27FC236}">
                <a16:creationId xmlns:a16="http://schemas.microsoft.com/office/drawing/2014/main" id="{E5952E4D-1B20-47E8-B913-98261D0009EA}"/>
              </a:ext>
            </a:extLst>
          </p:cNvPr>
          <p:cNvCxnSpPr/>
          <p:nvPr/>
        </p:nvCxnSpPr>
        <p:spPr>
          <a:xfrm>
            <a:off x="529536" y="4278229"/>
            <a:ext cx="11196000"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54C6BB74-03A4-4F25-A0A3-B6CB6744B0F9}"/>
                  </a:ext>
                </a:extLst>
              </p:cNvPr>
              <p:cNvSpPr/>
              <p:nvPr/>
            </p:nvSpPr>
            <p:spPr>
              <a:xfrm>
                <a:off x="483115" y="4881704"/>
                <a:ext cx="11546255" cy="782394"/>
              </a:xfrm>
              <a:prstGeom prst="rect">
                <a:avLst/>
              </a:prstGeom>
            </p:spPr>
            <p:txBody>
              <a:bodyPr wrap="square">
                <a:spAutoFit/>
              </a:bodyPr>
              <a:lstStyle/>
              <a:p>
                <a:pPr lvl="0">
                  <a:lnSpc>
                    <a:spcPct val="112000"/>
                  </a:lnSpc>
                  <a:buClr>
                    <a:schemeClr val="accent1"/>
                  </a:buClr>
                  <a:buSzPct val="100000"/>
                  <a:defRPr/>
                </a:pPr>
                <a:r>
                  <a:rPr lang="en-US" altLang="ja-JP" sz="2000" b="1" dirty="0">
                    <a:solidFill>
                      <a:schemeClr val="accent1"/>
                    </a:solidFill>
                    <a:latin typeface="+mj-lt"/>
                    <a:ea typeface="Noto Sans CJK JP Bold" panose="020B0800000000000000" pitchFamily="34" charset="-128"/>
                  </a:rPr>
                  <a:t>Continuous </a:t>
                </a:r>
                <a:r>
                  <a:rPr lang="en-US" altLang="ja-JP" sz="2000" dirty="0">
                    <a:solidFill>
                      <a:prstClr val="black"/>
                    </a:solidFill>
                    <a:latin typeface="+mj-lt"/>
                    <a:ea typeface="Noto Sans CJK JP Regular" panose="020B0500000000000000" pitchFamily="34" charset="-128"/>
                  </a:rPr>
                  <a:t>scale</a:t>
                </a:r>
                <a:r>
                  <a:rPr lang="ja-JP" altLang="en-US" sz="2000" dirty="0">
                    <a:solidFill>
                      <a:prstClr val="black"/>
                    </a:solidFill>
                    <a:latin typeface="+mj-lt"/>
                    <a:ea typeface="Noto Sans CJK JP Regular" panose="020B0500000000000000" pitchFamily="34" charset="-128"/>
                  </a:rPr>
                  <a:t>：</a:t>
                </a:r>
                <a:r>
                  <a:rPr lang="en-US" altLang="ja-JP" sz="2000" dirty="0">
                    <a:solidFill>
                      <a:prstClr val="black"/>
                    </a:solidFill>
                    <a:latin typeface="+mj-lt"/>
                    <a:ea typeface="Noto Sans CJK JP Regular" panose="020B0500000000000000" pitchFamily="34" charset="-128"/>
                  </a:rPr>
                  <a:t>s</a:t>
                </a:r>
                <a:r>
                  <a:rPr kumimoji="1" lang="en-US" altLang="ja-JP" sz="200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rPr>
                  <a:t>patially varying coefficients </a:t>
                </a:r>
                <a14:m>
                  <m:oMath xmlns:m="http://schemas.openxmlformats.org/officeDocument/2006/math">
                    <m:sSubSup>
                      <m:sSubSupPr>
                        <m:ctrlPr>
                          <a:rPr kumimoji="1" lang="ja-JP"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SupPr>
                      <m:e>
                        <m:r>
                          <a:rPr kumimoji="1" lang="en-US" altLang="ja-JP" sz="2000" b="1"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𝛃</m:t>
                        </m:r>
                      </m:e>
                      <m:sub>
                        <m:r>
                          <a:rPr kumimoji="1" lang="en-US" altLang="ja-JP" sz="2000" b="0" i="1" u="none" strike="noStrike" kern="1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sub>
                      <m:sup>
                        <m:r>
                          <a:rPr kumimoji="1" lang="en-US" altLang="ja-JP" sz="2000"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𝑐𝑜𝑛</m:t>
                        </m:r>
                      </m:sup>
                    </m:sSubSup>
                  </m:oMath>
                </a14:m>
                <a:r>
                  <a:rPr lang="en-US" altLang="ja-JP" sz="2000" kern="100" dirty="0">
                    <a:solidFill>
                      <a:prstClr val="black"/>
                    </a:solidFill>
                    <a:ea typeface="Cambria Math" panose="02040503050406030204" pitchFamily="18" charset="0"/>
                    <a:cs typeface="Times New Roman" panose="02020603050405020304" pitchFamily="18" charset="0"/>
                  </a:rPr>
                  <a:t> </a:t>
                </a:r>
              </a:p>
              <a:p>
                <a:pPr lvl="0">
                  <a:lnSpc>
                    <a:spcPct val="112000"/>
                  </a:lnSpc>
                  <a:buClr>
                    <a:schemeClr val="accent1"/>
                  </a:buClr>
                  <a:buSzPct val="100000"/>
                  <a:defRPr/>
                </a:pPr>
                <a:r>
                  <a:rPr lang="en-US" altLang="ja-JP" sz="2000" b="1" dirty="0">
                    <a:solidFill>
                      <a:srgbClr val="EC6A6A"/>
                    </a:solidFill>
                    <a:latin typeface="+mj-lt"/>
                    <a:ea typeface="Noto Sans CJK JP Bold" panose="020B0800000000000000" pitchFamily="34" charset="-128"/>
                  </a:rPr>
                  <a:t>Discrete</a:t>
                </a:r>
                <a:r>
                  <a:rPr lang="en-US" altLang="ja-JP" sz="2000" b="1" dirty="0">
                    <a:solidFill>
                      <a:srgbClr val="4E7590"/>
                    </a:solidFill>
                    <a:latin typeface="+mj-lt"/>
                    <a:ea typeface="Noto Sans CJK JP Bold" panose="020B0800000000000000" pitchFamily="34" charset="-128"/>
                  </a:rPr>
                  <a:t> </a:t>
                </a:r>
                <a:r>
                  <a:rPr kumimoji="1" lang="en-US" altLang="ja-JP" sz="200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rPr>
                  <a:t>scale</a:t>
                </a:r>
                <a:r>
                  <a:rPr kumimoji="1" lang="ja-JP" altLang="en-US" sz="200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rPr>
                  <a:t>：</a:t>
                </a:r>
                <a:r>
                  <a:rPr lang="en-US" altLang="ja-JP" sz="2000" dirty="0">
                    <a:solidFill>
                      <a:prstClr val="black"/>
                    </a:solidFill>
                    <a:ea typeface="Yu Gothic" panose="020B0400000000000000" pitchFamily="50" charset="-128"/>
                  </a:rPr>
                  <a:t> subregion coefficients</a:t>
                </a:r>
                <a:r>
                  <a:rPr kumimoji="0" lang="en-US" altLang="ja-JP" sz="2000" b="0" i="0" u="none" strike="noStrike" kern="1200" cap="none" spc="0" normalizeH="0" baseline="0" noProof="0" dirty="0">
                    <a:ln>
                      <a:noFill/>
                    </a:ln>
                    <a:solidFill>
                      <a:prstClr val="black"/>
                    </a:solidFill>
                    <a:effectLst/>
                    <a:uLnTx/>
                    <a:uFillTx/>
                    <a:latin typeface="+mj-lt"/>
                    <a:ea typeface="Noto Sans CJK JP Regular" panose="020B0500000000000000" pitchFamily="34" charset="-128"/>
                  </a:rPr>
                  <a:t> </a:t>
                </a:r>
                <a14:m>
                  <m:oMath xmlns:m="http://schemas.openxmlformats.org/officeDocument/2006/math">
                    <m:sSup>
                      <m:sSupPr>
                        <m:ctrlPr>
                          <a:rPr kumimoji="1" lang="ja-JP" altLang="ja-JP" sz="2000" b="0" i="1" u="none" strike="noStrike" kern="1200" cap="none" spc="0" normalizeH="0" baseline="0" noProof="0">
                            <a:ln>
                              <a:noFill/>
                            </a:ln>
                            <a:solidFill>
                              <a:prstClr val="black"/>
                            </a:solidFill>
                            <a:effectLst/>
                            <a:uLnTx/>
                            <a:uFillTx/>
                            <a:latin typeface="Cambria Math" panose="02040503050406030204" pitchFamily="18" charset="0"/>
                            <a:ea typeface="Noto Sans CJK JP Regular" panose="020B0500000000000000"/>
                          </a:rPr>
                        </m:ctrlPr>
                      </m:sSupPr>
                      <m:e>
                        <m:r>
                          <a:rPr kumimoji="1" lang="en-US" altLang="ja-JP" sz="2000" b="0" i="0" u="none" strike="noStrike" kern="1200" cap="none" spc="0" normalizeH="0" baseline="0" noProof="0">
                            <a:ln>
                              <a:noFill/>
                            </a:ln>
                            <a:solidFill>
                              <a:prstClr val="black"/>
                            </a:solidFill>
                            <a:effectLst/>
                            <a:uLnTx/>
                            <a:uFillTx/>
                            <a:latin typeface="Cambria Math" panose="02040503050406030204" pitchFamily="18" charset="0"/>
                            <a:ea typeface="Noto Sans CJK JP Regular" panose="020B0500000000000000"/>
                          </a:rPr>
                          <m:t>𝛃</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Noto Sans CJK JP Regular" panose="020B0500000000000000"/>
                          </a:rPr>
                          <m:t>𝑑𝑖𝑠</m:t>
                        </m:r>
                      </m:sup>
                    </m:sSup>
                  </m:oMath>
                </a14:m>
                <a:r>
                  <a:rPr kumimoji="1" lang="en-US" altLang="ja-JP" sz="2000" b="0" i="0" u="none" strike="noStrike" kern="1200" cap="none" spc="0" normalizeH="0" baseline="0" noProof="0" dirty="0">
                    <a:ln>
                      <a:noFill/>
                    </a:ln>
                    <a:solidFill>
                      <a:prstClr val="black"/>
                    </a:solidFill>
                    <a:effectLst/>
                    <a:uLnTx/>
                    <a:uFillTx/>
                    <a:latin typeface="+mj-lt"/>
                    <a:ea typeface="Yu Gothic" panose="020B0400000000000000" pitchFamily="50" charset="-128"/>
                  </a:rPr>
                  <a:t> </a:t>
                </a:r>
                <a:r>
                  <a:rPr lang="en-US" altLang="ja-JP" sz="2000" dirty="0">
                    <a:solidFill>
                      <a:prstClr val="black"/>
                    </a:solidFill>
                    <a:latin typeface="+mj-lt"/>
                    <a:ea typeface="Yu Gothic" panose="020B0400000000000000" pitchFamily="50" charset="-128"/>
                  </a:rPr>
                  <a:t>estimated by Fused LASSO</a:t>
                </a:r>
                <a:endParaRPr kumimoji="1" lang="en-US" altLang="ja-JP" sz="2000" b="0" i="0" u="none" strike="noStrike" kern="1200" cap="none" spc="0" normalizeH="0" baseline="0" noProof="0" dirty="0">
                  <a:ln>
                    <a:noFill/>
                  </a:ln>
                  <a:solidFill>
                    <a:prstClr val="black"/>
                  </a:solidFill>
                  <a:effectLst/>
                  <a:uLnTx/>
                  <a:uFillTx/>
                  <a:latin typeface="+mj-lt"/>
                  <a:ea typeface="Yu Gothic" panose="020B0400000000000000" pitchFamily="50" charset="-128"/>
                </a:endParaRPr>
              </a:p>
            </p:txBody>
          </p:sp>
        </mc:Choice>
        <mc:Fallback xmlns="">
          <p:sp>
            <p:nvSpPr>
              <p:cNvPr id="15" name="矩形 14">
                <a:extLst>
                  <a:ext uri="{FF2B5EF4-FFF2-40B4-BE49-F238E27FC236}">
                    <a16:creationId xmlns:a16="http://schemas.microsoft.com/office/drawing/2014/main" id="{54C6BB74-03A4-4F25-A0A3-B6CB6744B0F9}"/>
                  </a:ext>
                </a:extLst>
              </p:cNvPr>
              <p:cNvSpPr>
                <a:spLocks noRot="1" noChangeAspect="1" noMove="1" noResize="1" noEditPoints="1" noAdjustHandles="1" noChangeArrowheads="1" noChangeShapeType="1" noTextEdit="1"/>
              </p:cNvSpPr>
              <p:nvPr/>
            </p:nvSpPr>
            <p:spPr>
              <a:xfrm>
                <a:off x="483115" y="4881704"/>
                <a:ext cx="11546255" cy="782394"/>
              </a:xfrm>
              <a:prstGeom prst="rect">
                <a:avLst/>
              </a:prstGeom>
              <a:blipFill>
                <a:blip r:embed="rId4"/>
                <a:stretch>
                  <a:fillRect l="-528" t="-3125" b="-10938"/>
                </a:stretch>
              </a:blipFill>
            </p:spPr>
            <p:txBody>
              <a:bodyPr/>
              <a:lstStyle/>
              <a:p>
                <a:r>
                  <a:rPr lang="ja-JP" altLang="en-US">
                    <a:noFill/>
                  </a:rPr>
                  <a:t> </a:t>
                </a:r>
              </a:p>
            </p:txBody>
          </p:sp>
        </mc:Fallback>
      </mc:AlternateContent>
      <p:sp>
        <p:nvSpPr>
          <p:cNvPr id="16" name="文本框 15">
            <a:extLst>
              <a:ext uri="{FF2B5EF4-FFF2-40B4-BE49-F238E27FC236}">
                <a16:creationId xmlns:a16="http://schemas.microsoft.com/office/drawing/2014/main" id="{D1227DF6-E749-4EB3-B3AD-6AAFB2F5CB27}"/>
              </a:ext>
            </a:extLst>
          </p:cNvPr>
          <p:cNvSpPr txBox="1"/>
          <p:nvPr/>
        </p:nvSpPr>
        <p:spPr>
          <a:xfrm>
            <a:off x="372779" y="4336874"/>
            <a:ext cx="11819221" cy="461665"/>
          </a:xfrm>
          <a:prstGeom prst="rect">
            <a:avLst/>
          </a:prstGeom>
          <a:noFill/>
        </p:spPr>
        <p:txBody>
          <a:bodyPr wrap="square">
            <a:spAutoFit/>
          </a:bodyPr>
          <a:lstStyle/>
          <a:p>
            <a:r>
              <a:rPr kumimoji="1" lang="en-US" altLang="zh-CN" sz="2400" b="1" i="0" u="none" strike="noStrike" kern="1200" cap="none" spc="0" normalizeH="0" baseline="0" noProof="0" dirty="0">
                <a:ln>
                  <a:noFill/>
                </a:ln>
                <a:solidFill>
                  <a:prstClr val="black"/>
                </a:solidFill>
                <a:effectLst/>
                <a:uLnTx/>
                <a:uFillTx/>
                <a:latin typeface="Arial"/>
                <a:ea typeface="微软雅黑"/>
                <a:cs typeface="+mn-cs"/>
              </a:rPr>
              <a:t>The proposed model extracts </a:t>
            </a:r>
            <a:r>
              <a:rPr kumimoji="1" lang="en-US" altLang="ja-JP" sz="2400" b="1" i="0" u="none" strike="noStrike" kern="1200" cap="none" spc="0" normalizeH="0" baseline="0" noProof="0" dirty="0">
                <a:ln>
                  <a:noFill/>
                </a:ln>
                <a:solidFill>
                  <a:prstClr val="black"/>
                </a:solidFill>
                <a:effectLst/>
                <a:uLnTx/>
                <a:uFillTx/>
                <a:latin typeface="Arial"/>
                <a:ea typeface="微软雅黑"/>
                <a:cs typeface="+mn-cs"/>
              </a:rPr>
              <a:t>multi-scale spatial heterogeneity simultaneously.</a:t>
            </a:r>
            <a:endParaRPr lang="ja-JP" altLang="en-US" sz="2400" dirty="0"/>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E701CDA-1E37-4B73-8335-93D495B5C5FF}"/>
                  </a:ext>
                </a:extLst>
              </p:cNvPr>
              <p:cNvSpPr txBox="1"/>
              <p:nvPr/>
            </p:nvSpPr>
            <p:spPr>
              <a:xfrm>
                <a:off x="4459140" y="5679828"/>
                <a:ext cx="4242340" cy="7943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800" i="1" smtClean="0">
                          <a:latin typeface="Cambria Math" panose="02040503050406030204" pitchFamily="18" charset="0"/>
                        </a:rPr>
                        <m:t>𝜆</m:t>
                      </m:r>
                      <m:nary>
                        <m:naryPr>
                          <m:chr m:val="∑"/>
                          <m:limLoc m:val="undOvr"/>
                          <m:supHide m:val="on"/>
                          <m:ctrlPr>
                            <a:rPr lang="ja-JP" altLang="ja-JP" sz="1800" i="1">
                              <a:latin typeface="Cambria Math" panose="02040503050406030204" pitchFamily="18" charset="0"/>
                            </a:rPr>
                          </m:ctrlPr>
                        </m:naryPr>
                        <m:sub>
                          <m:d>
                            <m:dPr>
                              <m:ctrlPr>
                                <a:rPr lang="ja-JP" altLang="ja-JP" sz="1800" i="1">
                                  <a:latin typeface="Cambria Math" panose="02040503050406030204" pitchFamily="18" charset="0"/>
                                </a:rPr>
                              </m:ctrlPr>
                            </m:dPr>
                            <m:e>
                              <m:r>
                                <a:rPr lang="en-US" altLang="ja-JP" sz="1800" i="1">
                                  <a:latin typeface="Cambria Math" panose="02040503050406030204" pitchFamily="18" charset="0"/>
                                </a:rPr>
                                <m:t>𝑚</m:t>
                              </m:r>
                              <m:r>
                                <a:rPr lang="en-US" altLang="ja-JP" sz="1800" i="1">
                                  <a:latin typeface="Cambria Math" panose="02040503050406030204" pitchFamily="18" charset="0"/>
                                </a:rPr>
                                <m:t>,</m:t>
                              </m:r>
                              <m:r>
                                <a:rPr lang="en-US" altLang="ja-JP" sz="1800" i="1">
                                  <a:latin typeface="Cambria Math" panose="02040503050406030204" pitchFamily="18" charset="0"/>
                                </a:rPr>
                                <m:t>𝑛</m:t>
                              </m:r>
                            </m:e>
                          </m:d>
                          <m:r>
                            <a:rPr lang="ja-JP" altLang="ja-JP" sz="1800" i="1">
                              <a:latin typeface="Cambria Math" panose="02040503050406030204" pitchFamily="18" charset="0"/>
                            </a:rPr>
                            <m:t>∈</m:t>
                          </m:r>
                          <m:r>
                            <a:rPr lang="en-US" altLang="ja-JP" sz="1800" i="1">
                              <a:latin typeface="Cambria Math" panose="02040503050406030204" pitchFamily="18" charset="0"/>
                            </a:rPr>
                            <m:t>𝐹</m:t>
                          </m:r>
                        </m:sub>
                        <m:sup/>
                        <m:e>
                          <m:d>
                            <m:dPr>
                              <m:begChr m:val="|"/>
                              <m:endChr m:val="|"/>
                              <m:ctrlPr>
                                <a:rPr lang="ja-JP" altLang="ja-JP" sz="1800" i="1">
                                  <a:latin typeface="Cambria Math" panose="02040503050406030204" pitchFamily="18" charset="0"/>
                                </a:rPr>
                              </m:ctrlPr>
                            </m:dPr>
                            <m:e>
                              <m:sSubSup>
                                <m:sSubSupPr>
                                  <m:ctrlPr>
                                    <a:rPr lang="ja-JP" altLang="en-US" sz="1800" i="1">
                                      <a:latin typeface="Cambria Math" panose="02040503050406030204" pitchFamily="18" charset="0"/>
                                    </a:rPr>
                                  </m:ctrlPr>
                                </m:sSubSupPr>
                                <m:e>
                                  <m:r>
                                    <a:rPr lang="en-US" altLang="ja-JP" sz="1800" i="1">
                                      <a:latin typeface="Cambria Math" panose="02040503050406030204" pitchFamily="18" charset="0"/>
                                    </a:rPr>
                                    <m:t>𝛽</m:t>
                                  </m:r>
                                </m:e>
                                <m:sub>
                                  <m:r>
                                    <a:rPr lang="en-US" altLang="ja-JP" sz="1800" i="1">
                                      <a:latin typeface="Cambria Math" panose="02040503050406030204" pitchFamily="18" charset="0"/>
                                    </a:rPr>
                                    <m:t>𝑚</m:t>
                                  </m:r>
                                </m:sub>
                                <m:sup>
                                  <m:r>
                                    <a:rPr lang="en-US" altLang="ja-JP" sz="1800" b="0" i="1" smtClean="0">
                                      <a:latin typeface="Cambria Math" panose="02040503050406030204" pitchFamily="18" charset="0"/>
                                    </a:rPr>
                                    <m:t>𝑑𝑖𝑠</m:t>
                                  </m:r>
                                </m:sup>
                              </m:sSubSup>
                              <m:r>
                                <a:rPr lang="en-US" altLang="ja-JP" sz="1800" i="1">
                                  <a:latin typeface="Cambria Math" panose="02040503050406030204" pitchFamily="18" charset="0"/>
                                </a:rPr>
                                <m:t>−</m:t>
                              </m:r>
                              <m:sSubSup>
                                <m:sSubSupPr>
                                  <m:ctrlPr>
                                    <a:rPr lang="ja-JP" altLang="en-US" sz="1800" i="1">
                                      <a:latin typeface="Cambria Math" panose="02040503050406030204" pitchFamily="18" charset="0"/>
                                    </a:rPr>
                                  </m:ctrlPr>
                                </m:sSubSupPr>
                                <m:e>
                                  <m:r>
                                    <a:rPr lang="en-US" altLang="ja-JP" sz="1800" i="1">
                                      <a:latin typeface="Cambria Math" panose="02040503050406030204" pitchFamily="18" charset="0"/>
                                    </a:rPr>
                                    <m:t>𝛽</m:t>
                                  </m:r>
                                </m:e>
                                <m:sub>
                                  <m:r>
                                    <a:rPr lang="en-US" altLang="ja-JP" sz="1800" i="1">
                                      <a:latin typeface="Cambria Math" panose="02040503050406030204" pitchFamily="18" charset="0"/>
                                    </a:rPr>
                                    <m:t>𝑛</m:t>
                                  </m:r>
                                </m:sub>
                                <m:sup>
                                  <m:r>
                                    <a:rPr lang="en-US" altLang="ja-JP" sz="1800" b="0" i="1" smtClean="0">
                                      <a:latin typeface="Cambria Math" panose="02040503050406030204" pitchFamily="18" charset="0"/>
                                    </a:rPr>
                                    <m:t>𝑑𝑖𝑠</m:t>
                                  </m:r>
                                </m:sup>
                              </m:sSubSup>
                            </m:e>
                          </m:d>
                        </m:e>
                      </m:nary>
                      <m:r>
                        <a:rPr lang="en-US" altLang="ja-JP" sz="1800" i="1">
                          <a:latin typeface="Cambria Math" panose="02040503050406030204" pitchFamily="18" charset="0"/>
                        </a:rPr>
                        <m:t>+</m:t>
                      </m:r>
                      <m:r>
                        <a:rPr lang="en-US" altLang="ja-JP" sz="1800" i="1">
                          <a:latin typeface="Cambria Math" panose="02040503050406030204" pitchFamily="18" charset="0"/>
                        </a:rPr>
                        <m:t>𝛿𝜆</m:t>
                      </m:r>
                      <m:sSub>
                        <m:sSubPr>
                          <m:ctrlPr>
                            <a:rPr lang="ja-JP" altLang="ja-JP" sz="1800" i="1">
                              <a:latin typeface="Cambria Math" panose="02040503050406030204" pitchFamily="18" charset="0"/>
                            </a:rPr>
                          </m:ctrlPr>
                        </m:sSubPr>
                        <m:e>
                          <m:d>
                            <m:dPr>
                              <m:begChr m:val="‖"/>
                              <m:endChr m:val="‖"/>
                              <m:ctrlPr>
                                <a:rPr lang="ja-JP" altLang="ja-JP" sz="1800" i="1">
                                  <a:latin typeface="Cambria Math" panose="02040503050406030204" pitchFamily="18" charset="0"/>
                                </a:rPr>
                              </m:ctrlPr>
                            </m:dPr>
                            <m:e>
                              <m:sSup>
                                <m:sSupPr>
                                  <m:ctrlPr>
                                    <a:rPr lang="ja-JP" altLang="ja-JP" sz="1800" b="1" i="1">
                                      <a:latin typeface="Cambria Math" panose="02040503050406030204" pitchFamily="18" charset="0"/>
                                    </a:rPr>
                                  </m:ctrlPr>
                                </m:sSupPr>
                                <m:e>
                                  <m:r>
                                    <a:rPr lang="en-US" altLang="ja-JP" sz="1800" b="1" i="1">
                                      <a:latin typeface="Cambria Math" panose="02040503050406030204" pitchFamily="18" charset="0"/>
                                    </a:rPr>
                                    <m:t>𝛃</m:t>
                                  </m:r>
                                </m:e>
                                <m:sup>
                                  <m:r>
                                    <a:rPr lang="en-US" altLang="ja-JP" sz="1800" b="0" i="1" smtClean="0">
                                      <a:latin typeface="Cambria Math" panose="02040503050406030204" pitchFamily="18" charset="0"/>
                                    </a:rPr>
                                    <m:t>𝑑𝑖𝑠</m:t>
                                  </m:r>
                                </m:sup>
                              </m:sSup>
                            </m:e>
                          </m:d>
                        </m:e>
                        <m:sub>
                          <m:r>
                            <a:rPr lang="en-US" altLang="ja-JP" sz="1800" i="1">
                              <a:latin typeface="Cambria Math" panose="02040503050406030204" pitchFamily="18" charset="0"/>
                            </a:rPr>
                            <m:t>1</m:t>
                          </m:r>
                        </m:sub>
                      </m:sSub>
                    </m:oMath>
                  </m:oMathPara>
                </a14:m>
                <a:endParaRPr lang="ja-JP" altLang="en-US" dirty="0"/>
              </a:p>
            </p:txBody>
          </p:sp>
        </mc:Choice>
        <mc:Fallback xmlns="">
          <p:sp>
            <p:nvSpPr>
              <p:cNvPr id="17" name="文本框 16">
                <a:extLst>
                  <a:ext uri="{FF2B5EF4-FFF2-40B4-BE49-F238E27FC236}">
                    <a16:creationId xmlns:a16="http://schemas.microsoft.com/office/drawing/2014/main" id="{0E701CDA-1E37-4B73-8335-93D495B5C5FF}"/>
                  </a:ext>
                </a:extLst>
              </p:cNvPr>
              <p:cNvSpPr txBox="1">
                <a:spLocks noRot="1" noChangeAspect="1" noMove="1" noResize="1" noEditPoints="1" noAdjustHandles="1" noChangeArrowheads="1" noChangeShapeType="1" noTextEdit="1"/>
              </p:cNvSpPr>
              <p:nvPr/>
            </p:nvSpPr>
            <p:spPr>
              <a:xfrm>
                <a:off x="4459140" y="5679828"/>
                <a:ext cx="4242340" cy="79432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B2AB1A8B-C7BF-4E8E-90F1-D3DCA8AE05E3}"/>
                  </a:ext>
                </a:extLst>
              </p:cNvPr>
              <p:cNvSpPr/>
              <p:nvPr/>
            </p:nvSpPr>
            <p:spPr>
              <a:xfrm>
                <a:off x="761116" y="2092950"/>
                <a:ext cx="5495127" cy="9391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kumimoji="1" lang="ja-JP" altLang="en-US" sz="2200" b="1" i="0" u="none" strike="noStrike" kern="1200" cap="none" spc="0" normalizeH="0" baseline="0" noProof="0" smtClean="0">
                          <a:ln>
                            <a:noFill/>
                          </a:ln>
                          <a:solidFill>
                            <a:prstClr val="black"/>
                          </a:solidFill>
                          <a:effectLst/>
                          <a:uLnTx/>
                          <a:uFillTx/>
                          <a:latin typeface="Cambria Math" panose="02040503050406030204" pitchFamily="18" charset="0"/>
                          <a:cs typeface="+mn-cs"/>
                        </a:rPr>
                        <m:t>𝐲</m:t>
                      </m:r>
                      <m:r>
                        <a:rPr kumimoji="1" lang="ja-JP" altLang="en-US" sz="2200" b="0" i="0" u="none" strike="noStrike" kern="1200" cap="none" spc="0" normalizeH="0" baseline="0" noProof="0">
                          <a:ln>
                            <a:noFill/>
                          </a:ln>
                          <a:solidFill>
                            <a:prstClr val="black"/>
                          </a:solidFill>
                          <a:effectLst/>
                          <a:uLnTx/>
                          <a:uFillTx/>
                          <a:latin typeface="Cambria Math" panose="02040503050406030204" pitchFamily="18" charset="0"/>
                          <a:cs typeface="+mn-cs"/>
                        </a:rPr>
                        <m:t>=</m:t>
                      </m:r>
                      <m:nary>
                        <m:naryPr>
                          <m:chr m:val="∑"/>
                          <m:limLoc m:val="subSup"/>
                          <m:ctrlP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t>𝑘</m:t>
                          </m:r>
                          <m:r>
                            <a:rPr kumimoji="1" lang="ja-JP" altLang="en-US" sz="22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t>𝐾</m:t>
                          </m:r>
                        </m:sup>
                        <m:e>
                          <m:sSub>
                            <m:sSubPr>
                              <m:ctrlP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2200" b="1" i="0" u="none" strike="noStrike" kern="1200" cap="none" spc="0" normalizeH="0" baseline="0" noProof="0">
                                  <a:ln>
                                    <a:noFill/>
                                  </a:ln>
                                  <a:solidFill>
                                    <a:prstClr val="black"/>
                                  </a:solidFill>
                                  <a:effectLst/>
                                  <a:uLnTx/>
                                  <a:uFillTx/>
                                  <a:latin typeface="Cambria Math" panose="02040503050406030204" pitchFamily="18" charset="0"/>
                                  <a:cs typeface="+mn-cs"/>
                                </a:rPr>
                                <m:t>𝐱</m:t>
                              </m:r>
                            </m:e>
                            <m:sub>
                              <m: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t>𝑘</m:t>
                              </m:r>
                            </m:sub>
                          </m:sSub>
                          <m:r>
                            <a:rPr kumimoji="1" lang="ja-JP" altLang="en-US" sz="2200" b="0" i="0"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1" lang="ja-JP" altLang="en-US" sz="2200" b="0" i="1" u="none" strike="noStrike" kern="1200" cap="none" spc="0" normalizeH="0" baseline="0" noProof="0" smtClean="0">
                                  <a:ln>
                                    <a:noFill/>
                                  </a:ln>
                                  <a:solidFill>
                                    <a:srgbClr val="2E75B6"/>
                                  </a:solidFill>
                                  <a:effectLst/>
                                  <a:uLnTx/>
                                  <a:uFillTx/>
                                  <a:latin typeface="Cambria Math" panose="02040503050406030204" pitchFamily="18" charset="0"/>
                                  <a:cs typeface="+mn-cs"/>
                                </a:rPr>
                              </m:ctrlPr>
                            </m:sSubSupPr>
                            <m:e>
                              <m:r>
                                <a:rPr kumimoji="1" lang="ja-JP" altLang="en-US" sz="2200" b="1" i="0" u="none" strike="noStrike" kern="1200" cap="none" spc="0" normalizeH="0" baseline="0" noProof="0">
                                  <a:ln>
                                    <a:noFill/>
                                  </a:ln>
                                  <a:solidFill>
                                    <a:srgbClr val="2E75B6"/>
                                  </a:solidFill>
                                  <a:effectLst/>
                                  <a:uLnTx/>
                                  <a:uFillTx/>
                                  <a:latin typeface="Cambria Math" panose="02040503050406030204" pitchFamily="18" charset="0"/>
                                  <a:cs typeface="+mn-cs"/>
                                </a:rPr>
                                <m:t>𝛃</m:t>
                              </m:r>
                            </m:e>
                            <m:sub>
                              <m:r>
                                <a:rPr kumimoji="1" lang="ja-JP" altLang="en-US" sz="2200" b="0" i="1" u="none" strike="noStrike" kern="1200" cap="none" spc="0" normalizeH="0" baseline="0" noProof="0">
                                  <a:ln>
                                    <a:noFill/>
                                  </a:ln>
                                  <a:solidFill>
                                    <a:srgbClr val="2E75B6"/>
                                  </a:solidFill>
                                  <a:effectLst/>
                                  <a:uLnTx/>
                                  <a:uFillTx/>
                                  <a:latin typeface="Cambria Math" panose="02040503050406030204" pitchFamily="18" charset="0"/>
                                  <a:cs typeface="+mn-cs"/>
                                </a:rPr>
                                <m:t>𝑘</m:t>
                              </m:r>
                            </m:sub>
                            <m:sup>
                              <m:r>
                                <a:rPr kumimoji="1" lang="en-US" altLang="ja-JP" sz="2200" b="0" i="1" u="none" strike="noStrike" kern="1200" cap="none" spc="0" normalizeH="0" baseline="0" noProof="0" smtClean="0">
                                  <a:ln>
                                    <a:noFill/>
                                  </a:ln>
                                  <a:solidFill>
                                    <a:srgbClr val="2E75B6"/>
                                  </a:solidFill>
                                  <a:effectLst/>
                                  <a:uLnTx/>
                                  <a:uFillTx/>
                                  <a:latin typeface="Cambria Math" panose="02040503050406030204" pitchFamily="18" charset="0"/>
                                  <a:cs typeface="+mn-cs"/>
                                </a:rPr>
                                <m:t>𝑐𝑜𝑛</m:t>
                              </m:r>
                            </m:sup>
                          </m:sSubSup>
                        </m:e>
                      </m:nary>
                      <m:r>
                        <a:rPr kumimoji="1" lang="ja-JP" altLang="en-US" sz="2200" b="0"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ja-JP" altLang="en-US" sz="22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ja-JP" altLang="en-US" sz="2200" b="1" i="0" u="none" strike="noStrike" kern="1200" cap="none" spc="0" normalizeH="0" baseline="0" noProof="0">
                              <a:ln>
                                <a:noFill/>
                              </a:ln>
                              <a:solidFill>
                                <a:prstClr val="black"/>
                              </a:solidFill>
                              <a:effectLst/>
                              <a:uLnTx/>
                              <a:uFillTx/>
                              <a:latin typeface="Cambria Math" panose="02040503050406030204" pitchFamily="18" charset="0"/>
                              <a:cs typeface="+mn-cs"/>
                            </a:rPr>
                            <m:t>𝐗</m:t>
                          </m:r>
                        </m:e>
                        <m:sup>
                          <m:r>
                            <a:rPr kumimoji="1" lang="en-US" altLang="ja-JP" sz="22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𝑑𝑖𝑠</m:t>
                          </m:r>
                        </m:sup>
                      </m:sSup>
                      <m:sSup>
                        <m:sSupPr>
                          <m:ctrlPr>
                            <a:rPr kumimoji="1" lang="ja-JP" altLang="en-US" sz="2200" b="0" i="1" u="none" strike="noStrike" kern="1200" cap="none" spc="0" normalizeH="0" baseline="0" noProof="0" smtClean="0">
                              <a:ln>
                                <a:noFill/>
                              </a:ln>
                              <a:solidFill>
                                <a:srgbClr val="EC6A6A"/>
                              </a:solidFill>
                              <a:effectLst/>
                              <a:uLnTx/>
                              <a:uFillTx/>
                              <a:latin typeface="Cambria Math" panose="02040503050406030204" pitchFamily="18" charset="0"/>
                              <a:cs typeface="+mn-cs"/>
                            </a:rPr>
                          </m:ctrlPr>
                        </m:sSupPr>
                        <m:e>
                          <m:r>
                            <a:rPr kumimoji="1" lang="ja-JP" altLang="en-US" sz="2200" b="1" i="0" u="none" strike="noStrike" kern="1200" cap="none" spc="0" normalizeH="0" baseline="0" noProof="0">
                              <a:ln>
                                <a:noFill/>
                              </a:ln>
                              <a:solidFill>
                                <a:srgbClr val="EC6A6A"/>
                              </a:solidFill>
                              <a:effectLst/>
                              <a:uLnTx/>
                              <a:uFillTx/>
                              <a:latin typeface="Cambria Math" panose="02040503050406030204" pitchFamily="18" charset="0"/>
                              <a:cs typeface="+mn-cs"/>
                            </a:rPr>
                            <m:t>𝛃</m:t>
                          </m:r>
                        </m:e>
                        <m:sup>
                          <m:r>
                            <a:rPr kumimoji="1" lang="en-US" altLang="ja-JP" sz="2200" b="0" i="1" u="none" strike="noStrike" kern="1200" cap="none" spc="0" normalizeH="0" baseline="0" noProof="0" smtClean="0">
                              <a:ln>
                                <a:noFill/>
                              </a:ln>
                              <a:solidFill>
                                <a:srgbClr val="EC6A6A"/>
                              </a:solidFill>
                              <a:effectLst/>
                              <a:uLnTx/>
                              <a:uFillTx/>
                              <a:latin typeface="Cambria Math" panose="02040503050406030204" pitchFamily="18" charset="0"/>
                              <a:cs typeface="+mn-cs"/>
                            </a:rPr>
                            <m:t>𝑑𝑖𝑠</m:t>
                          </m:r>
                        </m:sup>
                      </m:sSup>
                      <m:r>
                        <a:rPr kumimoji="1" lang="ja-JP" altLang="en-US" sz="22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ja-JP" altLang="en-US" sz="2200" b="1" i="0" u="none" strike="noStrike" kern="1200" cap="none" spc="0" normalizeH="0" baseline="0" noProof="0">
                          <a:ln>
                            <a:noFill/>
                          </a:ln>
                          <a:solidFill>
                            <a:prstClr val="black"/>
                          </a:solidFill>
                          <a:effectLst/>
                          <a:uLnTx/>
                          <a:uFillTx/>
                          <a:latin typeface="Cambria Math" panose="02040503050406030204" pitchFamily="18" charset="0"/>
                          <a:cs typeface="+mn-cs"/>
                        </a:rPr>
                        <m:t>𝛆</m:t>
                      </m:r>
                      <m:r>
                        <a:rPr kumimoji="1" lang="en-US" altLang="ja-JP" sz="22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en-US" altLang="ja-JP" sz="2200" b="0" i="0" u="none" strike="noStrike" kern="1200" cap="none" spc="0" normalizeH="0" baseline="0" noProof="0" dirty="0">
                  <a:ln>
                    <a:noFill/>
                  </a:ln>
                  <a:solidFill>
                    <a:prstClr val="black"/>
                  </a:solidFill>
                  <a:effectLst/>
                  <a:uLnTx/>
                  <a:uFillTx/>
                  <a:latin typeface="Yu Gothic" panose="020B0400000000000000" pitchFamily="50" charset="-128"/>
                  <a:ea typeface="Yu Gothic" panose="020B0400000000000000" pitchFamily="50" charset="-128"/>
                  <a:cs typeface="+mn-cs"/>
                </a:endParaRPr>
              </a:p>
            </p:txBody>
          </p:sp>
        </mc:Choice>
        <mc:Fallback xmlns="">
          <p:sp>
            <p:nvSpPr>
              <p:cNvPr id="18" name="矩形 17">
                <a:extLst>
                  <a:ext uri="{FF2B5EF4-FFF2-40B4-BE49-F238E27FC236}">
                    <a16:creationId xmlns:a16="http://schemas.microsoft.com/office/drawing/2014/main" id="{B2AB1A8B-C7BF-4E8E-90F1-D3DCA8AE05E3}"/>
                  </a:ext>
                </a:extLst>
              </p:cNvPr>
              <p:cNvSpPr>
                <a:spLocks noRot="1" noChangeAspect="1" noMove="1" noResize="1" noEditPoints="1" noAdjustHandles="1" noChangeArrowheads="1" noChangeShapeType="1" noTextEdit="1"/>
              </p:cNvSpPr>
              <p:nvPr/>
            </p:nvSpPr>
            <p:spPr>
              <a:xfrm>
                <a:off x="761116" y="2092950"/>
                <a:ext cx="5495127" cy="93916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90DF9D95-E770-4AFF-8090-F80B8FF7AB60}"/>
                  </a:ext>
                </a:extLst>
              </p:cNvPr>
              <p:cNvSpPr txBox="1"/>
              <p:nvPr/>
            </p:nvSpPr>
            <p:spPr>
              <a:xfrm>
                <a:off x="670452" y="2890237"/>
                <a:ext cx="6814941" cy="700320"/>
              </a:xfrm>
              <a:prstGeom prst="rect">
                <a:avLst/>
              </a:prstGeom>
              <a:noFill/>
            </p:spPr>
            <p:txBody>
              <a:bodyPr wrap="square">
                <a:spAutoFit/>
              </a:bodyPr>
              <a:lstStyle/>
              <a:p>
                <a:pPr lvl="0">
                  <a:lnSpc>
                    <a:spcPct val="120000"/>
                  </a:lnSpc>
                  <a:defRPr/>
                </a:pPr>
                <a14:m>
                  <m:oMathPara xmlns:m="http://schemas.openxmlformats.org/officeDocument/2006/math">
                    <m:oMathParaPr>
                      <m:jc m:val="left"/>
                    </m:oMathParaPr>
                    <m:oMath xmlns:m="http://schemas.openxmlformats.org/officeDocument/2006/math">
                      <m:sSubSup>
                        <m:sSubSupPr>
                          <m:ctrlPr>
                            <a:rPr kumimoji="1" lang="ja-JP" altLang="ja-JP" sz="2200" b="0" i="1" u="none" strike="noStrike" kern="1200" cap="none" spc="0" normalizeH="0" baseline="0" noProof="0" smtClean="0">
                              <a:ln>
                                <a:noFill/>
                              </a:ln>
                              <a:solidFill>
                                <a:prstClr val="black"/>
                              </a:solidFill>
                              <a:effectLst/>
                              <a:uLnTx/>
                              <a:uFillTx/>
                              <a:latin typeface="Cambria Math" panose="02040503050406030204" pitchFamily="18" charset="0"/>
                            </a:rPr>
                          </m:ctrlPr>
                        </m:sSubSupPr>
                        <m:e>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𝛃</m:t>
                          </m:r>
                        </m:e>
                        <m:sub>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𝑘</m:t>
                          </m:r>
                        </m:sub>
                        <m:sup>
                          <m:r>
                            <a:rPr kumimoji="1" lang="en-US" altLang="ja-JP" sz="2200" b="0" i="1" u="none" strike="noStrike" kern="1200" cap="none" spc="0" normalizeH="0" baseline="0" noProof="0" smtClean="0">
                              <a:ln>
                                <a:noFill/>
                              </a:ln>
                              <a:solidFill>
                                <a:prstClr val="black"/>
                              </a:solidFill>
                              <a:effectLst/>
                              <a:uLnTx/>
                              <a:uFillTx/>
                              <a:latin typeface="Cambria Math" panose="02040503050406030204" pitchFamily="18" charset="0"/>
                            </a:rPr>
                            <m:t>𝑐𝑜𝑛</m:t>
                          </m:r>
                        </m:sup>
                      </m:sSubSup>
                      <m:r>
                        <a:rPr kumimoji="1" lang="en-US" altLang="ja-JP" sz="2200" b="0" i="0" u="none" strike="noStrike" kern="1200" cap="none" spc="0" normalizeH="0" baseline="0" noProof="0">
                          <a:ln>
                            <a:noFill/>
                          </a:ln>
                          <a:solidFill>
                            <a:prstClr val="black"/>
                          </a:solidFill>
                          <a:effectLst/>
                          <a:uLnTx/>
                          <a:uFillTx/>
                          <a:latin typeface="Cambria Math" panose="02040503050406030204" pitchFamily="18" charset="0"/>
                        </a:rPr>
                        <m:t>=</m:t>
                      </m:r>
                      <m:sSub>
                        <m:sSubPr>
                          <m:ctrlPr>
                            <a:rPr kumimoji="1" lang="ja-JP" altLang="ja-JP" sz="22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𝛽</m:t>
                          </m:r>
                        </m:e>
                        <m:sub>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𝑘</m:t>
                          </m:r>
                        </m:sub>
                      </m:sSub>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𝟏</m:t>
                      </m:r>
                      <m:r>
                        <a:rPr kumimoji="1" lang="en-US" altLang="ja-JP" sz="2200" b="0" i="0" u="none" strike="noStrike" kern="1200" cap="none" spc="0" normalizeH="0" baseline="0" noProof="0">
                          <a:ln>
                            <a:noFill/>
                          </a:ln>
                          <a:solidFill>
                            <a:prstClr val="black"/>
                          </a:solidFill>
                          <a:effectLst/>
                          <a:uLnTx/>
                          <a:uFillTx/>
                          <a:latin typeface="Cambria Math" panose="02040503050406030204" pitchFamily="18" charset="0"/>
                        </a:rPr>
                        <m:t>+</m:t>
                      </m:r>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𝐄</m:t>
                      </m:r>
                      <m:sSubSup>
                        <m:sSubSupPr>
                          <m:ctrlPr>
                            <a:rPr kumimoji="1" lang="ja-JP" altLang="ja-JP" sz="22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𝛄</m:t>
                          </m:r>
                        </m:e>
                        <m:sub>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𝑘</m:t>
                          </m:r>
                        </m:sub>
                        <m:sup>
                          <m:r>
                            <a:rPr kumimoji="1" lang="en-US" altLang="ja-JP" sz="2200" b="0" i="1" u="none" strike="noStrike" kern="1200" cap="none" spc="0" normalizeH="0" baseline="0" noProof="0" smtClean="0">
                              <a:ln>
                                <a:noFill/>
                              </a:ln>
                              <a:solidFill>
                                <a:prstClr val="black"/>
                              </a:solidFill>
                              <a:effectLst/>
                              <a:uLnTx/>
                              <a:uFillTx/>
                              <a:latin typeface="Cambria Math" panose="02040503050406030204" pitchFamily="18" charset="0"/>
                            </a:rPr>
                            <m:t>𝑐𝑜𝑛</m:t>
                          </m:r>
                        </m:sup>
                      </m:sSubSup>
                      <m:r>
                        <a:rPr kumimoji="1" lang="en-US" altLang="ja-JP" sz="2200" b="0" i="0" u="none" strike="noStrike" kern="1200" cap="none" spc="0" normalizeH="0" baseline="0" noProof="0">
                          <a:ln>
                            <a:noFill/>
                          </a:ln>
                          <a:solidFill>
                            <a:prstClr val="black"/>
                          </a:solidFill>
                          <a:effectLst/>
                          <a:uLnTx/>
                          <a:uFillTx/>
                          <a:latin typeface="Cambria Math" panose="02040503050406030204" pitchFamily="18" charset="0"/>
                        </a:rPr>
                        <m:t>,</m:t>
                      </m:r>
                      <m:r>
                        <a:rPr kumimoji="1" lang="en-US" altLang="ja-JP" sz="2200" b="0" i="0" u="none" strike="noStrike" kern="1200" cap="none" spc="0" normalizeH="0" baseline="0" noProof="0" smtClean="0">
                          <a:ln>
                            <a:noFill/>
                          </a:ln>
                          <a:solidFill>
                            <a:prstClr val="black"/>
                          </a:solidFill>
                          <a:effectLst/>
                          <a:uLnTx/>
                          <a:uFillTx/>
                          <a:latin typeface="Cambria Math" panose="02040503050406030204" pitchFamily="18" charset="0"/>
                        </a:rPr>
                        <m:t>  </m:t>
                      </m:r>
                      <m:sSubSup>
                        <m:sSubSupPr>
                          <m:ctrlPr>
                            <a:rPr kumimoji="1" lang="ja-JP" altLang="ja-JP" sz="22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𝛄</m:t>
                          </m:r>
                        </m:e>
                        <m:sub>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𝑘</m:t>
                          </m:r>
                        </m:sub>
                        <m:sup>
                          <m:r>
                            <a:rPr kumimoji="1" lang="en-US" altLang="ja-JP" sz="2200" b="0" i="1" u="none" strike="noStrike" kern="1200" cap="none" spc="0" normalizeH="0" baseline="0" noProof="0" smtClean="0">
                              <a:ln>
                                <a:noFill/>
                              </a:ln>
                              <a:solidFill>
                                <a:prstClr val="black"/>
                              </a:solidFill>
                              <a:effectLst/>
                              <a:uLnTx/>
                              <a:uFillTx/>
                              <a:latin typeface="Cambria Math" panose="02040503050406030204" pitchFamily="18" charset="0"/>
                            </a:rPr>
                            <m:t>𝑐𝑜𝑛</m:t>
                          </m:r>
                        </m:sup>
                      </m:sSubSup>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m:t>
                      </m:r>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𝑁</m:t>
                      </m:r>
                      <m:d>
                        <m:dPr>
                          <m:ctrlPr>
                            <a:rPr kumimoji="1" lang="ja-JP" altLang="ja-JP" sz="2200" b="1" i="1" u="none" strike="noStrike" kern="1200" cap="none" spc="0" normalizeH="0" baseline="0" noProof="0">
                              <a:ln>
                                <a:noFill/>
                              </a:ln>
                              <a:solidFill>
                                <a:prstClr val="black"/>
                              </a:solidFill>
                              <a:effectLst/>
                              <a:uLnTx/>
                              <a:uFillTx/>
                              <a:latin typeface="Cambria Math" panose="02040503050406030204" pitchFamily="18" charset="0"/>
                            </a:rPr>
                          </m:ctrlPr>
                        </m:dPr>
                        <m:e>
                          <m:sSub>
                            <m:sSubPr>
                              <m:ctrlPr>
                                <a:rPr kumimoji="1" lang="ja-JP" altLang="ja-JP" sz="22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rPr>
                                <m:t>𝟎</m:t>
                              </m:r>
                            </m:e>
                            <m:sub>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rPr>
                                <m:t>𝐿</m:t>
                              </m:r>
                            </m:sub>
                          </m:sSub>
                          <m:r>
                            <a:rPr kumimoji="1" lang="en-US" altLang="ja-JP" sz="2200" b="1" i="0" u="none" strike="noStrike" kern="1200" cap="none" spc="0" normalizeH="0" baseline="0" noProof="0">
                              <a:ln>
                                <a:noFill/>
                              </a:ln>
                              <a:solidFill>
                                <a:prstClr val="black"/>
                              </a:solidFill>
                              <a:effectLst/>
                              <a:uLnTx/>
                              <a:uFillTx/>
                              <a:latin typeface="Cambria Math" panose="02040503050406030204" pitchFamily="18" charset="0"/>
                            </a:rPr>
                            <m:t>,</m:t>
                          </m:r>
                          <m:sSubSup>
                            <m:sSubSupPr>
                              <m:ctrlPr>
                                <a:rPr lang="en-US" altLang="ja-JP" sz="2200" i="1" smtClean="0">
                                  <a:solidFill>
                                    <a:schemeClr val="tx1"/>
                                  </a:solidFill>
                                  <a:latin typeface="Cambria Math" panose="02040503050406030204" pitchFamily="18" charset="0"/>
                                  <a:ea typeface="Noto Sans CJK JP Regular" panose="020B0500000000000000" pitchFamily="34" charset="-128"/>
                                </a:rPr>
                              </m:ctrlPr>
                            </m:sSubSupPr>
                            <m:e>
                              <m:r>
                                <a:rPr lang="ja-JP" altLang="en-US" sz="2200">
                                  <a:solidFill>
                                    <a:schemeClr val="tx1"/>
                                  </a:solidFill>
                                  <a:latin typeface="Cambria Math" panose="02040503050406030204" pitchFamily="18" charset="0"/>
                                  <a:ea typeface="Noto Sans CJK JP Regular" panose="020B0500000000000000" pitchFamily="34" charset="-128"/>
                                </a:rPr>
                                <m:t>𝜎</m:t>
                              </m:r>
                            </m:e>
                            <m:sub>
                              <m:r>
                                <a:rPr lang="en-US" altLang="ja-JP" sz="2200">
                                  <a:solidFill>
                                    <a:schemeClr val="tx1"/>
                                  </a:solidFill>
                                  <a:latin typeface="Cambria Math" panose="02040503050406030204" pitchFamily="18" charset="0"/>
                                  <a:ea typeface="Noto Sans CJK JP Regular" panose="020B0500000000000000" pitchFamily="34" charset="-128"/>
                                </a:rPr>
                                <m:t>𝑘</m:t>
                              </m:r>
                            </m:sub>
                            <m:sup>
                              <m:r>
                                <a:rPr lang="en-US" altLang="ja-JP" sz="2200">
                                  <a:solidFill>
                                    <a:schemeClr val="tx1"/>
                                  </a:solidFill>
                                  <a:latin typeface="Cambria Math" panose="02040503050406030204" pitchFamily="18" charset="0"/>
                                  <a:ea typeface="Noto Sans CJK JP Regular" panose="020B0500000000000000" pitchFamily="34" charset="-128"/>
                                </a:rPr>
                                <m:t>2</m:t>
                              </m:r>
                            </m:sup>
                          </m:sSubSup>
                          <m:r>
                            <a:rPr lang="el-GR" altLang="ja-JP" sz="2200">
                              <a:solidFill>
                                <a:schemeClr val="tx1"/>
                              </a:solidFill>
                              <a:latin typeface="Cambria Math" panose="02040503050406030204" pitchFamily="18" charset="0"/>
                              <a:ea typeface="Noto Sans CJK JP Regular" panose="020B0500000000000000" pitchFamily="34" charset="-128"/>
                            </a:rPr>
                            <m:t>𝚲</m:t>
                          </m:r>
                          <m:d>
                            <m:dPr>
                              <m:ctrlPr>
                                <a:rPr lang="en-US" altLang="ja-JP" sz="2200" i="1">
                                  <a:solidFill>
                                    <a:schemeClr val="tx1"/>
                                  </a:solidFill>
                                  <a:latin typeface="Cambria Math" panose="02040503050406030204" pitchFamily="18" charset="0"/>
                                  <a:ea typeface="Noto Sans CJK JP Regular" panose="020B0500000000000000" pitchFamily="34" charset="-128"/>
                                </a:rPr>
                              </m:ctrlPr>
                            </m:dPr>
                            <m:e>
                              <m:sSub>
                                <m:sSubPr>
                                  <m:ctrlPr>
                                    <a:rPr lang="en-US" altLang="ja-JP" sz="2200" i="1">
                                      <a:solidFill>
                                        <a:schemeClr val="tx1"/>
                                      </a:solidFill>
                                      <a:latin typeface="Cambria Math" panose="02040503050406030204" pitchFamily="18" charset="0"/>
                                      <a:ea typeface="Noto Sans CJK JP Regular" panose="020B0500000000000000" pitchFamily="34" charset="-128"/>
                                    </a:rPr>
                                  </m:ctrlPr>
                                </m:sSubPr>
                                <m:e>
                                  <m:r>
                                    <a:rPr lang="ja-JP" altLang="en-US" sz="2200">
                                      <a:solidFill>
                                        <a:schemeClr val="tx1"/>
                                      </a:solidFill>
                                      <a:latin typeface="Cambria Math" panose="02040503050406030204" pitchFamily="18" charset="0"/>
                                      <a:ea typeface="Noto Sans CJK JP Regular" panose="020B0500000000000000" pitchFamily="34" charset="-128"/>
                                    </a:rPr>
                                    <m:t>𝛼</m:t>
                                  </m:r>
                                </m:e>
                                <m:sub>
                                  <m:r>
                                    <a:rPr lang="en-US" altLang="ja-JP" sz="2200">
                                      <a:solidFill>
                                        <a:schemeClr val="tx1"/>
                                      </a:solidFill>
                                      <a:latin typeface="Cambria Math" panose="02040503050406030204" pitchFamily="18" charset="0"/>
                                      <a:ea typeface="Noto Sans CJK JP Regular" panose="020B0500000000000000" pitchFamily="34" charset="-128"/>
                                    </a:rPr>
                                    <m:t>𝑘</m:t>
                                  </m:r>
                                </m:sub>
                              </m:sSub>
                            </m:e>
                          </m:d>
                        </m:e>
                      </m:d>
                    </m:oMath>
                  </m:oMathPara>
                </a14:m>
                <a:br>
                  <a:rPr kumimoji="1" lang="en-US" altLang="ja-JP" sz="2200" b="0" i="0" u="none" strike="noStrike" kern="1200" cap="none" spc="0" normalizeH="0" baseline="0" noProof="0" dirty="0">
                    <a:ln>
                      <a:noFill/>
                    </a:ln>
                    <a:solidFill>
                      <a:prstClr val="black"/>
                    </a:solidFill>
                    <a:effectLst/>
                    <a:uLnTx/>
                    <a:uFillTx/>
                    <a:latin typeface="Yu Gothic" panose="020B0400000000000000" pitchFamily="50" charset="-128"/>
                    <a:ea typeface="Yu Gothic" panose="020B0400000000000000" pitchFamily="50" charset="-128"/>
                  </a:rPr>
                </a:br>
                <a:endParaRPr kumimoji="1" lang="ja-JP" altLang="en-US" sz="2200" b="0" i="0" u="none" strike="noStrike" kern="1200" cap="none" spc="0" normalizeH="0" baseline="0" noProof="0" dirty="0">
                  <a:ln>
                    <a:noFill/>
                  </a:ln>
                  <a:solidFill>
                    <a:prstClr val="black"/>
                  </a:solidFill>
                  <a:effectLst/>
                  <a:uLnTx/>
                  <a:uFillTx/>
                  <a:latin typeface="Yu Gothic" panose="020B0400000000000000" pitchFamily="50" charset="-128"/>
                  <a:ea typeface="Yu Gothic" panose="020B0400000000000000" pitchFamily="50" charset="-128"/>
                </a:endParaRPr>
              </a:p>
            </p:txBody>
          </p:sp>
        </mc:Choice>
        <mc:Fallback xmlns="">
          <p:sp>
            <p:nvSpPr>
              <p:cNvPr id="19" name="文本框 18">
                <a:extLst>
                  <a:ext uri="{FF2B5EF4-FFF2-40B4-BE49-F238E27FC236}">
                    <a16:creationId xmlns:a16="http://schemas.microsoft.com/office/drawing/2014/main" id="{90DF9D95-E770-4AFF-8090-F80B8FF7AB60}"/>
                  </a:ext>
                </a:extLst>
              </p:cNvPr>
              <p:cNvSpPr txBox="1">
                <a:spLocks noRot="1" noChangeAspect="1" noMove="1" noResize="1" noEditPoints="1" noAdjustHandles="1" noChangeArrowheads="1" noChangeShapeType="1" noTextEdit="1"/>
              </p:cNvSpPr>
              <p:nvPr/>
            </p:nvSpPr>
            <p:spPr>
              <a:xfrm>
                <a:off x="670452" y="2890237"/>
                <a:ext cx="6814941" cy="70032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26297CC4-CE31-4B78-9CBE-DB481CB9A245}"/>
                  </a:ext>
                </a:extLst>
              </p:cNvPr>
              <p:cNvSpPr/>
              <p:nvPr/>
            </p:nvSpPr>
            <p:spPr>
              <a:xfrm>
                <a:off x="5355448" y="2261860"/>
                <a:ext cx="1760995" cy="6283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left"/>
                    </m:oMathParaPr>
                    <m:oMath xmlns:m="http://schemas.openxmlformats.org/officeDocument/2006/math">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cs typeface="+mn-cs"/>
                        </a:rPr>
                        <m:t>𝛆</m:t>
                      </m:r>
                      <m:r>
                        <a:rPr kumimoji="1" lang="en-US" altLang="ja-JP" sz="22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cs typeface="+mn-cs"/>
                        </a:rPr>
                        <m:t>𝑁</m:t>
                      </m:r>
                      <m:d>
                        <m:dPr>
                          <m:ctrlPr>
                            <a:rPr kumimoji="1" lang="ja-JP" altLang="ja-JP" sz="22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cs typeface="+mn-cs"/>
                            </a:rPr>
                            <m:t>𝟎</m:t>
                          </m:r>
                          <m:r>
                            <a:rPr kumimoji="1" lang="en-US" altLang="ja-JP" sz="2200" b="1" i="0"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ja-JP" altLang="ja-JP" sz="22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cs typeface="+mn-cs"/>
                                </a:rPr>
                                <m:t>𝜎</m:t>
                              </m:r>
                            </m:e>
                            <m:sup>
                              <m:r>
                                <a:rPr kumimoji="1" lang="en-US" altLang="ja-JP" sz="22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1" lang="en-US" altLang="ja-JP" sz="2200" b="1" i="1" u="none" strike="noStrike" kern="1200" cap="none" spc="0" normalizeH="0" baseline="0" noProof="0">
                              <a:ln>
                                <a:noFill/>
                              </a:ln>
                              <a:solidFill>
                                <a:prstClr val="black"/>
                              </a:solidFill>
                              <a:effectLst/>
                              <a:uLnTx/>
                              <a:uFillTx/>
                              <a:latin typeface="Cambria Math" panose="02040503050406030204" pitchFamily="18" charset="0"/>
                              <a:cs typeface="+mn-cs"/>
                            </a:rPr>
                            <m:t>𝐈</m:t>
                          </m:r>
                        </m:e>
                      </m:d>
                    </m:oMath>
                  </m:oMathPara>
                </a14:m>
                <a:endParaRPr kumimoji="1" lang="ja-JP" altLang="en-US" sz="2200" b="0" i="0" u="none" strike="noStrike" kern="1200" cap="none" spc="0" normalizeH="0" baseline="0" noProof="0" dirty="0">
                  <a:ln>
                    <a:noFill/>
                  </a:ln>
                  <a:solidFill>
                    <a:prstClr val="black"/>
                  </a:solidFill>
                  <a:effectLst/>
                  <a:uLnTx/>
                  <a:uFillTx/>
                  <a:latin typeface="Yu Gothic" panose="020B0400000000000000" pitchFamily="50" charset="-128"/>
                  <a:ea typeface="Yu Gothic" panose="020B0400000000000000" pitchFamily="50" charset="-128"/>
                  <a:cs typeface="+mn-cs"/>
                </a:endParaRPr>
              </a:p>
            </p:txBody>
          </p:sp>
        </mc:Choice>
        <mc:Fallback xmlns="">
          <p:sp>
            <p:nvSpPr>
              <p:cNvPr id="20" name="矩形 19">
                <a:extLst>
                  <a:ext uri="{FF2B5EF4-FFF2-40B4-BE49-F238E27FC236}">
                    <a16:creationId xmlns:a16="http://schemas.microsoft.com/office/drawing/2014/main" id="{26297CC4-CE31-4B78-9CBE-DB481CB9A245}"/>
                  </a:ext>
                </a:extLst>
              </p:cNvPr>
              <p:cNvSpPr>
                <a:spLocks noRot="1" noChangeAspect="1" noMove="1" noResize="1" noEditPoints="1" noAdjustHandles="1" noChangeArrowheads="1" noChangeShapeType="1" noTextEdit="1"/>
              </p:cNvSpPr>
              <p:nvPr/>
            </p:nvSpPr>
            <p:spPr>
              <a:xfrm>
                <a:off x="5355448" y="2261860"/>
                <a:ext cx="1760995" cy="628377"/>
              </a:xfrm>
              <a:prstGeom prst="rect">
                <a:avLst/>
              </a:prstGeom>
              <a:blipFill>
                <a:blip r:embed="rId8"/>
                <a:stretch>
                  <a:fillRect/>
                </a:stretch>
              </a:blipFill>
            </p:spPr>
            <p:txBody>
              <a:bodyPr/>
              <a:lstStyle/>
              <a:p>
                <a:r>
                  <a:rPr lang="ja-JP" altLang="en-US">
                    <a:noFill/>
                  </a:rPr>
                  <a:t> </a:t>
                </a:r>
              </a:p>
            </p:txBody>
          </p:sp>
        </mc:Fallback>
      </mc:AlternateContent>
      <p:sp>
        <p:nvSpPr>
          <p:cNvPr id="21" name="文本框 20">
            <a:extLst>
              <a:ext uri="{FF2B5EF4-FFF2-40B4-BE49-F238E27FC236}">
                <a16:creationId xmlns:a16="http://schemas.microsoft.com/office/drawing/2014/main" id="{DC38B70F-AB18-42C5-BED2-CBFFCFFE8920}"/>
              </a:ext>
            </a:extLst>
          </p:cNvPr>
          <p:cNvSpPr txBox="1"/>
          <p:nvPr/>
        </p:nvSpPr>
        <p:spPr>
          <a:xfrm>
            <a:off x="2489148" y="5834799"/>
            <a:ext cx="2417577" cy="369332"/>
          </a:xfrm>
          <a:prstGeom prst="rect">
            <a:avLst/>
          </a:prstGeom>
          <a:noFill/>
        </p:spPr>
        <p:txBody>
          <a:bodyPr wrap="square">
            <a:spAutoFit/>
          </a:bodyPr>
          <a:lstStyle/>
          <a:p>
            <a:r>
              <a:rPr lang="en-US" altLang="ja-JP" sz="1800" dirty="0">
                <a:solidFill>
                  <a:prstClr val="black"/>
                </a:solidFill>
                <a:latin typeface="+mj-lt"/>
                <a:ea typeface="Yu Gothic" panose="020B0400000000000000" pitchFamily="50" charset="-128"/>
              </a:rPr>
              <a:t>Regularization terms:</a:t>
            </a:r>
            <a:endParaRPr lang="ja-JP" altLang="en-US" dirty="0"/>
          </a:p>
        </p:txBody>
      </p:sp>
    </p:spTree>
    <p:extLst>
      <p:ext uri="{BB962C8B-B14F-4D97-AF65-F5344CB8AC3E}">
        <p14:creationId xmlns:p14="http://schemas.microsoft.com/office/powerpoint/2010/main" val="64610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 the proposed fusion model</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sp>
        <p:nvSpPr>
          <p:cNvPr id="5" name="矩形 4">
            <a:extLst>
              <a:ext uri="{FF2B5EF4-FFF2-40B4-BE49-F238E27FC236}">
                <a16:creationId xmlns:a16="http://schemas.microsoft.com/office/drawing/2014/main" id="{88E4D0CE-1CF9-4099-B018-2EC76D29CC11}"/>
              </a:ext>
            </a:extLst>
          </p:cNvPr>
          <p:cNvSpPr/>
          <p:nvPr/>
        </p:nvSpPr>
        <p:spPr>
          <a:xfrm>
            <a:off x="2125617" y="1811316"/>
            <a:ext cx="7093305" cy="780289"/>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矩形 5">
            <a:extLst>
              <a:ext uri="{FF2B5EF4-FFF2-40B4-BE49-F238E27FC236}">
                <a16:creationId xmlns:a16="http://schemas.microsoft.com/office/drawing/2014/main" id="{B6CAE6D8-959C-4DA8-B6DF-089545A6D09B}"/>
              </a:ext>
            </a:extLst>
          </p:cNvPr>
          <p:cNvSpPr/>
          <p:nvPr/>
        </p:nvSpPr>
        <p:spPr>
          <a:xfrm>
            <a:off x="368368" y="1207043"/>
            <a:ext cx="10692351" cy="461665"/>
          </a:xfrm>
          <a:prstGeom prst="rect">
            <a:avLst/>
          </a:prstGeom>
        </p:spPr>
        <p:txBody>
          <a:bodyPr wrap="none">
            <a:spAutoFit/>
          </a:bodyPr>
          <a:lstStyle/>
          <a:p>
            <a:r>
              <a:rPr lang="en-US" altLang="ja-JP" sz="2400" dirty="0">
                <a:solidFill>
                  <a:prstClr val="black"/>
                </a:solidFill>
                <a:latin typeface="+mj-lt"/>
                <a:ea typeface="Yu Gothic Medium" panose="020B0500000000000000" pitchFamily="50" charset="-128"/>
              </a:rPr>
              <a:t>The proposed model could be rewritten as the following </a:t>
            </a:r>
            <a:r>
              <a:rPr lang="en-US" altLang="ja-JP" sz="2400" b="1" dirty="0">
                <a:solidFill>
                  <a:prstClr val="black"/>
                </a:solidFill>
                <a:latin typeface="+mj-lt"/>
                <a:ea typeface="Yu Gothic Medium" panose="020B0500000000000000" pitchFamily="50" charset="-128"/>
              </a:rPr>
              <a:t>linear mixed model</a:t>
            </a:r>
            <a:r>
              <a:rPr lang="en-US" altLang="ja-JP" sz="2400" dirty="0">
                <a:solidFill>
                  <a:prstClr val="black"/>
                </a:solidFill>
                <a:latin typeface="+mj-lt"/>
                <a:ea typeface="Yu Gothic Medium" panose="020B0500000000000000" pitchFamily="50" charset="-128"/>
              </a:rPr>
              <a:t>.</a:t>
            </a:r>
            <a:endParaRPr lang="ja-JP" altLang="en-US" sz="2000" dirty="0">
              <a:latin typeface="+mj-lt"/>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D1EA1052-0D35-435E-9180-5F068A50A249}"/>
                  </a:ext>
                </a:extLst>
              </p:cNvPr>
              <p:cNvSpPr/>
              <p:nvPr/>
            </p:nvSpPr>
            <p:spPr>
              <a:xfrm>
                <a:off x="3347264" y="3976061"/>
                <a:ext cx="6096001" cy="1347548"/>
              </a:xfrm>
              <a:prstGeom prst="rect">
                <a:avLst/>
              </a:prstGeom>
            </p:spPr>
            <p:txBody>
              <a:bodyPr wrap="square">
                <a:spAutoFit/>
              </a:bodyPr>
              <a:lstStyle/>
              <a:p>
                <a14:m>
                  <m:oMath xmlns:m="http://schemas.openxmlformats.org/officeDocument/2006/math">
                    <m:acc>
                      <m:accPr>
                        <m:chr m:val="̃"/>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acc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𝐕</m:t>
                        </m:r>
                      </m:e>
                    </m:acc>
                    <m:d>
                      <m:d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d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𝚯</m:t>
                        </m:r>
                      </m:e>
                    </m:d>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d>
                      <m:dPr>
                        <m:begChr m:val="["/>
                        <m:endChr m:val="]"/>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dPr>
                      <m:e>
                        <m:m>
                          <m:mPr>
                            <m:mcs>
                              <m:mc>
                                <m:mcPr>
                                  <m:count m:val="3"/>
                                  <m:mcJc m:val="center"/>
                                </m:mcPr>
                              </m:mc>
                            </m:mcs>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mPr>
                          <m:m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𝐕</m:t>
                              </m:r>
                              <m:d>
                                <m:d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dPr>
                                <m:e>
                                  <m:sSub>
                                    <m:sSub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𝛉</m:t>
                                      </m:r>
                                    </m:e>
                                    <m:sub>
                                      <m:r>
                                        <a:rPr lang="en-US" altLang="ja-JP" sz="2000" kern="100">
                                          <a:latin typeface="Cambria Math" panose="02040503050406030204" pitchFamily="18" charset="0"/>
                                          <a:ea typeface="DengXian" panose="02010600030101010101" pitchFamily="2" charset="-122"/>
                                          <a:cs typeface="Arial" panose="020B0604020202020204" pitchFamily="34" charset="0"/>
                                        </a:rPr>
                                        <m:t>1</m:t>
                                      </m:r>
                                    </m:sub>
                                  </m:sSub>
                                </m:e>
                              </m:d>
                            </m:e>
                            <m:e>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e>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𝟎</m:t>
                              </m:r>
                            </m:e>
                          </m:mr>
                          <m:mr>
                            <m:e>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e>
                            <m:e>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e>
                            <m:e>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e>
                          </m:mr>
                          <m:m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𝟎</m:t>
                              </m:r>
                            </m:e>
                            <m:e>
                              <m:r>
                                <a:rPr lang="en-US" altLang="ja-JP" sz="2000" b="1" kern="100">
                                  <a:latin typeface="Cambria Math" panose="02040503050406030204" pitchFamily="18" charset="0"/>
                                  <a:ea typeface="DengXian" panose="02010600030101010101" pitchFamily="2" charset="-122"/>
                                  <a:cs typeface="Arial" panose="020B0604020202020204" pitchFamily="34" charset="0"/>
                                </a:rPr>
                                <m:t>⋯</m:t>
                              </m:r>
                            </m:e>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𝐕</m:t>
                              </m:r>
                              <m:d>
                                <m:d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dPr>
                                <m:e>
                                  <m:sSub>
                                    <m:sSub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𝛉</m:t>
                                      </m:r>
                                    </m:e>
                                    <m:sub>
                                      <m:r>
                                        <a:rPr lang="en-US" altLang="ja-JP" sz="2000" i="1" kern="100">
                                          <a:latin typeface="Cambria Math" panose="02040503050406030204" pitchFamily="18" charset="0"/>
                                          <a:ea typeface="DengXian" panose="02010600030101010101" pitchFamily="2" charset="-122"/>
                                          <a:cs typeface="Arial" panose="020B0604020202020204" pitchFamily="34" charset="0"/>
                                        </a:rPr>
                                        <m:t>𝐾</m:t>
                                      </m:r>
                                    </m:sub>
                                  </m:sSub>
                                </m:e>
                              </m:d>
                            </m:e>
                          </m:mr>
                        </m:m>
                      </m:e>
                    </m:d>
                    <m:r>
                      <a:rPr lang="en-US" altLang="ja-JP" sz="2000" b="1" i="1" kern="100">
                        <a:latin typeface="Cambria Math" panose="02040503050406030204" pitchFamily="18" charset="0"/>
                        <a:ea typeface="DengXian" panose="02010600030101010101" pitchFamily="2" charset="-122"/>
                        <a:cs typeface="Arial" panose="020B0604020202020204" pitchFamily="34" charset="0"/>
                      </a:rPr>
                      <m:t>,</m:t>
                    </m:r>
                  </m:oMath>
                </a14:m>
                <a:r>
                  <a:rPr lang="en-US" altLang="ja-JP" sz="2000" b="1" dirty="0"/>
                  <a:t> </a:t>
                </a:r>
                <a14:m>
                  <m:oMath xmlns:m="http://schemas.openxmlformats.org/officeDocument/2006/math">
                    <m:r>
                      <a:rPr lang="en-US" altLang="ja-JP" sz="2000" b="1">
                        <a:latin typeface="Cambria Math" panose="02040503050406030204" pitchFamily="18" charset="0"/>
                      </a:rPr>
                      <m:t>𝐕</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ja-JP" altLang="en-US" sz="2000" b="1">
                                <a:latin typeface="Cambria Math" panose="02040503050406030204" pitchFamily="18" charset="0"/>
                              </a:rPr>
                              <m:t>𝛉</m:t>
                            </m:r>
                          </m:e>
                          <m:sub>
                            <m:r>
                              <a:rPr lang="en-US" altLang="ja-JP" sz="2000" i="1">
                                <a:latin typeface="Cambria Math" panose="02040503050406030204" pitchFamily="18" charset="0"/>
                              </a:rPr>
                              <m:t>𝑘</m:t>
                            </m:r>
                          </m:sub>
                        </m:sSub>
                      </m:e>
                    </m:d>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sSub>
                          <m:sSubPr>
                            <m:ctrlPr>
                              <a:rPr lang="en-US" altLang="ja-JP" sz="2000" i="1">
                                <a:latin typeface="Cambria Math" panose="02040503050406030204" pitchFamily="18" charset="0"/>
                              </a:rPr>
                            </m:ctrlPr>
                          </m:sSubPr>
                          <m:e>
                            <m:r>
                              <a:rPr lang="ja-JP" altLang="en-US" sz="2000" i="1">
                                <a:latin typeface="Cambria Math" panose="02040503050406030204" pitchFamily="18" charset="0"/>
                              </a:rPr>
                              <m:t>𝜎</m:t>
                            </m:r>
                          </m:e>
                          <m:sub>
                            <m:r>
                              <a:rPr lang="en-US" altLang="ja-JP" sz="2000" i="1">
                                <a:latin typeface="Cambria Math" panose="02040503050406030204" pitchFamily="18" charset="0"/>
                              </a:rPr>
                              <m:t>𝑘</m:t>
                            </m:r>
                          </m:sub>
                        </m:sSub>
                      </m:num>
                      <m:den>
                        <m:r>
                          <a:rPr lang="ja-JP" altLang="en-US" sz="2000" i="1">
                            <a:latin typeface="Cambria Math" panose="02040503050406030204" pitchFamily="18" charset="0"/>
                          </a:rPr>
                          <m:t>𝜎</m:t>
                        </m:r>
                      </m:den>
                    </m:f>
                    <m:rad>
                      <m:radPr>
                        <m:degHide m:val="on"/>
                        <m:ctrlPr>
                          <a:rPr lang="en-US" altLang="ja-JP" sz="2000" i="1">
                            <a:latin typeface="Cambria Math" panose="02040503050406030204" pitchFamily="18" charset="0"/>
                          </a:rPr>
                        </m:ctrlPr>
                      </m:radPr>
                      <m:deg/>
                      <m:e>
                        <m:r>
                          <a:rPr lang="el-GR" altLang="zh-CN" sz="2000">
                            <a:latin typeface="Cambria Math" panose="02040503050406030204" pitchFamily="18" charset="0"/>
                            <a:ea typeface="Noto Sans CJK JP Regular" panose="020B0500000000000000" pitchFamily="34" charset="-128"/>
                          </a:rPr>
                          <m:t>𝚲</m:t>
                        </m:r>
                        <m:d>
                          <m:dPr>
                            <m:ctrlPr>
                              <a:rPr lang="en-US" altLang="zh-CN" sz="2000" i="1">
                                <a:latin typeface="Cambria Math" panose="02040503050406030204" pitchFamily="18" charset="0"/>
                                <a:ea typeface="Noto Sans CJK JP Regular" panose="020B0500000000000000" pitchFamily="34" charset="-128"/>
                              </a:rPr>
                            </m:ctrlPr>
                          </m:dPr>
                          <m:e>
                            <m:sSub>
                              <m:sSubPr>
                                <m:ctrlPr>
                                  <a:rPr lang="en-US" altLang="ja-JP" sz="2000" i="1">
                                    <a:latin typeface="Cambria Math" panose="02040503050406030204" pitchFamily="18" charset="0"/>
                                    <a:ea typeface="Noto Sans CJK JP Regular" panose="020B0500000000000000" pitchFamily="34" charset="-128"/>
                                  </a:rPr>
                                </m:ctrlPr>
                              </m:sSubPr>
                              <m:e>
                                <m:r>
                                  <a:rPr lang="ja-JP" altLang="en-US" sz="2000">
                                    <a:latin typeface="Cambria Math" panose="02040503050406030204" pitchFamily="18" charset="0"/>
                                    <a:ea typeface="Noto Sans CJK JP Regular" panose="020B0500000000000000" pitchFamily="34" charset="-128"/>
                                  </a:rPr>
                                  <m:t>𝛼</m:t>
                                </m:r>
                              </m:e>
                              <m:sub>
                                <m:r>
                                  <a:rPr lang="en-US" altLang="ja-JP" sz="2000">
                                    <a:latin typeface="Cambria Math" panose="02040503050406030204" pitchFamily="18" charset="0"/>
                                    <a:ea typeface="Noto Sans CJK JP Regular" panose="020B0500000000000000" pitchFamily="34" charset="-128"/>
                                  </a:rPr>
                                  <m:t>𝑘</m:t>
                                </m:r>
                              </m:sub>
                            </m:sSub>
                          </m:e>
                        </m:d>
                      </m:e>
                    </m:rad>
                  </m:oMath>
                </a14:m>
                <a:br>
                  <a:rPr lang="en-US" altLang="ja-JP" sz="2000" b="1" i="1" kern="100" dirty="0">
                    <a:latin typeface="Cambria Math" panose="02040503050406030204" pitchFamily="18" charset="0"/>
                    <a:ea typeface="DengXian" panose="02010600030101010101" pitchFamily="2" charset="-122"/>
                    <a:cs typeface="Arial" panose="020B0604020202020204" pitchFamily="34" charset="0"/>
                  </a:rPr>
                </a:br>
                <a:endParaRPr lang="ja-JP" altLang="en-US" dirty="0"/>
              </a:p>
            </p:txBody>
          </p:sp>
        </mc:Choice>
        <mc:Fallback xmlns="">
          <p:sp>
            <p:nvSpPr>
              <p:cNvPr id="7" name="矩形 6">
                <a:extLst>
                  <a:ext uri="{FF2B5EF4-FFF2-40B4-BE49-F238E27FC236}">
                    <a16:creationId xmlns:a16="http://schemas.microsoft.com/office/drawing/2014/main" id="{D1EA1052-0D35-435E-9180-5F068A50A249}"/>
                  </a:ext>
                </a:extLst>
              </p:cNvPr>
              <p:cNvSpPr>
                <a:spLocks noRot="1" noChangeAspect="1" noMove="1" noResize="1" noEditPoints="1" noAdjustHandles="1" noChangeArrowheads="1" noChangeShapeType="1" noTextEdit="1"/>
              </p:cNvSpPr>
              <p:nvPr/>
            </p:nvSpPr>
            <p:spPr>
              <a:xfrm>
                <a:off x="3347264" y="3976061"/>
                <a:ext cx="6096001" cy="1347548"/>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D4F9BDD-AEE0-4F58-A7B5-B921A8642027}"/>
                  </a:ext>
                </a:extLst>
              </p:cNvPr>
              <p:cNvSpPr/>
              <p:nvPr/>
            </p:nvSpPr>
            <p:spPr>
              <a:xfrm>
                <a:off x="3090639" y="1949003"/>
                <a:ext cx="5564107" cy="474489"/>
              </a:xfrm>
              <a:prstGeom prst="rect">
                <a:avLst/>
              </a:prstGeom>
            </p:spPr>
            <p:txBody>
              <a:bodyPr wrap="square">
                <a:spAutoFit/>
              </a:bodyPr>
              <a:lstStyle/>
              <a:p>
                <a:pPr>
                  <a:spcAft>
                    <a:spcPts val="600"/>
                  </a:spcAft>
                </a:pPr>
                <a14:m>
                  <m:oMath xmlns:m="http://schemas.openxmlformats.org/officeDocument/2006/math">
                    <m:r>
                      <a:rPr lang="en-US" altLang="ja-JP" sz="2200" b="1" i="1" kern="100" smtClean="0">
                        <a:latin typeface="Cambria Math" panose="02040503050406030204" pitchFamily="18" charset="0"/>
                        <a:ea typeface="DengXian" panose="02010600030101010101" pitchFamily="2" charset="-122"/>
                        <a:cs typeface="Arial" panose="020B0604020202020204" pitchFamily="34" charset="0"/>
                      </a:rPr>
                      <m:t>𝐲</m:t>
                    </m:r>
                    <m:r>
                      <a:rPr lang="en-US" altLang="ja-JP" sz="2200" kern="100">
                        <a:latin typeface="Cambria Math" panose="02040503050406030204" pitchFamily="18" charset="0"/>
                        <a:ea typeface="DengXian" panose="02010600030101010101" pitchFamily="2" charset="-122"/>
                        <a:cs typeface="Arial" panose="020B0604020202020204" pitchFamily="34" charset="0"/>
                      </a:rPr>
                      <m:t>=</m:t>
                    </m:r>
                    <m:sSup>
                      <m:sSupPr>
                        <m:ctrlPr>
                          <a:rPr lang="ja-JP" altLang="ja-JP" sz="2200"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sz="2200" b="1" i="1" kern="100">
                            <a:latin typeface="Cambria Math" panose="02040503050406030204" pitchFamily="18" charset="0"/>
                            <a:ea typeface="DengXian" panose="02010600030101010101" pitchFamily="2" charset="-122"/>
                            <a:cs typeface="Arial" panose="020B0604020202020204" pitchFamily="34" charset="0"/>
                          </a:rPr>
                          <m:t>𝐗</m:t>
                        </m:r>
                      </m:e>
                      <m:sup>
                        <m:r>
                          <a:rPr lang="en-US" altLang="ja-JP" sz="2200" i="1" kern="100">
                            <a:latin typeface="Cambria Math" panose="02040503050406030204" pitchFamily="18" charset="0"/>
                            <a:ea typeface="DengXian" panose="02010600030101010101" pitchFamily="2" charset="-122"/>
                            <a:cs typeface="Arial" panose="020B0604020202020204" pitchFamily="34" charset="0"/>
                          </a:rPr>
                          <m:t>𝑎𝑙𝑙</m:t>
                        </m:r>
                      </m:sup>
                    </m:sSup>
                    <m:sSup>
                      <m:sSupPr>
                        <m:ctrlPr>
                          <a:rPr lang="ja-JP" altLang="ja-JP" sz="2200"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sz="2200" b="1" i="1" kern="100">
                            <a:latin typeface="Cambria Math" panose="02040503050406030204" pitchFamily="18" charset="0"/>
                            <a:ea typeface="DengXian" panose="02010600030101010101" pitchFamily="2" charset="-122"/>
                            <a:cs typeface="Arial" panose="020B0604020202020204" pitchFamily="34" charset="0"/>
                          </a:rPr>
                          <m:t>𝛃</m:t>
                        </m:r>
                      </m:e>
                      <m:sup>
                        <m:r>
                          <a:rPr lang="en-US" altLang="ja-JP" sz="2200" i="1" kern="100">
                            <a:latin typeface="Cambria Math" panose="02040503050406030204" pitchFamily="18" charset="0"/>
                            <a:ea typeface="DengXian" panose="02010600030101010101" pitchFamily="2" charset="-122"/>
                            <a:cs typeface="Arial" panose="020B0604020202020204" pitchFamily="34" charset="0"/>
                          </a:rPr>
                          <m:t>𝑎𝑙𝑙</m:t>
                        </m:r>
                      </m:sup>
                    </m:sSup>
                    <m:r>
                      <a:rPr lang="en-US" altLang="ja-JP" sz="2200" kern="100">
                        <a:latin typeface="Cambria Math" panose="02040503050406030204" pitchFamily="18" charset="0"/>
                        <a:ea typeface="DengXian" panose="02010600030101010101" pitchFamily="2" charset="-122"/>
                        <a:cs typeface="Arial" panose="020B0604020202020204" pitchFamily="34" charset="0"/>
                      </a:rPr>
                      <m:t>+</m:t>
                    </m:r>
                    <m:acc>
                      <m:accPr>
                        <m:chr m:val="̃"/>
                        <m:ctrlPr>
                          <a:rPr lang="ja-JP" altLang="ja-JP" sz="2200" i="1" kern="100">
                            <a:latin typeface="Cambria Math" panose="02040503050406030204" pitchFamily="18" charset="0"/>
                            <a:ea typeface="Cambria Math" panose="02040503050406030204" pitchFamily="18" charset="0"/>
                            <a:cs typeface="Arial" panose="020B0604020202020204" pitchFamily="34" charset="0"/>
                          </a:rPr>
                        </m:ctrlPr>
                      </m:accPr>
                      <m:e>
                        <m:r>
                          <a:rPr lang="en-US" altLang="ja-JP" sz="2200" b="1" i="1" kern="100">
                            <a:latin typeface="Cambria Math" panose="02040503050406030204" pitchFamily="18" charset="0"/>
                            <a:ea typeface="DengXian" panose="02010600030101010101" pitchFamily="2" charset="-122"/>
                            <a:cs typeface="Arial" panose="020B0604020202020204" pitchFamily="34" charset="0"/>
                          </a:rPr>
                          <m:t>𝐄</m:t>
                        </m:r>
                      </m:e>
                    </m:acc>
                    <m:acc>
                      <m:accPr>
                        <m:chr m:val="̃"/>
                        <m:ctrlPr>
                          <a:rPr lang="ja-JP" altLang="ja-JP" sz="2200" b="1"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ja-JP" sz="2200" b="1" i="1" kern="100">
                            <a:latin typeface="Cambria Math" panose="02040503050406030204" pitchFamily="18" charset="0"/>
                            <a:ea typeface="DengXian" panose="02010600030101010101" pitchFamily="2" charset="-122"/>
                            <a:cs typeface="Times New Roman" panose="02020603050405020304" pitchFamily="18" charset="0"/>
                          </a:rPr>
                          <m:t>𝐕</m:t>
                        </m:r>
                      </m:e>
                    </m:acc>
                    <m:d>
                      <m:dPr>
                        <m:ctrlPr>
                          <a:rPr lang="ja-JP" altLang="ja-JP" sz="2200" b="1"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200" b="1" i="1" kern="100">
                            <a:latin typeface="Cambria Math" panose="02040503050406030204" pitchFamily="18" charset="0"/>
                            <a:ea typeface="DengXian" panose="02010600030101010101" pitchFamily="2" charset="-122"/>
                            <a:cs typeface="Times New Roman" panose="02020603050405020304" pitchFamily="18" charset="0"/>
                          </a:rPr>
                          <m:t>𝚯</m:t>
                        </m:r>
                      </m:e>
                    </m:d>
                    <m:acc>
                      <m:accPr>
                        <m:chr m:val="̃"/>
                        <m:ctrlPr>
                          <a:rPr lang="ja-JP" altLang="ja-JP" sz="2200" b="1"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ja-JP" sz="2200" b="1" i="1" kern="100">
                            <a:latin typeface="Cambria Math" panose="02040503050406030204" pitchFamily="18" charset="0"/>
                            <a:ea typeface="DengXian" panose="02010600030101010101" pitchFamily="2" charset="-122"/>
                            <a:cs typeface="Times New Roman" panose="02020603050405020304" pitchFamily="18" charset="0"/>
                          </a:rPr>
                          <m:t>𝐮</m:t>
                        </m:r>
                      </m:e>
                    </m:acc>
                    <m:r>
                      <a:rPr lang="en-US" altLang="ja-JP" sz="2200" kern="100">
                        <a:latin typeface="Cambria Math" panose="02040503050406030204" pitchFamily="18" charset="0"/>
                        <a:ea typeface="DengXian" panose="02010600030101010101" pitchFamily="2" charset="-122"/>
                        <a:cs typeface="Arial" panose="020B0604020202020204" pitchFamily="34" charset="0"/>
                      </a:rPr>
                      <m:t>+</m:t>
                    </m:r>
                    <m:r>
                      <a:rPr lang="en-US" altLang="ja-JP" sz="2200" b="1" i="1" kern="100">
                        <a:latin typeface="Cambria Math" panose="02040503050406030204" pitchFamily="18" charset="0"/>
                        <a:ea typeface="DengXian" panose="02010600030101010101" pitchFamily="2" charset="-122"/>
                        <a:cs typeface="Arial" panose="020B0604020202020204" pitchFamily="34" charset="0"/>
                      </a:rPr>
                      <m:t>𝛆</m:t>
                    </m:r>
                    <m:r>
                      <a:rPr lang="en-US" altLang="ja-JP" sz="2200" b="1" kern="100">
                        <a:latin typeface="Cambria Math" panose="02040503050406030204" pitchFamily="18" charset="0"/>
                        <a:ea typeface="DengXian" panose="02010600030101010101" pitchFamily="2" charset="-122"/>
                        <a:cs typeface="Arial" panose="020B0604020202020204" pitchFamily="34" charset="0"/>
                      </a:rPr>
                      <m:t>,</m:t>
                    </m:r>
                  </m:oMath>
                </a14:m>
                <a:r>
                  <a:rPr lang="en-US" altLang="ja-JP" sz="2200" b="1" kern="100" dirty="0">
                    <a:ea typeface="DengXian" panose="02010600030101010101" pitchFamily="2" charset="-122"/>
                    <a:cs typeface="Arial" panose="020B0604020202020204" pitchFamily="34" charset="0"/>
                  </a:rPr>
                  <a:t>   </a:t>
                </a:r>
                <a14:m>
                  <m:oMath xmlns:m="http://schemas.openxmlformats.org/officeDocument/2006/math">
                    <m:r>
                      <a:rPr lang="en-US" altLang="ja-JP" sz="2200" b="1" i="1" kern="100">
                        <a:latin typeface="Cambria Math" panose="02040503050406030204" pitchFamily="18" charset="0"/>
                        <a:ea typeface="DengXian" panose="02010600030101010101" pitchFamily="2" charset="-122"/>
                        <a:cs typeface="Arial" panose="020B0604020202020204" pitchFamily="34" charset="0"/>
                      </a:rPr>
                      <m:t>𝛆</m:t>
                    </m:r>
                    <m:r>
                      <a:rPr lang="en-US" altLang="ja-JP" sz="2200" b="1" kern="100">
                        <a:latin typeface="Cambria Math" panose="02040503050406030204" pitchFamily="18" charset="0"/>
                        <a:ea typeface="DengXian" panose="02010600030101010101" pitchFamily="2" charset="-122"/>
                        <a:cs typeface="Arial" panose="020B0604020202020204" pitchFamily="34" charset="0"/>
                      </a:rPr>
                      <m:t>~</m:t>
                    </m:r>
                    <m:r>
                      <a:rPr lang="en-US" altLang="ja-JP" sz="2200" i="1" kern="100">
                        <a:latin typeface="Cambria Math" panose="02040503050406030204" pitchFamily="18" charset="0"/>
                        <a:ea typeface="DengXian" panose="02010600030101010101" pitchFamily="2" charset="-122"/>
                        <a:cs typeface="Arial" panose="020B0604020202020204" pitchFamily="34" charset="0"/>
                      </a:rPr>
                      <m:t>𝑁</m:t>
                    </m:r>
                    <m:d>
                      <m:dPr>
                        <m:ctrlPr>
                          <a:rPr lang="ja-JP" altLang="ja-JP" sz="2200" b="1" i="1" kern="100">
                            <a:latin typeface="Cambria Math" panose="02040503050406030204" pitchFamily="18" charset="0"/>
                            <a:ea typeface="Cambria Math" panose="02040503050406030204" pitchFamily="18" charset="0"/>
                            <a:cs typeface="Arial" panose="020B0604020202020204" pitchFamily="34" charset="0"/>
                          </a:rPr>
                        </m:ctrlPr>
                      </m:dPr>
                      <m:e>
                        <m:r>
                          <a:rPr lang="en-US" altLang="ja-JP" sz="2200" b="1" i="1" kern="100">
                            <a:latin typeface="Cambria Math" panose="02040503050406030204" pitchFamily="18" charset="0"/>
                            <a:ea typeface="DengXian" panose="02010600030101010101" pitchFamily="2" charset="-122"/>
                            <a:cs typeface="Arial" panose="020B0604020202020204" pitchFamily="34" charset="0"/>
                          </a:rPr>
                          <m:t>𝟎</m:t>
                        </m:r>
                        <m:r>
                          <a:rPr lang="en-US" altLang="ja-JP" sz="2200" b="1" kern="100">
                            <a:latin typeface="Cambria Math" panose="02040503050406030204" pitchFamily="18" charset="0"/>
                            <a:ea typeface="DengXian" panose="02010600030101010101" pitchFamily="2" charset="-122"/>
                            <a:cs typeface="Arial" panose="020B0604020202020204" pitchFamily="34" charset="0"/>
                          </a:rPr>
                          <m:t>,</m:t>
                        </m:r>
                        <m:sSup>
                          <m:sSupPr>
                            <m:ctrlPr>
                              <a:rPr lang="ja-JP" altLang="ja-JP" sz="2200"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sz="2200" i="1" kern="100">
                                <a:latin typeface="Cambria Math" panose="02040503050406030204" pitchFamily="18" charset="0"/>
                                <a:ea typeface="DengXian" panose="02010600030101010101" pitchFamily="2" charset="-122"/>
                                <a:cs typeface="Arial" panose="020B0604020202020204" pitchFamily="34" charset="0"/>
                              </a:rPr>
                              <m:t>𝜎</m:t>
                            </m:r>
                          </m:e>
                          <m:sup>
                            <m:r>
                              <a:rPr lang="en-US" altLang="ja-JP" sz="2200" i="1" kern="100">
                                <a:latin typeface="Cambria Math" panose="02040503050406030204" pitchFamily="18" charset="0"/>
                                <a:ea typeface="DengXian" panose="02010600030101010101" pitchFamily="2" charset="-122"/>
                                <a:cs typeface="Arial" panose="020B0604020202020204" pitchFamily="34" charset="0"/>
                              </a:rPr>
                              <m:t>2</m:t>
                            </m:r>
                          </m:sup>
                        </m:sSup>
                        <m:r>
                          <a:rPr lang="en-US" altLang="ja-JP" sz="2200" b="1" i="1" kern="100">
                            <a:latin typeface="Cambria Math" panose="02040503050406030204" pitchFamily="18" charset="0"/>
                            <a:ea typeface="DengXian" panose="02010600030101010101" pitchFamily="2" charset="-122"/>
                            <a:cs typeface="Arial" panose="020B0604020202020204" pitchFamily="34" charset="0"/>
                          </a:rPr>
                          <m:t>𝐈</m:t>
                        </m:r>
                      </m:e>
                    </m:d>
                  </m:oMath>
                </a14:m>
                <a:endParaRPr lang="en-US" altLang="ja-JP" sz="2200" b="1" i="1" kern="100" dirty="0">
                  <a:latin typeface="Cambria Math" panose="02040503050406030204" pitchFamily="18" charset="0"/>
                  <a:ea typeface="DengXian" panose="02010600030101010101" pitchFamily="2" charset="-122"/>
                  <a:cs typeface="Arial" panose="020B0604020202020204" pitchFamily="34" charset="0"/>
                </a:endParaRPr>
              </a:p>
            </p:txBody>
          </p:sp>
        </mc:Choice>
        <mc:Fallback xmlns="">
          <p:sp>
            <p:nvSpPr>
              <p:cNvPr id="8" name="矩形 7">
                <a:extLst>
                  <a:ext uri="{FF2B5EF4-FFF2-40B4-BE49-F238E27FC236}">
                    <a16:creationId xmlns:a16="http://schemas.microsoft.com/office/drawing/2014/main" id="{7D4F9BDD-AEE0-4F58-A7B5-B921A8642027}"/>
                  </a:ext>
                </a:extLst>
              </p:cNvPr>
              <p:cNvSpPr>
                <a:spLocks noRot="1" noChangeAspect="1" noMove="1" noResize="1" noEditPoints="1" noAdjustHandles="1" noChangeArrowheads="1" noChangeShapeType="1" noTextEdit="1"/>
              </p:cNvSpPr>
              <p:nvPr/>
            </p:nvSpPr>
            <p:spPr>
              <a:xfrm>
                <a:off x="3090639" y="1949003"/>
                <a:ext cx="5564107" cy="474489"/>
              </a:xfrm>
              <a:prstGeom prst="rect">
                <a:avLst/>
              </a:prstGeom>
              <a:blipFill>
                <a:blip r:embed="rId4"/>
                <a:stretch>
                  <a:fillRect l="-219" t="-5128" b="-102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0FDC4223-58F1-45FD-97F7-CF3867DBDDC3}"/>
                  </a:ext>
                </a:extLst>
              </p:cNvPr>
              <p:cNvSpPr/>
              <p:nvPr/>
            </p:nvSpPr>
            <p:spPr>
              <a:xfrm>
                <a:off x="3375150" y="2869041"/>
                <a:ext cx="1115241" cy="405624"/>
              </a:xfrm>
              <a:prstGeom prst="rect">
                <a:avLst/>
              </a:prstGeom>
            </p:spPr>
            <p:txBody>
              <a:bodyPr wrap="none">
                <a:spAutoFit/>
              </a:bodyPr>
              <a:lstStyle/>
              <a:p>
                <a14:m>
                  <m:oMath xmlns:m="http://schemas.openxmlformats.org/officeDocument/2006/math">
                    <m:sSup>
                      <m:sSupPr>
                        <m:ctrlPr>
                          <a:rPr lang="ja-JP" altLang="ja-JP" sz="2000" b="1" i="1" kern="100"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𝐗</m:t>
                        </m:r>
                      </m:e>
                      <m:sup>
                        <m:r>
                          <a:rPr lang="en-US" altLang="ja-JP" sz="2000" i="1" kern="100">
                            <a:latin typeface="Cambria Math" panose="02040503050406030204" pitchFamily="18" charset="0"/>
                            <a:ea typeface="DengXian" panose="02010600030101010101" pitchFamily="2" charset="-122"/>
                            <a:cs typeface="Arial" panose="020B0604020202020204" pitchFamily="34" charset="0"/>
                          </a:rPr>
                          <m:t>𝑎𝑙𝑙</m:t>
                        </m:r>
                      </m:sup>
                    </m:sSup>
                    <m:sSup>
                      <m:sSup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𝛃</m:t>
                        </m:r>
                      </m:e>
                      <m:sup>
                        <m:r>
                          <a:rPr lang="en-US" altLang="ja-JP" sz="2000" i="1" kern="100">
                            <a:latin typeface="Cambria Math" panose="02040503050406030204" pitchFamily="18" charset="0"/>
                            <a:ea typeface="DengXian" panose="02010600030101010101" pitchFamily="2" charset="-122"/>
                            <a:cs typeface="Arial" panose="020B0604020202020204" pitchFamily="34" charset="0"/>
                          </a:rPr>
                          <m:t>𝑎𝑙𝑙</m:t>
                        </m:r>
                      </m:sup>
                    </m:sSup>
                  </m:oMath>
                </a14:m>
                <a:r>
                  <a:rPr lang="en-US" altLang="ja-JP" sz="2000" dirty="0">
                    <a:solidFill>
                      <a:prstClr val="black"/>
                    </a:solidFill>
                    <a:latin typeface="Yu Gothic Medium" panose="020B0500000000000000" pitchFamily="50" charset="-128"/>
                    <a:ea typeface="Yu Gothic Medium" panose="020B0500000000000000" pitchFamily="50" charset="-128"/>
                  </a:rPr>
                  <a:t>:</a:t>
                </a:r>
                <a:endParaRPr lang="ja-JP" altLang="en-US" sz="2000" dirty="0">
                  <a:solidFill>
                    <a:prstClr val="black"/>
                  </a:solidFill>
                  <a:latin typeface="Yu Gothic Medium" panose="020B0500000000000000" pitchFamily="50" charset="-128"/>
                  <a:ea typeface="Yu Gothic Medium" panose="020B0500000000000000" pitchFamily="50" charset="-128"/>
                </a:endParaRPr>
              </a:p>
            </p:txBody>
          </p:sp>
        </mc:Choice>
        <mc:Fallback xmlns="">
          <p:sp>
            <p:nvSpPr>
              <p:cNvPr id="9" name="矩形 8">
                <a:extLst>
                  <a:ext uri="{FF2B5EF4-FFF2-40B4-BE49-F238E27FC236}">
                    <a16:creationId xmlns:a16="http://schemas.microsoft.com/office/drawing/2014/main" id="{0FDC4223-58F1-45FD-97F7-CF3867DBDDC3}"/>
                  </a:ext>
                </a:extLst>
              </p:cNvPr>
              <p:cNvSpPr>
                <a:spLocks noRot="1" noChangeAspect="1" noMove="1" noResize="1" noEditPoints="1" noAdjustHandles="1" noChangeArrowheads="1" noChangeShapeType="1" noTextEdit="1"/>
              </p:cNvSpPr>
              <p:nvPr/>
            </p:nvSpPr>
            <p:spPr>
              <a:xfrm>
                <a:off x="3375150" y="2869041"/>
                <a:ext cx="1115241" cy="405624"/>
              </a:xfrm>
              <a:prstGeom prst="rect">
                <a:avLst/>
              </a:prstGeom>
              <a:blipFill>
                <a:blip r:embed="rId5"/>
                <a:stretch>
                  <a:fillRect t="-7576" r="-4372"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EBFB3B14-A206-4EFC-BB83-4A791A5AC4A5}"/>
                  </a:ext>
                </a:extLst>
              </p:cNvPr>
              <p:cNvSpPr/>
              <p:nvPr/>
            </p:nvSpPr>
            <p:spPr>
              <a:xfrm>
                <a:off x="2681278" y="3516302"/>
                <a:ext cx="4007470" cy="4057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ja-JP" altLang="ja-JP" sz="2000" i="1" kern="100">
                              <a:latin typeface="Cambria Math" panose="02040503050406030204" pitchFamily="18" charset="0"/>
                              <a:ea typeface="Cambria Math" panose="02040503050406030204" pitchFamily="18" charset="0"/>
                              <a:cs typeface="Arial" panose="020B0604020202020204" pitchFamily="34" charset="0"/>
                            </a:rPr>
                          </m:ctrlPr>
                        </m:acc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𝐄</m:t>
                          </m:r>
                        </m:e>
                      </m:acc>
                      <m:r>
                        <a:rPr lang="en-US" altLang="ja-JP" sz="2000" kern="100">
                          <a:latin typeface="Cambria Math" panose="02040503050406030204" pitchFamily="18" charset="0"/>
                          <a:ea typeface="DengXian" panose="02010600030101010101" pitchFamily="2" charset="-122"/>
                          <a:cs typeface="Arial" panose="020B0604020202020204" pitchFamily="34" charset="0"/>
                        </a:rPr>
                        <m:t>=</m:t>
                      </m:r>
                      <m:d>
                        <m:dPr>
                          <m:begChr m:val="["/>
                          <m:endChr m:val="]"/>
                          <m:ctrlPr>
                            <a:rPr lang="ja-JP" altLang="ja-JP" sz="2000" i="1" kern="100">
                              <a:latin typeface="Cambria Math" panose="02040503050406030204" pitchFamily="18" charset="0"/>
                              <a:ea typeface="Cambria Math" panose="02040503050406030204" pitchFamily="18" charset="0"/>
                              <a:cs typeface="Arial" panose="020B0604020202020204" pitchFamily="34" charset="0"/>
                            </a:rPr>
                          </m:ctrlPr>
                        </m:dPr>
                        <m:e>
                          <m:sSub>
                            <m:sSubPr>
                              <m:ctrlPr>
                                <a:rPr lang="ja-JP" altLang="ja-JP" sz="2000"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𝐱</m:t>
                              </m:r>
                            </m:e>
                            <m:sub>
                              <m:r>
                                <a:rPr lang="en-US" altLang="ja-JP" sz="2000" kern="100">
                                  <a:latin typeface="Cambria Math" panose="02040503050406030204" pitchFamily="18" charset="0"/>
                                  <a:ea typeface="DengXian" panose="02010600030101010101" pitchFamily="2" charset="-122"/>
                                  <a:cs typeface="Arial" panose="020B0604020202020204" pitchFamily="34" charset="0"/>
                                </a:rPr>
                                <m:t>1</m:t>
                              </m:r>
                            </m:sub>
                          </m:sSub>
                          <m:r>
                            <a:rPr lang="en-US" altLang="ja-JP" sz="2000" kern="100">
                              <a:latin typeface="Cambria Math" panose="02040503050406030204" pitchFamily="18" charset="0"/>
                              <a:ea typeface="DengXian" panose="02010600030101010101" pitchFamily="2" charset="-122"/>
                              <a:cs typeface="Arial" panose="020B0604020202020204" pitchFamily="34" charset="0"/>
                            </a:rPr>
                            <m:t>∘</m:t>
                          </m:r>
                          <m:r>
                            <a:rPr lang="en-US" altLang="ja-JP" sz="2000" b="1" i="1" kern="100">
                              <a:latin typeface="Cambria Math" panose="02040503050406030204" pitchFamily="18" charset="0"/>
                              <a:ea typeface="DengXian" panose="02010600030101010101" pitchFamily="2" charset="-122"/>
                              <a:cs typeface="Arial" panose="020B0604020202020204" pitchFamily="34" charset="0"/>
                            </a:rPr>
                            <m:t>𝐄</m:t>
                          </m:r>
                          <m:r>
                            <a:rPr lang="en-US" altLang="ja-JP" sz="2000" kern="100">
                              <a:latin typeface="Cambria Math" panose="02040503050406030204" pitchFamily="18" charset="0"/>
                              <a:ea typeface="DengXian" panose="02010600030101010101" pitchFamily="2" charset="-122"/>
                              <a:cs typeface="Arial" panose="020B0604020202020204" pitchFamily="34" charset="0"/>
                            </a:rPr>
                            <m:t>,…,</m:t>
                          </m:r>
                          <m:sSub>
                            <m:sSubPr>
                              <m:ctrlPr>
                                <a:rPr lang="ja-JP" altLang="ja-JP" sz="2000"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𝐱</m:t>
                              </m:r>
                            </m:e>
                            <m:sub>
                              <m:r>
                                <a:rPr lang="en-US" altLang="ja-JP" sz="2000" i="1" kern="100">
                                  <a:latin typeface="Cambria Math" panose="02040503050406030204" pitchFamily="18" charset="0"/>
                                  <a:ea typeface="DengXian" panose="02010600030101010101" pitchFamily="2" charset="-122"/>
                                  <a:cs typeface="Arial" panose="020B0604020202020204" pitchFamily="34" charset="0"/>
                                </a:rPr>
                                <m:t>𝐾</m:t>
                              </m:r>
                            </m:sub>
                          </m:sSub>
                          <m:r>
                            <a:rPr lang="en-US" altLang="ja-JP" sz="2000" kern="100">
                              <a:latin typeface="Cambria Math" panose="02040503050406030204" pitchFamily="18" charset="0"/>
                              <a:ea typeface="DengXian" panose="02010600030101010101" pitchFamily="2" charset="-122"/>
                              <a:cs typeface="Arial" panose="020B0604020202020204" pitchFamily="34" charset="0"/>
                            </a:rPr>
                            <m:t>∘</m:t>
                          </m:r>
                          <m:r>
                            <a:rPr lang="en-US" altLang="ja-JP" sz="2000" b="1" i="1" kern="100">
                              <a:latin typeface="Cambria Math" panose="02040503050406030204" pitchFamily="18" charset="0"/>
                              <a:ea typeface="DengXian" panose="02010600030101010101" pitchFamily="2" charset="-122"/>
                              <a:cs typeface="Arial" panose="020B0604020202020204" pitchFamily="34" charset="0"/>
                            </a:rPr>
                            <m:t>𝐄</m:t>
                          </m:r>
                        </m:e>
                      </m:d>
                      <m:r>
                        <a:rPr lang="en-US" altLang="ja-JP" sz="2000" i="1" kern="100">
                          <a:latin typeface="Cambria Math" panose="02040503050406030204" pitchFamily="18" charset="0"/>
                          <a:ea typeface="DengXian" panose="02010600030101010101" pitchFamily="2" charset="-122"/>
                          <a:cs typeface="Arial" panose="020B0604020202020204" pitchFamily="34" charset="0"/>
                        </a:rPr>
                        <m:t>,</m:t>
                      </m:r>
                    </m:oMath>
                  </m:oMathPara>
                </a14:m>
                <a:br>
                  <a:rPr lang="ja-JP" altLang="ja-JP" sz="2000" kern="100" dirty="0">
                    <a:latin typeface="Cambria Math" panose="02040503050406030204" pitchFamily="18" charset="0"/>
                    <a:ea typeface="DengXian" panose="02010600030101010101" pitchFamily="2" charset="-122"/>
                    <a:cs typeface="Arial" panose="020B0604020202020204" pitchFamily="34" charset="0"/>
                  </a:rPr>
                </a:br>
                <a:endParaRPr lang="ja-JP" altLang="en-US" sz="2000" dirty="0"/>
              </a:p>
            </p:txBody>
          </p:sp>
        </mc:Choice>
        <mc:Fallback xmlns="">
          <p:sp>
            <p:nvSpPr>
              <p:cNvPr id="10" name="矩形 9">
                <a:extLst>
                  <a:ext uri="{FF2B5EF4-FFF2-40B4-BE49-F238E27FC236}">
                    <a16:creationId xmlns:a16="http://schemas.microsoft.com/office/drawing/2014/main" id="{EBFB3B14-A206-4EFC-BB83-4A791A5AC4A5}"/>
                  </a:ext>
                </a:extLst>
              </p:cNvPr>
              <p:cNvSpPr>
                <a:spLocks noRot="1" noChangeAspect="1" noMove="1" noResize="1" noEditPoints="1" noAdjustHandles="1" noChangeArrowheads="1" noChangeShapeType="1" noTextEdit="1"/>
              </p:cNvSpPr>
              <p:nvPr/>
            </p:nvSpPr>
            <p:spPr>
              <a:xfrm>
                <a:off x="2681278" y="3516302"/>
                <a:ext cx="4007470" cy="405752"/>
              </a:xfrm>
              <a:prstGeom prst="rect">
                <a:avLst/>
              </a:prstGeom>
              <a:blipFill>
                <a:blip r:embed="rId6"/>
                <a:stretch>
                  <a:fillRect t="-6061" b="-30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982440D7-AE60-4F5C-861D-EC0B530BDFBD}"/>
                  </a:ext>
                </a:extLst>
              </p:cNvPr>
              <p:cNvSpPr/>
              <p:nvPr/>
            </p:nvSpPr>
            <p:spPr>
              <a:xfrm>
                <a:off x="3347264" y="5146323"/>
                <a:ext cx="21367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ja-JP" sz="2000" b="1"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ja-JP" sz="2000" b="1" i="1" kern="100">
                              <a:latin typeface="Cambria Math" panose="02040503050406030204" pitchFamily="18" charset="0"/>
                              <a:ea typeface="DengXian" panose="02010600030101010101" pitchFamily="2" charset="-122"/>
                              <a:cs typeface="Times New Roman" panose="02020603050405020304" pitchFamily="18" charset="0"/>
                            </a:rPr>
                            <m:t>𝐮</m:t>
                          </m:r>
                        </m:e>
                      </m:acc>
                      <m:r>
                        <a:rPr lang="en-US" altLang="ja-JP" sz="2000" b="1" kern="100">
                          <a:latin typeface="Cambria Math" panose="02040503050406030204" pitchFamily="18" charset="0"/>
                          <a:ea typeface="DengXian" panose="02010600030101010101" pitchFamily="2" charset="-122"/>
                          <a:cs typeface="Times New Roman" panose="02020603050405020304" pitchFamily="18" charset="0"/>
                        </a:rPr>
                        <m:t>~</m:t>
                      </m:r>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𝑁</m:t>
                      </m:r>
                      <m:d>
                        <m:dPr>
                          <m:ctrlPr>
                            <a:rPr lang="ja-JP" altLang="ja-JP" sz="2000" b="1"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altLang="ja-JP" sz="2000"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2000" b="1" i="1" kern="100">
                                  <a:latin typeface="Cambria Math" panose="02040503050406030204" pitchFamily="18" charset="0"/>
                                  <a:ea typeface="DengXian" panose="02010600030101010101" pitchFamily="2" charset="-122"/>
                                  <a:cs typeface="Times New Roman" panose="02020603050405020304" pitchFamily="18" charset="0"/>
                                </a:rPr>
                                <m:t>𝟎</m:t>
                              </m:r>
                            </m:e>
                            <m:sub>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𝐿𝐾</m:t>
                              </m:r>
                            </m:sub>
                          </m:sSub>
                          <m:r>
                            <a:rPr lang="en-US" altLang="ja-JP" sz="2000" b="1" kern="100">
                              <a:latin typeface="Cambria Math" panose="02040503050406030204" pitchFamily="18" charset="0"/>
                              <a:ea typeface="DengXian" panose="02010600030101010101" pitchFamily="2" charset="-122"/>
                              <a:cs typeface="Times New Roman" panose="02020603050405020304" pitchFamily="18" charset="0"/>
                            </a:rPr>
                            <m:t>,</m:t>
                          </m:r>
                          <m:sSup>
                            <m:sSupPr>
                              <m:ctrlPr>
                                <a:rPr lang="ja-JP" altLang="ja-JP" sz="20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𝜎</m:t>
                              </m:r>
                            </m:e>
                            <m:sup>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2</m:t>
                              </m:r>
                            </m:sup>
                          </m:sSup>
                          <m:sSub>
                            <m:sSubPr>
                              <m:ctrlPr>
                                <a:rPr lang="ja-JP" altLang="ja-JP" sz="2000"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2000" b="1" i="1" kern="100">
                                  <a:latin typeface="Cambria Math" panose="02040503050406030204" pitchFamily="18" charset="0"/>
                                  <a:ea typeface="DengXian" panose="02010600030101010101" pitchFamily="2" charset="-122"/>
                                  <a:cs typeface="Times New Roman" panose="02020603050405020304" pitchFamily="18" charset="0"/>
                                </a:rPr>
                                <m:t>𝐈</m:t>
                              </m:r>
                            </m:e>
                            <m:sub>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𝐿𝐾</m:t>
                              </m:r>
                            </m:sub>
                          </m:sSub>
                        </m:e>
                      </m:d>
                    </m:oMath>
                  </m:oMathPara>
                </a14:m>
                <a:endParaRPr lang="ja-JP" altLang="en-US" sz="2000" dirty="0"/>
              </a:p>
            </p:txBody>
          </p:sp>
        </mc:Choice>
        <mc:Fallback xmlns="">
          <p:sp>
            <p:nvSpPr>
              <p:cNvPr id="11" name="矩形 10">
                <a:extLst>
                  <a:ext uri="{FF2B5EF4-FFF2-40B4-BE49-F238E27FC236}">
                    <a16:creationId xmlns:a16="http://schemas.microsoft.com/office/drawing/2014/main" id="{982440D7-AE60-4F5C-861D-EC0B530BDFBD}"/>
                  </a:ext>
                </a:extLst>
              </p:cNvPr>
              <p:cNvSpPr>
                <a:spLocks noRot="1" noChangeAspect="1" noMove="1" noResize="1" noEditPoints="1" noAdjustHandles="1" noChangeArrowheads="1" noChangeShapeType="1" noTextEdit="1"/>
              </p:cNvSpPr>
              <p:nvPr/>
            </p:nvSpPr>
            <p:spPr>
              <a:xfrm>
                <a:off x="3347264" y="5146323"/>
                <a:ext cx="2136739" cy="400110"/>
              </a:xfrm>
              <a:prstGeom prst="rect">
                <a:avLst/>
              </a:prstGeom>
              <a:blipFill>
                <a:blip r:embed="rId7"/>
                <a:stretch>
                  <a:fillRect b="-6061"/>
                </a:stretch>
              </a:blipFill>
            </p:spPr>
            <p:txBody>
              <a:bodyPr/>
              <a:lstStyle/>
              <a:p>
                <a:r>
                  <a:rPr lang="ja-JP" altLang="en-US">
                    <a:noFill/>
                  </a:rPr>
                  <a:t> </a:t>
                </a:r>
              </a:p>
            </p:txBody>
          </p:sp>
        </mc:Fallback>
      </mc:AlternateContent>
      <p:sp>
        <p:nvSpPr>
          <p:cNvPr id="12" name="矩形 11">
            <a:extLst>
              <a:ext uri="{FF2B5EF4-FFF2-40B4-BE49-F238E27FC236}">
                <a16:creationId xmlns:a16="http://schemas.microsoft.com/office/drawing/2014/main" id="{E7759994-5133-46D1-8F38-F8930531479E}"/>
              </a:ext>
            </a:extLst>
          </p:cNvPr>
          <p:cNvSpPr/>
          <p:nvPr/>
        </p:nvSpPr>
        <p:spPr>
          <a:xfrm>
            <a:off x="1109502" y="2895684"/>
            <a:ext cx="1760610" cy="400110"/>
          </a:xfrm>
          <a:prstGeom prst="rect">
            <a:avLst/>
          </a:prstGeom>
        </p:spPr>
        <p:txBody>
          <a:bodyPr wrap="none">
            <a:spAutoFit/>
          </a:bodyPr>
          <a:lstStyle/>
          <a:p>
            <a:r>
              <a:rPr lang="en-US" altLang="ja-JP" sz="2000" kern="100" dirty="0">
                <a:latin typeface="+mj-lt"/>
                <a:ea typeface="游ゴシック" panose="020B0400000000000000" pitchFamily="50" charset="-128"/>
                <a:cs typeface="Arial" panose="020B0604020202020204" pitchFamily="34" charset="0"/>
              </a:rPr>
              <a:t>Fixed effect</a:t>
            </a:r>
            <a:r>
              <a:rPr lang="ja-JP" altLang="en-US" sz="2000" kern="100" dirty="0">
                <a:latin typeface="+mj-lt"/>
                <a:ea typeface="游ゴシック" panose="020B0400000000000000" pitchFamily="50" charset="-128"/>
                <a:cs typeface="Arial" panose="020B0604020202020204" pitchFamily="34" charset="0"/>
              </a:rPr>
              <a:t>：</a:t>
            </a:r>
            <a:endParaRPr lang="ja-JP" altLang="en-US" sz="2000" dirty="0">
              <a:latin typeface="+mj-lt"/>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AF50824-CE47-4C9C-A0D7-9084249F1260}"/>
                  </a:ext>
                </a:extLst>
              </p:cNvPr>
              <p:cNvSpPr txBox="1"/>
              <p:nvPr/>
            </p:nvSpPr>
            <p:spPr>
              <a:xfrm>
                <a:off x="1188504" y="6047196"/>
                <a:ext cx="8768345" cy="317779"/>
              </a:xfrm>
              <a:prstGeom prst="rect">
                <a:avLst/>
              </a:prstGeom>
              <a:noFill/>
            </p:spPr>
            <p:txBody>
              <a:bodyPr wrap="square" lIns="0" tIns="0" rIns="0" bIns="0" rtlCol="0">
                <a:spAutoFit/>
              </a:bodyPr>
              <a:lstStyle/>
              <a:p>
                <a:r>
                  <a:rPr lang="en-US" altLang="ja-JP" sz="2000" kern="100" dirty="0">
                    <a:latin typeface="+mj-lt"/>
                    <a:ea typeface="Yu Gothic Medium" panose="020B0500000000000000" pitchFamily="50" charset="-128"/>
                    <a:cs typeface="Arial" panose="020B0604020202020204" pitchFamily="34" charset="0"/>
                  </a:rPr>
                  <a:t>Parameters </a:t>
                </a:r>
                <a:r>
                  <a:rPr lang="ja-JP" altLang="en-US" sz="2000" kern="100" dirty="0">
                    <a:latin typeface="Yu Gothic Medium" panose="020B0500000000000000" pitchFamily="50" charset="-128"/>
                    <a:ea typeface="Yu Gothic Medium" panose="020B0500000000000000" pitchFamily="50" charset="-128"/>
                    <a:cs typeface="Arial" panose="020B0604020202020204" pitchFamily="34" charset="0"/>
                  </a:rPr>
                  <a:t>：</a:t>
                </a:r>
                <a14:m>
                  <m:oMath xmlns:m="http://schemas.openxmlformats.org/officeDocument/2006/math">
                    <m:sSup>
                      <m:sSupPr>
                        <m:ctrlPr>
                          <a:rPr lang="ja-JP" altLang="ja-JP" sz="2000" b="1" i="1" kern="100" smtClean="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𝛃</m:t>
                        </m:r>
                      </m:e>
                      <m:sup>
                        <m:r>
                          <a:rPr lang="en-US" altLang="ja-JP" sz="2000" i="1" kern="100">
                            <a:latin typeface="Cambria Math" panose="02040503050406030204" pitchFamily="18" charset="0"/>
                            <a:ea typeface="DengXian" panose="02010600030101010101" pitchFamily="2" charset="-122"/>
                            <a:cs typeface="Arial" panose="020B0604020202020204" pitchFamily="34" charset="0"/>
                          </a:rPr>
                          <m:t>𝑎𝑙𝑙</m:t>
                        </m:r>
                      </m:sup>
                    </m:sSup>
                    <m:r>
                      <a:rPr lang="en-US" altLang="ja-JP" sz="2000" b="1" i="1" kern="100" smtClean="0">
                        <a:latin typeface="Cambria Math" panose="02040503050406030204" pitchFamily="18" charset="0"/>
                        <a:ea typeface="DengXian" panose="02010600030101010101" pitchFamily="2" charset="-122"/>
                        <a:cs typeface="Arial" panose="020B0604020202020204" pitchFamily="34" charset="0"/>
                      </a:rPr>
                      <m:t>=(</m:t>
                    </m:r>
                    <m:sSub>
                      <m:sSubPr>
                        <m:ctrlPr>
                          <a:rPr lang="ja-JP" altLang="ja-JP" sz="2000"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sz="2000" i="1" kern="100">
                            <a:latin typeface="Cambria Math" panose="02040503050406030204" pitchFamily="18" charset="0"/>
                            <a:ea typeface="DengXian" panose="02010600030101010101" pitchFamily="2" charset="-122"/>
                            <a:cs typeface="Arial" panose="020B0604020202020204" pitchFamily="34" charset="0"/>
                          </a:rPr>
                          <m:t>𝛽</m:t>
                        </m:r>
                      </m:e>
                      <m:sub>
                        <m:r>
                          <a:rPr lang="en-US" altLang="ja-JP" sz="2000" i="1" kern="100">
                            <a:latin typeface="Cambria Math" panose="02040503050406030204" pitchFamily="18" charset="0"/>
                            <a:ea typeface="DengXian" panose="02010600030101010101" pitchFamily="2" charset="-122"/>
                            <a:cs typeface="Arial" panose="020B0604020202020204" pitchFamily="34" charset="0"/>
                          </a:rPr>
                          <m:t>𝑘</m:t>
                        </m:r>
                      </m:sub>
                    </m:sSub>
                    <m:r>
                      <a:rPr lang="en-US" altLang="ja-JP" sz="2000" b="1" i="1" kern="100" smtClean="0">
                        <a:latin typeface="Cambria Math" panose="02040503050406030204" pitchFamily="18" charset="0"/>
                        <a:ea typeface="DengXian" panose="02010600030101010101" pitchFamily="2" charset="-122"/>
                        <a:cs typeface="Arial" panose="020B0604020202020204" pitchFamily="34" charset="0"/>
                      </a:rPr>
                      <m:t>,  </m:t>
                    </m:r>
                    <m:sSup>
                      <m:sSupPr>
                        <m:ctrlPr>
                          <a:rPr lang="ja-JP" altLang="ja-JP" sz="2000"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sz="2000" b="1" i="1" kern="100">
                            <a:latin typeface="Cambria Math" panose="02040503050406030204" pitchFamily="18" charset="0"/>
                            <a:ea typeface="DengXian" panose="02010600030101010101" pitchFamily="2" charset="-122"/>
                            <a:cs typeface="Arial" panose="020B0604020202020204" pitchFamily="34" charset="0"/>
                          </a:rPr>
                          <m:t>𝛃</m:t>
                        </m:r>
                      </m:e>
                      <m:sup>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𝑑𝑖𝑠</m:t>
                        </m:r>
                      </m:sup>
                    </m:sSup>
                    <m:r>
                      <a:rPr lang="en-US" altLang="ja-JP" sz="2000" b="1" i="1" kern="100" smtClean="0">
                        <a:latin typeface="Cambria Math" panose="02040503050406030204" pitchFamily="18" charset="0"/>
                        <a:ea typeface="DengXian" panose="02010600030101010101" pitchFamily="2" charset="-122"/>
                        <a:cs typeface="Arial" panose="020B0604020202020204" pitchFamily="34" charset="0"/>
                      </a:rPr>
                      <m:t>)</m:t>
                    </m:r>
                    <m:r>
                      <a:rPr lang="en-US" altLang="ja-JP" sz="2000" b="1" i="1" kern="100">
                        <a:latin typeface="Cambria Math" panose="02040503050406030204" pitchFamily="18" charset="0"/>
                        <a:ea typeface="DengXian" panose="02010600030101010101" pitchFamily="2" charset="-122"/>
                        <a:cs typeface="Arial" panose="020B0604020202020204" pitchFamily="34" charset="0"/>
                      </a:rPr>
                      <m:t> </m:t>
                    </m:r>
                    <m:r>
                      <a:rPr lang="en-US" altLang="ja-JP" sz="2000" b="0" i="1" kern="100" smtClean="0">
                        <a:latin typeface="Cambria Math" panose="02040503050406030204" pitchFamily="18" charset="0"/>
                        <a:ea typeface="DengXian" panose="02010600030101010101" pitchFamily="2" charset="-122"/>
                        <a:cs typeface="Arial" panose="020B0604020202020204" pitchFamily="34" charset="0"/>
                      </a:rPr>
                      <m:t>,</m:t>
                    </m:r>
                    <m:r>
                      <a:rPr lang="en-US" altLang="ja-JP" b="1" i="1">
                        <a:latin typeface="Cambria Math" panose="02040503050406030204" pitchFamily="18" charset="0"/>
                      </a:rPr>
                      <m:t>𝚯</m:t>
                    </m:r>
                    <m:r>
                      <a:rPr lang="en-US" altLang="ja-JP" b="1" i="1">
                        <a:latin typeface="Cambria Math" panose="02040503050406030204" pitchFamily="18" charset="0"/>
                      </a:rPr>
                      <m:t>=</m:t>
                    </m:r>
                    <m:d>
                      <m:dPr>
                        <m:ctrlPr>
                          <a:rPr lang="ja-JP" altLang="ja-JP" b="1" i="1">
                            <a:latin typeface="Cambria Math" panose="02040503050406030204" pitchFamily="18" charset="0"/>
                          </a:rPr>
                        </m:ctrlPr>
                      </m:dPr>
                      <m:e>
                        <m:sSub>
                          <m:sSubPr>
                            <m:ctrlPr>
                              <a:rPr lang="ja-JP" altLang="ja-JP" i="1">
                                <a:latin typeface="Cambria Math" panose="02040503050406030204" pitchFamily="18" charset="0"/>
                              </a:rPr>
                            </m:ctrlPr>
                          </m:sSubPr>
                          <m:e>
                            <m:r>
                              <a:rPr lang="en-US" altLang="ja-JP" b="1" i="1">
                                <a:latin typeface="Cambria Math" panose="02040503050406030204" pitchFamily="18" charset="0"/>
                              </a:rPr>
                              <m:t>𝛉</m:t>
                            </m:r>
                          </m:e>
                          <m:sub>
                            <m:r>
                              <a:rPr lang="en-US" altLang="ja-JP" i="1">
                                <a:latin typeface="Cambria Math" panose="02040503050406030204" pitchFamily="18" charset="0"/>
                              </a:rPr>
                              <m:t>1</m:t>
                            </m:r>
                          </m:sub>
                        </m:sSub>
                        <m:r>
                          <a:rPr lang="en-US" altLang="ja-JP" b="1" i="1">
                            <a:latin typeface="Cambria Math" panose="02040503050406030204" pitchFamily="18" charset="0"/>
                          </a:rPr>
                          <m:t>,…,</m:t>
                        </m:r>
                        <m:sSub>
                          <m:sSubPr>
                            <m:ctrlPr>
                              <a:rPr lang="ja-JP" altLang="ja-JP" i="1">
                                <a:latin typeface="Cambria Math" panose="02040503050406030204" pitchFamily="18" charset="0"/>
                              </a:rPr>
                            </m:ctrlPr>
                          </m:sSubPr>
                          <m:e>
                            <m:r>
                              <a:rPr lang="en-US" altLang="ja-JP" b="1" i="1">
                                <a:latin typeface="Cambria Math" panose="02040503050406030204" pitchFamily="18" charset="0"/>
                              </a:rPr>
                              <m:t>𝛉</m:t>
                            </m:r>
                          </m:e>
                          <m:sub>
                            <m:r>
                              <a:rPr lang="en-US" altLang="ja-JP" i="1">
                                <a:latin typeface="Cambria Math" panose="02040503050406030204" pitchFamily="18" charset="0"/>
                              </a:rPr>
                              <m:t>𝐾</m:t>
                            </m:r>
                          </m:sub>
                        </m:sSub>
                      </m:e>
                    </m:d>
                    <m:r>
                      <a:rPr lang="en-US" altLang="ja-JP" i="1">
                        <a:latin typeface="Cambria Math" panose="02040503050406030204" pitchFamily="18" charset="0"/>
                      </a:rPr>
                      <m:t>,</m:t>
                    </m:r>
                    <m:r>
                      <a:rPr lang="en-US" altLang="ja-JP" b="0" i="1" smtClean="0">
                        <a:latin typeface="Cambria Math" panose="02040503050406030204" pitchFamily="18" charset="0"/>
                      </a:rPr>
                      <m:t>  </m:t>
                    </m:r>
                    <m:sSub>
                      <m:sSubPr>
                        <m:ctrlPr>
                          <a:rPr lang="en-US" altLang="ja-JP" sz="2000" i="1" smtClean="0">
                            <a:latin typeface="Cambria Math" panose="02040503050406030204" pitchFamily="18" charset="0"/>
                          </a:rPr>
                        </m:ctrlPr>
                      </m:sSubPr>
                      <m:e>
                        <m:r>
                          <a:rPr lang="ja-JP" altLang="en-US" sz="2000" b="1">
                            <a:latin typeface="Cambria Math" panose="02040503050406030204" pitchFamily="18" charset="0"/>
                          </a:rPr>
                          <m:t>𝛉</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m:t>
                    </m:r>
                    <m:d>
                      <m:dPr>
                        <m:ctrlPr>
                          <a:rPr lang="en-US" altLang="ja-JP" sz="2000" i="1">
                            <a:latin typeface="Cambria Math" panose="02040503050406030204" pitchFamily="18" charset="0"/>
                            <a:ea typeface="Noto Sans CJK JP Regular" panose="020B0500000000000000" pitchFamily="34" charset="-128"/>
                          </a:rPr>
                        </m:ctrlPr>
                      </m:dPr>
                      <m:e>
                        <m:f>
                          <m:fPr>
                            <m:type m:val="lin"/>
                            <m:ctrlPr>
                              <a:rPr lang="en-US" altLang="ja-JP" sz="2000" i="1">
                                <a:latin typeface="Cambria Math" panose="02040503050406030204" pitchFamily="18" charset="0"/>
                                <a:ea typeface="Noto Sans CJK JP Regular" panose="020B0500000000000000" pitchFamily="34" charset="-128"/>
                              </a:rPr>
                            </m:ctrlPr>
                          </m:fPr>
                          <m:num>
                            <m:sSub>
                              <m:sSubPr>
                                <m:ctrlPr>
                                  <a:rPr lang="en-US" altLang="ja-JP" sz="2000" i="1">
                                    <a:latin typeface="Cambria Math" panose="02040503050406030204" pitchFamily="18" charset="0"/>
                                  </a:rPr>
                                </m:ctrlPr>
                              </m:sSubPr>
                              <m:e>
                                <m:r>
                                  <a:rPr lang="ja-JP" altLang="en-US" sz="2000" i="1">
                                    <a:latin typeface="Cambria Math" panose="02040503050406030204" pitchFamily="18" charset="0"/>
                                  </a:rPr>
                                  <m:t>𝜎</m:t>
                                </m:r>
                              </m:e>
                              <m:sub>
                                <m:r>
                                  <a:rPr lang="en-US" altLang="ja-JP" sz="2000" b="0" i="1" smtClean="0">
                                    <a:latin typeface="Cambria Math" panose="02040503050406030204" pitchFamily="18" charset="0"/>
                                    <a:ea typeface="Noto Sans CJK JP Regular" panose="020B0500000000000000" pitchFamily="34" charset="-128"/>
                                  </a:rPr>
                                  <m:t>𝑘</m:t>
                                </m:r>
                              </m:sub>
                            </m:sSub>
                          </m:num>
                          <m:den>
                            <m:r>
                              <a:rPr lang="ja-JP" altLang="en-US" sz="2000" i="1">
                                <a:latin typeface="Cambria Math" panose="02040503050406030204" pitchFamily="18" charset="0"/>
                              </a:rPr>
                              <m:t>𝜎</m:t>
                            </m:r>
                          </m:den>
                        </m:f>
                        <m:r>
                          <a:rPr lang="en-US" altLang="ja-JP" sz="2000" i="1">
                            <a:latin typeface="Cambria Math" panose="02040503050406030204" pitchFamily="18" charset="0"/>
                          </a:rPr>
                          <m:t>,</m:t>
                        </m:r>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ja-JP" altLang="en-US" sz="2000" i="1">
                                <a:latin typeface="Cambria Math" panose="02040503050406030204" pitchFamily="18" charset="0"/>
                              </a:rPr>
                              <m:t>𝛼</m:t>
                            </m:r>
                          </m:e>
                          <m:sub>
                            <m:r>
                              <a:rPr lang="en-US" altLang="ja-JP" sz="2000" i="1">
                                <a:latin typeface="Cambria Math" panose="02040503050406030204" pitchFamily="18" charset="0"/>
                              </a:rPr>
                              <m:t>𝑘</m:t>
                            </m:r>
                          </m:sub>
                        </m:sSub>
                      </m:e>
                    </m:d>
                    <m:r>
                      <a:rPr lang="en-US" altLang="ja-JP" sz="2000" b="0" i="1" smtClean="0">
                        <a:latin typeface="Cambria Math" panose="02040503050406030204" pitchFamily="18" charset="0"/>
                      </a:rPr>
                      <m:t>,  </m:t>
                    </m:r>
                    <m:sSup>
                      <m:sSupPr>
                        <m:ctrlPr>
                          <a:rPr lang="ja-JP" altLang="ja-JP" sz="2000"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𝜎</m:t>
                        </m:r>
                      </m:e>
                      <m:sup>
                        <m:r>
                          <a:rPr lang="en-US" altLang="ja-JP" sz="2000" i="1" kern="100">
                            <a:latin typeface="Cambria Math" panose="02040503050406030204" pitchFamily="18" charset="0"/>
                            <a:ea typeface="DengXian" panose="02010600030101010101" pitchFamily="2" charset="-122"/>
                            <a:cs typeface="Times New Roman" panose="02020603050405020304" pitchFamily="18" charset="0"/>
                          </a:rPr>
                          <m:t>2</m:t>
                        </m:r>
                      </m:sup>
                    </m:sSup>
                  </m:oMath>
                </a14:m>
                <a:endParaRPr kumimoji="1" lang="ja-JP" altLang="en-US" sz="2000" dirty="0">
                  <a:latin typeface="Yu Gothic Medium" panose="020B0500000000000000" pitchFamily="50" charset="-128"/>
                  <a:ea typeface="Yu Gothic Medium" panose="020B0500000000000000" pitchFamily="50" charset="-128"/>
                </a:endParaRPr>
              </a:p>
            </p:txBody>
          </p:sp>
        </mc:Choice>
        <mc:Fallback xmlns="">
          <p:sp>
            <p:nvSpPr>
              <p:cNvPr id="14" name="文本框 13">
                <a:extLst>
                  <a:ext uri="{FF2B5EF4-FFF2-40B4-BE49-F238E27FC236}">
                    <a16:creationId xmlns:a16="http://schemas.microsoft.com/office/drawing/2014/main" id="{DAF50824-CE47-4C9C-A0D7-9084249F1260}"/>
                  </a:ext>
                </a:extLst>
              </p:cNvPr>
              <p:cNvSpPr txBox="1">
                <a:spLocks noRot="1" noChangeAspect="1" noMove="1" noResize="1" noEditPoints="1" noAdjustHandles="1" noChangeArrowheads="1" noChangeShapeType="1" noTextEdit="1"/>
              </p:cNvSpPr>
              <p:nvPr/>
            </p:nvSpPr>
            <p:spPr>
              <a:xfrm>
                <a:off x="1188504" y="6047196"/>
                <a:ext cx="8768345" cy="317779"/>
              </a:xfrm>
              <a:prstGeom prst="rect">
                <a:avLst/>
              </a:prstGeom>
              <a:blipFill>
                <a:blip r:embed="rId8"/>
                <a:stretch>
                  <a:fillRect l="-1808" t="-159615" b="-2403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391D7400-7810-4121-A8D6-2523C653B6F7}"/>
                  </a:ext>
                </a:extLst>
              </p:cNvPr>
              <p:cNvSpPr/>
              <p:nvPr/>
            </p:nvSpPr>
            <p:spPr>
              <a:xfrm>
                <a:off x="9271423" y="2258095"/>
                <a:ext cx="2323521" cy="376193"/>
              </a:xfrm>
              <a:prstGeom prst="rect">
                <a:avLst/>
              </a:prstGeom>
            </p:spPr>
            <p:txBody>
              <a:bodyPr wrap="none">
                <a:spAutoFit/>
              </a:bodyPr>
              <a:lstStyle/>
              <a:p>
                <a:r>
                  <a:rPr lang="en-US" altLang="ja-JP" dirty="0">
                    <a:solidFill>
                      <a:schemeClr val="tx1">
                        <a:lumMod val="75000"/>
                        <a:lumOff val="25000"/>
                      </a:schemeClr>
                    </a:solidFill>
                  </a:rPr>
                  <a:t>Note:</a:t>
                </a:r>
                <a:r>
                  <a:rPr lang="ja-JP" altLang="en-US" dirty="0">
                    <a:solidFill>
                      <a:schemeClr val="tx1">
                        <a:lumMod val="75000"/>
                        <a:lumOff val="25000"/>
                      </a:schemeClr>
                    </a:solidFill>
                  </a:rPr>
                  <a:t> </a:t>
                </a:r>
                <a:r>
                  <a:rPr lang="en-US" altLang="ja-JP" dirty="0">
                    <a:solidFill>
                      <a:schemeClr val="tx1">
                        <a:lumMod val="75000"/>
                        <a:lumOff val="25000"/>
                      </a:schemeClr>
                    </a:solidFill>
                  </a:rPr>
                  <a:t> </a:t>
                </a:r>
                <a14:m>
                  <m:oMath xmlns:m="http://schemas.openxmlformats.org/officeDocument/2006/math">
                    <m:sSup>
                      <m:sSupPr>
                        <m:ctrlPr>
                          <a:rPr lang="en-US" altLang="ja-JP" i="1" smtClean="0">
                            <a:solidFill>
                              <a:schemeClr val="tx1">
                                <a:lumMod val="75000"/>
                                <a:lumOff val="25000"/>
                              </a:schemeClr>
                            </a:solidFill>
                            <a:latin typeface="Cambria Math" panose="02040503050406030204" pitchFamily="18" charset="0"/>
                          </a:rPr>
                        </m:ctrlPr>
                      </m:sSupPr>
                      <m:e>
                        <m:acc>
                          <m:accPr>
                            <m:chr m:val="̃"/>
                            <m:ctrlPr>
                              <a:rPr lang="ja-JP" altLang="en-US" i="1" smtClean="0">
                                <a:solidFill>
                                  <a:schemeClr val="tx1">
                                    <a:lumMod val="75000"/>
                                    <a:lumOff val="25000"/>
                                  </a:schemeClr>
                                </a:solidFill>
                                <a:latin typeface="Cambria Math" panose="02040503050406030204" pitchFamily="18" charset="0"/>
                              </a:rPr>
                            </m:ctrlPr>
                          </m:accPr>
                          <m:e>
                            <m:r>
                              <a:rPr lang="ja-JP" altLang="en-US" b="1" smtClean="0">
                                <a:solidFill>
                                  <a:schemeClr val="tx1">
                                    <a:lumMod val="75000"/>
                                    <a:lumOff val="25000"/>
                                  </a:schemeClr>
                                </a:solidFill>
                                <a:latin typeface="Cambria Math" panose="02040503050406030204" pitchFamily="18" charset="0"/>
                              </a:rPr>
                              <m:t>𝛄</m:t>
                            </m:r>
                          </m:e>
                        </m:acc>
                      </m:e>
                      <m:sup>
                        <m:r>
                          <a:rPr lang="en-US" altLang="ja-JP" b="0" i="1" smtClean="0">
                            <a:solidFill>
                              <a:schemeClr val="tx1">
                                <a:lumMod val="75000"/>
                                <a:lumOff val="25000"/>
                              </a:schemeClr>
                            </a:solidFill>
                            <a:latin typeface="Cambria Math" panose="02040503050406030204" pitchFamily="18" charset="0"/>
                          </a:rPr>
                          <m:t>𝑐𝑜𝑛</m:t>
                        </m:r>
                      </m:sup>
                    </m:sSup>
                    <m:r>
                      <a:rPr lang="en-US" altLang="ja-JP" b="1" i="1" smtClean="0">
                        <a:solidFill>
                          <a:schemeClr val="tx1">
                            <a:lumMod val="75000"/>
                            <a:lumOff val="25000"/>
                          </a:schemeClr>
                        </a:solidFill>
                        <a:latin typeface="Cambria Math" panose="02040503050406030204" pitchFamily="18" charset="0"/>
                      </a:rPr>
                      <m:t>=</m:t>
                    </m:r>
                    <m:acc>
                      <m:accPr>
                        <m:chr m:val="̃"/>
                        <m:ctrlPr>
                          <a:rPr lang="en-US" altLang="ja-JP" b="1" i="1">
                            <a:solidFill>
                              <a:schemeClr val="tx1">
                                <a:lumMod val="75000"/>
                                <a:lumOff val="25000"/>
                              </a:schemeClr>
                            </a:solidFill>
                            <a:latin typeface="Cambria Math" panose="02040503050406030204" pitchFamily="18" charset="0"/>
                          </a:rPr>
                        </m:ctrlPr>
                      </m:accPr>
                      <m:e>
                        <m:r>
                          <a:rPr lang="en-US" altLang="ja-JP" b="1">
                            <a:solidFill>
                              <a:schemeClr val="tx1">
                                <a:lumMod val="75000"/>
                                <a:lumOff val="25000"/>
                              </a:schemeClr>
                            </a:solidFill>
                            <a:latin typeface="Cambria Math" panose="02040503050406030204" pitchFamily="18" charset="0"/>
                          </a:rPr>
                          <m:t>𝐕</m:t>
                        </m:r>
                      </m:e>
                    </m:acc>
                    <m:d>
                      <m:dPr>
                        <m:ctrlPr>
                          <a:rPr lang="en-US" altLang="ja-JP" b="1" i="1">
                            <a:solidFill>
                              <a:schemeClr val="tx1">
                                <a:lumMod val="75000"/>
                                <a:lumOff val="25000"/>
                              </a:schemeClr>
                            </a:solidFill>
                            <a:latin typeface="Cambria Math" panose="02040503050406030204" pitchFamily="18" charset="0"/>
                          </a:rPr>
                        </m:ctrlPr>
                      </m:dPr>
                      <m:e>
                        <m:r>
                          <a:rPr lang="ja-JP" altLang="en-US" b="1" i="1">
                            <a:solidFill>
                              <a:schemeClr val="tx1">
                                <a:lumMod val="75000"/>
                                <a:lumOff val="25000"/>
                              </a:schemeClr>
                            </a:solidFill>
                            <a:latin typeface="Cambria Math" panose="02040503050406030204" pitchFamily="18" charset="0"/>
                          </a:rPr>
                          <m:t>𝚯</m:t>
                        </m:r>
                      </m:e>
                    </m:d>
                    <m:acc>
                      <m:accPr>
                        <m:chr m:val="̃"/>
                        <m:ctrlPr>
                          <a:rPr lang="en-US" altLang="ja-JP" b="1" i="1" smtClean="0">
                            <a:solidFill>
                              <a:schemeClr val="tx1">
                                <a:lumMod val="75000"/>
                                <a:lumOff val="25000"/>
                              </a:schemeClr>
                            </a:solidFill>
                            <a:latin typeface="Cambria Math" panose="02040503050406030204" pitchFamily="18" charset="0"/>
                          </a:rPr>
                        </m:ctrlPr>
                      </m:accPr>
                      <m:e>
                        <m:r>
                          <a:rPr lang="en-US" altLang="ja-JP" b="1" i="1" smtClean="0">
                            <a:solidFill>
                              <a:schemeClr val="tx1">
                                <a:lumMod val="75000"/>
                                <a:lumOff val="25000"/>
                              </a:schemeClr>
                            </a:solidFill>
                            <a:latin typeface="Cambria Math" panose="02040503050406030204" pitchFamily="18" charset="0"/>
                          </a:rPr>
                          <m:t>𝒖</m:t>
                        </m:r>
                      </m:e>
                    </m:acc>
                  </m:oMath>
                </a14:m>
                <a:r>
                  <a:rPr lang="ja-JP" altLang="en-US" dirty="0">
                    <a:solidFill>
                      <a:schemeClr val="tx1">
                        <a:lumMod val="75000"/>
                        <a:lumOff val="25000"/>
                      </a:schemeClr>
                    </a:solidFill>
                    <a:latin typeface="Noto Sans CJK JP Regular" panose="020B0500000000000000" pitchFamily="34" charset="-128"/>
                    <a:ea typeface="Noto Sans CJK JP Regular" panose="020B0500000000000000" pitchFamily="34" charset="-128"/>
                  </a:rPr>
                  <a:t> </a:t>
                </a:r>
                <a:endParaRPr lang="ja-JP" altLang="en-US" dirty="0">
                  <a:solidFill>
                    <a:schemeClr val="tx1">
                      <a:lumMod val="75000"/>
                      <a:lumOff val="25000"/>
                    </a:schemeClr>
                  </a:solidFill>
                </a:endParaRPr>
              </a:p>
            </p:txBody>
          </p:sp>
        </mc:Choice>
        <mc:Fallback xmlns="">
          <p:sp>
            <p:nvSpPr>
              <p:cNvPr id="15" name="矩形 14">
                <a:extLst>
                  <a:ext uri="{FF2B5EF4-FFF2-40B4-BE49-F238E27FC236}">
                    <a16:creationId xmlns:a16="http://schemas.microsoft.com/office/drawing/2014/main" id="{391D7400-7810-4121-A8D6-2523C653B6F7}"/>
                  </a:ext>
                </a:extLst>
              </p:cNvPr>
              <p:cNvSpPr>
                <a:spLocks noRot="1" noChangeAspect="1" noMove="1" noResize="1" noEditPoints="1" noAdjustHandles="1" noChangeArrowheads="1" noChangeShapeType="1" noTextEdit="1"/>
              </p:cNvSpPr>
              <p:nvPr/>
            </p:nvSpPr>
            <p:spPr>
              <a:xfrm>
                <a:off x="9271423" y="2258095"/>
                <a:ext cx="2323521" cy="376193"/>
              </a:xfrm>
              <a:prstGeom prst="rect">
                <a:avLst/>
              </a:prstGeom>
              <a:blipFill>
                <a:blip r:embed="rId9"/>
                <a:stretch>
                  <a:fillRect l="-2362" t="-8065" r="-12598" b="-241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BAD71AE-F2D5-4184-9ED7-0592BFD0FDD6}"/>
                  </a:ext>
                </a:extLst>
              </p:cNvPr>
              <p:cNvSpPr/>
              <p:nvPr/>
            </p:nvSpPr>
            <p:spPr>
              <a:xfrm>
                <a:off x="4673134" y="2660139"/>
                <a:ext cx="2399118" cy="871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ja-JP" altLang="ja-JP" i="1" kern="100">
                              <a:latin typeface="Cambria Math" panose="02040503050406030204" pitchFamily="18" charset="0"/>
                              <a:ea typeface="Cambria Math" panose="02040503050406030204" pitchFamily="18" charset="0"/>
                              <a:cs typeface="Arial" panose="020B0604020202020204" pitchFamily="34" charset="0"/>
                            </a:rPr>
                          </m:ctrlPr>
                        </m:naryPr>
                        <m:sub>
                          <m:r>
                            <a:rPr lang="en-US" altLang="ja-JP" i="1" kern="100">
                              <a:latin typeface="Cambria Math" panose="02040503050406030204" pitchFamily="18" charset="0"/>
                              <a:ea typeface="DengXian" panose="02010600030101010101" pitchFamily="2" charset="-122"/>
                              <a:cs typeface="Arial" panose="020B0604020202020204" pitchFamily="34" charset="0"/>
                            </a:rPr>
                            <m:t>𝑘</m:t>
                          </m:r>
                          <m:r>
                            <a:rPr lang="en-US" altLang="ja-JP" kern="100">
                              <a:latin typeface="Cambria Math" panose="02040503050406030204" pitchFamily="18" charset="0"/>
                              <a:ea typeface="DengXian" panose="02010600030101010101" pitchFamily="2" charset="-122"/>
                              <a:cs typeface="Arial" panose="020B0604020202020204" pitchFamily="34" charset="0"/>
                            </a:rPr>
                            <m:t>=1</m:t>
                          </m:r>
                        </m:sub>
                        <m:sup>
                          <m:r>
                            <a:rPr lang="en-US" altLang="ja-JP" i="1" kern="100">
                              <a:latin typeface="Cambria Math" panose="02040503050406030204" pitchFamily="18" charset="0"/>
                              <a:ea typeface="DengXian" panose="02010600030101010101" pitchFamily="2" charset="-122"/>
                              <a:cs typeface="Arial" panose="020B0604020202020204" pitchFamily="34" charset="0"/>
                            </a:rPr>
                            <m:t>𝐾</m:t>
                          </m:r>
                        </m:sup>
                        <m:e>
                          <m:sSub>
                            <m:sSubPr>
                              <m:ctrlPr>
                                <a:rPr lang="ja-JP" altLang="ja-JP"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b="1" i="1" kern="100">
                                  <a:latin typeface="Cambria Math" panose="02040503050406030204" pitchFamily="18" charset="0"/>
                                  <a:ea typeface="DengXian" panose="02010600030101010101" pitchFamily="2" charset="-122"/>
                                  <a:cs typeface="Arial" panose="020B0604020202020204" pitchFamily="34" charset="0"/>
                                </a:rPr>
                                <m:t>𝐱</m:t>
                              </m:r>
                            </m:e>
                            <m:sub>
                              <m:r>
                                <a:rPr lang="en-US" altLang="ja-JP" i="1" kern="100">
                                  <a:latin typeface="Cambria Math" panose="02040503050406030204" pitchFamily="18" charset="0"/>
                                  <a:ea typeface="DengXian" panose="02010600030101010101" pitchFamily="2" charset="-122"/>
                                  <a:cs typeface="Arial" panose="020B0604020202020204" pitchFamily="34" charset="0"/>
                                </a:rPr>
                                <m:t>𝑘</m:t>
                              </m:r>
                            </m:sub>
                          </m:sSub>
                          <m:r>
                            <a:rPr lang="en-US" altLang="ja-JP" kern="100">
                              <a:latin typeface="Cambria Math" panose="02040503050406030204" pitchFamily="18" charset="0"/>
                              <a:ea typeface="DengXian" panose="02010600030101010101" pitchFamily="2" charset="-122"/>
                              <a:cs typeface="Arial" panose="020B0604020202020204" pitchFamily="34" charset="0"/>
                            </a:rPr>
                            <m:t>∘</m:t>
                          </m:r>
                          <m:sSub>
                            <m:sSubPr>
                              <m:ctrlPr>
                                <a:rPr lang="ja-JP" altLang="ja-JP" i="1" kern="100">
                                  <a:latin typeface="Cambria Math" panose="02040503050406030204" pitchFamily="18" charset="0"/>
                                  <a:ea typeface="Cambria Math" panose="02040503050406030204" pitchFamily="18" charset="0"/>
                                  <a:cs typeface="Arial" panose="020B0604020202020204" pitchFamily="34" charset="0"/>
                                </a:rPr>
                              </m:ctrlPr>
                            </m:sSubPr>
                            <m:e>
                              <m:r>
                                <a:rPr lang="en-US" altLang="ja-JP" i="1" kern="100">
                                  <a:latin typeface="Cambria Math" panose="02040503050406030204" pitchFamily="18" charset="0"/>
                                  <a:ea typeface="DengXian" panose="02010600030101010101" pitchFamily="2" charset="-122"/>
                                  <a:cs typeface="Arial" panose="020B0604020202020204" pitchFamily="34" charset="0"/>
                                </a:rPr>
                                <m:t>𝛽</m:t>
                              </m:r>
                            </m:e>
                            <m:sub>
                              <m:r>
                                <a:rPr lang="en-US" altLang="ja-JP" i="1" kern="100">
                                  <a:latin typeface="Cambria Math" panose="02040503050406030204" pitchFamily="18" charset="0"/>
                                  <a:ea typeface="DengXian" panose="02010600030101010101" pitchFamily="2" charset="-122"/>
                                  <a:cs typeface="Arial" panose="020B0604020202020204" pitchFamily="34" charset="0"/>
                                </a:rPr>
                                <m:t>𝑘</m:t>
                              </m:r>
                            </m:sub>
                          </m:sSub>
                          <m:r>
                            <a:rPr lang="en-US" altLang="ja-JP" kern="100">
                              <a:latin typeface="Cambria Math" panose="02040503050406030204" pitchFamily="18" charset="0"/>
                              <a:ea typeface="DengXian" panose="02010600030101010101" pitchFamily="2" charset="-122"/>
                              <a:cs typeface="Arial" panose="020B0604020202020204" pitchFamily="34" charset="0"/>
                            </a:rPr>
                            <m:t>+</m:t>
                          </m:r>
                          <m:sSup>
                            <m:sSupPr>
                              <m:ctrlPr>
                                <a:rPr lang="ja-JP" altLang="ja-JP"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b="1" i="1" kern="100">
                                  <a:latin typeface="Cambria Math" panose="02040503050406030204" pitchFamily="18" charset="0"/>
                                  <a:ea typeface="DengXian" panose="02010600030101010101" pitchFamily="2" charset="-122"/>
                                  <a:cs typeface="Arial" panose="020B0604020202020204" pitchFamily="34" charset="0"/>
                                </a:rPr>
                                <m:t>𝐗</m:t>
                              </m:r>
                            </m:e>
                            <m:sup>
                              <m:r>
                                <a:rPr lang="en-US" altLang="ja-JP" i="1" kern="100">
                                  <a:latin typeface="Cambria Math" panose="02040503050406030204" pitchFamily="18" charset="0"/>
                                  <a:ea typeface="DengXian" panose="02010600030101010101" pitchFamily="2" charset="-122"/>
                                  <a:cs typeface="Times New Roman" panose="02020603050405020304" pitchFamily="18" charset="0"/>
                                </a:rPr>
                                <m:t>𝑑𝑖𝑠</m:t>
                              </m:r>
                            </m:sup>
                          </m:sSup>
                          <m:sSup>
                            <m:sSupPr>
                              <m:ctrlPr>
                                <a:rPr lang="ja-JP" altLang="ja-JP" b="1" i="1" kern="100">
                                  <a:latin typeface="Cambria Math" panose="02040503050406030204" pitchFamily="18" charset="0"/>
                                  <a:ea typeface="Cambria Math" panose="02040503050406030204" pitchFamily="18" charset="0"/>
                                  <a:cs typeface="Arial" panose="020B0604020202020204" pitchFamily="34" charset="0"/>
                                </a:rPr>
                              </m:ctrlPr>
                            </m:sSupPr>
                            <m:e>
                              <m:r>
                                <a:rPr lang="en-US" altLang="ja-JP" b="1" i="1" kern="100">
                                  <a:latin typeface="Cambria Math" panose="02040503050406030204" pitchFamily="18" charset="0"/>
                                  <a:ea typeface="DengXian" panose="02010600030101010101" pitchFamily="2" charset="-122"/>
                                  <a:cs typeface="Arial" panose="020B0604020202020204" pitchFamily="34" charset="0"/>
                                </a:rPr>
                                <m:t>𝛃</m:t>
                              </m:r>
                            </m:e>
                            <m:sup>
                              <m:r>
                                <a:rPr lang="en-US" altLang="ja-JP" i="1" kern="100">
                                  <a:latin typeface="Cambria Math" panose="02040503050406030204" pitchFamily="18" charset="0"/>
                                  <a:ea typeface="DengXian" panose="02010600030101010101" pitchFamily="2" charset="-122"/>
                                  <a:cs typeface="Times New Roman" panose="02020603050405020304" pitchFamily="18" charset="0"/>
                                </a:rPr>
                                <m:t>𝑑𝑖𝑠</m:t>
                              </m:r>
                            </m:sup>
                          </m:sSup>
                        </m:e>
                      </m:nary>
                    </m:oMath>
                  </m:oMathPara>
                </a14:m>
                <a:endParaRPr lang="ja-JP" altLang="en-US" dirty="0"/>
              </a:p>
            </p:txBody>
          </p:sp>
        </mc:Choice>
        <mc:Fallback xmlns="">
          <p:sp>
            <p:nvSpPr>
              <p:cNvPr id="16" name="矩形 15">
                <a:extLst>
                  <a:ext uri="{FF2B5EF4-FFF2-40B4-BE49-F238E27FC236}">
                    <a16:creationId xmlns:a16="http://schemas.microsoft.com/office/drawing/2014/main" id="{3BAD71AE-F2D5-4184-9ED7-0592BFD0FDD6}"/>
                  </a:ext>
                </a:extLst>
              </p:cNvPr>
              <p:cNvSpPr>
                <a:spLocks noRot="1" noChangeAspect="1" noMove="1" noResize="1" noEditPoints="1" noAdjustHandles="1" noChangeArrowheads="1" noChangeShapeType="1" noTextEdit="1"/>
              </p:cNvSpPr>
              <p:nvPr/>
            </p:nvSpPr>
            <p:spPr>
              <a:xfrm>
                <a:off x="4673134" y="2660139"/>
                <a:ext cx="2399118" cy="871201"/>
              </a:xfrm>
              <a:prstGeom prst="rect">
                <a:avLst/>
              </a:prstGeom>
              <a:blipFill>
                <a:blip r:embed="rId10"/>
                <a:stretch>
                  <a:fillRect/>
                </a:stretch>
              </a:blipFill>
            </p:spPr>
            <p:txBody>
              <a:bodyPr/>
              <a:lstStyle/>
              <a:p>
                <a:r>
                  <a:rPr lang="ja-JP" altLang="en-US">
                    <a:noFill/>
                  </a:rPr>
                  <a:t> </a:t>
                </a:r>
              </a:p>
            </p:txBody>
          </p:sp>
        </mc:Fallback>
      </mc:AlternateContent>
      <p:sp>
        <p:nvSpPr>
          <p:cNvPr id="17" name="矩形 16">
            <a:extLst>
              <a:ext uri="{FF2B5EF4-FFF2-40B4-BE49-F238E27FC236}">
                <a16:creationId xmlns:a16="http://schemas.microsoft.com/office/drawing/2014/main" id="{74579FCD-23C0-40DD-B021-C66CEFA1AA03}"/>
              </a:ext>
            </a:extLst>
          </p:cNvPr>
          <p:cNvSpPr/>
          <p:nvPr/>
        </p:nvSpPr>
        <p:spPr>
          <a:xfrm>
            <a:off x="1109501" y="3531340"/>
            <a:ext cx="2102050" cy="400110"/>
          </a:xfrm>
          <a:prstGeom prst="rect">
            <a:avLst/>
          </a:prstGeom>
        </p:spPr>
        <p:txBody>
          <a:bodyPr wrap="none">
            <a:spAutoFit/>
          </a:bodyPr>
          <a:lstStyle/>
          <a:p>
            <a:r>
              <a:rPr lang="en-US" altLang="ja-JP" sz="2000" kern="100" dirty="0">
                <a:latin typeface="+mj-lt"/>
                <a:ea typeface="游ゴシック" panose="020B0400000000000000" pitchFamily="50" charset="-128"/>
                <a:cs typeface="Arial" panose="020B0604020202020204" pitchFamily="34" charset="0"/>
              </a:rPr>
              <a:t>Random effect</a:t>
            </a:r>
            <a:r>
              <a:rPr lang="ja-JP" altLang="en-US" sz="2000" kern="100" dirty="0">
                <a:latin typeface="+mj-lt"/>
                <a:ea typeface="游ゴシック" panose="020B0400000000000000" pitchFamily="50" charset="-128"/>
                <a:cs typeface="Arial" panose="020B0604020202020204" pitchFamily="34" charset="0"/>
              </a:rPr>
              <a:t>：</a:t>
            </a:r>
            <a:endParaRPr lang="ja-JP" altLang="en-US" sz="2000" dirty="0">
              <a:latin typeface="+mj-lt"/>
              <a:ea typeface="游ゴシック" panose="020B0400000000000000" pitchFamily="50" charset="-128"/>
            </a:endParaRPr>
          </a:p>
        </p:txBody>
      </p:sp>
    </p:spTree>
    <p:extLst>
      <p:ext uri="{BB962C8B-B14F-4D97-AF65-F5344CB8AC3E}">
        <p14:creationId xmlns:p14="http://schemas.microsoft.com/office/powerpoint/2010/main" val="332261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9D089-734E-47B9-BBD9-8B716E8A326F}"/>
              </a:ext>
            </a:extLst>
          </p:cNvPr>
          <p:cNvSpPr>
            <a:spLocks noGrp="1"/>
          </p:cNvSpPr>
          <p:nvPr>
            <p:ph type="title"/>
          </p:nvPr>
        </p:nvSpPr>
        <p:spPr>
          <a:xfrm>
            <a:off x="368368" y="13306"/>
            <a:ext cx="10515600" cy="1325563"/>
          </a:xfrm>
        </p:spPr>
        <p:txBody>
          <a:bodyPr>
            <a:normAutofit/>
          </a:bodyPr>
          <a:lstStyle/>
          <a:p>
            <a:r>
              <a:rPr kumimoji="1" lang="en-US" altLang="ja-JP" sz="3200" dirty="0">
                <a:latin typeface="+mj-lt"/>
                <a:ea typeface="Yu Gothic Medium" panose="020B0500000000000000" pitchFamily="50" charset="-128"/>
              </a:rPr>
              <a:t>Method: parameter estimation</a:t>
            </a:r>
            <a:endParaRPr kumimoji="1" lang="ja-JP" altLang="en-US" sz="3200" dirty="0">
              <a:latin typeface="+mj-lt"/>
              <a:ea typeface="Yu Gothic Medium" panose="020B0500000000000000" pitchFamily="50" charset="-128"/>
            </a:endParaRPr>
          </a:p>
        </p:txBody>
      </p:sp>
      <p:sp>
        <p:nvSpPr>
          <p:cNvPr id="4" name="灯片编号占位符 3">
            <a:extLst>
              <a:ext uri="{FF2B5EF4-FFF2-40B4-BE49-F238E27FC236}">
                <a16:creationId xmlns:a16="http://schemas.microsoft.com/office/drawing/2014/main" id="{B2ABD948-0A9C-4BA1-870B-DD4B22329B77}"/>
              </a:ext>
            </a:extLst>
          </p:cNvPr>
          <p:cNvSpPr>
            <a:spLocks noGrp="1"/>
          </p:cNvSpPr>
          <p:nvPr>
            <p:ph type="sldNum" sz="quarter" idx="12"/>
          </p:nvPr>
        </p:nvSpPr>
        <p:spPr>
          <a:xfrm>
            <a:off x="8443910" y="620374"/>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68BD9-97F3-4858-B12F-CE618A16163D}" type="slidenum">
              <a:rPr kumimoji="1" lang="ja-JP" altLang="en-US" sz="2800" b="0" i="0" u="none" strike="noStrike" kern="1200" cap="none" spc="0" normalizeH="0" baseline="0" noProof="0" smtClean="0">
                <a:ln>
                  <a:noFill/>
                </a:ln>
                <a:solidFill>
                  <a:prstClr val="black">
                    <a:lumMod val="50000"/>
                    <a:lumOff val="50000"/>
                  </a:prstClr>
                </a:solidFill>
                <a:effectLst/>
                <a:uLnTx/>
                <a:uFillTx/>
                <a:latin typeface="+mj-lt"/>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dirty="0">
              <a:ln>
                <a:noFill/>
              </a:ln>
              <a:solidFill>
                <a:prstClr val="black">
                  <a:lumMod val="50000"/>
                  <a:lumOff val="50000"/>
                </a:prstClr>
              </a:solidFill>
              <a:effectLst/>
              <a:uLnTx/>
              <a:uFillTx/>
              <a:latin typeface="+mj-lt"/>
              <a:ea typeface="微软雅黑"/>
              <a:cs typeface="+mn-cs"/>
            </a:endParaRPr>
          </a:p>
        </p:txBody>
      </p:sp>
      <p:grpSp>
        <p:nvGrpSpPr>
          <p:cNvPr id="19" name="组合 18">
            <a:extLst>
              <a:ext uri="{FF2B5EF4-FFF2-40B4-BE49-F238E27FC236}">
                <a16:creationId xmlns:a16="http://schemas.microsoft.com/office/drawing/2014/main" id="{37162F22-7A78-4D18-BA40-6680A3B87FCF}"/>
              </a:ext>
            </a:extLst>
          </p:cNvPr>
          <p:cNvGrpSpPr/>
          <p:nvPr/>
        </p:nvGrpSpPr>
        <p:grpSpPr>
          <a:xfrm>
            <a:off x="1241917" y="1637488"/>
            <a:ext cx="9535542" cy="1525466"/>
            <a:chOff x="1634746" y="1408217"/>
            <a:chExt cx="8636147" cy="1525466"/>
          </a:xfrm>
        </p:grpSpPr>
        <p:grpSp>
          <p:nvGrpSpPr>
            <p:cNvPr id="20" name="组合 19">
              <a:extLst>
                <a:ext uri="{FF2B5EF4-FFF2-40B4-BE49-F238E27FC236}">
                  <a16:creationId xmlns:a16="http://schemas.microsoft.com/office/drawing/2014/main" id="{10461ABB-57F0-4114-A5CA-BF88F0991092}"/>
                </a:ext>
              </a:extLst>
            </p:cNvPr>
            <p:cNvGrpSpPr/>
            <p:nvPr/>
          </p:nvGrpSpPr>
          <p:grpSpPr>
            <a:xfrm>
              <a:off x="1634746" y="1601202"/>
              <a:ext cx="8598090" cy="1332481"/>
              <a:chOff x="1434721" y="1608040"/>
              <a:chExt cx="8598090" cy="1332481"/>
            </a:xfrm>
          </p:grpSpPr>
          <p:sp>
            <p:nvSpPr>
              <p:cNvPr id="23" name="矩形 22">
                <a:extLst>
                  <a:ext uri="{FF2B5EF4-FFF2-40B4-BE49-F238E27FC236}">
                    <a16:creationId xmlns:a16="http://schemas.microsoft.com/office/drawing/2014/main" id="{A2EB8137-EC58-4BB7-A310-1F590C289514}"/>
                  </a:ext>
                </a:extLst>
              </p:cNvPr>
              <p:cNvSpPr/>
              <p:nvPr/>
            </p:nvSpPr>
            <p:spPr>
              <a:xfrm>
                <a:off x="8607754" y="1608041"/>
                <a:ext cx="1298246" cy="871814"/>
              </a:xfrm>
              <a:prstGeom prst="rect">
                <a:avLst/>
              </a:prstGeom>
              <a:solidFill>
                <a:srgbClr val="FB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a:p>
            </p:txBody>
          </p:sp>
          <p:sp>
            <p:nvSpPr>
              <p:cNvPr id="24" name="矩形 23">
                <a:extLst>
                  <a:ext uri="{FF2B5EF4-FFF2-40B4-BE49-F238E27FC236}">
                    <a16:creationId xmlns:a16="http://schemas.microsoft.com/office/drawing/2014/main" id="{55A3748F-98E1-4B9B-94C8-EC52179D6185}"/>
                  </a:ext>
                </a:extLst>
              </p:cNvPr>
              <p:cNvSpPr/>
              <p:nvPr/>
            </p:nvSpPr>
            <p:spPr>
              <a:xfrm>
                <a:off x="6096001" y="1608645"/>
                <a:ext cx="2419350" cy="871814"/>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3A678A33-8300-47BA-880E-F0547F93BA44}"/>
                      </a:ext>
                    </a:extLst>
                  </p:cNvPr>
                  <p:cNvSpPr/>
                  <p:nvPr/>
                </p:nvSpPr>
                <p:spPr>
                  <a:xfrm>
                    <a:off x="1434721" y="1608040"/>
                    <a:ext cx="8598090" cy="13324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200" i="1">
                              <a:latin typeface="Cambria Math" panose="02040503050406030204" pitchFamily="18" charset="0"/>
                            </a:rPr>
                            <m:t>𝑄</m:t>
                          </m:r>
                          <m:d>
                            <m:dPr>
                              <m:ctrlPr>
                                <a:rPr lang="ja-JP" altLang="en-US" sz="2200" i="1">
                                  <a:latin typeface="Cambria Math" panose="02040503050406030204" pitchFamily="18" charset="0"/>
                                </a:rPr>
                              </m:ctrlPr>
                            </m:dPr>
                            <m:e>
                              <m:sSup>
                                <m:sSupPr>
                                  <m:ctrlPr>
                                    <a:rPr lang="ja-JP" altLang="en-US" sz="2200" i="1">
                                      <a:latin typeface="Cambria Math" panose="02040503050406030204" pitchFamily="18" charset="0"/>
                                    </a:rPr>
                                  </m:ctrlPr>
                                </m:sSupPr>
                                <m:e>
                                  <m:r>
                                    <a:rPr lang="ja-JP" altLang="en-US" sz="2200" b="1">
                                      <a:latin typeface="Cambria Math" panose="02040503050406030204" pitchFamily="18" charset="0"/>
                                    </a:rPr>
                                    <m:t>𝛃</m:t>
                                  </m:r>
                                </m:e>
                                <m:sup>
                                  <m:r>
                                    <a:rPr lang="ja-JP" altLang="en-US" sz="2200" i="1">
                                      <a:latin typeface="Cambria Math" panose="02040503050406030204" pitchFamily="18" charset="0"/>
                                    </a:rPr>
                                    <m:t>𝑎𝑙𝑙</m:t>
                                  </m:r>
                                </m:sup>
                              </m:sSup>
                              <m:r>
                                <a:rPr lang="ja-JP" altLang="en-US" sz="2200">
                                  <a:latin typeface="Cambria Math" panose="02040503050406030204" pitchFamily="18" charset="0"/>
                                </a:rPr>
                                <m:t>,</m:t>
                              </m:r>
                              <m:r>
                                <a:rPr lang="ja-JP" altLang="en-US" sz="2200" b="1">
                                  <a:latin typeface="Cambria Math" panose="02040503050406030204" pitchFamily="18" charset="0"/>
                                </a:rPr>
                                <m:t>𝚯</m:t>
                              </m:r>
                              <m:r>
                                <a:rPr lang="ja-JP" altLang="en-US" sz="2200">
                                  <a:latin typeface="Cambria Math" panose="02040503050406030204" pitchFamily="18" charset="0"/>
                                </a:rPr>
                                <m:t>,</m:t>
                              </m:r>
                              <m:sSup>
                                <m:sSupPr>
                                  <m:ctrlPr>
                                    <a:rPr lang="ja-JP" altLang="en-US" sz="2200" i="1">
                                      <a:latin typeface="Cambria Math" panose="02040503050406030204" pitchFamily="18" charset="0"/>
                                    </a:rPr>
                                  </m:ctrlPr>
                                </m:sSupPr>
                                <m:e>
                                  <m:r>
                                    <a:rPr lang="ja-JP" altLang="en-US" sz="2200" i="1">
                                      <a:latin typeface="Cambria Math" panose="02040503050406030204" pitchFamily="18" charset="0"/>
                                    </a:rPr>
                                    <m:t>𝜎</m:t>
                                  </m:r>
                                </m:e>
                                <m:sup>
                                  <m:r>
                                    <a:rPr lang="ja-JP" altLang="en-US" sz="2200">
                                      <a:latin typeface="Cambria Math" panose="02040503050406030204" pitchFamily="18" charset="0"/>
                                    </a:rPr>
                                    <m:t>2</m:t>
                                  </m:r>
                                </m:sup>
                              </m:sSup>
                            </m:e>
                          </m:d>
                          <m:r>
                            <a:rPr lang="ja-JP" altLang="en-US" sz="2200">
                              <a:latin typeface="Cambria Math" panose="02040503050406030204" pitchFamily="18" charset="0"/>
                            </a:rPr>
                            <m:t>=−2</m:t>
                          </m:r>
                          <m:r>
                            <a:rPr lang="ja-JP" altLang="en-US" sz="2200" i="1">
                              <a:latin typeface="Cambria Math" panose="02040503050406030204" pitchFamily="18" charset="0"/>
                            </a:rPr>
                            <m:t>𝑙𝑜𝑔𝑙𝑖𝑘</m:t>
                          </m:r>
                          <m:d>
                            <m:dPr>
                              <m:ctrlPr>
                                <a:rPr lang="ja-JP" altLang="en-US" sz="2200" i="1">
                                  <a:latin typeface="Cambria Math" panose="02040503050406030204" pitchFamily="18" charset="0"/>
                                </a:rPr>
                              </m:ctrlPr>
                            </m:dPr>
                            <m:e>
                              <m:sSup>
                                <m:sSupPr>
                                  <m:ctrlPr>
                                    <a:rPr lang="ja-JP" altLang="en-US" sz="2200" i="1">
                                      <a:latin typeface="Cambria Math" panose="02040503050406030204" pitchFamily="18" charset="0"/>
                                    </a:rPr>
                                  </m:ctrlPr>
                                </m:sSupPr>
                                <m:e>
                                  <m:r>
                                    <a:rPr lang="ja-JP" altLang="en-US" sz="2200" b="1">
                                      <a:latin typeface="Cambria Math" panose="02040503050406030204" pitchFamily="18" charset="0"/>
                                    </a:rPr>
                                    <m:t>𝛃</m:t>
                                  </m:r>
                                </m:e>
                                <m:sup>
                                  <m:r>
                                    <a:rPr lang="ja-JP" altLang="en-US" sz="2200" i="1">
                                      <a:latin typeface="Cambria Math" panose="02040503050406030204" pitchFamily="18" charset="0"/>
                                    </a:rPr>
                                    <m:t>𝑎𝑙𝑙</m:t>
                                  </m:r>
                                </m:sup>
                              </m:sSup>
                              <m:r>
                                <a:rPr lang="ja-JP" altLang="en-US" sz="2200">
                                  <a:latin typeface="Cambria Math" panose="02040503050406030204" pitchFamily="18" charset="0"/>
                                </a:rPr>
                                <m:t>,</m:t>
                              </m:r>
                              <m:r>
                                <a:rPr lang="ja-JP" altLang="en-US" sz="2200" b="1">
                                  <a:latin typeface="Cambria Math" panose="02040503050406030204" pitchFamily="18" charset="0"/>
                                </a:rPr>
                                <m:t>𝚯</m:t>
                              </m:r>
                              <m:r>
                                <a:rPr lang="ja-JP" altLang="en-US" sz="2200">
                                  <a:latin typeface="Cambria Math" panose="02040503050406030204" pitchFamily="18" charset="0"/>
                                </a:rPr>
                                <m:t>, </m:t>
                              </m:r>
                              <m:sSup>
                                <m:sSupPr>
                                  <m:ctrlPr>
                                    <a:rPr lang="ja-JP" altLang="en-US" sz="2200" i="1">
                                      <a:latin typeface="Cambria Math" panose="02040503050406030204" pitchFamily="18" charset="0"/>
                                    </a:rPr>
                                  </m:ctrlPr>
                                </m:sSupPr>
                                <m:e>
                                  <m:r>
                                    <a:rPr lang="ja-JP" altLang="en-US" sz="2200" i="1">
                                      <a:latin typeface="Cambria Math" panose="02040503050406030204" pitchFamily="18" charset="0"/>
                                    </a:rPr>
                                    <m:t>𝜎</m:t>
                                  </m:r>
                                </m:e>
                                <m:sup>
                                  <m:r>
                                    <a:rPr lang="ja-JP" altLang="en-US" sz="2200">
                                      <a:latin typeface="Cambria Math" panose="02040503050406030204" pitchFamily="18" charset="0"/>
                                    </a:rPr>
                                    <m:t>2</m:t>
                                  </m:r>
                                </m:sup>
                              </m:sSup>
                            </m:e>
                          </m:d>
                          <m:r>
                            <a:rPr lang="ja-JP" altLang="en-US" sz="2200">
                              <a:latin typeface="Cambria Math" panose="02040503050406030204" pitchFamily="18" charset="0"/>
                            </a:rPr>
                            <m:t>+</m:t>
                          </m:r>
                          <m:sSub>
                            <m:sSubPr>
                              <m:ctrlPr>
                                <a:rPr lang="ja-JP" altLang="en-US" sz="2200" i="1">
                                  <a:latin typeface="Cambria Math" panose="02040503050406030204" pitchFamily="18" charset="0"/>
                                </a:rPr>
                              </m:ctrlPr>
                            </m:sSubPr>
                            <m:e>
                              <m:r>
                                <a:rPr lang="ja-JP" altLang="en-US" sz="2200" i="1">
                                  <a:latin typeface="Cambria Math" panose="02040503050406030204" pitchFamily="18" charset="0"/>
                                </a:rPr>
                                <m:t>𝜆</m:t>
                              </m:r>
                            </m:e>
                            <m:sub>
                              <m:r>
                                <a:rPr lang="ja-JP" altLang="en-US" sz="2200">
                                  <a:latin typeface="Cambria Math" panose="02040503050406030204" pitchFamily="18" charset="0"/>
                                </a:rPr>
                                <m:t>1</m:t>
                              </m:r>
                            </m:sub>
                          </m:sSub>
                          <m:nary>
                            <m:naryPr>
                              <m:chr m:val="∑"/>
                              <m:limLoc m:val="undOvr"/>
                              <m:supHide m:val="on"/>
                              <m:ctrlPr>
                                <a:rPr lang="ja-JP" altLang="en-US" sz="2200" i="1">
                                  <a:latin typeface="Cambria Math" panose="02040503050406030204" pitchFamily="18" charset="0"/>
                                </a:rPr>
                              </m:ctrlPr>
                            </m:naryPr>
                            <m:sub>
                              <m:d>
                                <m:dPr>
                                  <m:ctrlPr>
                                    <a:rPr lang="ja-JP" altLang="en-US" sz="2200" i="1">
                                      <a:latin typeface="Cambria Math" panose="02040503050406030204" pitchFamily="18" charset="0"/>
                                    </a:rPr>
                                  </m:ctrlPr>
                                </m:dPr>
                                <m:e>
                                  <m:r>
                                    <a:rPr lang="ja-JP" altLang="en-US" sz="2200" i="1">
                                      <a:latin typeface="Cambria Math" panose="02040503050406030204" pitchFamily="18" charset="0"/>
                                    </a:rPr>
                                    <m:t>𝑚</m:t>
                                  </m:r>
                                  <m:r>
                                    <a:rPr lang="ja-JP" altLang="en-US" sz="2200">
                                      <a:latin typeface="Cambria Math" panose="02040503050406030204" pitchFamily="18" charset="0"/>
                                    </a:rPr>
                                    <m:t>,</m:t>
                                  </m:r>
                                  <m:r>
                                    <a:rPr lang="ja-JP" altLang="en-US" sz="2200" i="1">
                                      <a:latin typeface="Cambria Math" panose="02040503050406030204" pitchFamily="18" charset="0"/>
                                    </a:rPr>
                                    <m:t>𝑛</m:t>
                                  </m:r>
                                </m:e>
                              </m:d>
                              <m:r>
                                <a:rPr lang="ja-JP" altLang="en-US" sz="2200">
                                  <a:latin typeface="Cambria Math" panose="02040503050406030204" pitchFamily="18" charset="0"/>
                                </a:rPr>
                                <m:t>∈</m:t>
                              </m:r>
                              <m:r>
                                <a:rPr lang="ja-JP" altLang="en-US" sz="2200" i="1">
                                  <a:latin typeface="Cambria Math" panose="02040503050406030204" pitchFamily="18" charset="0"/>
                                </a:rPr>
                                <m:t>𝐹</m:t>
                              </m:r>
                            </m:sub>
                            <m:sup/>
                            <m:e>
                              <m:d>
                                <m:dPr>
                                  <m:begChr m:val="|"/>
                                  <m:endChr m:val="|"/>
                                  <m:ctrlPr>
                                    <a:rPr lang="ja-JP" altLang="en-US" sz="2200" i="1">
                                      <a:latin typeface="Cambria Math" panose="02040503050406030204" pitchFamily="18" charset="0"/>
                                    </a:rPr>
                                  </m:ctrlPr>
                                </m:dPr>
                                <m:e>
                                  <m:sSubSup>
                                    <m:sSubSupPr>
                                      <m:ctrlPr>
                                        <a:rPr lang="ja-JP" altLang="en-US" sz="2200" i="1">
                                          <a:latin typeface="Cambria Math" panose="02040503050406030204" pitchFamily="18" charset="0"/>
                                        </a:rPr>
                                      </m:ctrlPr>
                                    </m:sSubSupPr>
                                    <m:e>
                                      <m:r>
                                        <a:rPr lang="ja-JP" altLang="en-US" sz="2200" i="1">
                                          <a:latin typeface="Cambria Math" panose="02040503050406030204" pitchFamily="18" charset="0"/>
                                        </a:rPr>
                                        <m:t>𝛽</m:t>
                                      </m:r>
                                    </m:e>
                                    <m:sub>
                                      <m:r>
                                        <a:rPr lang="ja-JP" altLang="en-US" sz="2200" i="1">
                                          <a:latin typeface="Cambria Math" panose="02040503050406030204" pitchFamily="18" charset="0"/>
                                        </a:rPr>
                                        <m:t>𝑚</m:t>
                                      </m:r>
                                    </m:sub>
                                    <m:sup>
                                      <m:r>
                                        <a:rPr lang="ja-JP" altLang="en-US" sz="2200" i="1">
                                          <a:latin typeface="Cambria Math" panose="02040503050406030204" pitchFamily="18" charset="0"/>
                                        </a:rPr>
                                        <m:t>𝑑𝑖𝑠</m:t>
                                      </m:r>
                                    </m:sup>
                                  </m:sSubSup>
                                  <m:r>
                                    <a:rPr lang="ja-JP" altLang="en-US" sz="2200">
                                      <a:latin typeface="Cambria Math" panose="02040503050406030204" pitchFamily="18" charset="0"/>
                                    </a:rPr>
                                    <m:t>−</m:t>
                                  </m:r>
                                  <m:sSubSup>
                                    <m:sSubSupPr>
                                      <m:ctrlPr>
                                        <a:rPr lang="ja-JP" altLang="en-US" sz="2200" i="1">
                                          <a:latin typeface="Cambria Math" panose="02040503050406030204" pitchFamily="18" charset="0"/>
                                        </a:rPr>
                                      </m:ctrlPr>
                                    </m:sSubSupPr>
                                    <m:e>
                                      <m:r>
                                        <a:rPr lang="ja-JP" altLang="en-US" sz="2200" i="1">
                                          <a:latin typeface="Cambria Math" panose="02040503050406030204" pitchFamily="18" charset="0"/>
                                        </a:rPr>
                                        <m:t>𝛽</m:t>
                                      </m:r>
                                    </m:e>
                                    <m:sub>
                                      <m:r>
                                        <a:rPr lang="ja-JP" altLang="en-US" sz="2200" i="1">
                                          <a:latin typeface="Cambria Math" panose="02040503050406030204" pitchFamily="18" charset="0"/>
                                        </a:rPr>
                                        <m:t>𝑛</m:t>
                                      </m:r>
                                    </m:sub>
                                    <m:sup>
                                      <m:r>
                                        <a:rPr lang="ja-JP" altLang="en-US" sz="2200" i="1">
                                          <a:latin typeface="Cambria Math" panose="02040503050406030204" pitchFamily="18" charset="0"/>
                                        </a:rPr>
                                        <m:t>𝑑𝑖𝑠</m:t>
                                      </m:r>
                                    </m:sup>
                                  </m:sSubSup>
                                </m:e>
                              </m:d>
                            </m:e>
                          </m:nary>
                          <m:r>
                            <a:rPr lang="ja-JP" altLang="en-US" sz="2200">
                              <a:latin typeface="Cambria Math" panose="02040503050406030204" pitchFamily="18" charset="0"/>
                            </a:rPr>
                            <m:t>+</m:t>
                          </m:r>
                          <m:sSub>
                            <m:sSubPr>
                              <m:ctrlPr>
                                <a:rPr lang="ja-JP" altLang="en-US" sz="2200" i="1">
                                  <a:latin typeface="Cambria Math" panose="02040503050406030204" pitchFamily="18" charset="0"/>
                                </a:rPr>
                              </m:ctrlPr>
                            </m:sSubPr>
                            <m:e>
                              <m:r>
                                <a:rPr lang="ja-JP" altLang="en-US" sz="2200" i="1">
                                  <a:latin typeface="Cambria Math" panose="02040503050406030204" pitchFamily="18" charset="0"/>
                                </a:rPr>
                                <m:t>𝜆</m:t>
                              </m:r>
                            </m:e>
                            <m:sub>
                              <m:r>
                                <a:rPr lang="ja-JP" altLang="en-US" sz="2200">
                                  <a:latin typeface="Cambria Math" panose="02040503050406030204" pitchFamily="18" charset="0"/>
                                </a:rPr>
                                <m:t>2</m:t>
                              </m:r>
                            </m:sub>
                          </m:sSub>
                          <m:sSub>
                            <m:sSubPr>
                              <m:ctrlPr>
                                <a:rPr lang="ja-JP" altLang="en-US" sz="2200" i="1">
                                  <a:latin typeface="Cambria Math" panose="02040503050406030204" pitchFamily="18" charset="0"/>
                                </a:rPr>
                              </m:ctrlPr>
                            </m:sSubPr>
                            <m:e>
                              <m:d>
                                <m:dPr>
                                  <m:begChr m:val="‖"/>
                                  <m:endChr m:val="‖"/>
                                  <m:ctrlPr>
                                    <a:rPr lang="ja-JP" altLang="en-US" sz="2200" i="1">
                                      <a:latin typeface="Cambria Math" panose="02040503050406030204" pitchFamily="18" charset="0"/>
                                    </a:rPr>
                                  </m:ctrlPr>
                                </m:dPr>
                                <m:e>
                                  <m:sSup>
                                    <m:sSupPr>
                                      <m:ctrlPr>
                                        <a:rPr lang="ja-JP" altLang="en-US" sz="2200" i="1">
                                          <a:latin typeface="Cambria Math" panose="02040503050406030204" pitchFamily="18" charset="0"/>
                                        </a:rPr>
                                      </m:ctrlPr>
                                    </m:sSupPr>
                                    <m:e>
                                      <m:r>
                                        <a:rPr lang="ja-JP" altLang="en-US" sz="2200" b="1">
                                          <a:latin typeface="Cambria Math" panose="02040503050406030204" pitchFamily="18" charset="0"/>
                                        </a:rPr>
                                        <m:t>𝛃</m:t>
                                      </m:r>
                                    </m:e>
                                    <m:sup>
                                      <m:r>
                                        <a:rPr lang="ja-JP" altLang="en-US" sz="2200" i="1">
                                          <a:latin typeface="Cambria Math" panose="02040503050406030204" pitchFamily="18" charset="0"/>
                                        </a:rPr>
                                        <m:t>𝑑𝑖𝑠</m:t>
                                      </m:r>
                                    </m:sup>
                                  </m:sSup>
                                </m:e>
                              </m:d>
                            </m:e>
                            <m:sub>
                              <m:r>
                                <a:rPr lang="ja-JP" altLang="en-US" sz="2200">
                                  <a:latin typeface="Cambria Math" panose="02040503050406030204" pitchFamily="18" charset="0"/>
                                </a:rPr>
                                <m:t>1</m:t>
                              </m:r>
                            </m:sub>
                          </m:sSub>
                        </m:oMath>
                      </m:oMathPara>
                    </a14:m>
                    <a:endParaRPr lang="ja-JP" altLang="en-US" sz="2200" dirty="0"/>
                  </a:p>
                </p:txBody>
              </p:sp>
            </mc:Choice>
            <mc:Fallback xmlns="">
              <p:sp>
                <p:nvSpPr>
                  <p:cNvPr id="25" name="矩形 24">
                    <a:extLst>
                      <a:ext uri="{FF2B5EF4-FFF2-40B4-BE49-F238E27FC236}">
                        <a16:creationId xmlns:a16="http://schemas.microsoft.com/office/drawing/2014/main" id="{3A678A33-8300-47BA-880E-F0547F93BA44}"/>
                      </a:ext>
                    </a:extLst>
                  </p:cNvPr>
                  <p:cNvSpPr>
                    <a:spLocks noRot="1" noChangeAspect="1" noMove="1" noResize="1" noEditPoints="1" noAdjustHandles="1" noChangeArrowheads="1" noChangeShapeType="1" noTextEdit="1"/>
                  </p:cNvSpPr>
                  <p:nvPr/>
                </p:nvSpPr>
                <p:spPr>
                  <a:xfrm>
                    <a:off x="1434721" y="1608040"/>
                    <a:ext cx="8598090" cy="1332481"/>
                  </a:xfrm>
                  <a:prstGeom prst="rect">
                    <a:avLst/>
                  </a:prstGeom>
                  <a:blipFill>
                    <a:blip r:embed="rId3"/>
                    <a:stretch>
                      <a:fillRect/>
                    </a:stretch>
                  </a:blipFill>
                </p:spPr>
                <p:txBody>
                  <a:bodyPr/>
                  <a:lstStyle/>
                  <a:p>
                    <a:r>
                      <a:rPr lang="ja-JP" altLang="en-US">
                        <a:noFill/>
                      </a:rPr>
                      <a:t> </a:t>
                    </a:r>
                  </a:p>
                </p:txBody>
              </p:sp>
            </mc:Fallback>
          </mc:AlternateContent>
        </p:grpSp>
        <p:sp>
          <p:nvSpPr>
            <p:cNvPr id="21" name="文本框 20">
              <a:extLst>
                <a:ext uri="{FF2B5EF4-FFF2-40B4-BE49-F238E27FC236}">
                  <a16:creationId xmlns:a16="http://schemas.microsoft.com/office/drawing/2014/main" id="{902D9992-7678-4251-9007-C65AC31A88C3}"/>
                </a:ext>
              </a:extLst>
            </p:cNvPr>
            <p:cNvSpPr txBox="1"/>
            <p:nvPr/>
          </p:nvSpPr>
          <p:spPr>
            <a:xfrm>
              <a:off x="8356247" y="1408217"/>
              <a:ext cx="603193" cy="430887"/>
            </a:xfrm>
            <a:prstGeom prst="rect">
              <a:avLst/>
            </a:prstGeom>
            <a:noFill/>
          </p:spPr>
          <p:txBody>
            <a:bodyPr wrap="square">
              <a:spAutoFit/>
            </a:bodyPr>
            <a:lstStyle/>
            <a:p>
              <a:r>
                <a:rPr lang="ja-JP" altLang="en-US" sz="2200" b="1" dirty="0">
                  <a:solidFill>
                    <a:srgbClr val="4E7590"/>
                  </a:solidFill>
                  <a:latin typeface="Noto Sans CJK JP Black" panose="020B0A00000000000000" pitchFamily="34" charset="-128"/>
                  <a:ea typeface="Noto Sans CJK JP Black" panose="020B0A00000000000000" pitchFamily="34" charset="-128"/>
                </a:rPr>
                <a:t>①</a:t>
              </a:r>
              <a:endParaRPr lang="ja-JP" altLang="en-US" sz="2200" dirty="0"/>
            </a:p>
          </p:txBody>
        </p:sp>
        <p:sp>
          <p:nvSpPr>
            <p:cNvPr id="22" name="文本框 21">
              <a:extLst>
                <a:ext uri="{FF2B5EF4-FFF2-40B4-BE49-F238E27FC236}">
                  <a16:creationId xmlns:a16="http://schemas.microsoft.com/office/drawing/2014/main" id="{041A9553-BBFC-4255-96F6-FD0D3D0B4AF6}"/>
                </a:ext>
              </a:extLst>
            </p:cNvPr>
            <p:cNvSpPr txBox="1"/>
            <p:nvPr/>
          </p:nvSpPr>
          <p:spPr>
            <a:xfrm>
              <a:off x="9751220" y="1408217"/>
              <a:ext cx="519673" cy="430887"/>
            </a:xfrm>
            <a:prstGeom prst="rect">
              <a:avLst/>
            </a:prstGeom>
            <a:noFill/>
          </p:spPr>
          <p:txBody>
            <a:bodyPr wrap="square">
              <a:spAutoFit/>
            </a:bodyPr>
            <a:lstStyle/>
            <a:p>
              <a:pPr algn="ctr"/>
              <a:r>
                <a:rPr lang="ja-JP" altLang="en-US" sz="2200" b="1" dirty="0">
                  <a:solidFill>
                    <a:srgbClr val="A76161"/>
                  </a:solidFill>
                  <a:latin typeface="Noto Sans CJK JP Black" panose="020B0A00000000000000" pitchFamily="34" charset="-128"/>
                  <a:ea typeface="Noto Sans CJK JP Black" panose="020B0A00000000000000" pitchFamily="34" charset="-128"/>
                </a:rPr>
                <a:t>②</a:t>
              </a:r>
              <a:endParaRPr kumimoji="1" lang="ja-JP" altLang="en-US" sz="2200" dirty="0">
                <a:latin typeface="Noto Sans CJK JP Black" panose="020B0A00000000000000" pitchFamily="34" charset="-128"/>
                <a:ea typeface="Noto Sans CJK JP Black" panose="020B0A00000000000000" pitchFamily="34" charset="-128"/>
              </a:endParaRPr>
            </a:p>
          </p:txBody>
        </p:sp>
      </p:grpSp>
      <p:sp>
        <p:nvSpPr>
          <p:cNvPr id="26" name="矩形 25">
            <a:extLst>
              <a:ext uri="{FF2B5EF4-FFF2-40B4-BE49-F238E27FC236}">
                <a16:creationId xmlns:a16="http://schemas.microsoft.com/office/drawing/2014/main" id="{47FD1CD2-E464-4BB4-9F32-8BA687A3BFD5}"/>
              </a:ext>
            </a:extLst>
          </p:cNvPr>
          <p:cNvSpPr/>
          <p:nvPr/>
        </p:nvSpPr>
        <p:spPr>
          <a:xfrm>
            <a:off x="368368" y="1238960"/>
            <a:ext cx="2512226" cy="461665"/>
          </a:xfrm>
          <a:prstGeom prst="rect">
            <a:avLst/>
          </a:prstGeom>
        </p:spPr>
        <p:txBody>
          <a:bodyPr wrap="none">
            <a:spAutoFit/>
          </a:bodyPr>
          <a:lstStyle/>
          <a:p>
            <a:pPr marL="342900" indent="-342900">
              <a:buClr>
                <a:schemeClr val="accent1"/>
              </a:buClr>
              <a:buSzPct val="100000"/>
              <a:buFont typeface="Arial" panose="020B0604020202020204" pitchFamily="34" charset="0"/>
              <a:buChar char="•"/>
            </a:pPr>
            <a:r>
              <a:rPr lang="en-US" altLang="ja-JP" sz="2400" b="1" dirty="0">
                <a:solidFill>
                  <a:prstClr val="black"/>
                </a:solidFill>
                <a:latin typeface="+mj-lt"/>
                <a:ea typeface="Yu Gothic Medium" panose="020B0500000000000000" pitchFamily="50" charset="-128"/>
              </a:rPr>
              <a:t>Cost function</a:t>
            </a: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1045C79C-C70E-4B25-AC03-A15D2A94AC9F}"/>
                  </a:ext>
                </a:extLst>
              </p:cNvPr>
              <p:cNvSpPr/>
              <p:nvPr/>
            </p:nvSpPr>
            <p:spPr>
              <a:xfrm>
                <a:off x="359796" y="4432217"/>
                <a:ext cx="11823632" cy="546753"/>
              </a:xfrm>
              <a:prstGeom prst="rect">
                <a:avLst/>
              </a:prstGeom>
            </p:spPr>
            <p:txBody>
              <a:bodyPr wrap="square">
                <a:spAutoFit/>
              </a:bodyPr>
              <a:lstStyle/>
              <a:p>
                <a:pPr marL="342900" indent="-342900">
                  <a:lnSpc>
                    <a:spcPct val="114000"/>
                  </a:lnSpc>
                  <a:buClr>
                    <a:schemeClr val="accent1"/>
                  </a:buClr>
                  <a:buSzPct val="100000"/>
                  <a:buFont typeface="Arial" panose="020B0604020202020204" pitchFamily="34" charset="0"/>
                  <a:buChar char="•"/>
                </a:pPr>
                <a:r>
                  <a:rPr lang="en-US" altLang="ja-JP" sz="2400" b="1" dirty="0">
                    <a:solidFill>
                      <a:prstClr val="black"/>
                    </a:solidFill>
                    <a:latin typeface="+mj-lt"/>
                    <a:ea typeface="Yu Gothic Medium" panose="020B0500000000000000" pitchFamily="50" charset="-128"/>
                  </a:rPr>
                  <a:t>Problem: </a:t>
                </a:r>
                <a:r>
                  <a:rPr lang="en-US" altLang="ja-JP" sz="2400" dirty="0">
                    <a:solidFill>
                      <a:prstClr val="black"/>
                    </a:solidFill>
                    <a:latin typeface="+mj-lt"/>
                    <a:ea typeface="Yu Gothic Medium" panose="020B0500000000000000" pitchFamily="50" charset="-128"/>
                  </a:rPr>
                  <a:t>It is hard to directly </a:t>
                </a:r>
                <a:r>
                  <a:rPr lang="en-US" altLang="zh-CN" sz="2400" dirty="0">
                    <a:solidFill>
                      <a:prstClr val="black"/>
                    </a:solidFill>
                    <a:latin typeface="+mj-lt"/>
                    <a:ea typeface="Yu Gothic Medium" panose="020B0500000000000000" pitchFamily="50" charset="-128"/>
                  </a:rPr>
                  <a:t>minimize </a:t>
                </a:r>
                <a14:m>
                  <m:oMath xmlns:m="http://schemas.openxmlformats.org/officeDocument/2006/math">
                    <m:r>
                      <a:rPr lang="ja-JP" altLang="en-US" sz="2400" i="1" smtClean="0">
                        <a:latin typeface="Cambria Math" panose="02040503050406030204" pitchFamily="18" charset="0"/>
                      </a:rPr>
                      <m:t>𝑄</m:t>
                    </m:r>
                    <m:d>
                      <m:dPr>
                        <m:ctrlPr>
                          <a:rPr lang="ja-JP" altLang="en-US" sz="2400" i="1">
                            <a:latin typeface="Cambria Math" panose="02040503050406030204" pitchFamily="18" charset="0"/>
                          </a:rPr>
                        </m:ctrlPr>
                      </m:dPr>
                      <m:e>
                        <m:sSup>
                          <m:sSupPr>
                            <m:ctrlPr>
                              <a:rPr lang="ja-JP" altLang="en-US" sz="2400" i="1">
                                <a:latin typeface="Cambria Math" panose="02040503050406030204" pitchFamily="18" charset="0"/>
                              </a:rPr>
                            </m:ctrlPr>
                          </m:sSupPr>
                          <m:e>
                            <m:r>
                              <a:rPr lang="ja-JP" altLang="en-US" sz="2400" b="1">
                                <a:latin typeface="Cambria Math" panose="02040503050406030204" pitchFamily="18" charset="0"/>
                              </a:rPr>
                              <m:t>𝛃</m:t>
                            </m:r>
                          </m:e>
                          <m:sup>
                            <m:r>
                              <a:rPr lang="ja-JP" altLang="en-US" sz="2400" i="1">
                                <a:latin typeface="Cambria Math" panose="02040503050406030204" pitchFamily="18" charset="0"/>
                              </a:rPr>
                              <m:t>𝑎𝑙𝑙</m:t>
                            </m:r>
                          </m:sup>
                        </m:sSup>
                        <m:r>
                          <a:rPr lang="ja-JP" altLang="en-US" sz="2400">
                            <a:latin typeface="Cambria Math" panose="02040503050406030204" pitchFamily="18" charset="0"/>
                          </a:rPr>
                          <m:t>,</m:t>
                        </m:r>
                        <m:r>
                          <a:rPr lang="ja-JP" altLang="en-US" sz="2400" b="1">
                            <a:latin typeface="Cambria Math" panose="02040503050406030204" pitchFamily="18" charset="0"/>
                          </a:rPr>
                          <m:t>𝚯</m:t>
                        </m:r>
                        <m:r>
                          <a:rPr lang="ja-JP" altLang="en-US" sz="2400">
                            <a:latin typeface="Cambria Math" panose="02040503050406030204" pitchFamily="18" charset="0"/>
                          </a:rPr>
                          <m:t>,</m:t>
                        </m:r>
                        <m:sSup>
                          <m:sSupPr>
                            <m:ctrlPr>
                              <a:rPr lang="ja-JP" altLang="en-US" sz="2400" i="1">
                                <a:latin typeface="Cambria Math" panose="02040503050406030204" pitchFamily="18" charset="0"/>
                              </a:rPr>
                            </m:ctrlPr>
                          </m:sSupPr>
                          <m:e>
                            <m:r>
                              <a:rPr lang="ja-JP" altLang="en-US" sz="2400" i="1">
                                <a:latin typeface="Cambria Math" panose="02040503050406030204" pitchFamily="18" charset="0"/>
                              </a:rPr>
                              <m:t>𝜎</m:t>
                            </m:r>
                          </m:e>
                          <m:sup>
                            <m:r>
                              <a:rPr lang="ja-JP" altLang="en-US" sz="2400">
                                <a:latin typeface="Cambria Math" panose="02040503050406030204" pitchFamily="18" charset="0"/>
                              </a:rPr>
                              <m:t>2</m:t>
                            </m:r>
                          </m:sup>
                        </m:sSup>
                      </m:e>
                    </m:d>
                  </m:oMath>
                </a14:m>
                <a:r>
                  <a:rPr lang="en-US" altLang="ja-JP" sz="2400" dirty="0">
                    <a:solidFill>
                      <a:prstClr val="black"/>
                    </a:solidFill>
                    <a:latin typeface="+mj-lt"/>
                    <a:ea typeface="Yu Gothic Medium" panose="020B0500000000000000" pitchFamily="50" charset="-128"/>
                  </a:rPr>
                  <a:t>  due to regularization terms</a:t>
                </a:r>
                <a:endParaRPr lang="en-US" altLang="ja-JP" sz="2400" b="1" dirty="0">
                  <a:solidFill>
                    <a:prstClr val="black"/>
                  </a:solidFill>
                  <a:latin typeface="+mj-lt"/>
                  <a:ea typeface="游ゴシック" panose="020B0400000000000000" pitchFamily="50" charset="-128"/>
                </a:endParaRPr>
              </a:p>
            </p:txBody>
          </p:sp>
        </mc:Choice>
        <mc:Fallback xmlns="">
          <p:sp>
            <p:nvSpPr>
              <p:cNvPr id="27" name="矩形 26">
                <a:extLst>
                  <a:ext uri="{FF2B5EF4-FFF2-40B4-BE49-F238E27FC236}">
                    <a16:creationId xmlns:a16="http://schemas.microsoft.com/office/drawing/2014/main" id="{1045C79C-C70E-4B25-AC03-A15D2A94AC9F}"/>
                  </a:ext>
                </a:extLst>
              </p:cNvPr>
              <p:cNvSpPr>
                <a:spLocks noRot="1" noChangeAspect="1" noMove="1" noResize="1" noEditPoints="1" noAdjustHandles="1" noChangeArrowheads="1" noChangeShapeType="1" noTextEdit="1"/>
              </p:cNvSpPr>
              <p:nvPr/>
            </p:nvSpPr>
            <p:spPr>
              <a:xfrm>
                <a:off x="359796" y="4432217"/>
                <a:ext cx="11823632" cy="546753"/>
              </a:xfrm>
              <a:prstGeom prst="rect">
                <a:avLst/>
              </a:prstGeom>
              <a:blipFill>
                <a:blip r:embed="rId4"/>
                <a:stretch>
                  <a:fillRect l="-670" b="-20000"/>
                </a:stretch>
              </a:blipFill>
            </p:spPr>
            <p:txBody>
              <a:bodyPr/>
              <a:lstStyle/>
              <a:p>
                <a:r>
                  <a:rPr lang="ja-JP" altLang="en-US">
                    <a:noFill/>
                  </a:rPr>
                  <a:t> </a:t>
                </a:r>
              </a:p>
            </p:txBody>
          </p:sp>
        </mc:Fallback>
      </mc:AlternateContent>
      <p:sp>
        <p:nvSpPr>
          <p:cNvPr id="28" name="箭头: 下 27">
            <a:extLst>
              <a:ext uri="{FF2B5EF4-FFF2-40B4-BE49-F238E27FC236}">
                <a16:creationId xmlns:a16="http://schemas.microsoft.com/office/drawing/2014/main" id="{473F138A-11D7-4C1E-9CA3-54C4C550598E}"/>
              </a:ext>
            </a:extLst>
          </p:cNvPr>
          <p:cNvSpPr/>
          <p:nvPr/>
        </p:nvSpPr>
        <p:spPr>
          <a:xfrm rot="16200000">
            <a:off x="760905" y="5053621"/>
            <a:ext cx="594235" cy="546609"/>
          </a:xfrm>
          <a:prstGeom prst="downArrow">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Yu Gothic Medium" panose="020B0500000000000000" pitchFamily="50" charset="-128"/>
              <a:ea typeface="Yu Gothic Medium" panose="020B0500000000000000" pitchFamily="50" charset="-128"/>
            </a:endParaRPr>
          </a:p>
        </p:txBody>
      </p:sp>
      <p:sp>
        <p:nvSpPr>
          <p:cNvPr id="29" name="矩形 28">
            <a:extLst>
              <a:ext uri="{FF2B5EF4-FFF2-40B4-BE49-F238E27FC236}">
                <a16:creationId xmlns:a16="http://schemas.microsoft.com/office/drawing/2014/main" id="{A9FD4DD2-1B96-4137-8327-A8DC873C5A3C}"/>
              </a:ext>
            </a:extLst>
          </p:cNvPr>
          <p:cNvSpPr/>
          <p:nvPr/>
        </p:nvSpPr>
        <p:spPr>
          <a:xfrm>
            <a:off x="1331327" y="4948444"/>
            <a:ext cx="10699948" cy="830997"/>
          </a:xfrm>
          <a:prstGeom prst="rect">
            <a:avLst/>
          </a:prstGeom>
        </p:spPr>
        <p:txBody>
          <a:bodyPr wrap="square">
            <a:spAutoFit/>
          </a:bodyPr>
          <a:lstStyle/>
          <a:p>
            <a:pPr lvl="0">
              <a:buClr>
                <a:srgbClr val="44546A">
                  <a:lumMod val="60000"/>
                  <a:lumOff val="40000"/>
                </a:srgbClr>
              </a:buClr>
              <a:buSzPct val="80000"/>
            </a:pPr>
            <a:r>
              <a:rPr lang="en-US" altLang="ja-JP" sz="2400" dirty="0">
                <a:solidFill>
                  <a:prstClr val="black"/>
                </a:solidFill>
                <a:latin typeface="+mj-lt"/>
                <a:ea typeface="游ゴシック" panose="020B0400000000000000" pitchFamily="50" charset="-128"/>
              </a:rPr>
              <a:t>We propose </a:t>
            </a:r>
            <a:r>
              <a:rPr lang="en-US" altLang="ja-JP" sz="2400" b="1" dirty="0">
                <a:solidFill>
                  <a:schemeClr val="accent1"/>
                </a:solidFill>
                <a:latin typeface="+mj-lt"/>
                <a:ea typeface="微软雅黑"/>
              </a:rPr>
              <a:t>a restricted maximum likelihood-based iterative algorithm </a:t>
            </a:r>
            <a:r>
              <a:rPr lang="en-US" altLang="ja-JP" sz="2400" dirty="0">
                <a:solidFill>
                  <a:prstClr val="black"/>
                </a:solidFill>
                <a:latin typeface="+mj-lt"/>
                <a:ea typeface="微软雅黑"/>
              </a:rPr>
              <a:t>for optimization.</a:t>
            </a:r>
            <a:endParaRPr lang="ja-JP" altLang="en-US" sz="2400" b="1" dirty="0">
              <a:solidFill>
                <a:prstClr val="black"/>
              </a:solidFill>
              <a:latin typeface="+mj-lt"/>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4AF17B0A-2058-4455-AB5C-1B92023E349B}"/>
                  </a:ext>
                </a:extLst>
              </p:cNvPr>
              <p:cNvSpPr/>
              <p:nvPr/>
            </p:nvSpPr>
            <p:spPr>
              <a:xfrm>
                <a:off x="466607" y="6398830"/>
                <a:ext cx="10805270" cy="328551"/>
              </a:xfrm>
              <a:prstGeom prst="rect">
                <a:avLst/>
              </a:prstGeom>
            </p:spPr>
            <p:txBody>
              <a:bodyPr wrap="square">
                <a:spAutoFit/>
              </a:bodyPr>
              <a:lstStyle/>
              <a:p>
                <a:pPr lvl="0">
                  <a:lnSpc>
                    <a:spcPct val="120000"/>
                  </a:lnSpc>
                  <a:defRPr/>
                </a:pPr>
                <a:r>
                  <a:rPr lang="en-US" altLang="ja-JP" sz="1400" dirty="0">
                    <a:solidFill>
                      <a:schemeClr val="tx1">
                        <a:lumMod val="75000"/>
                        <a:lumOff val="25000"/>
                      </a:schemeClr>
                    </a:solidFill>
                    <a:latin typeface="+mj-lt"/>
                    <a:ea typeface="游ゴシック" panose="020B0400000000000000" pitchFamily="50" charset="-128"/>
                  </a:rPr>
                  <a:t>※ Hyper-parameters </a:t>
                </a:r>
                <a14:m>
                  <m:oMath xmlns:m="http://schemas.openxmlformats.org/officeDocument/2006/math">
                    <m:sSub>
                      <m:sSubPr>
                        <m:ctrlPr>
                          <a:rPr lang="ja-JP" altLang="en-US" sz="1400" i="1">
                            <a:solidFill>
                              <a:schemeClr val="tx1">
                                <a:lumMod val="75000"/>
                                <a:lumOff val="25000"/>
                              </a:schemeClr>
                            </a:solidFill>
                            <a:latin typeface="Cambria Math" panose="02040503050406030204" pitchFamily="18" charset="0"/>
                          </a:rPr>
                        </m:ctrlPr>
                      </m:sSubPr>
                      <m:e>
                        <m:r>
                          <a:rPr lang="ja-JP" altLang="en-US" sz="1400" b="0" i="1">
                            <a:solidFill>
                              <a:schemeClr val="tx1">
                                <a:lumMod val="75000"/>
                                <a:lumOff val="25000"/>
                              </a:schemeClr>
                            </a:solidFill>
                            <a:latin typeface="Cambria Math" panose="02040503050406030204" pitchFamily="18" charset="0"/>
                          </a:rPr>
                          <m:t>𝜆</m:t>
                        </m:r>
                      </m:e>
                      <m:sub>
                        <m:r>
                          <a:rPr lang="ja-JP" altLang="en-US" sz="1400" b="0" i="1">
                            <a:solidFill>
                              <a:schemeClr val="tx1">
                                <a:lumMod val="75000"/>
                                <a:lumOff val="25000"/>
                              </a:schemeClr>
                            </a:solidFill>
                            <a:latin typeface="Cambria Math" panose="02040503050406030204" pitchFamily="18" charset="0"/>
                          </a:rPr>
                          <m:t>1</m:t>
                        </m:r>
                      </m:sub>
                    </m:sSub>
                    <m:r>
                      <a:rPr lang="en-US" altLang="ja-JP" sz="1400" b="0">
                        <a:solidFill>
                          <a:schemeClr val="tx1">
                            <a:lumMod val="75000"/>
                            <a:lumOff val="25000"/>
                          </a:schemeClr>
                        </a:solidFill>
                        <a:latin typeface="Cambria Math" panose="02040503050406030204" pitchFamily="18" charset="0"/>
                        <a:ea typeface="Noto Sans CJK JP Regular" panose="020B0500000000000000" pitchFamily="34" charset="-128"/>
                      </a:rPr>
                      <m:t>,</m:t>
                    </m:r>
                    <m:sSub>
                      <m:sSubPr>
                        <m:ctrlPr>
                          <a:rPr lang="ja-JP" altLang="en-US" sz="1400" i="1">
                            <a:solidFill>
                              <a:schemeClr val="tx1">
                                <a:lumMod val="75000"/>
                                <a:lumOff val="25000"/>
                              </a:schemeClr>
                            </a:solidFill>
                            <a:latin typeface="Cambria Math" panose="02040503050406030204" pitchFamily="18" charset="0"/>
                          </a:rPr>
                        </m:ctrlPr>
                      </m:sSubPr>
                      <m:e>
                        <m:r>
                          <a:rPr lang="ja-JP" altLang="en-US" sz="1400" b="0" i="1">
                            <a:solidFill>
                              <a:schemeClr val="tx1">
                                <a:lumMod val="75000"/>
                                <a:lumOff val="25000"/>
                              </a:schemeClr>
                            </a:solidFill>
                            <a:latin typeface="Cambria Math" panose="02040503050406030204" pitchFamily="18" charset="0"/>
                          </a:rPr>
                          <m:t>𝜆</m:t>
                        </m:r>
                      </m:e>
                      <m:sub>
                        <m:r>
                          <a:rPr lang="ja-JP" altLang="en-US" sz="1400" b="0" i="1">
                            <a:solidFill>
                              <a:schemeClr val="tx1">
                                <a:lumMod val="75000"/>
                                <a:lumOff val="25000"/>
                              </a:schemeClr>
                            </a:solidFill>
                            <a:latin typeface="Cambria Math" panose="02040503050406030204" pitchFamily="18" charset="0"/>
                          </a:rPr>
                          <m:t>2</m:t>
                        </m:r>
                      </m:sub>
                    </m:sSub>
                  </m:oMath>
                </a14:m>
                <a:r>
                  <a:rPr lang="en-US" altLang="ja-JP" sz="1400" dirty="0">
                    <a:solidFill>
                      <a:schemeClr val="tx1">
                        <a:lumMod val="75000"/>
                        <a:lumOff val="25000"/>
                      </a:schemeClr>
                    </a:solidFill>
                    <a:latin typeface="+mj-lt"/>
                    <a:ea typeface="游ゴシック" panose="020B0400000000000000" pitchFamily="50" charset="-128"/>
                  </a:rPr>
                  <a:t> control the effects of regularization and they are chosen by BIC</a:t>
                </a:r>
                <a:endParaRPr lang="ja-JP" altLang="en-US" sz="1400" dirty="0">
                  <a:solidFill>
                    <a:schemeClr val="tx1">
                      <a:lumMod val="75000"/>
                      <a:lumOff val="25000"/>
                    </a:schemeClr>
                  </a:solidFill>
                  <a:latin typeface="+mj-lt"/>
                  <a:ea typeface="游ゴシック" panose="020B0400000000000000" pitchFamily="50" charset="-128"/>
                </a:endParaRPr>
              </a:p>
            </p:txBody>
          </p:sp>
        </mc:Choice>
        <mc:Fallback xmlns="">
          <p:sp>
            <p:nvSpPr>
              <p:cNvPr id="31" name="矩形 30">
                <a:extLst>
                  <a:ext uri="{FF2B5EF4-FFF2-40B4-BE49-F238E27FC236}">
                    <a16:creationId xmlns:a16="http://schemas.microsoft.com/office/drawing/2014/main" id="{4AF17B0A-2058-4455-AB5C-1B92023E349B}"/>
                  </a:ext>
                </a:extLst>
              </p:cNvPr>
              <p:cNvSpPr>
                <a:spLocks noRot="1" noChangeAspect="1" noMove="1" noResize="1" noEditPoints="1" noAdjustHandles="1" noChangeArrowheads="1" noChangeShapeType="1" noTextEdit="1"/>
              </p:cNvSpPr>
              <p:nvPr/>
            </p:nvSpPr>
            <p:spPr>
              <a:xfrm>
                <a:off x="466607" y="6398830"/>
                <a:ext cx="10805270" cy="328551"/>
              </a:xfrm>
              <a:prstGeom prst="rect">
                <a:avLst/>
              </a:prstGeom>
              <a:blipFill>
                <a:blip r:embed="rId5"/>
                <a:stretch>
                  <a:fillRect l="-169" b="-18519"/>
                </a:stretch>
              </a:blipFill>
            </p:spPr>
            <p:txBody>
              <a:bodyPr/>
              <a:lstStyle/>
              <a:p>
                <a:r>
                  <a:rPr lang="ja-JP" altLang="en-US">
                    <a:noFill/>
                  </a:rPr>
                  <a:t> </a:t>
                </a:r>
              </a:p>
            </p:txBody>
          </p:sp>
        </mc:Fallback>
      </mc:AlternateContent>
      <p:cxnSp>
        <p:nvCxnSpPr>
          <p:cNvPr id="32" name="直接连接符 31">
            <a:extLst>
              <a:ext uri="{FF2B5EF4-FFF2-40B4-BE49-F238E27FC236}">
                <a16:creationId xmlns:a16="http://schemas.microsoft.com/office/drawing/2014/main" id="{688050E5-4D90-491C-AC82-67FDBA40FF1A}"/>
              </a:ext>
            </a:extLst>
          </p:cNvPr>
          <p:cNvCxnSpPr/>
          <p:nvPr/>
        </p:nvCxnSpPr>
        <p:spPr>
          <a:xfrm>
            <a:off x="528451" y="6356824"/>
            <a:ext cx="11160000"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1C72F94-164C-4252-BD1C-ADED40C79E4D}"/>
                  </a:ext>
                </a:extLst>
              </p:cNvPr>
              <p:cNvSpPr txBox="1"/>
              <p:nvPr/>
            </p:nvSpPr>
            <p:spPr>
              <a:xfrm>
                <a:off x="762086" y="3122278"/>
                <a:ext cx="11429914" cy="923330"/>
              </a:xfrm>
              <a:prstGeom prst="rect">
                <a:avLst/>
              </a:prstGeom>
              <a:noFill/>
            </p:spPr>
            <p:txBody>
              <a:bodyPr wrap="square">
                <a:spAutoFit/>
              </a:bodyPr>
              <a:lstStyle/>
              <a:p>
                <a:pPr marL="342900" indent="-342900">
                  <a:buFont typeface="+mj-ea"/>
                  <a:buAutoNum type="circleNumDbPlain"/>
                </a:pPr>
                <a:r>
                  <a:rPr lang="en-US" altLang="ja-JP" sz="1800" dirty="0">
                    <a:latin typeface="+mj-lt"/>
                    <a:ea typeface="Yu Gothic Medium" panose="020B0500000000000000" pitchFamily="50" charset="-128"/>
                  </a:rPr>
                  <a:t>Penalize</a:t>
                </a:r>
                <a:r>
                  <a:rPr lang="en-US" altLang="ja-JP" sz="1800" b="1" dirty="0">
                    <a:latin typeface="+mj-lt"/>
                    <a:ea typeface="Yu Gothic Medium" panose="020B0500000000000000" pitchFamily="50" charset="-128"/>
                  </a:rPr>
                  <a:t> </a:t>
                </a:r>
                <a:r>
                  <a:rPr lang="en-US" altLang="ja-JP" sz="1800" b="1" dirty="0">
                    <a:solidFill>
                      <a:schemeClr val="accent1"/>
                    </a:solidFill>
                    <a:latin typeface="+mj-lt"/>
                    <a:ea typeface="Yu Gothic Medium" panose="020B0500000000000000" pitchFamily="50" charset="-128"/>
                  </a:rPr>
                  <a:t>the difference of </a:t>
                </a:r>
                <a:r>
                  <a:rPr lang="en-US" altLang="ja-JP" b="1" dirty="0">
                    <a:solidFill>
                      <a:schemeClr val="accent1"/>
                    </a:solidFill>
                    <a:latin typeface="+mj-lt"/>
                    <a:ea typeface="Yu Gothic Medium" panose="020B0500000000000000" pitchFamily="50" charset="-128"/>
                  </a:rPr>
                  <a:t>coefficients</a:t>
                </a:r>
                <a:r>
                  <a:rPr lang="en-US" altLang="ja-JP" b="1" dirty="0">
                    <a:latin typeface="+mj-lt"/>
                    <a:ea typeface="Yu Gothic Medium" panose="020B0500000000000000" pitchFamily="50" charset="-128"/>
                  </a:rPr>
                  <a:t> </a:t>
                </a:r>
                <a:r>
                  <a:rPr lang="en-US" altLang="ja-JP" dirty="0">
                    <a:latin typeface="+mj-lt"/>
                    <a:ea typeface="Yu Gothic Medium" panose="020B0500000000000000" pitchFamily="50" charset="-128"/>
                  </a:rPr>
                  <a:t>belong to </a:t>
                </a:r>
                <a:r>
                  <a:rPr lang="en-US" altLang="ja-JP" dirty="0">
                    <a:latin typeface="+mj-lt"/>
                  </a:rPr>
                  <a:t>the set </a:t>
                </a:r>
                <a14:m>
                  <m:oMath xmlns:m="http://schemas.openxmlformats.org/officeDocument/2006/math">
                    <m:r>
                      <a:rPr lang="ja-JP" altLang="en-US" sz="1800" i="1" smtClean="0">
                        <a:latin typeface="Cambria Math" panose="02040503050406030204" pitchFamily="18" charset="0"/>
                      </a:rPr>
                      <m:t>𝐹</m:t>
                    </m:r>
                  </m:oMath>
                </a14:m>
                <a:r>
                  <a:rPr lang="en-US" altLang="ja-JP" dirty="0">
                    <a:latin typeface="+mj-lt"/>
                  </a:rPr>
                  <a:t> of </a:t>
                </a:r>
                <a:r>
                  <a:rPr lang="en-US" altLang="ja-JP" b="1" dirty="0">
                    <a:solidFill>
                      <a:schemeClr val="accent1"/>
                    </a:solidFill>
                    <a:latin typeface="+mj-lt"/>
                    <a:ea typeface="Yu Gothic Medium" panose="020B0500000000000000" pitchFamily="50" charset="-128"/>
                  </a:rPr>
                  <a:t>adjacent relationships </a:t>
                </a:r>
                <a:r>
                  <a:rPr lang="en-US" altLang="ja-JP" dirty="0">
                    <a:latin typeface="+mj-lt"/>
                  </a:rPr>
                  <a:t>among all subregions to extract discrete spatial heterogeneity</a:t>
                </a:r>
                <a:endParaRPr lang="en-US" altLang="ja-JP" sz="1800" b="1" dirty="0">
                  <a:latin typeface="+mj-lt"/>
                  <a:ea typeface="游ゴシック" panose="020B0400000000000000" pitchFamily="50" charset="-128"/>
                </a:endParaRPr>
              </a:p>
              <a:p>
                <a:pPr marL="342900" indent="-342900">
                  <a:buFont typeface="+mj-ea"/>
                  <a:buAutoNum type="circleNumDbPlain"/>
                </a:pPr>
                <a:r>
                  <a:rPr lang="en-US" altLang="ja-JP" sz="1800" dirty="0">
                    <a:latin typeface="+mj-lt"/>
                    <a:ea typeface="Yu Gothic Medium" panose="020B0500000000000000" pitchFamily="50" charset="-128"/>
                  </a:rPr>
                  <a:t>Penalize</a:t>
                </a:r>
                <a:r>
                  <a:rPr lang="en-US" altLang="ja-JP" sz="1800" b="1" dirty="0">
                    <a:latin typeface="+mj-lt"/>
                    <a:ea typeface="Yu Gothic Medium" panose="020B0500000000000000" pitchFamily="50" charset="-128"/>
                  </a:rPr>
                  <a:t> </a:t>
                </a:r>
                <a:r>
                  <a:rPr lang="en-US" altLang="ja-JP" sz="1800" b="1" dirty="0">
                    <a:solidFill>
                      <a:srgbClr val="EC6A6A"/>
                    </a:solidFill>
                    <a:latin typeface="+mj-lt"/>
                    <a:ea typeface="Yu Gothic Medium" panose="020B0500000000000000" pitchFamily="50" charset="-128"/>
                  </a:rPr>
                  <a:t>the subregion coefficients themselves </a:t>
                </a:r>
                <a:r>
                  <a:rPr lang="en-US" altLang="ja-JP" sz="1800" dirty="0">
                    <a:latin typeface="+mj-lt"/>
                    <a:ea typeface="Yu Gothic Medium" panose="020B0500000000000000" pitchFamily="50" charset="-128"/>
                  </a:rPr>
                  <a:t>to prevent overfitting</a:t>
                </a:r>
                <a:endParaRPr kumimoji="1" lang="ja-JP" altLang="en-US" sz="1800" dirty="0">
                  <a:latin typeface="+mj-lt"/>
                  <a:ea typeface="游ゴシック" panose="020B0400000000000000" pitchFamily="50" charset="-128"/>
                </a:endParaRPr>
              </a:p>
            </p:txBody>
          </p:sp>
        </mc:Choice>
        <mc:Fallback xmlns="">
          <p:sp>
            <p:nvSpPr>
              <p:cNvPr id="34" name="文本框 33">
                <a:extLst>
                  <a:ext uri="{FF2B5EF4-FFF2-40B4-BE49-F238E27FC236}">
                    <a16:creationId xmlns:a16="http://schemas.microsoft.com/office/drawing/2014/main" id="{E1C72F94-164C-4252-BD1C-ADED40C79E4D}"/>
                  </a:ext>
                </a:extLst>
              </p:cNvPr>
              <p:cNvSpPr txBox="1">
                <a:spLocks noRot="1" noChangeAspect="1" noMove="1" noResize="1" noEditPoints="1" noAdjustHandles="1" noChangeArrowheads="1" noChangeShapeType="1" noTextEdit="1"/>
              </p:cNvSpPr>
              <p:nvPr/>
            </p:nvSpPr>
            <p:spPr>
              <a:xfrm>
                <a:off x="762086" y="3122278"/>
                <a:ext cx="11429914" cy="923330"/>
              </a:xfrm>
              <a:prstGeom prst="rect">
                <a:avLst/>
              </a:prstGeom>
              <a:blipFill>
                <a:blip r:embed="rId6"/>
                <a:stretch>
                  <a:fillRect l="-533" t="-4605" b="-11842"/>
                </a:stretch>
              </a:blipFill>
            </p:spPr>
            <p:txBody>
              <a:bodyPr/>
              <a:lstStyle/>
              <a:p>
                <a:r>
                  <a:rPr lang="ja-JP" altLang="en-US">
                    <a:noFill/>
                  </a:rPr>
                  <a:t> </a:t>
                </a:r>
              </a:p>
            </p:txBody>
          </p:sp>
        </mc:Fallback>
      </mc:AlternateContent>
      <p:sp>
        <p:nvSpPr>
          <p:cNvPr id="35" name="文本框 34">
            <a:extLst>
              <a:ext uri="{FF2B5EF4-FFF2-40B4-BE49-F238E27FC236}">
                <a16:creationId xmlns:a16="http://schemas.microsoft.com/office/drawing/2014/main" id="{4E43F50A-5D7C-42A8-8A8E-0D596BC603EC}"/>
              </a:ext>
            </a:extLst>
          </p:cNvPr>
          <p:cNvSpPr txBox="1"/>
          <p:nvPr/>
        </p:nvSpPr>
        <p:spPr>
          <a:xfrm>
            <a:off x="689175" y="2722168"/>
            <a:ext cx="6865454" cy="400110"/>
          </a:xfrm>
          <a:prstGeom prst="rect">
            <a:avLst/>
          </a:prstGeom>
          <a:noFill/>
        </p:spPr>
        <p:txBody>
          <a:bodyPr wrap="square">
            <a:spAutoFit/>
          </a:bodyPr>
          <a:lstStyle/>
          <a:p>
            <a:r>
              <a:rPr lang="en-US" altLang="ja-JP" sz="2000" dirty="0">
                <a:solidFill>
                  <a:prstClr val="black"/>
                </a:solidFill>
                <a:latin typeface="+mj-lt"/>
                <a:ea typeface="Yu Gothic" panose="020B0400000000000000" pitchFamily="50" charset="-128"/>
              </a:rPr>
              <a:t>Regularization terms:</a:t>
            </a:r>
            <a:endParaRPr lang="ja-JP" altLang="en-US" sz="2000" dirty="0"/>
          </a:p>
        </p:txBody>
      </p:sp>
    </p:spTree>
    <p:extLst>
      <p:ext uri="{BB962C8B-B14F-4D97-AF65-F5344CB8AC3E}">
        <p14:creationId xmlns:p14="http://schemas.microsoft.com/office/powerpoint/2010/main" val="293446497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主题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主题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2172</TotalTime>
  <Words>5869</Words>
  <Application>Microsoft Office PowerPoint</Application>
  <PresentationFormat>宽屏</PresentationFormat>
  <Paragraphs>446</Paragraphs>
  <Slides>21</Slides>
  <Notes>21</Notes>
  <HiddenSlides>2</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21</vt:i4>
      </vt:variant>
    </vt:vector>
  </HeadingPairs>
  <TitlesOfParts>
    <vt:vector size="36" baseType="lpstr">
      <vt:lpstr>DengXian</vt:lpstr>
      <vt:lpstr>微软雅黑</vt:lpstr>
      <vt:lpstr>Noto Sans CJK JP Black</vt:lpstr>
      <vt:lpstr>Noto Sans CJK JP Regular</vt:lpstr>
      <vt:lpstr>Yu Gothic</vt:lpstr>
      <vt:lpstr>Yu Gothic</vt:lpstr>
      <vt:lpstr>游ゴシック Light</vt:lpstr>
      <vt:lpstr>Yu Gothic Medium</vt:lpstr>
      <vt:lpstr>Arial</vt:lpstr>
      <vt:lpstr>Cambria Math</vt:lpstr>
      <vt:lpstr>Times New Roman</vt:lpstr>
      <vt:lpstr>Wingdings</vt:lpstr>
      <vt:lpstr>Office 主题​​</vt:lpstr>
      <vt:lpstr>1_主题5</vt:lpstr>
      <vt:lpstr>主题5</vt:lpstr>
      <vt:lpstr>PowerPoint 演示文稿</vt:lpstr>
      <vt:lpstr>Introduction</vt:lpstr>
      <vt:lpstr>Introduction</vt:lpstr>
      <vt:lpstr>Purpose of this study</vt:lpstr>
      <vt:lpstr>Method: continuous spatial heterogeneity</vt:lpstr>
      <vt:lpstr>Method: discrete spatial heterogeneity</vt:lpstr>
      <vt:lpstr>Method: the proposed fusion model</vt:lpstr>
      <vt:lpstr>Method : the proposed fusion model</vt:lpstr>
      <vt:lpstr>Method: parameter estimation</vt:lpstr>
      <vt:lpstr>Method: parameter estimation</vt:lpstr>
      <vt:lpstr>Empirical application</vt:lpstr>
      <vt:lpstr>Study area and data</vt:lpstr>
      <vt:lpstr>Results: the proposed model</vt:lpstr>
      <vt:lpstr>Results: diagnostic information</vt:lpstr>
      <vt:lpstr>Results: comparison with RE-ESF-SVC</vt:lpstr>
      <vt:lpstr>Results: comparison with RE-ESF-SVC</vt:lpstr>
      <vt:lpstr>Summary</vt:lpstr>
      <vt:lpstr>References</vt:lpstr>
      <vt:lpstr>References</vt:lpstr>
      <vt:lpstr>Results: comparison with Fused LASSO</vt:lpstr>
      <vt:lpstr>Results: comparison with Fused LASSO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ＰＥＮＧ　ＺＨＡＮ</dc:creator>
  <cp:lastModifiedBy>ＰＥＮＧ　ＺＨＡＮ</cp:lastModifiedBy>
  <cp:revision>63</cp:revision>
  <dcterms:created xsi:type="dcterms:W3CDTF">2022-02-18T02:27:56Z</dcterms:created>
  <dcterms:modified xsi:type="dcterms:W3CDTF">2022-02-26T10:35:10Z</dcterms:modified>
</cp:coreProperties>
</file>