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72" r:id="rId7"/>
    <p:sldId id="260" r:id="rId8"/>
    <p:sldId id="261" r:id="rId9"/>
    <p:sldId id="262" r:id="rId10"/>
    <p:sldId id="263" r:id="rId11"/>
    <p:sldId id="273" r:id="rId12"/>
    <p:sldId id="269" r:id="rId13"/>
    <p:sldId id="265" r:id="rId14"/>
    <p:sldId id="267" r:id="rId15"/>
    <p:sldId id="268"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96" autoAdjust="0"/>
    <p:restoredTop sz="94660"/>
  </p:normalViewPr>
  <p:slideViewPr>
    <p:cSldViewPr snapToGrid="0">
      <p:cViewPr>
        <p:scale>
          <a:sx n="90" d="100"/>
          <a:sy n="90" d="100"/>
        </p:scale>
        <p:origin x="598"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66F55-0C3D-4F31-9064-B7AB77CEAC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E3FD71-8F0F-46A7-AC66-383D1777B2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159C31-C19D-49AB-BAC4-78D5DD8DB563}"/>
              </a:ext>
            </a:extLst>
          </p:cNvPr>
          <p:cNvSpPr>
            <a:spLocks noGrp="1"/>
          </p:cNvSpPr>
          <p:nvPr>
            <p:ph type="dt" sz="half" idx="10"/>
          </p:nvPr>
        </p:nvSpPr>
        <p:spPr/>
        <p:txBody>
          <a:bodyPr/>
          <a:lstStyle/>
          <a:p>
            <a:fld id="{A46FFEB6-463C-4DD1-BDD9-8D8907B33837}" type="datetimeFigureOut">
              <a:rPr lang="en-US" smtClean="0"/>
              <a:t>2/25/2022</a:t>
            </a:fld>
            <a:endParaRPr lang="en-US"/>
          </a:p>
        </p:txBody>
      </p:sp>
      <p:sp>
        <p:nvSpPr>
          <p:cNvPr id="5" name="Footer Placeholder 4">
            <a:extLst>
              <a:ext uri="{FF2B5EF4-FFF2-40B4-BE49-F238E27FC236}">
                <a16:creationId xmlns:a16="http://schemas.microsoft.com/office/drawing/2014/main" id="{3DF6C06B-855B-4365-BA0F-87C5D2F09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F3C6D-B97A-4DF9-83CB-9463CCF66443}"/>
              </a:ext>
            </a:extLst>
          </p:cNvPr>
          <p:cNvSpPr>
            <a:spLocks noGrp="1"/>
          </p:cNvSpPr>
          <p:nvPr>
            <p:ph type="sldNum" sz="quarter" idx="12"/>
          </p:nvPr>
        </p:nvSpPr>
        <p:spPr/>
        <p:txBody>
          <a:bodyPr/>
          <a:lstStyle/>
          <a:p>
            <a:fld id="{07CC1FA3-5F69-4218-92C1-0853A269DCFB}" type="slidenum">
              <a:rPr lang="en-US" smtClean="0"/>
              <a:t>‹#›</a:t>
            </a:fld>
            <a:endParaRPr lang="en-US"/>
          </a:p>
        </p:txBody>
      </p:sp>
    </p:spTree>
    <p:extLst>
      <p:ext uri="{BB962C8B-B14F-4D97-AF65-F5344CB8AC3E}">
        <p14:creationId xmlns:p14="http://schemas.microsoft.com/office/powerpoint/2010/main" val="336758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AC4C-8304-4C2A-8BE4-CC5EB3650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25AB92-2039-41D9-B402-72B70FBE5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0E47B-F88D-4E55-8CF5-241AC77C6BB0}"/>
              </a:ext>
            </a:extLst>
          </p:cNvPr>
          <p:cNvSpPr>
            <a:spLocks noGrp="1"/>
          </p:cNvSpPr>
          <p:nvPr>
            <p:ph type="dt" sz="half" idx="10"/>
          </p:nvPr>
        </p:nvSpPr>
        <p:spPr/>
        <p:txBody>
          <a:bodyPr/>
          <a:lstStyle/>
          <a:p>
            <a:fld id="{A46FFEB6-463C-4DD1-BDD9-8D8907B33837}" type="datetimeFigureOut">
              <a:rPr lang="en-US" smtClean="0"/>
              <a:t>2/25/2022</a:t>
            </a:fld>
            <a:endParaRPr lang="en-US"/>
          </a:p>
        </p:txBody>
      </p:sp>
      <p:sp>
        <p:nvSpPr>
          <p:cNvPr id="5" name="Footer Placeholder 4">
            <a:extLst>
              <a:ext uri="{FF2B5EF4-FFF2-40B4-BE49-F238E27FC236}">
                <a16:creationId xmlns:a16="http://schemas.microsoft.com/office/drawing/2014/main" id="{2BF6DCCA-2898-413E-A308-1805C2434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A637A-172A-4E0F-A3DB-3DE02BFE8AE0}"/>
              </a:ext>
            </a:extLst>
          </p:cNvPr>
          <p:cNvSpPr>
            <a:spLocks noGrp="1"/>
          </p:cNvSpPr>
          <p:nvPr>
            <p:ph type="sldNum" sz="quarter" idx="12"/>
          </p:nvPr>
        </p:nvSpPr>
        <p:spPr/>
        <p:txBody>
          <a:bodyPr/>
          <a:lstStyle/>
          <a:p>
            <a:fld id="{07CC1FA3-5F69-4218-92C1-0853A269DCFB}" type="slidenum">
              <a:rPr lang="en-US" smtClean="0"/>
              <a:t>‹#›</a:t>
            </a:fld>
            <a:endParaRPr lang="en-US"/>
          </a:p>
        </p:txBody>
      </p:sp>
    </p:spTree>
    <p:extLst>
      <p:ext uri="{BB962C8B-B14F-4D97-AF65-F5344CB8AC3E}">
        <p14:creationId xmlns:p14="http://schemas.microsoft.com/office/powerpoint/2010/main" val="51891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D67628-B7FE-46D6-A5C7-EE00879E26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3EDC1B-FD43-4C41-BA90-BF2F407EB4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6273A-7B70-4FB1-8768-B57135CC5EFD}"/>
              </a:ext>
            </a:extLst>
          </p:cNvPr>
          <p:cNvSpPr>
            <a:spLocks noGrp="1"/>
          </p:cNvSpPr>
          <p:nvPr>
            <p:ph type="dt" sz="half" idx="10"/>
          </p:nvPr>
        </p:nvSpPr>
        <p:spPr/>
        <p:txBody>
          <a:bodyPr/>
          <a:lstStyle/>
          <a:p>
            <a:fld id="{A46FFEB6-463C-4DD1-BDD9-8D8907B33837}" type="datetimeFigureOut">
              <a:rPr lang="en-US" smtClean="0"/>
              <a:t>2/25/2022</a:t>
            </a:fld>
            <a:endParaRPr lang="en-US"/>
          </a:p>
        </p:txBody>
      </p:sp>
      <p:sp>
        <p:nvSpPr>
          <p:cNvPr id="5" name="Footer Placeholder 4">
            <a:extLst>
              <a:ext uri="{FF2B5EF4-FFF2-40B4-BE49-F238E27FC236}">
                <a16:creationId xmlns:a16="http://schemas.microsoft.com/office/drawing/2014/main" id="{5D1B9C14-83AC-461E-9E5A-EC17AED1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2AF11-3A63-4089-AE7C-183308AA0978}"/>
              </a:ext>
            </a:extLst>
          </p:cNvPr>
          <p:cNvSpPr>
            <a:spLocks noGrp="1"/>
          </p:cNvSpPr>
          <p:nvPr>
            <p:ph type="sldNum" sz="quarter" idx="12"/>
          </p:nvPr>
        </p:nvSpPr>
        <p:spPr/>
        <p:txBody>
          <a:bodyPr/>
          <a:lstStyle/>
          <a:p>
            <a:fld id="{07CC1FA3-5F69-4218-92C1-0853A269DCFB}" type="slidenum">
              <a:rPr lang="en-US" smtClean="0"/>
              <a:t>‹#›</a:t>
            </a:fld>
            <a:endParaRPr lang="en-US"/>
          </a:p>
        </p:txBody>
      </p:sp>
    </p:spTree>
    <p:extLst>
      <p:ext uri="{BB962C8B-B14F-4D97-AF65-F5344CB8AC3E}">
        <p14:creationId xmlns:p14="http://schemas.microsoft.com/office/powerpoint/2010/main" val="172535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58E9-F90F-4CFD-8D01-72D5030607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1857F-9F59-47D6-BD2E-86FEEC5764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60DA5-E238-4B0F-B215-04E8244BA162}"/>
              </a:ext>
            </a:extLst>
          </p:cNvPr>
          <p:cNvSpPr>
            <a:spLocks noGrp="1"/>
          </p:cNvSpPr>
          <p:nvPr>
            <p:ph type="dt" sz="half" idx="10"/>
          </p:nvPr>
        </p:nvSpPr>
        <p:spPr/>
        <p:txBody>
          <a:bodyPr/>
          <a:lstStyle/>
          <a:p>
            <a:fld id="{A46FFEB6-463C-4DD1-BDD9-8D8907B33837}" type="datetimeFigureOut">
              <a:rPr lang="en-US" smtClean="0"/>
              <a:t>2/25/2022</a:t>
            </a:fld>
            <a:endParaRPr lang="en-US"/>
          </a:p>
        </p:txBody>
      </p:sp>
      <p:sp>
        <p:nvSpPr>
          <p:cNvPr id="5" name="Footer Placeholder 4">
            <a:extLst>
              <a:ext uri="{FF2B5EF4-FFF2-40B4-BE49-F238E27FC236}">
                <a16:creationId xmlns:a16="http://schemas.microsoft.com/office/drawing/2014/main" id="{8142BC14-5D8F-47FB-A030-835D524E2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8E09F-BD50-4C28-9005-C813A461A044}"/>
              </a:ext>
            </a:extLst>
          </p:cNvPr>
          <p:cNvSpPr>
            <a:spLocks noGrp="1"/>
          </p:cNvSpPr>
          <p:nvPr>
            <p:ph type="sldNum" sz="quarter" idx="12"/>
          </p:nvPr>
        </p:nvSpPr>
        <p:spPr/>
        <p:txBody>
          <a:bodyPr/>
          <a:lstStyle/>
          <a:p>
            <a:fld id="{07CC1FA3-5F69-4218-92C1-0853A269DCFB}" type="slidenum">
              <a:rPr lang="en-US" smtClean="0"/>
              <a:t>‹#›</a:t>
            </a:fld>
            <a:endParaRPr lang="en-US"/>
          </a:p>
        </p:txBody>
      </p:sp>
    </p:spTree>
    <p:extLst>
      <p:ext uri="{BB962C8B-B14F-4D97-AF65-F5344CB8AC3E}">
        <p14:creationId xmlns:p14="http://schemas.microsoft.com/office/powerpoint/2010/main" val="210340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6095-6886-4774-BACE-C5D938A5CD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FA1D02-23DD-4D44-85ED-54F9D68BA7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4DFD8A-D893-417B-8CDD-E3A88F253249}"/>
              </a:ext>
            </a:extLst>
          </p:cNvPr>
          <p:cNvSpPr>
            <a:spLocks noGrp="1"/>
          </p:cNvSpPr>
          <p:nvPr>
            <p:ph type="dt" sz="half" idx="10"/>
          </p:nvPr>
        </p:nvSpPr>
        <p:spPr/>
        <p:txBody>
          <a:bodyPr/>
          <a:lstStyle/>
          <a:p>
            <a:fld id="{A46FFEB6-463C-4DD1-BDD9-8D8907B33837}" type="datetimeFigureOut">
              <a:rPr lang="en-US" smtClean="0"/>
              <a:t>2/25/2022</a:t>
            </a:fld>
            <a:endParaRPr lang="en-US"/>
          </a:p>
        </p:txBody>
      </p:sp>
      <p:sp>
        <p:nvSpPr>
          <p:cNvPr id="5" name="Footer Placeholder 4">
            <a:extLst>
              <a:ext uri="{FF2B5EF4-FFF2-40B4-BE49-F238E27FC236}">
                <a16:creationId xmlns:a16="http://schemas.microsoft.com/office/drawing/2014/main" id="{DA855FF5-23B9-456F-AFA2-A0730FAC6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E3B18-2159-4CA8-BD64-519BF9933D41}"/>
              </a:ext>
            </a:extLst>
          </p:cNvPr>
          <p:cNvSpPr>
            <a:spLocks noGrp="1"/>
          </p:cNvSpPr>
          <p:nvPr>
            <p:ph type="sldNum" sz="quarter" idx="12"/>
          </p:nvPr>
        </p:nvSpPr>
        <p:spPr/>
        <p:txBody>
          <a:bodyPr/>
          <a:lstStyle/>
          <a:p>
            <a:fld id="{07CC1FA3-5F69-4218-92C1-0853A269DCFB}" type="slidenum">
              <a:rPr lang="en-US" smtClean="0"/>
              <a:t>‹#›</a:t>
            </a:fld>
            <a:endParaRPr lang="en-US"/>
          </a:p>
        </p:txBody>
      </p:sp>
    </p:spTree>
    <p:extLst>
      <p:ext uri="{BB962C8B-B14F-4D97-AF65-F5344CB8AC3E}">
        <p14:creationId xmlns:p14="http://schemas.microsoft.com/office/powerpoint/2010/main" val="195745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945E-EDE3-4FE6-8CCB-576725C10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7F392-96F7-4CC2-8234-174C92AF2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A645E3-FEBD-42E8-8C07-BB74F3197E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DD21FF-DED4-4A45-9D9B-C588C00D46E6}"/>
              </a:ext>
            </a:extLst>
          </p:cNvPr>
          <p:cNvSpPr>
            <a:spLocks noGrp="1"/>
          </p:cNvSpPr>
          <p:nvPr>
            <p:ph type="dt" sz="half" idx="10"/>
          </p:nvPr>
        </p:nvSpPr>
        <p:spPr/>
        <p:txBody>
          <a:bodyPr/>
          <a:lstStyle/>
          <a:p>
            <a:fld id="{A46FFEB6-463C-4DD1-BDD9-8D8907B33837}" type="datetimeFigureOut">
              <a:rPr lang="en-US" smtClean="0"/>
              <a:t>2/25/2022</a:t>
            </a:fld>
            <a:endParaRPr lang="en-US"/>
          </a:p>
        </p:txBody>
      </p:sp>
      <p:sp>
        <p:nvSpPr>
          <p:cNvPr id="6" name="Footer Placeholder 5">
            <a:extLst>
              <a:ext uri="{FF2B5EF4-FFF2-40B4-BE49-F238E27FC236}">
                <a16:creationId xmlns:a16="http://schemas.microsoft.com/office/drawing/2014/main" id="{02876E28-261E-44F3-9A9C-600FC42DC6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2EC90-2430-427B-A97A-6F29FCEEBEC0}"/>
              </a:ext>
            </a:extLst>
          </p:cNvPr>
          <p:cNvSpPr>
            <a:spLocks noGrp="1"/>
          </p:cNvSpPr>
          <p:nvPr>
            <p:ph type="sldNum" sz="quarter" idx="12"/>
          </p:nvPr>
        </p:nvSpPr>
        <p:spPr/>
        <p:txBody>
          <a:bodyPr/>
          <a:lstStyle/>
          <a:p>
            <a:fld id="{07CC1FA3-5F69-4218-92C1-0853A269DCFB}" type="slidenum">
              <a:rPr lang="en-US" smtClean="0"/>
              <a:t>‹#›</a:t>
            </a:fld>
            <a:endParaRPr lang="en-US"/>
          </a:p>
        </p:txBody>
      </p:sp>
    </p:spTree>
    <p:extLst>
      <p:ext uri="{BB962C8B-B14F-4D97-AF65-F5344CB8AC3E}">
        <p14:creationId xmlns:p14="http://schemas.microsoft.com/office/powerpoint/2010/main" val="9124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7063-725B-4526-9DD2-2D1B2AF4C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6AB0D-FF66-40A0-B8BE-134743E57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DC86DD-8D40-466A-B325-4713173176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D15483-47F0-43F9-8532-F2A9B1A643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6B4A69-9541-4F2C-A95D-0591224785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E3C516-8F82-4641-8DD1-FBC72F520CF5}"/>
              </a:ext>
            </a:extLst>
          </p:cNvPr>
          <p:cNvSpPr>
            <a:spLocks noGrp="1"/>
          </p:cNvSpPr>
          <p:nvPr>
            <p:ph type="dt" sz="half" idx="10"/>
          </p:nvPr>
        </p:nvSpPr>
        <p:spPr/>
        <p:txBody>
          <a:bodyPr/>
          <a:lstStyle/>
          <a:p>
            <a:fld id="{A46FFEB6-463C-4DD1-BDD9-8D8907B33837}" type="datetimeFigureOut">
              <a:rPr lang="en-US" smtClean="0"/>
              <a:t>2/25/2022</a:t>
            </a:fld>
            <a:endParaRPr lang="en-US"/>
          </a:p>
        </p:txBody>
      </p:sp>
      <p:sp>
        <p:nvSpPr>
          <p:cNvPr id="8" name="Footer Placeholder 7">
            <a:extLst>
              <a:ext uri="{FF2B5EF4-FFF2-40B4-BE49-F238E27FC236}">
                <a16:creationId xmlns:a16="http://schemas.microsoft.com/office/drawing/2014/main" id="{06F1F75F-254A-477D-9313-D72AFE29AB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B892B2-768A-4C7E-B33D-F9E108EC8341}"/>
              </a:ext>
            </a:extLst>
          </p:cNvPr>
          <p:cNvSpPr>
            <a:spLocks noGrp="1"/>
          </p:cNvSpPr>
          <p:nvPr>
            <p:ph type="sldNum" sz="quarter" idx="12"/>
          </p:nvPr>
        </p:nvSpPr>
        <p:spPr/>
        <p:txBody>
          <a:bodyPr/>
          <a:lstStyle/>
          <a:p>
            <a:fld id="{07CC1FA3-5F69-4218-92C1-0853A269DCFB}" type="slidenum">
              <a:rPr lang="en-US" smtClean="0"/>
              <a:t>‹#›</a:t>
            </a:fld>
            <a:endParaRPr lang="en-US"/>
          </a:p>
        </p:txBody>
      </p:sp>
    </p:spTree>
    <p:extLst>
      <p:ext uri="{BB962C8B-B14F-4D97-AF65-F5344CB8AC3E}">
        <p14:creationId xmlns:p14="http://schemas.microsoft.com/office/powerpoint/2010/main" val="12379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05F2-0A85-47E2-AE01-6F09B4EE75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CA22C0-63DA-4DA3-B5F3-B6B3DEEFF259}"/>
              </a:ext>
            </a:extLst>
          </p:cNvPr>
          <p:cNvSpPr>
            <a:spLocks noGrp="1"/>
          </p:cNvSpPr>
          <p:nvPr>
            <p:ph type="dt" sz="half" idx="10"/>
          </p:nvPr>
        </p:nvSpPr>
        <p:spPr/>
        <p:txBody>
          <a:bodyPr/>
          <a:lstStyle/>
          <a:p>
            <a:fld id="{A46FFEB6-463C-4DD1-BDD9-8D8907B33837}" type="datetimeFigureOut">
              <a:rPr lang="en-US" smtClean="0"/>
              <a:t>2/25/2022</a:t>
            </a:fld>
            <a:endParaRPr lang="en-US"/>
          </a:p>
        </p:txBody>
      </p:sp>
      <p:sp>
        <p:nvSpPr>
          <p:cNvPr id="4" name="Footer Placeholder 3">
            <a:extLst>
              <a:ext uri="{FF2B5EF4-FFF2-40B4-BE49-F238E27FC236}">
                <a16:creationId xmlns:a16="http://schemas.microsoft.com/office/drawing/2014/main" id="{BCD5E437-5ACE-4B8C-9D3D-380E96B4DF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403AEE-86E6-4299-A18C-D6BBAF53587A}"/>
              </a:ext>
            </a:extLst>
          </p:cNvPr>
          <p:cNvSpPr>
            <a:spLocks noGrp="1"/>
          </p:cNvSpPr>
          <p:nvPr>
            <p:ph type="sldNum" sz="quarter" idx="12"/>
          </p:nvPr>
        </p:nvSpPr>
        <p:spPr/>
        <p:txBody>
          <a:bodyPr/>
          <a:lstStyle/>
          <a:p>
            <a:fld id="{07CC1FA3-5F69-4218-92C1-0853A269DCFB}" type="slidenum">
              <a:rPr lang="en-US" smtClean="0"/>
              <a:t>‹#›</a:t>
            </a:fld>
            <a:endParaRPr lang="en-US"/>
          </a:p>
        </p:txBody>
      </p:sp>
    </p:spTree>
    <p:extLst>
      <p:ext uri="{BB962C8B-B14F-4D97-AF65-F5344CB8AC3E}">
        <p14:creationId xmlns:p14="http://schemas.microsoft.com/office/powerpoint/2010/main" val="123068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602C60-89BC-46B8-94A5-5072C9447571}"/>
              </a:ext>
            </a:extLst>
          </p:cNvPr>
          <p:cNvSpPr>
            <a:spLocks noGrp="1"/>
          </p:cNvSpPr>
          <p:nvPr>
            <p:ph type="dt" sz="half" idx="10"/>
          </p:nvPr>
        </p:nvSpPr>
        <p:spPr/>
        <p:txBody>
          <a:bodyPr/>
          <a:lstStyle/>
          <a:p>
            <a:fld id="{A46FFEB6-463C-4DD1-BDD9-8D8907B33837}" type="datetimeFigureOut">
              <a:rPr lang="en-US" smtClean="0"/>
              <a:t>2/25/2022</a:t>
            </a:fld>
            <a:endParaRPr lang="en-US"/>
          </a:p>
        </p:txBody>
      </p:sp>
      <p:sp>
        <p:nvSpPr>
          <p:cNvPr id="3" name="Footer Placeholder 2">
            <a:extLst>
              <a:ext uri="{FF2B5EF4-FFF2-40B4-BE49-F238E27FC236}">
                <a16:creationId xmlns:a16="http://schemas.microsoft.com/office/drawing/2014/main" id="{15E8DEAC-4307-4C64-96B5-A55EF05DDF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8E0DD5-3693-439C-834F-99884D702E3A}"/>
              </a:ext>
            </a:extLst>
          </p:cNvPr>
          <p:cNvSpPr>
            <a:spLocks noGrp="1"/>
          </p:cNvSpPr>
          <p:nvPr>
            <p:ph type="sldNum" sz="quarter" idx="12"/>
          </p:nvPr>
        </p:nvSpPr>
        <p:spPr/>
        <p:txBody>
          <a:bodyPr/>
          <a:lstStyle/>
          <a:p>
            <a:fld id="{07CC1FA3-5F69-4218-92C1-0853A269DCFB}" type="slidenum">
              <a:rPr lang="en-US" smtClean="0"/>
              <a:t>‹#›</a:t>
            </a:fld>
            <a:endParaRPr lang="en-US"/>
          </a:p>
        </p:txBody>
      </p:sp>
    </p:spTree>
    <p:extLst>
      <p:ext uri="{BB962C8B-B14F-4D97-AF65-F5344CB8AC3E}">
        <p14:creationId xmlns:p14="http://schemas.microsoft.com/office/powerpoint/2010/main" val="227320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55AA-5E8B-4BB0-B92A-BFE2ABD35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E97797-4956-4443-A8D6-E13338B352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52A315-56F0-4858-AE10-0F870E44E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FBA37-7984-4EF6-BED0-B15AC8FEC2B3}"/>
              </a:ext>
            </a:extLst>
          </p:cNvPr>
          <p:cNvSpPr>
            <a:spLocks noGrp="1"/>
          </p:cNvSpPr>
          <p:nvPr>
            <p:ph type="dt" sz="half" idx="10"/>
          </p:nvPr>
        </p:nvSpPr>
        <p:spPr/>
        <p:txBody>
          <a:bodyPr/>
          <a:lstStyle/>
          <a:p>
            <a:fld id="{A46FFEB6-463C-4DD1-BDD9-8D8907B33837}" type="datetimeFigureOut">
              <a:rPr lang="en-US" smtClean="0"/>
              <a:t>2/25/2022</a:t>
            </a:fld>
            <a:endParaRPr lang="en-US"/>
          </a:p>
        </p:txBody>
      </p:sp>
      <p:sp>
        <p:nvSpPr>
          <p:cNvPr id="6" name="Footer Placeholder 5">
            <a:extLst>
              <a:ext uri="{FF2B5EF4-FFF2-40B4-BE49-F238E27FC236}">
                <a16:creationId xmlns:a16="http://schemas.microsoft.com/office/drawing/2014/main" id="{B3D2BDCC-4A04-4796-B894-2632C3EA7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6ECFD-FDEB-41FA-A897-A25078B07BC0}"/>
              </a:ext>
            </a:extLst>
          </p:cNvPr>
          <p:cNvSpPr>
            <a:spLocks noGrp="1"/>
          </p:cNvSpPr>
          <p:nvPr>
            <p:ph type="sldNum" sz="quarter" idx="12"/>
          </p:nvPr>
        </p:nvSpPr>
        <p:spPr/>
        <p:txBody>
          <a:bodyPr/>
          <a:lstStyle/>
          <a:p>
            <a:fld id="{07CC1FA3-5F69-4218-92C1-0853A269DCFB}" type="slidenum">
              <a:rPr lang="en-US" smtClean="0"/>
              <a:t>‹#›</a:t>
            </a:fld>
            <a:endParaRPr lang="en-US"/>
          </a:p>
        </p:txBody>
      </p:sp>
    </p:spTree>
    <p:extLst>
      <p:ext uri="{BB962C8B-B14F-4D97-AF65-F5344CB8AC3E}">
        <p14:creationId xmlns:p14="http://schemas.microsoft.com/office/powerpoint/2010/main" val="212795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8883-B353-474F-83B1-41A097DC8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A6B2EA-7AC3-43F6-A00A-1E2E1578E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EBF7A8-EDAE-4025-9712-DA8103A60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CAC0B-E007-4660-8613-308906EB0CD4}"/>
              </a:ext>
            </a:extLst>
          </p:cNvPr>
          <p:cNvSpPr>
            <a:spLocks noGrp="1"/>
          </p:cNvSpPr>
          <p:nvPr>
            <p:ph type="dt" sz="half" idx="10"/>
          </p:nvPr>
        </p:nvSpPr>
        <p:spPr/>
        <p:txBody>
          <a:bodyPr/>
          <a:lstStyle/>
          <a:p>
            <a:fld id="{A46FFEB6-463C-4DD1-BDD9-8D8907B33837}" type="datetimeFigureOut">
              <a:rPr lang="en-US" smtClean="0"/>
              <a:t>2/25/2022</a:t>
            </a:fld>
            <a:endParaRPr lang="en-US"/>
          </a:p>
        </p:txBody>
      </p:sp>
      <p:sp>
        <p:nvSpPr>
          <p:cNvPr id="6" name="Footer Placeholder 5">
            <a:extLst>
              <a:ext uri="{FF2B5EF4-FFF2-40B4-BE49-F238E27FC236}">
                <a16:creationId xmlns:a16="http://schemas.microsoft.com/office/drawing/2014/main" id="{6A56E850-87F0-4FFA-A550-65C9443DC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71AEB5-CF05-4D4A-B831-313A3210C4D6}"/>
              </a:ext>
            </a:extLst>
          </p:cNvPr>
          <p:cNvSpPr>
            <a:spLocks noGrp="1"/>
          </p:cNvSpPr>
          <p:nvPr>
            <p:ph type="sldNum" sz="quarter" idx="12"/>
          </p:nvPr>
        </p:nvSpPr>
        <p:spPr/>
        <p:txBody>
          <a:bodyPr/>
          <a:lstStyle/>
          <a:p>
            <a:fld id="{07CC1FA3-5F69-4218-92C1-0853A269DCFB}" type="slidenum">
              <a:rPr lang="en-US" smtClean="0"/>
              <a:t>‹#›</a:t>
            </a:fld>
            <a:endParaRPr lang="en-US"/>
          </a:p>
        </p:txBody>
      </p:sp>
    </p:spTree>
    <p:extLst>
      <p:ext uri="{BB962C8B-B14F-4D97-AF65-F5344CB8AC3E}">
        <p14:creationId xmlns:p14="http://schemas.microsoft.com/office/powerpoint/2010/main" val="109082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29219-31AA-45DF-8E39-417907914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7ABFAF-00C5-4FD0-BBFC-7507BC500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DFDA-4E57-4065-BA53-E806DB87F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FEB6-463C-4DD1-BDD9-8D8907B33837}" type="datetimeFigureOut">
              <a:rPr lang="en-US" smtClean="0"/>
              <a:t>2/25/2022</a:t>
            </a:fld>
            <a:endParaRPr lang="en-US"/>
          </a:p>
        </p:txBody>
      </p:sp>
      <p:sp>
        <p:nvSpPr>
          <p:cNvPr id="5" name="Footer Placeholder 4">
            <a:extLst>
              <a:ext uri="{FF2B5EF4-FFF2-40B4-BE49-F238E27FC236}">
                <a16:creationId xmlns:a16="http://schemas.microsoft.com/office/drawing/2014/main" id="{EF47BCF9-8643-4B51-92F9-412A079C7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9B30EE-5C5D-4A32-946F-4E87321E8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C1FA3-5F69-4218-92C1-0853A269DCFB}" type="slidenum">
              <a:rPr lang="en-US" smtClean="0"/>
              <a:t>‹#›</a:t>
            </a:fld>
            <a:endParaRPr lang="en-US"/>
          </a:p>
        </p:txBody>
      </p:sp>
    </p:spTree>
    <p:extLst>
      <p:ext uri="{BB962C8B-B14F-4D97-AF65-F5344CB8AC3E}">
        <p14:creationId xmlns:p14="http://schemas.microsoft.com/office/powerpoint/2010/main" val="124267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178CE9-2D81-458D-A6C2-CB8DCB29C2BD}"/>
              </a:ext>
            </a:extLst>
          </p:cNvPr>
          <p:cNvSpPr>
            <a:spLocks noGrp="1"/>
          </p:cNvSpPr>
          <p:nvPr>
            <p:ph type="subTitle" idx="1"/>
          </p:nvPr>
        </p:nvSpPr>
        <p:spPr>
          <a:xfrm>
            <a:off x="1523996" y="3955731"/>
            <a:ext cx="9144000" cy="2188597"/>
          </a:xfrm>
        </p:spPr>
        <p:txBody>
          <a:bodyPr>
            <a:normAutofit fontScale="92500" lnSpcReduction="20000"/>
          </a:bodyPr>
          <a:lstStyle/>
          <a:p>
            <a:r>
              <a:rPr lang="en-US" dirty="0">
                <a:solidFill>
                  <a:srgbClr val="C00000"/>
                </a:solidFill>
              </a:rPr>
              <a:t>AAG Annual Meeting 2022</a:t>
            </a:r>
          </a:p>
          <a:p>
            <a:r>
              <a:rPr lang="en-US" dirty="0"/>
              <a:t> [Virtual]</a:t>
            </a:r>
          </a:p>
          <a:p>
            <a:endParaRPr lang="en-US" dirty="0"/>
          </a:p>
          <a:p>
            <a:endParaRPr lang="en-US" dirty="0"/>
          </a:p>
          <a:p>
            <a:r>
              <a:rPr lang="en-US" b="1" dirty="0"/>
              <a:t>Luis Enrique Ramos-Santiago, Ph.D.</a:t>
            </a:r>
          </a:p>
          <a:p>
            <a:r>
              <a:rPr lang="en-US" dirty="0"/>
              <a:t>Assistant Professor, Clemson University</a:t>
            </a:r>
          </a:p>
        </p:txBody>
      </p:sp>
      <p:pic>
        <p:nvPicPr>
          <p:cNvPr id="1026" name="Picture 2" descr="Logos | Clemson University, South Carolina">
            <a:extLst>
              <a:ext uri="{FF2B5EF4-FFF2-40B4-BE49-F238E27FC236}">
                <a16:creationId xmlns:a16="http://schemas.microsoft.com/office/drawing/2014/main" id="{D07FE8E8-C97D-460E-88BF-F0C68FB38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5161" y="5346992"/>
            <a:ext cx="703317" cy="703317"/>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1" hidden="1">
            <a:extLst>
              <a:ext uri="{FF2B5EF4-FFF2-40B4-BE49-F238E27FC236}">
                <a16:creationId xmlns:a16="http://schemas.microsoft.com/office/drawing/2014/main" id="{E2BFBE8D-B080-41EB-B9AF-860BC4B2BFDD}"/>
              </a:ext>
            </a:extLst>
          </p:cNvPr>
          <p:cNvSpPr>
            <a:spLocks noSelect="1" noChangeArrowheads="1" noChangeShapeType="1" noTextEdit="1"/>
          </p:cNvSpPr>
          <p:nvPr/>
        </p:nvSpPr>
        <p:spPr bwMode="auto">
          <a:xfrm>
            <a:off x="0" y="457200"/>
            <a:ext cx="635000" cy="635000"/>
          </a:xfrm>
          <a:prstGeom prst="rect">
            <a:avLst/>
          </a:prstGeom>
        </p:spPr>
        <p:txBody>
          <a:bodyPr wrap="none" fromWordArt="1">
            <a:prstTxWarp prst="textPlain">
              <a:avLst>
                <a:gd name="adj" fmla="val 50000"/>
              </a:avLst>
            </a:prstTxWarp>
          </a:bodyPr>
          <a:lstStyle/>
          <a:p>
            <a:pPr algn="ctr" rtl="0">
              <a:buNone/>
            </a:pPr>
            <a:endParaRPr lang="en-US" sz="3600" spc="0">
              <a:ln w="9525">
                <a:solidFill>
                  <a:srgbClr val="000000"/>
                </a:solidFill>
                <a:round/>
                <a:headEnd/>
                <a:tailEnd/>
              </a:ln>
              <a:solidFill>
                <a:srgbClr val="FFFFFF"/>
              </a:solidFill>
              <a:latin typeface=""/>
            </a:endParaRPr>
          </a:p>
        </p:txBody>
      </p:sp>
      <p:sp>
        <p:nvSpPr>
          <p:cNvPr id="7" name="Title 6">
            <a:extLst>
              <a:ext uri="{FF2B5EF4-FFF2-40B4-BE49-F238E27FC236}">
                <a16:creationId xmlns:a16="http://schemas.microsoft.com/office/drawing/2014/main" id="{457A84E1-8B18-4732-BCA8-73794385A99B}"/>
              </a:ext>
            </a:extLst>
          </p:cNvPr>
          <p:cNvSpPr>
            <a:spLocks noGrp="1"/>
          </p:cNvSpPr>
          <p:nvPr>
            <p:ph type="ctrTitle"/>
          </p:nvPr>
        </p:nvSpPr>
        <p:spPr>
          <a:xfrm>
            <a:off x="1003110" y="692943"/>
            <a:ext cx="10399594" cy="3168769"/>
          </a:xfrm>
        </p:spPr>
        <p:txBody>
          <a:bodyPr>
            <a:normAutofit fontScale="90000"/>
          </a:bodyPr>
          <a:lstStyle/>
          <a:p>
            <a:r>
              <a:rPr lang="en-US" dirty="0"/>
              <a:t>The Independent and Combined Influence of Metropolitan- and Local-Accessibility on Station Boardings</a:t>
            </a:r>
          </a:p>
        </p:txBody>
      </p:sp>
    </p:spTree>
    <p:extLst>
      <p:ext uri="{BB962C8B-B14F-4D97-AF65-F5344CB8AC3E}">
        <p14:creationId xmlns:p14="http://schemas.microsoft.com/office/powerpoint/2010/main" val="393424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69842" y="301990"/>
            <a:ext cx="1709333"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Results.2</a:t>
            </a:r>
            <a:r>
              <a:rPr lang="en-US" b="1" i="1" dirty="0"/>
              <a:t>a</a:t>
            </a:r>
          </a:p>
        </p:txBody>
      </p:sp>
      <p:graphicFrame>
        <p:nvGraphicFramePr>
          <p:cNvPr id="9" name="Table 8">
            <a:extLst>
              <a:ext uri="{FF2B5EF4-FFF2-40B4-BE49-F238E27FC236}">
                <a16:creationId xmlns:a16="http://schemas.microsoft.com/office/drawing/2014/main" id="{9C58A5A5-8EE6-4107-A140-7F3E26003429}"/>
              </a:ext>
            </a:extLst>
          </p:cNvPr>
          <p:cNvGraphicFramePr>
            <a:graphicFrameLocks noGrp="1"/>
          </p:cNvGraphicFramePr>
          <p:nvPr>
            <p:extLst>
              <p:ext uri="{D42A27DB-BD31-4B8C-83A1-F6EECF244321}">
                <p14:modId xmlns:p14="http://schemas.microsoft.com/office/powerpoint/2010/main" val="3923504723"/>
              </p:ext>
            </p:extLst>
          </p:nvPr>
        </p:nvGraphicFramePr>
        <p:xfrm>
          <a:off x="2399996" y="301990"/>
          <a:ext cx="8869680" cy="6350322"/>
        </p:xfrm>
        <a:graphic>
          <a:graphicData uri="http://schemas.openxmlformats.org/drawingml/2006/table">
            <a:tbl>
              <a:tblPr>
                <a:tableStyleId>{F5AB1C69-6EDB-4FF4-983F-18BD219EF322}</a:tableStyleId>
              </a:tblPr>
              <a:tblGrid>
                <a:gridCol w="1967395">
                  <a:extLst>
                    <a:ext uri="{9D8B030D-6E8A-4147-A177-3AD203B41FA5}">
                      <a16:colId xmlns:a16="http://schemas.microsoft.com/office/drawing/2014/main" val="1814645796"/>
                    </a:ext>
                  </a:extLst>
                </a:gridCol>
                <a:gridCol w="204045">
                  <a:extLst>
                    <a:ext uri="{9D8B030D-6E8A-4147-A177-3AD203B41FA5}">
                      <a16:colId xmlns:a16="http://schemas.microsoft.com/office/drawing/2014/main" val="259002058"/>
                    </a:ext>
                  </a:extLst>
                </a:gridCol>
                <a:gridCol w="534227">
                  <a:extLst>
                    <a:ext uri="{9D8B030D-6E8A-4147-A177-3AD203B41FA5}">
                      <a16:colId xmlns:a16="http://schemas.microsoft.com/office/drawing/2014/main" val="1637887700"/>
                    </a:ext>
                  </a:extLst>
                </a:gridCol>
                <a:gridCol w="417365">
                  <a:extLst>
                    <a:ext uri="{9D8B030D-6E8A-4147-A177-3AD203B41FA5}">
                      <a16:colId xmlns:a16="http://schemas.microsoft.com/office/drawing/2014/main" val="1916457001"/>
                    </a:ext>
                  </a:extLst>
                </a:gridCol>
                <a:gridCol w="484143">
                  <a:extLst>
                    <a:ext uri="{9D8B030D-6E8A-4147-A177-3AD203B41FA5}">
                      <a16:colId xmlns:a16="http://schemas.microsoft.com/office/drawing/2014/main" val="3503718099"/>
                    </a:ext>
                  </a:extLst>
                </a:gridCol>
                <a:gridCol w="204045">
                  <a:extLst>
                    <a:ext uri="{9D8B030D-6E8A-4147-A177-3AD203B41FA5}">
                      <a16:colId xmlns:a16="http://schemas.microsoft.com/office/drawing/2014/main" val="2961681990"/>
                    </a:ext>
                  </a:extLst>
                </a:gridCol>
                <a:gridCol w="545355">
                  <a:extLst>
                    <a:ext uri="{9D8B030D-6E8A-4147-A177-3AD203B41FA5}">
                      <a16:colId xmlns:a16="http://schemas.microsoft.com/office/drawing/2014/main" val="3611188416"/>
                    </a:ext>
                  </a:extLst>
                </a:gridCol>
                <a:gridCol w="456318">
                  <a:extLst>
                    <a:ext uri="{9D8B030D-6E8A-4147-A177-3AD203B41FA5}">
                      <a16:colId xmlns:a16="http://schemas.microsoft.com/office/drawing/2014/main" val="544713047"/>
                    </a:ext>
                  </a:extLst>
                </a:gridCol>
                <a:gridCol w="495273">
                  <a:extLst>
                    <a:ext uri="{9D8B030D-6E8A-4147-A177-3AD203B41FA5}">
                      <a16:colId xmlns:a16="http://schemas.microsoft.com/office/drawing/2014/main" val="2574226088"/>
                    </a:ext>
                  </a:extLst>
                </a:gridCol>
                <a:gridCol w="185496">
                  <a:extLst>
                    <a:ext uri="{9D8B030D-6E8A-4147-A177-3AD203B41FA5}">
                      <a16:colId xmlns:a16="http://schemas.microsoft.com/office/drawing/2014/main" val="2461687256"/>
                    </a:ext>
                  </a:extLst>
                </a:gridCol>
                <a:gridCol w="523097">
                  <a:extLst>
                    <a:ext uri="{9D8B030D-6E8A-4147-A177-3AD203B41FA5}">
                      <a16:colId xmlns:a16="http://schemas.microsoft.com/office/drawing/2014/main" val="1340592322"/>
                    </a:ext>
                  </a:extLst>
                </a:gridCol>
                <a:gridCol w="484143">
                  <a:extLst>
                    <a:ext uri="{9D8B030D-6E8A-4147-A177-3AD203B41FA5}">
                      <a16:colId xmlns:a16="http://schemas.microsoft.com/office/drawing/2014/main" val="3574109714"/>
                    </a:ext>
                  </a:extLst>
                </a:gridCol>
                <a:gridCol w="450754">
                  <a:extLst>
                    <a:ext uri="{9D8B030D-6E8A-4147-A177-3AD203B41FA5}">
                      <a16:colId xmlns:a16="http://schemas.microsoft.com/office/drawing/2014/main" val="1894532174"/>
                    </a:ext>
                  </a:extLst>
                </a:gridCol>
                <a:gridCol w="185496">
                  <a:extLst>
                    <a:ext uri="{9D8B030D-6E8A-4147-A177-3AD203B41FA5}">
                      <a16:colId xmlns:a16="http://schemas.microsoft.com/office/drawing/2014/main" val="2302626713"/>
                    </a:ext>
                  </a:extLst>
                </a:gridCol>
                <a:gridCol w="523097">
                  <a:extLst>
                    <a:ext uri="{9D8B030D-6E8A-4147-A177-3AD203B41FA5}">
                      <a16:colId xmlns:a16="http://schemas.microsoft.com/office/drawing/2014/main" val="1647970493"/>
                    </a:ext>
                  </a:extLst>
                </a:gridCol>
                <a:gridCol w="578745">
                  <a:extLst>
                    <a:ext uri="{9D8B030D-6E8A-4147-A177-3AD203B41FA5}">
                      <a16:colId xmlns:a16="http://schemas.microsoft.com/office/drawing/2014/main" val="3088607401"/>
                    </a:ext>
                  </a:extLst>
                </a:gridCol>
                <a:gridCol w="445190">
                  <a:extLst>
                    <a:ext uri="{9D8B030D-6E8A-4147-A177-3AD203B41FA5}">
                      <a16:colId xmlns:a16="http://schemas.microsoft.com/office/drawing/2014/main" val="988247002"/>
                    </a:ext>
                  </a:extLst>
                </a:gridCol>
                <a:gridCol w="185496">
                  <a:extLst>
                    <a:ext uri="{9D8B030D-6E8A-4147-A177-3AD203B41FA5}">
                      <a16:colId xmlns:a16="http://schemas.microsoft.com/office/drawing/2014/main" val="1118553659"/>
                    </a:ext>
                  </a:extLst>
                </a:gridCol>
              </a:tblGrid>
              <a:tr h="1005227">
                <a:tc>
                  <a:txBody>
                    <a:bodyPr/>
                    <a:lstStyle/>
                    <a:p>
                      <a:pPr algn="l" fontAlgn="b"/>
                      <a:endParaRPr lang="en-US" sz="800" b="0" i="0" u="none" strike="noStrike" dirty="0">
                        <a:solidFill>
                          <a:srgbClr val="000000"/>
                        </a:solidFill>
                        <a:effectLst/>
                        <a:latin typeface="+mj-lt"/>
                      </a:endParaRPr>
                    </a:p>
                  </a:txBody>
                  <a:tcPr marL="2187" marR="2187" marT="2187" marB="0" anchor="b"/>
                </a:tc>
                <a:tc>
                  <a:txBody>
                    <a:bodyPr/>
                    <a:lstStyle/>
                    <a:p>
                      <a:pPr algn="ctr" fontAlgn="b"/>
                      <a:r>
                        <a:rPr lang="en-US" sz="800" b="1" u="none" strike="noStrike" dirty="0">
                          <a:effectLst/>
                        </a:rPr>
                        <a:t>interaction term (i)</a:t>
                      </a:r>
                      <a:endParaRPr lang="en-US" sz="800" b="1" i="1" u="none" strike="noStrike" dirty="0">
                        <a:solidFill>
                          <a:srgbClr val="000000"/>
                        </a:solidFill>
                        <a:effectLst/>
                        <a:latin typeface="+mj-lt"/>
                      </a:endParaRPr>
                    </a:p>
                  </a:txBody>
                  <a:tcPr marL="2187" marR="2187" marT="2187" marB="0" vert="vert270" anchor="ctr"/>
                </a:tc>
                <a:tc gridSpan="3">
                  <a:txBody>
                    <a:bodyPr/>
                    <a:lstStyle/>
                    <a:p>
                      <a:pPr algn="ctr" fontAlgn="t"/>
                      <a:r>
                        <a:rPr lang="en-US" sz="800" u="none" strike="noStrike" dirty="0">
                          <a:effectLst/>
                        </a:rPr>
                        <a:t>MODEL 1</a:t>
                      </a:r>
                      <a:br>
                        <a:rPr lang="en-US" sz="800" u="none" strike="noStrike" dirty="0">
                          <a:effectLst/>
                        </a:rPr>
                      </a:br>
                      <a:r>
                        <a:rPr lang="en-US" sz="800" u="none" strike="noStrike" dirty="0">
                          <a:effectLst/>
                        </a:rPr>
                        <a:t>Restricted</a:t>
                      </a:r>
                      <a:br>
                        <a:rPr lang="en-US" sz="800" u="none" strike="noStrike" dirty="0">
                          <a:effectLst/>
                        </a:rPr>
                      </a:br>
                      <a:r>
                        <a:rPr lang="en-US" sz="800" u="none" strike="noStrike" dirty="0">
                          <a:effectLst/>
                        </a:rPr>
                        <a:t>MIXED-EFECTS</a:t>
                      </a:r>
                      <a:endParaRPr lang="en-US" sz="800" b="0" i="0" u="none" strike="noStrike" dirty="0">
                        <a:solidFill>
                          <a:srgbClr val="000000"/>
                        </a:solidFill>
                        <a:effectLst/>
                        <a:latin typeface="+mj-lt"/>
                      </a:endParaRPr>
                    </a:p>
                  </a:txBody>
                  <a:tcPr marL="2187" marR="2187" marT="2187" marB="0"/>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mj-lt"/>
                      </a:endParaRPr>
                    </a:p>
                  </a:txBody>
                  <a:tcPr marL="2187" marR="2187" marT="2187" marB="0"/>
                </a:tc>
                <a:tc gridSpan="3">
                  <a:txBody>
                    <a:bodyPr/>
                    <a:lstStyle/>
                    <a:p>
                      <a:pPr algn="ctr" fontAlgn="t"/>
                      <a:r>
                        <a:rPr lang="en-US" sz="800" b="1" u="none" strike="noStrike" dirty="0">
                          <a:effectLst/>
                        </a:rPr>
                        <a:t>MODEL 2</a:t>
                      </a:r>
                      <a:br>
                        <a:rPr lang="en-US" sz="800" u="none" strike="noStrike" dirty="0">
                          <a:effectLst/>
                        </a:rPr>
                      </a:br>
                      <a:r>
                        <a:rPr lang="en-US" sz="800" u="none" strike="noStrike" dirty="0">
                          <a:effectLst/>
                        </a:rPr>
                        <a:t>Un-restricted</a:t>
                      </a:r>
                      <a:br>
                        <a:rPr lang="en-US" sz="800" u="none" strike="noStrike" dirty="0">
                          <a:effectLst/>
                        </a:rPr>
                      </a:br>
                      <a:r>
                        <a:rPr lang="en-US" sz="800" u="none" strike="noStrike" dirty="0">
                          <a:effectLst/>
                        </a:rPr>
                        <a:t>MIXED-EFECTS</a:t>
                      </a:r>
                      <a:br>
                        <a:rPr lang="en-US" sz="800" u="none" strike="noStrike" dirty="0">
                          <a:effectLst/>
                        </a:rPr>
                      </a:br>
                      <a:r>
                        <a:rPr lang="en-US" sz="800" u="none" strike="noStrike" dirty="0">
                          <a:effectLst/>
                        </a:rPr>
                        <a:t>w/</a:t>
                      </a:r>
                      <a:br>
                        <a:rPr lang="en-US" sz="800" u="none" strike="noStrike" dirty="0">
                          <a:effectLst/>
                        </a:rPr>
                      </a:br>
                      <a:r>
                        <a:rPr lang="en-US" sz="800" u="none" strike="noStrike" dirty="0">
                          <a:solidFill>
                            <a:srgbClr val="C00000"/>
                          </a:solidFill>
                          <a:effectLst/>
                        </a:rPr>
                        <a:t>Metro-Accessibility</a:t>
                      </a:r>
                      <a:endParaRPr lang="en-US" sz="800" b="0" i="0" u="none" strike="noStrike" dirty="0">
                        <a:solidFill>
                          <a:srgbClr val="C00000"/>
                        </a:solidFill>
                        <a:effectLst/>
                        <a:latin typeface="+mj-lt"/>
                      </a:endParaRPr>
                    </a:p>
                  </a:txBody>
                  <a:tcPr marL="2187" marR="2187" marT="2187" marB="0"/>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mj-lt"/>
                      </a:endParaRPr>
                    </a:p>
                  </a:txBody>
                  <a:tcPr marL="2187" marR="2187" marT="2187" marB="0"/>
                </a:tc>
                <a:tc gridSpan="3">
                  <a:txBody>
                    <a:bodyPr/>
                    <a:lstStyle/>
                    <a:p>
                      <a:pPr algn="ctr" fontAlgn="t"/>
                      <a:r>
                        <a:rPr lang="en-US" sz="800" b="1" u="none" strike="noStrike" dirty="0">
                          <a:solidFill>
                            <a:schemeClr val="tx1"/>
                          </a:solidFill>
                          <a:effectLst/>
                        </a:rPr>
                        <a:t>MODEL 3</a:t>
                      </a:r>
                      <a:br>
                        <a:rPr lang="en-US" sz="800" u="none" strike="noStrike" dirty="0">
                          <a:solidFill>
                            <a:schemeClr val="tx1"/>
                          </a:solidFill>
                          <a:effectLst/>
                        </a:rPr>
                      </a:br>
                      <a:r>
                        <a:rPr lang="en-US" sz="800" u="none" strike="noStrike" dirty="0">
                          <a:solidFill>
                            <a:schemeClr val="tx1"/>
                          </a:solidFill>
                          <a:effectLst/>
                        </a:rPr>
                        <a:t>Un-restricted</a:t>
                      </a:r>
                      <a:br>
                        <a:rPr lang="en-US" sz="800" u="none" strike="noStrike" dirty="0">
                          <a:solidFill>
                            <a:schemeClr val="tx1"/>
                          </a:solidFill>
                          <a:effectLst/>
                        </a:rPr>
                      </a:br>
                      <a:r>
                        <a:rPr lang="en-US" sz="800" u="none" strike="noStrike" dirty="0">
                          <a:solidFill>
                            <a:schemeClr val="tx1"/>
                          </a:solidFill>
                          <a:effectLst/>
                        </a:rPr>
                        <a:t>MIXED-EFECTS</a:t>
                      </a:r>
                      <a:br>
                        <a:rPr lang="en-US" sz="800" u="none" strike="noStrike" dirty="0">
                          <a:solidFill>
                            <a:schemeClr val="tx1"/>
                          </a:solidFill>
                          <a:effectLst/>
                        </a:rPr>
                      </a:br>
                      <a:r>
                        <a:rPr lang="en-US" sz="800" u="none" strike="noStrike" dirty="0">
                          <a:solidFill>
                            <a:schemeClr val="tx1"/>
                          </a:solidFill>
                          <a:effectLst/>
                        </a:rPr>
                        <a:t>Interaction: </a:t>
                      </a:r>
                      <a:br>
                        <a:rPr lang="en-US" sz="800" u="none" strike="noStrike" dirty="0">
                          <a:solidFill>
                            <a:schemeClr val="tx1"/>
                          </a:solidFill>
                          <a:effectLst/>
                        </a:rPr>
                      </a:br>
                      <a:r>
                        <a:rPr lang="en-US" sz="800" u="none" strike="noStrike" dirty="0">
                          <a:solidFill>
                            <a:schemeClr val="tx1"/>
                          </a:solidFill>
                          <a:effectLst/>
                        </a:rPr>
                        <a:t>Population  </a:t>
                      </a:r>
                      <a:r>
                        <a:rPr lang="en-US" sz="800" b="1" u="none" strike="noStrike" dirty="0">
                          <a:solidFill>
                            <a:srgbClr val="C00000"/>
                          </a:solidFill>
                          <a:effectLst/>
                        </a:rPr>
                        <a:t>X</a:t>
                      </a:r>
                      <a:r>
                        <a:rPr lang="en-US" sz="800" u="none" strike="noStrike" dirty="0">
                          <a:solidFill>
                            <a:schemeClr val="tx1"/>
                          </a:solidFill>
                          <a:effectLst/>
                        </a:rPr>
                        <a:t>  Metro-Accessibility</a:t>
                      </a:r>
                      <a:endParaRPr lang="en-US" sz="800" b="0" i="0" u="none" strike="noStrike" dirty="0">
                        <a:solidFill>
                          <a:schemeClr val="tx1"/>
                        </a:solidFill>
                        <a:effectLst/>
                        <a:latin typeface="+mj-lt"/>
                      </a:endParaRPr>
                    </a:p>
                  </a:txBody>
                  <a:tcPr marL="2187" marR="2187" marT="2187" marB="0"/>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mj-lt"/>
                      </a:endParaRPr>
                    </a:p>
                  </a:txBody>
                  <a:tcPr marL="2187" marR="2187" marT="2187" marB="0"/>
                </a:tc>
                <a:tc gridSpan="3">
                  <a:txBody>
                    <a:bodyPr/>
                    <a:lstStyle/>
                    <a:p>
                      <a:pPr algn="ctr" fontAlgn="t"/>
                      <a:r>
                        <a:rPr lang="en-US" sz="800" b="1" u="none" strike="noStrike" dirty="0">
                          <a:effectLst/>
                        </a:rPr>
                        <a:t>MODEL 4</a:t>
                      </a:r>
                      <a:br>
                        <a:rPr lang="en-US" sz="800" u="none" strike="noStrike" dirty="0">
                          <a:effectLst/>
                        </a:rPr>
                      </a:br>
                      <a:r>
                        <a:rPr lang="en-US" sz="800" u="none" strike="noStrike" dirty="0">
                          <a:effectLst/>
                        </a:rPr>
                        <a:t>Un-restricted</a:t>
                      </a:r>
                      <a:br>
                        <a:rPr lang="en-US" sz="800" u="none" strike="noStrike" dirty="0">
                          <a:effectLst/>
                        </a:rPr>
                      </a:br>
                      <a:r>
                        <a:rPr lang="en-US" sz="800" u="none" strike="noStrike" dirty="0">
                          <a:effectLst/>
                        </a:rPr>
                        <a:t>MIXED-EFECTS</a:t>
                      </a:r>
                      <a:br>
                        <a:rPr lang="en-US" sz="800" u="none" strike="noStrike" dirty="0">
                          <a:effectLst/>
                        </a:rPr>
                      </a:br>
                      <a:r>
                        <a:rPr lang="en-US" sz="800" u="none" strike="noStrike" dirty="0">
                          <a:effectLst/>
                        </a:rPr>
                        <a:t>Interaction: </a:t>
                      </a:r>
                      <a:br>
                        <a:rPr lang="en-US" sz="800" u="none" strike="noStrike" dirty="0">
                          <a:effectLst/>
                        </a:rPr>
                      </a:br>
                      <a:r>
                        <a:rPr lang="en-US" sz="800" u="none" strike="noStrike" dirty="0">
                          <a:effectLst/>
                        </a:rPr>
                        <a:t>Jobs  </a:t>
                      </a:r>
                      <a:r>
                        <a:rPr lang="en-US" sz="800" b="1" u="none" strike="noStrike" dirty="0">
                          <a:solidFill>
                            <a:srgbClr val="C00000"/>
                          </a:solidFill>
                          <a:effectLst/>
                        </a:rPr>
                        <a:t>X</a:t>
                      </a:r>
                      <a:r>
                        <a:rPr lang="en-US" sz="800" u="none" strike="noStrike" dirty="0">
                          <a:effectLst/>
                        </a:rPr>
                        <a:t>  Metro-Accessibility</a:t>
                      </a:r>
                      <a:endParaRPr lang="en-US" sz="800" b="0" i="0" u="none" strike="noStrike" dirty="0">
                        <a:solidFill>
                          <a:srgbClr val="000000"/>
                        </a:solidFill>
                        <a:effectLst/>
                        <a:latin typeface="+mj-lt"/>
                      </a:endParaRPr>
                    </a:p>
                  </a:txBody>
                  <a:tcPr marL="2187" marR="2187" marT="2187" marB="0"/>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mj-lt"/>
                      </a:endParaRPr>
                    </a:p>
                  </a:txBody>
                  <a:tcPr marL="2187" marR="2187" marT="2187" marB="0"/>
                </a:tc>
                <a:extLst>
                  <a:ext uri="{0D108BD9-81ED-4DB2-BD59-A6C34878D82A}">
                    <a16:rowId xmlns:a16="http://schemas.microsoft.com/office/drawing/2014/main" val="3947255910"/>
                  </a:ext>
                </a:extLst>
              </a:tr>
              <a:tr h="153596">
                <a:tc>
                  <a:txBody>
                    <a:bodyPr/>
                    <a:lstStyle/>
                    <a:p>
                      <a:pPr algn="l" fontAlgn="b"/>
                      <a:r>
                        <a:rPr lang="en-US" sz="800" b="1" u="none" strike="noStrike" dirty="0">
                          <a:effectLst/>
                        </a:rPr>
                        <a:t>Model-fit:</a:t>
                      </a:r>
                      <a:endParaRPr lang="en-US" sz="800" b="1" i="1" u="none" strike="noStrike" dirty="0">
                        <a:solidFill>
                          <a:srgbClr val="000000"/>
                        </a:solidFill>
                        <a:effectLst/>
                        <a:latin typeface="+mj-lt"/>
                      </a:endParaRPr>
                    </a:p>
                  </a:txBody>
                  <a:tcPr marL="2187" marR="2187" marT="2187" marB="0" anchor="b"/>
                </a:tc>
                <a:tc>
                  <a:txBody>
                    <a:bodyPr/>
                    <a:lstStyle/>
                    <a:p>
                      <a:pPr algn="ctr" fontAlgn="b"/>
                      <a:r>
                        <a:rPr lang="en-US" sz="800" b="1" u="none" strike="noStrike">
                          <a:effectLst/>
                        </a:rPr>
                        <a:t> </a:t>
                      </a: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extLst>
                  <a:ext uri="{0D108BD9-81ED-4DB2-BD59-A6C34878D82A}">
                    <a16:rowId xmlns:a16="http://schemas.microsoft.com/office/drawing/2014/main" val="4102954717"/>
                  </a:ext>
                </a:extLst>
              </a:tr>
              <a:tr h="153596">
                <a:tc>
                  <a:txBody>
                    <a:bodyPr/>
                    <a:lstStyle/>
                    <a:p>
                      <a:pPr algn="r" fontAlgn="b"/>
                      <a:r>
                        <a:rPr lang="en-US" sz="800" u="none" strike="noStrike">
                          <a:effectLst/>
                        </a:rPr>
                        <a:t>N:</a:t>
                      </a:r>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a:effectLst/>
                        </a:rPr>
                        <a:t>100</a:t>
                      </a:r>
                      <a:endParaRPr lang="en-US" sz="800" b="0" i="0" u="none" strike="noStrike">
                        <a:solidFill>
                          <a:srgbClr val="000000"/>
                        </a:solidFill>
                        <a:effectLst/>
                        <a:latin typeface="+mj-lt"/>
                      </a:endParaRPr>
                    </a:p>
                  </a:txBody>
                  <a:tcPr marL="2187" marR="2187" marT="2187" marB="0" anchor="ct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a:effectLst/>
                        </a:rPr>
                        <a:t>100</a:t>
                      </a:r>
                      <a:endParaRPr lang="en-US" sz="800" b="0" i="0" u="none" strike="noStrike">
                        <a:solidFill>
                          <a:srgbClr val="000000"/>
                        </a:solidFill>
                        <a:effectLst/>
                        <a:latin typeface="+mj-lt"/>
                      </a:endParaRPr>
                    </a:p>
                  </a:txBody>
                  <a:tcPr marL="2187" marR="2187" marT="2187" marB="0" anchor="ct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100</a:t>
                      </a: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100</a:t>
                      </a: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307880086"/>
                  </a:ext>
                </a:extLst>
              </a:tr>
              <a:tr h="304486">
                <a:tc>
                  <a:txBody>
                    <a:bodyPr/>
                    <a:lstStyle/>
                    <a:p>
                      <a:pPr algn="r" fontAlgn="ctr"/>
                      <a:r>
                        <a:rPr lang="en-US" sz="800" u="none" strike="noStrike">
                          <a:effectLst/>
                        </a:rPr>
                        <a:t>LR test vs. nbinomial model:</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u="none" strike="noStrike">
                          <a:effectLst/>
                        </a:rPr>
                        <a:t> </a:t>
                      </a:r>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chi2(2) = 85.60, Prob &gt; chi2 = 0.0000</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 chi2(2) = 85.92, Prob &gt; chi2 = 0.0000</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chi2(2) =   83.60,  Prob &gt; chi2 = 0.0000</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chi2(2) = 89.66, Prob &gt; chi2 = 0.0000</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461271233"/>
                  </a:ext>
                </a:extLst>
              </a:tr>
              <a:tr h="455376">
                <a:tc>
                  <a:txBody>
                    <a:bodyPr/>
                    <a:lstStyle/>
                    <a:p>
                      <a:pPr algn="r" fontAlgn="ctr"/>
                      <a:r>
                        <a:rPr lang="en-US" sz="800" u="none" strike="noStrike">
                          <a:effectLst/>
                        </a:rPr>
                        <a:t>Likelihood-ratio test:</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a:effectLst/>
                        </a:rPr>
                        <a:t>[m0 nested in m1]: LR chi2(2)=85.6</a:t>
                      </a:r>
                      <a:br>
                        <a:rPr lang="it-IT" sz="800" u="none" strike="noStrike">
                          <a:effectLst/>
                        </a:rPr>
                      </a:br>
                      <a:r>
                        <a:rPr lang="it-IT" sz="800" u="none" strike="noStrike">
                          <a:effectLst/>
                        </a:rPr>
                        <a:t>Prob &gt; chi2=0.0000</a:t>
                      </a:r>
                      <a:endParaRPr lang="it-IT" sz="800" b="0" i="0" u="none" strike="noStrike">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[m1 nested in m2] LR chi2(1)=5.64</a:t>
                      </a:r>
                      <a:br>
                        <a:rPr lang="it-IT" sz="800" u="none" strike="noStrike" dirty="0">
                          <a:effectLst/>
                        </a:rPr>
                      </a:br>
                      <a:r>
                        <a:rPr lang="it-IT" sz="800" u="none" strike="noStrike" dirty="0">
                          <a:effectLst/>
                        </a:rPr>
                        <a:t>Prob &gt; chi2=0.0176</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[m2 nested in m3] LR chi2(1)=0.14</a:t>
                      </a:r>
                      <a:br>
                        <a:rPr lang="it-IT" sz="800" u="none" strike="noStrike" dirty="0">
                          <a:effectLst/>
                        </a:rPr>
                      </a:br>
                      <a:r>
                        <a:rPr lang="it-IT" sz="800" u="none" strike="noStrike" dirty="0">
                          <a:effectLst/>
                        </a:rPr>
                        <a:t>Prob &gt; chi2=0.7109</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[m2 nested in m4] LR chi2(1)=3.82</a:t>
                      </a:r>
                      <a:br>
                        <a:rPr lang="it-IT" sz="800" u="none" strike="noStrike" dirty="0">
                          <a:effectLst/>
                        </a:rPr>
                      </a:br>
                      <a:r>
                        <a:rPr lang="it-IT" sz="800" u="none" strike="noStrike" dirty="0">
                          <a:effectLst/>
                        </a:rPr>
                        <a:t>Prob &gt; chi2=0.0507</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961205146"/>
                  </a:ext>
                </a:extLst>
              </a:tr>
              <a:tr h="153596">
                <a:tc>
                  <a:txBody>
                    <a:bodyPr/>
                    <a:lstStyle/>
                    <a:p>
                      <a:pPr algn="r" fontAlgn="ctr"/>
                      <a:r>
                        <a:rPr lang="en-US" sz="800" u="none" strike="noStrike">
                          <a:effectLst/>
                        </a:rPr>
                        <a:t>AIC:</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1652.116</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1648.476</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a:effectLst/>
                        </a:rPr>
                        <a:t>1650.339</a:t>
                      </a:r>
                      <a:endParaRPr lang="en-US" sz="800" b="0" i="0" u="none" strike="noStrike">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1646.659</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763980205"/>
                  </a:ext>
                </a:extLst>
              </a:tr>
              <a:tr h="153596">
                <a:tc>
                  <a:txBody>
                    <a:bodyPr/>
                    <a:lstStyle/>
                    <a:p>
                      <a:pPr algn="r" fontAlgn="ctr"/>
                      <a:r>
                        <a:rPr lang="en-US" sz="800" u="none" strike="noStrike">
                          <a:effectLst/>
                        </a:rPr>
                        <a:t>BIC:</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0" u="none" strike="noStrike" dirty="0">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1680.773</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1679.738</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1684.206</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1680.526</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476865226"/>
                  </a:ext>
                </a:extLst>
              </a:tr>
              <a:tr h="153596">
                <a:tc>
                  <a:txBody>
                    <a:bodyPr/>
                    <a:lstStyle/>
                    <a:p>
                      <a:pPr algn="r" fontAlgn="ctr"/>
                      <a:r>
                        <a:rPr lang="en-US" sz="800" u="none" strike="noStrike" baseline="30000">
                          <a:effectLst/>
                        </a:rPr>
                        <a:t>a </a:t>
                      </a:r>
                      <a:r>
                        <a:rPr lang="en-US" sz="800" u="none" strike="noStrike">
                          <a:effectLst/>
                        </a:rPr>
                        <a:t>Fixed-effects only Pseudo-R</a:t>
                      </a:r>
                      <a:r>
                        <a:rPr lang="en-US" sz="800" u="none" strike="noStrike" baseline="30000">
                          <a:effectLst/>
                        </a:rPr>
                        <a:t>2</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a:effectLst/>
                        </a:rPr>
                        <a:t>0.66</a:t>
                      </a:r>
                      <a:endParaRPr lang="en-US" sz="800" b="0" i="0" u="none" strike="noStrike">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0.68</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0.69</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0.68</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002947611"/>
                  </a:ext>
                </a:extLst>
              </a:tr>
              <a:tr h="153596">
                <a:tc>
                  <a:txBody>
                    <a:bodyPr/>
                    <a:lstStyle/>
                    <a:p>
                      <a:pPr algn="r" fontAlgn="b"/>
                      <a:r>
                        <a:rPr lang="en-US" sz="800" u="none" strike="noStrike" baseline="30000">
                          <a:effectLst/>
                        </a:rPr>
                        <a:t>a </a:t>
                      </a:r>
                      <a:r>
                        <a:rPr lang="en-US" sz="800" u="none" strike="noStrike">
                          <a:effectLst/>
                        </a:rPr>
                        <a:t>Total-effects Pseudo-R</a:t>
                      </a:r>
                      <a:r>
                        <a:rPr lang="en-US" sz="800" u="none" strike="noStrike" baseline="30000">
                          <a:effectLst/>
                        </a:rPr>
                        <a:t>2</a:t>
                      </a:r>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0.86</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0.86</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0.86</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0.87</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097247556"/>
                  </a:ext>
                </a:extLst>
              </a:tr>
              <a:tr h="153596">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ctr" fontAlgn="b"/>
                      <a:r>
                        <a:rPr lang="en-US" sz="800" b="1" u="none" strike="noStrike">
                          <a:effectLst/>
                        </a:rPr>
                        <a:t> </a:t>
                      </a:r>
                      <a:endParaRPr lang="en-US" sz="800" b="1" i="0" u="none" strike="noStrike">
                        <a:solidFill>
                          <a:srgbClr val="000000"/>
                        </a:solidFill>
                        <a:effectLst/>
                        <a:latin typeface="+mj-lt"/>
                      </a:endParaRPr>
                    </a:p>
                  </a:txBody>
                  <a:tcPr marL="2187" marR="2187" marT="2187" marB="0" anchor="ctr"/>
                </a:tc>
                <a:tc gridSpan="3">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gridSpan="3">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gridSpan="3">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gridSpan="3">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extLst>
                  <a:ext uri="{0D108BD9-81ED-4DB2-BD59-A6C34878D82A}">
                    <a16:rowId xmlns:a16="http://schemas.microsoft.com/office/drawing/2014/main" val="678981165"/>
                  </a:ext>
                </a:extLst>
              </a:tr>
              <a:tr h="153596">
                <a:tc>
                  <a:txBody>
                    <a:bodyPr/>
                    <a:lstStyle/>
                    <a:p>
                      <a:pPr algn="r" fontAlgn="ctr"/>
                      <a:r>
                        <a:rPr lang="en-US" sz="800" u="none" strike="noStrike">
                          <a:effectLst/>
                        </a:rPr>
                        <a:t>DV: Avg. Weekday Boardings</a:t>
                      </a:r>
                      <a:endParaRPr lang="en-US" sz="800" b="1" i="0" u="none" strike="noStrike">
                        <a:solidFill>
                          <a:srgbClr val="000000"/>
                        </a:solidFill>
                        <a:effectLst/>
                        <a:latin typeface="+mj-lt"/>
                      </a:endParaRPr>
                    </a:p>
                  </a:txBody>
                  <a:tcPr marL="2187" marR="2187" marT="2187" marB="0" anchor="ctr"/>
                </a:tc>
                <a:tc>
                  <a:txBody>
                    <a:bodyPr/>
                    <a:lstStyle/>
                    <a:p>
                      <a:pPr algn="ctr" fontAlgn="ctr"/>
                      <a:r>
                        <a:rPr lang="en-US" sz="800" b="1" u="none" strike="noStrike">
                          <a:effectLst/>
                        </a:rPr>
                        <a:t> </a:t>
                      </a:r>
                      <a:endParaRPr lang="en-US" sz="800" b="1"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IRR</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p</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sig.</a:t>
                      </a:r>
                      <a:endParaRPr lang="en-US" sz="800" b="0" i="0" u="none" strike="noStrike" dirty="0">
                        <a:solidFill>
                          <a:srgbClr val="000000"/>
                        </a:solidFill>
                        <a:effectLst/>
                        <a:latin typeface="+mj-lt"/>
                      </a:endParaRPr>
                    </a:p>
                  </a:txBody>
                  <a:tcPr marL="2187" marR="2187" marT="2187" marB="0" anchor="ct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IRR</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p</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sig.</a:t>
                      </a:r>
                      <a:endParaRPr lang="en-US" sz="800" b="0" i="0" u="none" strike="noStrike">
                        <a:solidFill>
                          <a:srgbClr val="000000"/>
                        </a:solidFill>
                        <a:effectLst/>
                        <a:latin typeface="+mj-lt"/>
                      </a:endParaRPr>
                    </a:p>
                  </a:txBody>
                  <a:tcPr marL="2187" marR="2187" marT="2187" marB="0" anchor="ct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IRR</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p</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sig.</a:t>
                      </a:r>
                      <a:endParaRPr lang="en-US" sz="800" b="0" i="0" u="none" strike="noStrike">
                        <a:solidFill>
                          <a:srgbClr val="000000"/>
                        </a:solidFill>
                        <a:effectLst/>
                        <a:latin typeface="+mj-lt"/>
                      </a:endParaRPr>
                    </a:p>
                  </a:txBody>
                  <a:tcPr marL="2187" marR="2187" marT="2187" marB="0" anchor="ct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IRR</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p</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sig.</a:t>
                      </a:r>
                      <a:endParaRPr lang="en-US" sz="800" b="0" i="0" u="none" strike="noStrike">
                        <a:solidFill>
                          <a:srgbClr val="000000"/>
                        </a:solidFill>
                        <a:effectLst/>
                        <a:latin typeface="+mj-lt"/>
                      </a:endParaRPr>
                    </a:p>
                  </a:txBody>
                  <a:tcPr marL="2187" marR="2187" marT="2187" marB="0" anchor="ct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567784469"/>
                  </a:ext>
                </a:extLst>
              </a:tr>
              <a:tr h="153596">
                <a:tc>
                  <a:txBody>
                    <a:bodyPr/>
                    <a:lstStyle/>
                    <a:p>
                      <a:pPr algn="l" fontAlgn="b"/>
                      <a:r>
                        <a:rPr lang="en-US" sz="800" b="1" u="none" strike="noStrike" dirty="0">
                          <a:effectLst/>
                        </a:rPr>
                        <a:t>Fixed-effects:</a:t>
                      </a:r>
                      <a:endParaRPr lang="en-US" sz="800" b="1" i="1" u="none" strike="noStrike" dirty="0">
                        <a:solidFill>
                          <a:srgbClr val="000000"/>
                        </a:solidFill>
                        <a:effectLst/>
                        <a:latin typeface="+mj-lt"/>
                      </a:endParaRPr>
                    </a:p>
                  </a:txBody>
                  <a:tcPr marL="2187" marR="2187" marT="2187" marB="0" anchor="b"/>
                </a:tc>
                <a:tc>
                  <a:txBody>
                    <a:bodyPr/>
                    <a:lstStyle/>
                    <a:p>
                      <a:pPr algn="ctr" fontAlgn="b"/>
                      <a:endParaRPr lang="en-US" sz="800" b="1" i="1"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extLst>
                  <a:ext uri="{0D108BD9-81ED-4DB2-BD59-A6C34878D82A}">
                    <a16:rowId xmlns:a16="http://schemas.microsoft.com/office/drawing/2014/main" val="392836229"/>
                  </a:ext>
                </a:extLst>
              </a:tr>
              <a:tr h="153596">
                <a:tc>
                  <a:txBody>
                    <a:bodyPr/>
                    <a:lstStyle/>
                    <a:p>
                      <a:pPr algn="r" fontAlgn="b"/>
                      <a:r>
                        <a:rPr lang="en-US" sz="800" u="none" strike="noStrike" dirty="0">
                          <a:effectLst/>
                        </a:rPr>
                        <a:t>Population</a:t>
                      </a:r>
                      <a:endParaRPr lang="en-US" sz="800" b="0" i="0" u="none" strike="noStrike" dirty="0">
                        <a:solidFill>
                          <a:srgbClr val="000000"/>
                        </a:solidFill>
                        <a:effectLst/>
                        <a:latin typeface="+mj-lt"/>
                      </a:endParaRPr>
                    </a:p>
                  </a:txBody>
                  <a:tcPr marL="2187" marR="2187" marT="2187" marB="0" anchor="ct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1.014</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1.014</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1.014</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1.013</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131813128"/>
                  </a:ext>
                </a:extLst>
              </a:tr>
              <a:tr h="153596">
                <a:tc>
                  <a:txBody>
                    <a:bodyPr/>
                    <a:lstStyle/>
                    <a:p>
                      <a:pPr algn="r" fontAlgn="b"/>
                      <a:r>
                        <a:rPr lang="en-US" sz="800" u="none" strike="noStrike">
                          <a:effectLst/>
                        </a:rPr>
                        <a:t>Jobs</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1.166</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0.003</a:t>
                      </a:r>
                      <a:endParaRPr lang="en-US" sz="800" b="0" i="1"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1.105</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0.067</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1.100</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0.085</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1.095</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0.085</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156857242"/>
                  </a:ext>
                </a:extLst>
              </a:tr>
              <a:tr h="153596">
                <a:tc>
                  <a:txBody>
                    <a:bodyPr/>
                    <a:lstStyle/>
                    <a:p>
                      <a:pPr algn="r" fontAlgn="b"/>
                      <a:r>
                        <a:rPr lang="en-US" sz="800" u="none" strike="noStrike">
                          <a:effectLst/>
                        </a:rPr>
                        <a:t>Number of Parking Spaces</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1.001</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1.001</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1.001</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1.001</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919496191"/>
                  </a:ext>
                </a:extLst>
              </a:tr>
              <a:tr h="153596">
                <a:tc>
                  <a:txBody>
                    <a:bodyPr/>
                    <a:lstStyle/>
                    <a:p>
                      <a:pPr algn="r" fontAlgn="b"/>
                      <a:r>
                        <a:rPr lang="en-US" sz="800" u="none" strike="noStrike">
                          <a:effectLst/>
                        </a:rPr>
                        <a:t>OneWay Service</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0.355</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0.323</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0.320</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0.332</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128390928"/>
                  </a:ext>
                </a:extLst>
              </a:tr>
              <a:tr h="153596">
                <a:tc>
                  <a:txBody>
                    <a:bodyPr/>
                    <a:lstStyle/>
                    <a:p>
                      <a:pPr algn="r" fontAlgn="b"/>
                      <a:r>
                        <a:rPr lang="en-US" sz="800" u="none" strike="noStrike">
                          <a:effectLst/>
                        </a:rPr>
                        <a:t>Terminal</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3.084</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3.693</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3.746</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3.741</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517711814"/>
                  </a:ext>
                </a:extLst>
              </a:tr>
              <a:tr h="153596">
                <a:tc>
                  <a:txBody>
                    <a:bodyPr/>
                    <a:lstStyle/>
                    <a:p>
                      <a:pPr algn="r" fontAlgn="b"/>
                      <a:r>
                        <a:rPr lang="en-US" sz="800" u="none" strike="noStrike">
                          <a:effectLst/>
                        </a:rPr>
                        <a:t>Transfer Hub</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3.064</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2.623</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2.562</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2.394</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545001268"/>
                  </a:ext>
                </a:extLst>
              </a:tr>
              <a:tr h="153596">
                <a:tc>
                  <a:txBody>
                    <a:bodyPr/>
                    <a:lstStyle/>
                    <a:p>
                      <a:pPr algn="r" fontAlgn="b"/>
                      <a:r>
                        <a:rPr lang="en-US" sz="800" u="none" strike="noStrike">
                          <a:effectLst/>
                        </a:rPr>
                        <a:t>Union Station</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1.752</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0.019</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2.922</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0.033</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2.973</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0.031</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3.160</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0.020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6068149"/>
                  </a:ext>
                </a:extLst>
              </a:tr>
              <a:tr h="153596">
                <a:tc>
                  <a:txBody>
                    <a:bodyPr/>
                    <a:lstStyle/>
                    <a:p>
                      <a:pPr algn="r" fontAlgn="b"/>
                      <a:r>
                        <a:rPr lang="en-US" sz="800" u="none" strike="noStrike">
                          <a:effectLst/>
                        </a:rPr>
                        <a:t>Metro-Access</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1.010</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0.018</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1"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1.010</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0.020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1"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1.006</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a:effectLst/>
                        </a:rPr>
                        <a:t>0.120</a:t>
                      </a:r>
                      <a:endParaRPr lang="en-US" sz="800" b="0" i="1" u="none" strike="noStrike">
                        <a:solidFill>
                          <a:srgbClr val="000000"/>
                        </a:solidFill>
                        <a:effectLst/>
                        <a:latin typeface="+mj-lt"/>
                      </a:endParaRPr>
                    </a:p>
                  </a:txBody>
                  <a:tcPr marL="2187" marR="2187" marT="2187" marB="0" anchor="ctr"/>
                </a:tc>
                <a:tc>
                  <a:txBody>
                    <a:bodyPr/>
                    <a:lstStyle/>
                    <a:p>
                      <a:pPr algn="ctr" fontAlgn="ct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729399821"/>
                  </a:ext>
                </a:extLst>
              </a:tr>
              <a:tr h="153596">
                <a:tc>
                  <a:txBody>
                    <a:bodyPr/>
                    <a:lstStyle/>
                    <a:p>
                      <a:pPr algn="r" fontAlgn="ctr"/>
                      <a:r>
                        <a:rPr lang="en-US" sz="800" u="none" strike="noStrike">
                          <a:effectLst/>
                        </a:rPr>
                        <a:t> Population x Metro-Access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u="none" strike="noStrike" dirty="0">
                          <a:effectLst/>
                        </a:rPr>
                        <a:t>i</a:t>
                      </a:r>
                      <a:endParaRPr lang="en-US" sz="800" b="1" i="1"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1.0001</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0.710</a:t>
                      </a:r>
                      <a:endParaRPr lang="en-US" sz="800" b="0" i="1" u="none" strike="noStrike">
                        <a:solidFill>
                          <a:srgbClr val="000000"/>
                        </a:solidFill>
                        <a:effectLst/>
                        <a:latin typeface="+mj-lt"/>
                      </a:endParaRPr>
                    </a:p>
                  </a:txBody>
                  <a:tcPr marL="2187" marR="2187" marT="2187" marB="0" anchor="ctr"/>
                </a:tc>
                <a:tc>
                  <a:txBody>
                    <a:bodyPr/>
                    <a:lstStyle/>
                    <a:p>
                      <a:pPr algn="ctr" fontAlgn="ct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445085344"/>
                  </a:ext>
                </a:extLst>
              </a:tr>
              <a:tr h="153596">
                <a:tc>
                  <a:txBody>
                    <a:bodyPr/>
                    <a:lstStyle/>
                    <a:p>
                      <a:pPr algn="r" fontAlgn="ctr"/>
                      <a:r>
                        <a:rPr lang="en-US" sz="800" u="none" strike="noStrike">
                          <a:effectLst/>
                        </a:rPr>
                        <a:t>Jobs x Metro-Access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u="none" strike="noStrike">
                          <a:effectLst/>
                        </a:rPr>
                        <a:t>i</a:t>
                      </a: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1.005</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0.048</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1"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048238491"/>
                  </a:ext>
                </a:extLst>
              </a:tr>
              <a:tr h="153596">
                <a:tc>
                  <a:txBody>
                    <a:bodyPr/>
                    <a:lstStyle/>
                    <a:p>
                      <a:pPr algn="r" fontAlgn="ctr"/>
                      <a:r>
                        <a:rPr lang="en-US" sz="800" u="none" strike="noStrike">
                          <a:effectLst/>
                        </a:rPr>
                        <a:t>Local-Access</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976928631"/>
                  </a:ext>
                </a:extLst>
              </a:tr>
              <a:tr h="153596">
                <a:tc>
                  <a:txBody>
                    <a:bodyPr/>
                    <a:lstStyle/>
                    <a:p>
                      <a:pPr algn="r" fontAlgn="ctr"/>
                      <a:r>
                        <a:rPr lang="en-US" sz="800" u="none" strike="noStrike">
                          <a:effectLst/>
                        </a:rPr>
                        <a:t>Local Access x Metro-Access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u="none" strike="noStrike">
                          <a:effectLst/>
                        </a:rPr>
                        <a:t>i</a:t>
                      </a: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989595418"/>
                  </a:ext>
                </a:extLst>
              </a:tr>
              <a:tr h="153596">
                <a:tc>
                  <a:txBody>
                    <a:bodyPr/>
                    <a:lstStyle/>
                    <a:p>
                      <a:pPr algn="r" fontAlgn="ctr"/>
                      <a:r>
                        <a:rPr lang="en-US" sz="800" u="none" strike="noStrike">
                          <a:effectLst/>
                        </a:rPr>
                        <a:t>Bus Connectivity</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688354382"/>
                  </a:ext>
                </a:extLst>
              </a:tr>
              <a:tr h="153596">
                <a:tc>
                  <a:txBody>
                    <a:bodyPr/>
                    <a:lstStyle/>
                    <a:p>
                      <a:pPr algn="r" fontAlgn="ctr"/>
                      <a:r>
                        <a:rPr lang="en-US" sz="800" u="none" strike="noStrike">
                          <a:effectLst/>
                        </a:rPr>
                        <a:t>Bus Connectivity x Metro-Access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u="none" strike="noStrike">
                          <a:effectLst/>
                        </a:rPr>
                        <a:t>i</a:t>
                      </a: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087343941"/>
                  </a:ext>
                </a:extLst>
              </a:tr>
              <a:tr h="153596">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b="1" u="none" strike="noStrike">
                          <a:effectLst/>
                        </a:rPr>
                        <a:t> </a:t>
                      </a:r>
                      <a:endParaRPr lang="en-US" sz="800" b="1"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338548299"/>
                  </a:ext>
                </a:extLst>
              </a:tr>
              <a:tr h="153596">
                <a:tc>
                  <a:txBody>
                    <a:bodyPr/>
                    <a:lstStyle/>
                    <a:p>
                      <a:pPr algn="r" fontAlgn="b"/>
                      <a:r>
                        <a:rPr lang="en-US" sz="800" u="none" strike="noStrike">
                          <a:effectLst/>
                        </a:rPr>
                        <a:t>_cons</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b="1" u="none" strike="noStrike" dirty="0">
                          <a:effectLst/>
                        </a:rPr>
                        <a:t> </a:t>
                      </a:r>
                      <a:endParaRPr lang="en-US" sz="800" b="1" i="1"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2269.131</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2272.255</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2274.364</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2046.995</a:t>
                      </a:r>
                      <a:endParaRPr lang="en-US" sz="800" b="0" i="1" u="none" strike="noStrike" dirty="0">
                        <a:solidFill>
                          <a:srgbClr val="000000"/>
                        </a:solidFill>
                        <a:effectLst/>
                        <a:latin typeface="+mj-lt"/>
                      </a:endParaRPr>
                    </a:p>
                  </a:txBody>
                  <a:tcPr marL="2187" marR="2187" marT="2187" marB="0" anchor="ctr"/>
                </a:tc>
                <a:tc>
                  <a:txBody>
                    <a:bodyPr/>
                    <a:lstStyle/>
                    <a:p>
                      <a:pPr algn="l"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531810824"/>
                  </a:ext>
                </a:extLst>
              </a:tr>
              <a:tr h="153596">
                <a:tc>
                  <a:txBody>
                    <a:bodyPr/>
                    <a:lstStyle/>
                    <a:p>
                      <a:pPr algn="r" fontAlgn="t"/>
                      <a:r>
                        <a:rPr lang="en-US" sz="800" u="none" strike="noStrike">
                          <a:effectLst/>
                        </a:rPr>
                        <a:t>/lnalpha</a:t>
                      </a:r>
                      <a:endParaRPr lang="en-US" sz="800" b="0" i="1" u="none" strike="noStrike">
                        <a:solidFill>
                          <a:srgbClr val="000000"/>
                        </a:solidFill>
                        <a:effectLst/>
                        <a:latin typeface="+mj-lt"/>
                      </a:endParaRPr>
                    </a:p>
                  </a:txBody>
                  <a:tcPr marL="2187" marR="2187" marT="2187" marB="0" anchor="ctr"/>
                </a:tc>
                <a:tc>
                  <a:txBody>
                    <a:bodyPr/>
                    <a:lstStyle/>
                    <a:p>
                      <a:pPr algn="ctr" fontAlgn="t"/>
                      <a:endParaRPr lang="en-US" sz="800" b="1" i="1" u="none" strike="noStrike">
                        <a:solidFill>
                          <a:srgbClr val="000000"/>
                        </a:solidFill>
                        <a:effectLst/>
                        <a:latin typeface="+mj-lt"/>
                      </a:endParaRPr>
                    </a:p>
                  </a:txBody>
                  <a:tcPr marL="2187" marR="2187" marT="2187" marB="0" anchor="ctr"/>
                </a:tc>
                <a:tc>
                  <a:txBody>
                    <a:bodyPr/>
                    <a:lstStyle/>
                    <a:p>
                      <a:pPr algn="ctr" fontAlgn="t"/>
                      <a:r>
                        <a:rPr lang="en-US" sz="800" u="none" strike="noStrike">
                          <a:effectLst/>
                        </a:rPr>
                        <a:t>-1.683</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a:effectLst/>
                        </a:rPr>
                        <a:t>0.149</a:t>
                      </a:r>
                      <a:endParaRPr lang="en-US" sz="800" b="0" i="1" u="none" strike="noStrike">
                        <a:solidFill>
                          <a:srgbClr val="000000"/>
                        </a:solidFill>
                        <a:effectLst/>
                        <a:latin typeface="+mj-lt"/>
                      </a:endParaRPr>
                    </a:p>
                  </a:txBody>
                  <a:tcPr marL="2187" marR="2187" marT="2187" marB="0" anchor="ctr"/>
                </a:tc>
                <a:tc>
                  <a:txBody>
                    <a:bodyPr/>
                    <a:lstStyle/>
                    <a:p>
                      <a:pPr algn="ctr" fontAlgn="t"/>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a:effectLst/>
                        </a:rPr>
                        <a:t>-1.764</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a:effectLst/>
                        </a:rPr>
                        <a:t>0.151</a:t>
                      </a:r>
                      <a:endParaRPr lang="en-US" sz="800" b="0" i="1" u="none" strike="noStrike">
                        <a:solidFill>
                          <a:srgbClr val="000000"/>
                        </a:solidFill>
                        <a:effectLst/>
                        <a:latin typeface="+mj-lt"/>
                      </a:endParaRPr>
                    </a:p>
                  </a:txBody>
                  <a:tcPr marL="2187" marR="2187" marT="2187" marB="0" anchor="ctr"/>
                </a:tc>
                <a:tc>
                  <a:txBody>
                    <a:bodyPr/>
                    <a:lstStyle/>
                    <a:p>
                      <a:pPr algn="l" fontAlgn="t"/>
                      <a:endParaRPr lang="en-US" sz="800" b="0" i="0" u="none" strike="noStrike">
                        <a:solidFill>
                          <a:srgbClr val="000000"/>
                        </a:solidFill>
                        <a:effectLst/>
                        <a:latin typeface="+mj-lt"/>
                      </a:endParaRPr>
                    </a:p>
                  </a:txBody>
                  <a:tcPr marL="2187" marR="2187" marT="2187" marB="0" anchor="ctr"/>
                </a:tc>
                <a:tc>
                  <a:txBody>
                    <a:bodyPr/>
                    <a:lstStyle/>
                    <a:p>
                      <a:pPr algn="l" fontAlgn="t"/>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a:effectLst/>
                        </a:rPr>
                        <a:t>-1.764</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a:effectLst/>
                        </a:rPr>
                        <a:t>0.151</a:t>
                      </a:r>
                      <a:endParaRPr lang="en-US" sz="800" b="0" i="1" u="none" strike="noStrike">
                        <a:solidFill>
                          <a:srgbClr val="000000"/>
                        </a:solidFill>
                        <a:effectLst/>
                        <a:latin typeface="+mj-lt"/>
                      </a:endParaRPr>
                    </a:p>
                  </a:txBody>
                  <a:tcPr marL="2187" marR="2187" marT="2187" marB="0" anchor="ctr"/>
                </a:tc>
                <a:tc>
                  <a:txBody>
                    <a:bodyPr/>
                    <a:lstStyle/>
                    <a:p>
                      <a:pPr algn="l" fontAlgn="t"/>
                      <a:endParaRPr lang="en-US" sz="800" b="0" i="0" u="none" strike="noStrike">
                        <a:solidFill>
                          <a:srgbClr val="000000"/>
                        </a:solidFill>
                        <a:effectLst/>
                        <a:latin typeface="+mj-lt"/>
                      </a:endParaRPr>
                    </a:p>
                  </a:txBody>
                  <a:tcPr marL="2187" marR="2187" marT="2187" marB="0" anchor="ctr"/>
                </a:tc>
                <a:tc>
                  <a:txBody>
                    <a:bodyPr/>
                    <a:lstStyle/>
                    <a:p>
                      <a:pPr algn="l" fontAlgn="t"/>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a:effectLst/>
                        </a:rPr>
                        <a:t>-1.822</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a:effectLst/>
                        </a:rPr>
                        <a:t>0.152</a:t>
                      </a:r>
                      <a:endParaRPr lang="en-US" sz="800" b="0" i="1" u="none" strike="noStrike">
                        <a:solidFill>
                          <a:srgbClr val="000000"/>
                        </a:solidFill>
                        <a:effectLst/>
                        <a:latin typeface="+mj-lt"/>
                      </a:endParaRPr>
                    </a:p>
                  </a:txBody>
                  <a:tcPr marL="2187" marR="2187" marT="2187" marB="0" anchor="ctr"/>
                </a:tc>
                <a:tc>
                  <a:txBody>
                    <a:bodyPr/>
                    <a:lstStyle/>
                    <a:p>
                      <a:pPr algn="l" fontAlgn="t"/>
                      <a:endParaRPr lang="en-US" sz="800" b="0" i="0" u="none" strike="noStrike">
                        <a:solidFill>
                          <a:srgbClr val="000000"/>
                        </a:solidFill>
                        <a:effectLst/>
                        <a:latin typeface="+mj-lt"/>
                      </a:endParaRPr>
                    </a:p>
                  </a:txBody>
                  <a:tcPr marL="2187" marR="2187" marT="2187" marB="0" anchor="ctr"/>
                </a:tc>
                <a:tc>
                  <a:txBody>
                    <a:bodyPr/>
                    <a:lstStyle/>
                    <a:p>
                      <a:pPr algn="l" fontAlgn="t"/>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775384295"/>
                  </a:ext>
                </a:extLst>
              </a:tr>
              <a:tr h="130949">
                <a:tc>
                  <a:txBody>
                    <a:bodyPr/>
                    <a:lstStyle/>
                    <a:p>
                      <a:pPr algn="l" fontAlgn="b"/>
                      <a:r>
                        <a:rPr lang="en-US" sz="800" b="1" u="none" strike="noStrike" dirty="0">
                          <a:effectLst/>
                        </a:rPr>
                        <a:t>Random-effects:</a:t>
                      </a:r>
                      <a:endParaRPr lang="en-US" sz="800" b="1" i="1" u="none" strike="noStrike" dirty="0">
                        <a:solidFill>
                          <a:srgbClr val="000000"/>
                        </a:solidFill>
                        <a:effectLst/>
                        <a:latin typeface="+mj-lt"/>
                      </a:endParaRPr>
                    </a:p>
                  </a:txBody>
                  <a:tcPr marL="2187" marR="2187" marT="2187" marB="0" anchor="ctr"/>
                </a:tc>
                <a:tc>
                  <a:txBody>
                    <a:bodyPr/>
                    <a:lstStyle/>
                    <a:p>
                      <a:pPr algn="ctr" fontAlgn="b"/>
                      <a:endParaRPr lang="en-US" sz="800" b="1" i="1" u="none" strike="noStrike" dirty="0">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938063425"/>
                  </a:ext>
                </a:extLst>
              </a:tr>
              <a:tr h="153596">
                <a:tc>
                  <a:txBody>
                    <a:bodyPr/>
                    <a:lstStyle/>
                    <a:p>
                      <a:pPr algn="r" fontAlgn="b"/>
                      <a:r>
                        <a:rPr lang="en-US" sz="800" u="none" strike="noStrike">
                          <a:effectLst/>
                        </a:rPr>
                        <a:t>Rapid-Transit Line</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b="1" u="none" strike="noStrike">
                          <a:effectLst/>
                        </a:rPr>
                        <a:t> </a:t>
                      </a:r>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var.</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std. err</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var.</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std. err</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var.</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std. err</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var.</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std. err</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669437808"/>
                  </a:ext>
                </a:extLst>
              </a:tr>
              <a:tr h="153596">
                <a:tc>
                  <a:txBody>
                    <a:bodyPr/>
                    <a:lstStyle/>
                    <a:p>
                      <a:pPr algn="r" fontAlgn="b"/>
                      <a:r>
                        <a:rPr lang="en-US" sz="800" u="none" strike="noStrike">
                          <a:effectLst/>
                        </a:rPr>
                        <a:t>var (BRT_Silver)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1"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2.859</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4.508</a:t>
                      </a:r>
                      <a:endParaRPr lang="en-US" sz="800" b="0" i="1"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3.527</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5.603</a:t>
                      </a:r>
                      <a:endParaRPr lang="en-US" sz="800" b="0"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3.511</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5.577</a:t>
                      </a:r>
                      <a:endParaRPr lang="en-US" sz="800" b="0"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3.302</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5.447</a:t>
                      </a:r>
                      <a:endParaRPr lang="en-US" sz="800" b="0" i="1"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596984881"/>
                  </a:ext>
                </a:extLst>
              </a:tr>
              <a:tr h="153596">
                <a:tc>
                  <a:txBody>
                    <a:bodyPr/>
                    <a:lstStyle/>
                    <a:p>
                      <a:pPr algn="r" fontAlgn="b"/>
                      <a:r>
                        <a:rPr lang="en-US" sz="800" u="none" strike="noStrike" dirty="0">
                          <a:effectLst/>
                        </a:rPr>
                        <a:t>var (_cons)</a:t>
                      </a:r>
                      <a:endParaRPr lang="en-US" sz="800" b="0" i="0" u="none" strike="noStrike" dirty="0">
                        <a:solidFill>
                          <a:srgbClr val="000000"/>
                        </a:solidFill>
                        <a:effectLst/>
                        <a:latin typeface="+mj-lt"/>
                      </a:endParaRPr>
                    </a:p>
                  </a:txBody>
                  <a:tcPr marL="2187" marR="2187" marT="2187" marB="0" anchor="ctr"/>
                </a:tc>
                <a:tc>
                  <a:txBody>
                    <a:bodyPr/>
                    <a:lstStyle/>
                    <a:p>
                      <a:pPr algn="ctr" fontAlgn="b"/>
                      <a:endParaRPr lang="en-US" sz="800" b="1"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0.265</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0.190</a:t>
                      </a:r>
                      <a:endParaRPr lang="en-US" sz="800" b="0" i="1"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0.357</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0.270</a:t>
                      </a:r>
                      <a:endParaRPr lang="en-US" sz="800" b="0"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a:effectLst/>
                        </a:rPr>
                        <a:t>0.353</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0.270</a:t>
                      </a:r>
                      <a:endParaRPr lang="en-US" sz="800" b="0"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0.455</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0.343</a:t>
                      </a:r>
                      <a:endParaRPr lang="en-US" sz="800" b="0" i="1" u="none" strike="noStrike">
                        <a:solidFill>
                          <a:srgbClr val="000000"/>
                        </a:solidFill>
                        <a:effectLst/>
                        <a:latin typeface="+mj-lt"/>
                      </a:endParaRPr>
                    </a:p>
                  </a:txBody>
                  <a:tcPr marL="2187" marR="2187" marT="2187" marB="0" anchor="ctr"/>
                </a:tc>
                <a:tc>
                  <a:txBody>
                    <a:bodyPr/>
                    <a:lstStyle/>
                    <a:p>
                      <a:pPr algn="l" fontAlgn="b"/>
                      <a:endParaRPr lang="en-US" sz="800" b="0" i="0" u="sng" strike="noStrike" dirty="0">
                        <a:solidFill>
                          <a:srgbClr val="000000"/>
                        </a:solidFill>
                        <a:effectLst/>
                        <a:latin typeface="+mj-lt"/>
                      </a:endParaRPr>
                    </a:p>
                  </a:txBody>
                  <a:tcPr marL="2187" marR="2187" marT="2187" marB="0" anchor="ctr"/>
                </a:tc>
                <a:tc>
                  <a:txBody>
                    <a:bodyPr/>
                    <a:lstStyle/>
                    <a:p>
                      <a:pPr algn="l"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ctr"/>
                </a:tc>
                <a:extLst>
                  <a:ext uri="{0D108BD9-81ED-4DB2-BD59-A6C34878D82A}">
                    <a16:rowId xmlns:a16="http://schemas.microsoft.com/office/drawing/2014/main" val="4161506978"/>
                  </a:ext>
                </a:extLst>
              </a:tr>
            </a:tbl>
          </a:graphicData>
        </a:graphic>
      </p:graphicFrame>
      <p:sp>
        <p:nvSpPr>
          <p:cNvPr id="4" name="Rectangle: Rounded Corners 3">
            <a:extLst>
              <a:ext uri="{FF2B5EF4-FFF2-40B4-BE49-F238E27FC236}">
                <a16:creationId xmlns:a16="http://schemas.microsoft.com/office/drawing/2014/main" id="{049BC72C-EA3E-4455-98DE-41AF67EF6F18}"/>
              </a:ext>
            </a:extLst>
          </p:cNvPr>
          <p:cNvSpPr/>
          <p:nvPr/>
        </p:nvSpPr>
        <p:spPr>
          <a:xfrm>
            <a:off x="6315610" y="4524933"/>
            <a:ext cx="1330518" cy="15483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77D5A026-6253-4858-9B48-5BAB86641D3E}"/>
              </a:ext>
            </a:extLst>
          </p:cNvPr>
          <p:cNvSpPr/>
          <p:nvPr/>
        </p:nvSpPr>
        <p:spPr>
          <a:xfrm>
            <a:off x="3771192" y="4528909"/>
            <a:ext cx="647037" cy="15594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0C0C46F-41E5-4736-A76C-46D59D41C0C5}"/>
              </a:ext>
            </a:extLst>
          </p:cNvPr>
          <p:cNvSpPr/>
          <p:nvPr/>
        </p:nvSpPr>
        <p:spPr>
          <a:xfrm>
            <a:off x="7985416" y="4683746"/>
            <a:ext cx="1370243" cy="155948"/>
          </a:xfrm>
          <a:prstGeom prst="round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3B64C4A-25A8-4DAE-A03F-8519851DC1DF}"/>
              </a:ext>
            </a:extLst>
          </p:cNvPr>
          <p:cNvSpPr/>
          <p:nvPr/>
        </p:nvSpPr>
        <p:spPr>
          <a:xfrm>
            <a:off x="3241106" y="4683746"/>
            <a:ext cx="1177123" cy="155948"/>
          </a:xfrm>
          <a:prstGeom prst="round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56D3F77-F205-4BFD-B271-77E0B47AB6DA}"/>
              </a:ext>
            </a:extLst>
          </p:cNvPr>
          <p:cNvSpPr/>
          <p:nvPr/>
        </p:nvSpPr>
        <p:spPr>
          <a:xfrm>
            <a:off x="9603524" y="4830631"/>
            <a:ext cx="1417933" cy="155948"/>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DC82AD1-062C-44A6-8711-D62D38BAAF07}"/>
              </a:ext>
            </a:extLst>
          </p:cNvPr>
          <p:cNvSpPr/>
          <p:nvPr/>
        </p:nvSpPr>
        <p:spPr>
          <a:xfrm>
            <a:off x="3241106" y="4838583"/>
            <a:ext cx="1177123" cy="155948"/>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4C14196-6F24-49E2-95AA-2AB37135F79B}"/>
              </a:ext>
            </a:extLst>
          </p:cNvPr>
          <p:cNvCxnSpPr/>
          <p:nvPr/>
        </p:nvCxnSpPr>
        <p:spPr>
          <a:xfrm>
            <a:off x="4418229" y="4591878"/>
            <a:ext cx="189738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D373E4-6C70-4B85-BEB8-D3E2DAA385AD}"/>
              </a:ext>
            </a:extLst>
          </p:cNvPr>
          <p:cNvCxnSpPr>
            <a:cxnSpLocks/>
            <a:endCxn id="13" idx="1"/>
          </p:cNvCxnSpPr>
          <p:nvPr/>
        </p:nvCxnSpPr>
        <p:spPr>
          <a:xfrm>
            <a:off x="4514970" y="4760181"/>
            <a:ext cx="3470446" cy="153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AD736C-1517-4024-AAC7-8584BF2AF50F}"/>
              </a:ext>
            </a:extLst>
          </p:cNvPr>
          <p:cNvCxnSpPr>
            <a:cxnSpLocks/>
          </p:cNvCxnSpPr>
          <p:nvPr/>
        </p:nvCxnSpPr>
        <p:spPr>
          <a:xfrm>
            <a:off x="4514970" y="4907280"/>
            <a:ext cx="508855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88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69842" y="301990"/>
            <a:ext cx="1709333"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Results.2</a:t>
            </a:r>
            <a:r>
              <a:rPr lang="en-US" b="1" i="1" dirty="0"/>
              <a:t>b</a:t>
            </a:r>
          </a:p>
        </p:txBody>
      </p:sp>
      <p:graphicFrame>
        <p:nvGraphicFramePr>
          <p:cNvPr id="9" name="Table 8">
            <a:extLst>
              <a:ext uri="{FF2B5EF4-FFF2-40B4-BE49-F238E27FC236}">
                <a16:creationId xmlns:a16="http://schemas.microsoft.com/office/drawing/2014/main" id="{9C58A5A5-8EE6-4107-A140-7F3E26003429}"/>
              </a:ext>
            </a:extLst>
          </p:cNvPr>
          <p:cNvGraphicFramePr>
            <a:graphicFrameLocks noGrp="1"/>
          </p:cNvGraphicFramePr>
          <p:nvPr>
            <p:extLst>
              <p:ext uri="{D42A27DB-BD31-4B8C-83A1-F6EECF244321}">
                <p14:modId xmlns:p14="http://schemas.microsoft.com/office/powerpoint/2010/main" val="567950226"/>
              </p:ext>
            </p:extLst>
          </p:nvPr>
        </p:nvGraphicFramePr>
        <p:xfrm>
          <a:off x="2403806" y="301990"/>
          <a:ext cx="8869680" cy="6350322"/>
        </p:xfrm>
        <a:graphic>
          <a:graphicData uri="http://schemas.openxmlformats.org/drawingml/2006/table">
            <a:tbl>
              <a:tblPr>
                <a:tableStyleId>{F5AB1C69-6EDB-4FF4-983F-18BD219EF322}</a:tableStyleId>
              </a:tblPr>
              <a:tblGrid>
                <a:gridCol w="1967395">
                  <a:extLst>
                    <a:ext uri="{9D8B030D-6E8A-4147-A177-3AD203B41FA5}">
                      <a16:colId xmlns:a16="http://schemas.microsoft.com/office/drawing/2014/main" val="1814645796"/>
                    </a:ext>
                  </a:extLst>
                </a:gridCol>
                <a:gridCol w="204045">
                  <a:extLst>
                    <a:ext uri="{9D8B030D-6E8A-4147-A177-3AD203B41FA5}">
                      <a16:colId xmlns:a16="http://schemas.microsoft.com/office/drawing/2014/main" val="259002058"/>
                    </a:ext>
                  </a:extLst>
                </a:gridCol>
                <a:gridCol w="534227">
                  <a:extLst>
                    <a:ext uri="{9D8B030D-6E8A-4147-A177-3AD203B41FA5}">
                      <a16:colId xmlns:a16="http://schemas.microsoft.com/office/drawing/2014/main" val="1637887700"/>
                    </a:ext>
                  </a:extLst>
                </a:gridCol>
                <a:gridCol w="417365">
                  <a:extLst>
                    <a:ext uri="{9D8B030D-6E8A-4147-A177-3AD203B41FA5}">
                      <a16:colId xmlns:a16="http://schemas.microsoft.com/office/drawing/2014/main" val="1916457001"/>
                    </a:ext>
                  </a:extLst>
                </a:gridCol>
                <a:gridCol w="484143">
                  <a:extLst>
                    <a:ext uri="{9D8B030D-6E8A-4147-A177-3AD203B41FA5}">
                      <a16:colId xmlns:a16="http://schemas.microsoft.com/office/drawing/2014/main" val="3503718099"/>
                    </a:ext>
                  </a:extLst>
                </a:gridCol>
                <a:gridCol w="204045">
                  <a:extLst>
                    <a:ext uri="{9D8B030D-6E8A-4147-A177-3AD203B41FA5}">
                      <a16:colId xmlns:a16="http://schemas.microsoft.com/office/drawing/2014/main" val="2961681990"/>
                    </a:ext>
                  </a:extLst>
                </a:gridCol>
                <a:gridCol w="545355">
                  <a:extLst>
                    <a:ext uri="{9D8B030D-6E8A-4147-A177-3AD203B41FA5}">
                      <a16:colId xmlns:a16="http://schemas.microsoft.com/office/drawing/2014/main" val="3611188416"/>
                    </a:ext>
                  </a:extLst>
                </a:gridCol>
                <a:gridCol w="456318">
                  <a:extLst>
                    <a:ext uri="{9D8B030D-6E8A-4147-A177-3AD203B41FA5}">
                      <a16:colId xmlns:a16="http://schemas.microsoft.com/office/drawing/2014/main" val="544713047"/>
                    </a:ext>
                  </a:extLst>
                </a:gridCol>
                <a:gridCol w="495273">
                  <a:extLst>
                    <a:ext uri="{9D8B030D-6E8A-4147-A177-3AD203B41FA5}">
                      <a16:colId xmlns:a16="http://schemas.microsoft.com/office/drawing/2014/main" val="2574226088"/>
                    </a:ext>
                  </a:extLst>
                </a:gridCol>
                <a:gridCol w="185496">
                  <a:extLst>
                    <a:ext uri="{9D8B030D-6E8A-4147-A177-3AD203B41FA5}">
                      <a16:colId xmlns:a16="http://schemas.microsoft.com/office/drawing/2014/main" val="2461687256"/>
                    </a:ext>
                  </a:extLst>
                </a:gridCol>
                <a:gridCol w="523097">
                  <a:extLst>
                    <a:ext uri="{9D8B030D-6E8A-4147-A177-3AD203B41FA5}">
                      <a16:colId xmlns:a16="http://schemas.microsoft.com/office/drawing/2014/main" val="1340592322"/>
                    </a:ext>
                  </a:extLst>
                </a:gridCol>
                <a:gridCol w="484143">
                  <a:extLst>
                    <a:ext uri="{9D8B030D-6E8A-4147-A177-3AD203B41FA5}">
                      <a16:colId xmlns:a16="http://schemas.microsoft.com/office/drawing/2014/main" val="3574109714"/>
                    </a:ext>
                  </a:extLst>
                </a:gridCol>
                <a:gridCol w="450754">
                  <a:extLst>
                    <a:ext uri="{9D8B030D-6E8A-4147-A177-3AD203B41FA5}">
                      <a16:colId xmlns:a16="http://schemas.microsoft.com/office/drawing/2014/main" val="1894532174"/>
                    </a:ext>
                  </a:extLst>
                </a:gridCol>
                <a:gridCol w="185496">
                  <a:extLst>
                    <a:ext uri="{9D8B030D-6E8A-4147-A177-3AD203B41FA5}">
                      <a16:colId xmlns:a16="http://schemas.microsoft.com/office/drawing/2014/main" val="2302626713"/>
                    </a:ext>
                  </a:extLst>
                </a:gridCol>
                <a:gridCol w="523097">
                  <a:extLst>
                    <a:ext uri="{9D8B030D-6E8A-4147-A177-3AD203B41FA5}">
                      <a16:colId xmlns:a16="http://schemas.microsoft.com/office/drawing/2014/main" val="1647970493"/>
                    </a:ext>
                  </a:extLst>
                </a:gridCol>
                <a:gridCol w="578745">
                  <a:extLst>
                    <a:ext uri="{9D8B030D-6E8A-4147-A177-3AD203B41FA5}">
                      <a16:colId xmlns:a16="http://schemas.microsoft.com/office/drawing/2014/main" val="3088607401"/>
                    </a:ext>
                  </a:extLst>
                </a:gridCol>
                <a:gridCol w="445190">
                  <a:extLst>
                    <a:ext uri="{9D8B030D-6E8A-4147-A177-3AD203B41FA5}">
                      <a16:colId xmlns:a16="http://schemas.microsoft.com/office/drawing/2014/main" val="988247002"/>
                    </a:ext>
                  </a:extLst>
                </a:gridCol>
                <a:gridCol w="185496">
                  <a:extLst>
                    <a:ext uri="{9D8B030D-6E8A-4147-A177-3AD203B41FA5}">
                      <a16:colId xmlns:a16="http://schemas.microsoft.com/office/drawing/2014/main" val="1118553659"/>
                    </a:ext>
                  </a:extLst>
                </a:gridCol>
              </a:tblGrid>
              <a:tr h="1005227">
                <a:tc>
                  <a:txBody>
                    <a:bodyPr/>
                    <a:lstStyle/>
                    <a:p>
                      <a:pPr algn="l" fontAlgn="b"/>
                      <a:endParaRPr lang="en-US" sz="800" b="0" i="0" u="none" strike="noStrike" dirty="0">
                        <a:solidFill>
                          <a:srgbClr val="000000"/>
                        </a:solidFill>
                        <a:effectLst/>
                        <a:latin typeface="+mj-lt"/>
                      </a:endParaRPr>
                    </a:p>
                  </a:txBody>
                  <a:tcPr marL="2187" marR="2187" marT="2187" marB="0" anchor="b"/>
                </a:tc>
                <a:tc>
                  <a:txBody>
                    <a:bodyPr/>
                    <a:lstStyle/>
                    <a:p>
                      <a:pPr algn="ctr" fontAlgn="b"/>
                      <a:r>
                        <a:rPr lang="en-US" sz="800" b="1" u="none" strike="noStrike" dirty="0">
                          <a:effectLst/>
                        </a:rPr>
                        <a:t>interaction term (i)</a:t>
                      </a:r>
                      <a:endParaRPr lang="en-US" sz="800" b="1" i="1" u="none" strike="noStrike" dirty="0">
                        <a:solidFill>
                          <a:srgbClr val="000000"/>
                        </a:solidFill>
                        <a:effectLst/>
                        <a:latin typeface="+mj-lt"/>
                      </a:endParaRPr>
                    </a:p>
                  </a:txBody>
                  <a:tcPr marL="2187" marR="2187" marT="2187" marB="0" vert="vert270" anchor="ctr"/>
                </a:tc>
                <a:tc gridSpan="3">
                  <a:txBody>
                    <a:bodyPr/>
                    <a:lstStyle/>
                    <a:p>
                      <a:pPr algn="ctr" fontAlgn="t"/>
                      <a:r>
                        <a:rPr lang="en-US" sz="800" b="1" u="none" strike="noStrike" dirty="0">
                          <a:effectLst/>
                        </a:rPr>
                        <a:t>MODEL 1.b</a:t>
                      </a:r>
                      <a:br>
                        <a:rPr lang="en-US" sz="800" u="none" strike="noStrike" dirty="0">
                          <a:effectLst/>
                        </a:rPr>
                      </a:br>
                      <a:r>
                        <a:rPr lang="en-US" sz="800" u="none" strike="noStrike" dirty="0">
                          <a:effectLst/>
                        </a:rPr>
                        <a:t>Restricted</a:t>
                      </a:r>
                      <a:br>
                        <a:rPr lang="en-US" sz="800" u="none" strike="noStrike" dirty="0">
                          <a:effectLst/>
                        </a:rPr>
                      </a:br>
                      <a:r>
                        <a:rPr lang="en-US" sz="800" u="none" strike="noStrike" dirty="0">
                          <a:effectLst/>
                        </a:rPr>
                        <a:t>MIXED-EFECTS</a:t>
                      </a:r>
                      <a:endParaRPr lang="en-US" sz="800" b="0" i="0" u="none" strike="noStrike" dirty="0">
                        <a:solidFill>
                          <a:srgbClr val="000000"/>
                        </a:solidFill>
                        <a:effectLst/>
                        <a:latin typeface="+mj-lt"/>
                      </a:endParaRPr>
                    </a:p>
                  </a:txBody>
                  <a:tcPr marL="2187" marR="2187" marT="2187" marB="0"/>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mj-lt"/>
                      </a:endParaRPr>
                    </a:p>
                  </a:txBody>
                  <a:tcPr marL="2187" marR="2187" marT="2187" marB="0"/>
                </a:tc>
                <a:tc gridSpan="3">
                  <a:txBody>
                    <a:bodyPr/>
                    <a:lstStyle/>
                    <a:p>
                      <a:pPr algn="ctr" fontAlgn="t"/>
                      <a:r>
                        <a:rPr lang="en-US" sz="800" b="1" u="none" strike="noStrike" dirty="0">
                          <a:effectLst/>
                        </a:rPr>
                        <a:t>MODEL 2.b</a:t>
                      </a:r>
                      <a:br>
                        <a:rPr lang="en-US" sz="800" u="none" strike="noStrike" dirty="0">
                          <a:effectLst/>
                        </a:rPr>
                      </a:br>
                      <a:r>
                        <a:rPr lang="en-US" sz="800" u="none" strike="noStrike" dirty="0">
                          <a:effectLst/>
                        </a:rPr>
                        <a:t>Un-restricted</a:t>
                      </a:r>
                      <a:br>
                        <a:rPr lang="en-US" sz="800" u="none" strike="noStrike" dirty="0">
                          <a:effectLst/>
                        </a:rPr>
                      </a:br>
                      <a:r>
                        <a:rPr lang="en-US" sz="800" u="none" strike="noStrike" dirty="0">
                          <a:effectLst/>
                        </a:rPr>
                        <a:t>MIXED-EFECTS</a:t>
                      </a:r>
                      <a:br>
                        <a:rPr lang="en-US" sz="800" u="none" strike="noStrike" dirty="0">
                          <a:effectLst/>
                        </a:rPr>
                      </a:br>
                      <a:r>
                        <a:rPr lang="en-US" sz="800" u="none" strike="noStrike" dirty="0">
                          <a:effectLst/>
                        </a:rPr>
                        <a:t>w/</a:t>
                      </a:r>
                      <a:br>
                        <a:rPr lang="en-US" sz="800" u="none" strike="noStrike" dirty="0">
                          <a:effectLst/>
                        </a:rPr>
                      </a:br>
                      <a:r>
                        <a:rPr lang="en-US" sz="800" u="none" strike="noStrike" dirty="0">
                          <a:solidFill>
                            <a:srgbClr val="C00000"/>
                          </a:solidFill>
                          <a:effectLst/>
                        </a:rPr>
                        <a:t>Metro-Accessibility</a:t>
                      </a:r>
                      <a:endParaRPr lang="en-US" sz="800" b="0" i="0" u="none" strike="noStrike" dirty="0">
                        <a:solidFill>
                          <a:srgbClr val="C00000"/>
                        </a:solidFill>
                        <a:effectLst/>
                        <a:latin typeface="+mj-lt"/>
                      </a:endParaRPr>
                    </a:p>
                  </a:txBody>
                  <a:tcPr marL="2187" marR="2187" marT="2187" marB="0"/>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mj-lt"/>
                      </a:endParaRPr>
                    </a:p>
                  </a:txBody>
                  <a:tcPr marL="2187" marR="2187" marT="2187" marB="0"/>
                </a:tc>
                <a:tc gridSpan="3">
                  <a:txBody>
                    <a:bodyPr/>
                    <a:lstStyle/>
                    <a:p>
                      <a:pPr algn="ctr" fontAlgn="t"/>
                      <a:r>
                        <a:rPr lang="en-US" sz="800" b="1" u="none" strike="noStrike" dirty="0">
                          <a:solidFill>
                            <a:schemeClr val="tx1"/>
                          </a:solidFill>
                          <a:effectLst/>
                        </a:rPr>
                        <a:t>MODEL 3.b</a:t>
                      </a:r>
                      <a:br>
                        <a:rPr lang="en-US" sz="800" u="none" strike="noStrike" dirty="0">
                          <a:solidFill>
                            <a:schemeClr val="tx1"/>
                          </a:solidFill>
                          <a:effectLst/>
                        </a:rPr>
                      </a:br>
                      <a:r>
                        <a:rPr lang="en-US" sz="800" u="none" strike="noStrike" dirty="0">
                          <a:solidFill>
                            <a:schemeClr val="tx1"/>
                          </a:solidFill>
                          <a:effectLst/>
                        </a:rPr>
                        <a:t>Un-restricted</a:t>
                      </a:r>
                      <a:br>
                        <a:rPr lang="en-US" sz="800" u="none" strike="noStrike" dirty="0">
                          <a:solidFill>
                            <a:schemeClr val="tx1"/>
                          </a:solidFill>
                          <a:effectLst/>
                        </a:rPr>
                      </a:br>
                      <a:r>
                        <a:rPr lang="en-US" sz="800" u="none" strike="noStrike" dirty="0">
                          <a:solidFill>
                            <a:schemeClr val="tx1"/>
                          </a:solidFill>
                          <a:effectLst/>
                        </a:rPr>
                        <a:t>MIXED-EFECTS</a:t>
                      </a:r>
                      <a:br>
                        <a:rPr lang="en-US" sz="800" u="none" strike="noStrike" dirty="0">
                          <a:solidFill>
                            <a:schemeClr val="tx1"/>
                          </a:solidFill>
                          <a:effectLst/>
                        </a:rPr>
                      </a:br>
                      <a:r>
                        <a:rPr lang="en-US" sz="800" u="none" strike="noStrike" dirty="0">
                          <a:solidFill>
                            <a:schemeClr val="tx1"/>
                          </a:solidFill>
                          <a:effectLst/>
                        </a:rPr>
                        <a:t>Interaction: </a:t>
                      </a:r>
                      <a:br>
                        <a:rPr lang="en-US" sz="800" u="none" strike="noStrike" dirty="0">
                          <a:solidFill>
                            <a:schemeClr val="tx1"/>
                          </a:solidFill>
                          <a:effectLst/>
                        </a:rPr>
                      </a:br>
                      <a:r>
                        <a:rPr lang="en-US" sz="800" u="none" strike="noStrike" dirty="0">
                          <a:solidFill>
                            <a:schemeClr val="tx1"/>
                          </a:solidFill>
                          <a:effectLst/>
                        </a:rPr>
                        <a:t>Population  </a:t>
                      </a:r>
                      <a:r>
                        <a:rPr lang="en-US" sz="800" b="1" u="none" strike="noStrike" dirty="0">
                          <a:solidFill>
                            <a:srgbClr val="C00000"/>
                          </a:solidFill>
                          <a:effectLst/>
                        </a:rPr>
                        <a:t>X</a:t>
                      </a:r>
                      <a:r>
                        <a:rPr lang="en-US" sz="800" u="none" strike="noStrike" dirty="0">
                          <a:solidFill>
                            <a:schemeClr val="tx1"/>
                          </a:solidFill>
                          <a:effectLst/>
                        </a:rPr>
                        <a:t>  Metro-Accessibility</a:t>
                      </a:r>
                      <a:endParaRPr lang="en-US" sz="800" b="0" i="0" u="none" strike="noStrike" dirty="0">
                        <a:solidFill>
                          <a:schemeClr val="tx1"/>
                        </a:solidFill>
                        <a:effectLst/>
                        <a:latin typeface="+mj-lt"/>
                      </a:endParaRPr>
                    </a:p>
                  </a:txBody>
                  <a:tcPr marL="2187" marR="2187" marT="2187" marB="0"/>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mj-lt"/>
                      </a:endParaRPr>
                    </a:p>
                  </a:txBody>
                  <a:tcPr marL="2187" marR="2187" marT="2187" marB="0"/>
                </a:tc>
                <a:tc gridSpan="3">
                  <a:txBody>
                    <a:bodyPr/>
                    <a:lstStyle/>
                    <a:p>
                      <a:pPr algn="ctr" fontAlgn="t"/>
                      <a:r>
                        <a:rPr lang="en-US" sz="800" b="1" u="none" strike="noStrike" dirty="0">
                          <a:effectLst/>
                        </a:rPr>
                        <a:t>MODEL 4b</a:t>
                      </a:r>
                      <a:br>
                        <a:rPr lang="en-US" sz="800" u="none" strike="noStrike" dirty="0">
                          <a:effectLst/>
                        </a:rPr>
                      </a:br>
                      <a:r>
                        <a:rPr lang="en-US" sz="800" u="none" strike="noStrike" dirty="0">
                          <a:effectLst/>
                        </a:rPr>
                        <a:t>Un-restricted</a:t>
                      </a:r>
                      <a:br>
                        <a:rPr lang="en-US" sz="800" u="none" strike="noStrike" dirty="0">
                          <a:effectLst/>
                        </a:rPr>
                      </a:br>
                      <a:r>
                        <a:rPr lang="en-US" sz="800" u="none" strike="noStrike" dirty="0">
                          <a:effectLst/>
                        </a:rPr>
                        <a:t>MIXED-EFECTS</a:t>
                      </a:r>
                      <a:br>
                        <a:rPr lang="en-US" sz="800" u="none" strike="noStrike" dirty="0">
                          <a:effectLst/>
                        </a:rPr>
                      </a:br>
                      <a:r>
                        <a:rPr lang="en-US" sz="800" u="none" strike="noStrike" dirty="0">
                          <a:effectLst/>
                        </a:rPr>
                        <a:t>Interaction: </a:t>
                      </a:r>
                      <a:br>
                        <a:rPr lang="en-US" sz="800" u="none" strike="noStrike" dirty="0">
                          <a:effectLst/>
                        </a:rPr>
                      </a:br>
                      <a:r>
                        <a:rPr lang="en-US" sz="800" u="none" strike="noStrike" dirty="0">
                          <a:effectLst/>
                        </a:rPr>
                        <a:t>Jobs  </a:t>
                      </a:r>
                      <a:r>
                        <a:rPr lang="en-US" sz="800" b="1" u="none" strike="noStrike" dirty="0">
                          <a:solidFill>
                            <a:srgbClr val="C00000"/>
                          </a:solidFill>
                          <a:effectLst/>
                        </a:rPr>
                        <a:t>X</a:t>
                      </a:r>
                      <a:r>
                        <a:rPr lang="en-US" sz="800" u="none" strike="noStrike" dirty="0">
                          <a:effectLst/>
                        </a:rPr>
                        <a:t>  Metro-Accessibility</a:t>
                      </a:r>
                      <a:endParaRPr lang="en-US" sz="800" b="0" i="0" u="none" strike="noStrike" dirty="0">
                        <a:solidFill>
                          <a:srgbClr val="000000"/>
                        </a:solidFill>
                        <a:effectLst/>
                        <a:latin typeface="+mj-lt"/>
                      </a:endParaRPr>
                    </a:p>
                  </a:txBody>
                  <a:tcPr marL="2187" marR="2187" marT="2187" marB="0"/>
                </a:tc>
                <a:tc hMerge="1">
                  <a:txBody>
                    <a:bodyPr/>
                    <a:lstStyle/>
                    <a:p>
                      <a:endParaRPr lang="en-US"/>
                    </a:p>
                  </a:txBody>
                  <a:tcPr/>
                </a:tc>
                <a:tc hMerge="1">
                  <a:txBody>
                    <a:bodyPr/>
                    <a:lstStyle/>
                    <a:p>
                      <a:endParaRPr lang="en-US"/>
                    </a:p>
                  </a:txBody>
                  <a:tcPr/>
                </a:tc>
                <a:tc>
                  <a:txBody>
                    <a:bodyPr/>
                    <a:lstStyle/>
                    <a:p>
                      <a:pPr algn="l" fontAlgn="t"/>
                      <a:endParaRPr lang="en-US" sz="800" b="0" i="0" u="none" strike="noStrike">
                        <a:solidFill>
                          <a:srgbClr val="000000"/>
                        </a:solidFill>
                        <a:effectLst/>
                        <a:latin typeface="+mj-lt"/>
                      </a:endParaRPr>
                    </a:p>
                  </a:txBody>
                  <a:tcPr marL="2187" marR="2187" marT="2187" marB="0"/>
                </a:tc>
                <a:extLst>
                  <a:ext uri="{0D108BD9-81ED-4DB2-BD59-A6C34878D82A}">
                    <a16:rowId xmlns:a16="http://schemas.microsoft.com/office/drawing/2014/main" val="3947255910"/>
                  </a:ext>
                </a:extLst>
              </a:tr>
              <a:tr h="153596">
                <a:tc>
                  <a:txBody>
                    <a:bodyPr/>
                    <a:lstStyle/>
                    <a:p>
                      <a:pPr algn="l" fontAlgn="b"/>
                      <a:r>
                        <a:rPr lang="en-US" sz="800" b="1" u="none" strike="noStrike" dirty="0">
                          <a:effectLst/>
                        </a:rPr>
                        <a:t>Model-fit:</a:t>
                      </a:r>
                      <a:endParaRPr lang="en-US" sz="800" b="1" i="1" u="none" strike="noStrike" dirty="0">
                        <a:solidFill>
                          <a:srgbClr val="000000"/>
                        </a:solidFill>
                        <a:effectLst/>
                        <a:latin typeface="+mj-lt"/>
                      </a:endParaRPr>
                    </a:p>
                  </a:txBody>
                  <a:tcPr marL="2187" marR="2187" marT="2187" marB="0" anchor="b"/>
                </a:tc>
                <a:tc>
                  <a:txBody>
                    <a:bodyPr/>
                    <a:lstStyle/>
                    <a:p>
                      <a:pPr algn="ctr" fontAlgn="b"/>
                      <a:r>
                        <a:rPr lang="en-US" sz="800" b="1" u="none" strike="noStrike">
                          <a:effectLst/>
                        </a:rPr>
                        <a:t> </a:t>
                      </a: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extLst>
                  <a:ext uri="{0D108BD9-81ED-4DB2-BD59-A6C34878D82A}">
                    <a16:rowId xmlns:a16="http://schemas.microsoft.com/office/drawing/2014/main" val="4102954717"/>
                  </a:ext>
                </a:extLst>
              </a:tr>
              <a:tr h="153596">
                <a:tc>
                  <a:txBody>
                    <a:bodyPr/>
                    <a:lstStyle/>
                    <a:p>
                      <a:pPr algn="r" fontAlgn="b"/>
                      <a:r>
                        <a:rPr lang="en-US" sz="800" u="none" strike="noStrike">
                          <a:effectLst/>
                        </a:rPr>
                        <a:t>N:</a:t>
                      </a:r>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a:effectLst/>
                        </a:rPr>
                        <a:t>100</a:t>
                      </a:r>
                      <a:endParaRPr lang="en-US" sz="800" b="0" i="0" u="none" strike="noStrike">
                        <a:solidFill>
                          <a:srgbClr val="000000"/>
                        </a:solidFill>
                        <a:effectLst/>
                        <a:latin typeface="+mj-lt"/>
                      </a:endParaRPr>
                    </a:p>
                  </a:txBody>
                  <a:tcPr marL="2187" marR="2187" marT="2187" marB="0" anchor="ct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a:effectLst/>
                        </a:rPr>
                        <a:t>100</a:t>
                      </a:r>
                      <a:endParaRPr lang="en-US" sz="800" b="0" i="0" u="none" strike="noStrike">
                        <a:solidFill>
                          <a:srgbClr val="000000"/>
                        </a:solidFill>
                        <a:effectLst/>
                        <a:latin typeface="+mj-lt"/>
                      </a:endParaRPr>
                    </a:p>
                  </a:txBody>
                  <a:tcPr marL="2187" marR="2187" marT="2187" marB="0" anchor="ct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100</a:t>
                      </a: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100</a:t>
                      </a: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tc>
                  <a:txBody>
                    <a:bodyPr/>
                    <a:lstStyle/>
                    <a:p>
                      <a:pPr algn="l" fontAlgn="ct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307880086"/>
                  </a:ext>
                </a:extLst>
              </a:tr>
              <a:tr h="304486">
                <a:tc>
                  <a:txBody>
                    <a:bodyPr/>
                    <a:lstStyle/>
                    <a:p>
                      <a:pPr algn="r" fontAlgn="ctr"/>
                      <a:r>
                        <a:rPr lang="en-US" sz="800" u="none" strike="noStrike">
                          <a:effectLst/>
                        </a:rPr>
                        <a:t>LR test vs. nbinomial model:</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u="none" strike="noStrike">
                          <a:effectLst/>
                        </a:rPr>
                        <a:t> </a:t>
                      </a:r>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chi2(2) = 80.49, Prob &gt; chi2 = 0.0000</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 chi2(2) =96.12, Prob &gt; chi2 = 0.0000</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chi2(2) =   85.56,  Prob &gt; chi2 = 0.0000</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chi2(2) = 98.77, Prob &gt; chi2 = 0.0000</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461271233"/>
                  </a:ext>
                </a:extLst>
              </a:tr>
              <a:tr h="455376">
                <a:tc>
                  <a:txBody>
                    <a:bodyPr/>
                    <a:lstStyle/>
                    <a:p>
                      <a:pPr algn="r" fontAlgn="ctr"/>
                      <a:r>
                        <a:rPr lang="en-US" sz="800" u="none" strike="noStrike" dirty="0">
                          <a:effectLst/>
                        </a:rPr>
                        <a:t>Likelihood-ratio test:</a:t>
                      </a:r>
                      <a:endParaRPr lang="en-US" sz="800" b="0" i="0" u="none" strike="noStrike" dirty="0">
                        <a:solidFill>
                          <a:srgbClr val="000000"/>
                        </a:solidFill>
                        <a:effectLst/>
                        <a:latin typeface="+mj-lt"/>
                      </a:endParaRPr>
                    </a:p>
                  </a:txBody>
                  <a:tcPr marL="2187" marR="2187" marT="2187" marB="0" anchor="ctr"/>
                </a:tc>
                <a:tc>
                  <a:txBody>
                    <a:bodyPr/>
                    <a:lstStyle/>
                    <a:p>
                      <a:pPr algn="ctr" fontAlgn="ctr"/>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[m0b nested in m1b]: LR chi2(2)=##.##</a:t>
                      </a:r>
                      <a:br>
                        <a:rPr lang="it-IT" sz="800" u="none" strike="noStrike" dirty="0">
                          <a:effectLst/>
                        </a:rPr>
                      </a:br>
                      <a:r>
                        <a:rPr lang="it-IT" sz="800" u="none" strike="noStrike" dirty="0">
                          <a:effectLst/>
                        </a:rPr>
                        <a:t>Prob &gt; chi2=#.####</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[m1.b nested in m2.b] LR chi2(1)=15.63</a:t>
                      </a:r>
                      <a:br>
                        <a:rPr lang="it-IT" sz="800" u="none" strike="noStrike" dirty="0">
                          <a:effectLst/>
                        </a:rPr>
                      </a:br>
                      <a:r>
                        <a:rPr lang="it-IT" sz="800" u="none" strike="noStrike" dirty="0">
                          <a:effectLst/>
                        </a:rPr>
                        <a:t>Prob &gt; chi2=0.0001</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[m2.b nested in m3.b] LR chi2(1)=3.63</a:t>
                      </a:r>
                      <a:br>
                        <a:rPr lang="it-IT" sz="800" u="none" strike="noStrike" dirty="0">
                          <a:effectLst/>
                        </a:rPr>
                      </a:br>
                      <a:r>
                        <a:rPr lang="it-IT" sz="800" u="none" strike="noStrike" dirty="0">
                          <a:effectLst/>
                        </a:rPr>
                        <a:t>Prob &gt; chi2=0.0568</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it-IT" sz="800" u="none" strike="noStrike" dirty="0">
                          <a:effectLst/>
                        </a:rPr>
                        <a:t>[m2b nested in m4b] LR chi2(1)=7.44</a:t>
                      </a:r>
                      <a:br>
                        <a:rPr lang="it-IT" sz="800" u="none" strike="noStrike" dirty="0">
                          <a:effectLst/>
                        </a:rPr>
                      </a:br>
                      <a:r>
                        <a:rPr lang="it-IT" sz="800" u="none" strike="noStrike" dirty="0">
                          <a:effectLst/>
                        </a:rPr>
                        <a:t>Prob &gt; chi2=0.0064</a:t>
                      </a:r>
                      <a:endParaRPr lang="it-IT"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961205146"/>
                  </a:ext>
                </a:extLst>
              </a:tr>
              <a:tr h="153596">
                <a:tc>
                  <a:txBody>
                    <a:bodyPr/>
                    <a:lstStyle/>
                    <a:p>
                      <a:pPr algn="r" fontAlgn="ctr"/>
                      <a:r>
                        <a:rPr lang="en-US" sz="800" u="none" strike="noStrike">
                          <a:effectLst/>
                        </a:rPr>
                        <a:t>AIC:</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1682.515</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1668.881</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dirty="0">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1667.253</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1663.444</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763980205"/>
                  </a:ext>
                </a:extLst>
              </a:tr>
              <a:tr h="153596">
                <a:tc>
                  <a:txBody>
                    <a:bodyPr/>
                    <a:lstStyle/>
                    <a:p>
                      <a:pPr algn="r" fontAlgn="ctr"/>
                      <a:r>
                        <a:rPr lang="en-US" sz="800" u="none" strike="noStrike">
                          <a:effectLst/>
                        </a:rPr>
                        <a:t>BIC:</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0" u="none" strike="noStrike" dirty="0">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1708.567</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1697.538</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1698.515</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u="none" strike="noStrike" dirty="0">
                          <a:effectLst/>
                        </a:rPr>
                        <a:t>1694.706</a:t>
                      </a:r>
                      <a:endParaRPr lang="en-US" sz="800" b="0" i="0" u="none" strike="noStrike" dirty="0">
                        <a:solidFill>
                          <a:srgbClr val="000000"/>
                        </a:solidFill>
                        <a:effectLst/>
                        <a:latin typeface="+mj-lt"/>
                      </a:endParaRP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476865226"/>
                  </a:ext>
                </a:extLst>
              </a:tr>
              <a:tr h="153596">
                <a:tc>
                  <a:txBody>
                    <a:bodyPr/>
                    <a:lstStyle/>
                    <a:p>
                      <a:pPr algn="r" fontAlgn="ctr"/>
                      <a:r>
                        <a:rPr lang="en-US" sz="800" u="none" strike="noStrike" baseline="30000">
                          <a:effectLst/>
                        </a:rPr>
                        <a:t>a </a:t>
                      </a:r>
                      <a:r>
                        <a:rPr lang="en-US" sz="800" u="none" strike="noStrike">
                          <a:effectLst/>
                        </a:rPr>
                        <a:t>Fixed-effects only Pseudo-R</a:t>
                      </a:r>
                      <a:r>
                        <a:rPr lang="en-US" sz="800" u="none" strike="noStrike" baseline="30000">
                          <a:effectLst/>
                        </a:rPr>
                        <a:t>2</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en-US" sz="800" b="0" i="0" u="none" strike="noStrike" dirty="0">
                          <a:solidFill>
                            <a:srgbClr val="000000"/>
                          </a:solidFill>
                          <a:effectLst/>
                          <a:latin typeface="+mn-lt"/>
                        </a:rPr>
                        <a:t>0.56</a:t>
                      </a: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latin typeface="+mn-lt"/>
                        </a:rPr>
                        <a:t> </a:t>
                      </a:r>
                      <a:endParaRPr lang="en-US" sz="800" b="0" i="0" u="none" strike="noStrike">
                        <a:solidFill>
                          <a:srgbClr val="000000"/>
                        </a:solidFill>
                        <a:effectLst/>
                        <a:latin typeface="+mn-lt"/>
                      </a:endParaRPr>
                    </a:p>
                  </a:txBody>
                  <a:tcPr marL="2187" marR="2187" marT="2187" marB="0" anchor="ctr"/>
                </a:tc>
                <a:tc gridSpan="3">
                  <a:txBody>
                    <a:bodyPr/>
                    <a:lstStyle/>
                    <a:p>
                      <a:pPr algn="ctr" fontAlgn="ctr"/>
                      <a:r>
                        <a:rPr lang="en-US" sz="800" b="0" i="0" u="none" strike="noStrike" dirty="0">
                          <a:solidFill>
                            <a:srgbClr val="000000"/>
                          </a:solidFill>
                          <a:effectLst/>
                          <a:latin typeface="+mn-lt"/>
                        </a:rPr>
                        <a:t>0.55</a:t>
                      </a: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b="0" i="0" u="none" strike="noStrike" dirty="0">
                          <a:solidFill>
                            <a:srgbClr val="000000"/>
                          </a:solidFill>
                          <a:effectLst/>
                          <a:latin typeface="+mn-lt"/>
                        </a:rPr>
                        <a:t>0.61</a:t>
                      </a: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gridSpan="3">
                  <a:txBody>
                    <a:bodyPr/>
                    <a:lstStyle/>
                    <a:p>
                      <a:pPr algn="ctr" fontAlgn="ctr"/>
                      <a:r>
                        <a:rPr lang="en-US" sz="800" b="0" i="0" u="none" strike="noStrike" dirty="0">
                          <a:solidFill>
                            <a:srgbClr val="000000"/>
                          </a:solidFill>
                          <a:effectLst/>
                          <a:latin typeface="+mn-lt"/>
                        </a:rPr>
                        <a:t>0.68</a:t>
                      </a: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002947611"/>
                  </a:ext>
                </a:extLst>
              </a:tr>
              <a:tr h="153596">
                <a:tc>
                  <a:txBody>
                    <a:bodyPr/>
                    <a:lstStyle/>
                    <a:p>
                      <a:pPr algn="r" fontAlgn="b"/>
                      <a:r>
                        <a:rPr lang="en-US" sz="800" u="none" strike="noStrike" baseline="30000">
                          <a:effectLst/>
                        </a:rPr>
                        <a:t>a </a:t>
                      </a:r>
                      <a:r>
                        <a:rPr lang="en-US" sz="800" u="none" strike="noStrike">
                          <a:effectLst/>
                        </a:rPr>
                        <a:t>Total-effects Pseudo-R</a:t>
                      </a:r>
                      <a:r>
                        <a:rPr lang="en-US" sz="800" u="none" strike="noStrike" baseline="30000">
                          <a:effectLst/>
                        </a:rPr>
                        <a:t>2</a:t>
                      </a:r>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1" i="0" u="none" strike="noStrike">
                        <a:solidFill>
                          <a:srgbClr val="000000"/>
                        </a:solidFill>
                        <a:effectLst/>
                        <a:latin typeface="+mj-lt"/>
                      </a:endParaRPr>
                    </a:p>
                  </a:txBody>
                  <a:tcPr marL="2187" marR="2187" marT="2187" marB="0" anchor="ctr"/>
                </a:tc>
                <a:tc gridSpan="3">
                  <a:txBody>
                    <a:bodyPr/>
                    <a:lstStyle/>
                    <a:p>
                      <a:pPr algn="ctr" fontAlgn="ctr"/>
                      <a:r>
                        <a:rPr lang="en-US" sz="800" b="0" i="0" u="none" strike="noStrike" dirty="0">
                          <a:solidFill>
                            <a:srgbClr val="000000"/>
                          </a:solidFill>
                          <a:effectLst/>
                          <a:latin typeface="+mn-lt"/>
                        </a:rPr>
                        <a:t>0.80</a:t>
                      </a: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latin typeface="+mn-lt"/>
                        </a:rPr>
                        <a:t> </a:t>
                      </a:r>
                      <a:endParaRPr lang="en-US" sz="800" b="0" i="0" u="none" strike="noStrike">
                        <a:solidFill>
                          <a:srgbClr val="000000"/>
                        </a:solidFill>
                        <a:effectLst/>
                        <a:latin typeface="+mn-lt"/>
                      </a:endParaRPr>
                    </a:p>
                  </a:txBody>
                  <a:tcPr marL="2187" marR="2187" marT="2187" marB="0" anchor="ctr"/>
                </a:tc>
                <a:tc gridSpan="3">
                  <a:txBody>
                    <a:bodyPr/>
                    <a:lstStyle/>
                    <a:p>
                      <a:pPr algn="ctr" fontAlgn="ctr"/>
                      <a:r>
                        <a:rPr lang="en-US" sz="800" b="0" i="0" u="none" strike="noStrike" dirty="0">
                          <a:solidFill>
                            <a:srgbClr val="000000"/>
                          </a:solidFill>
                          <a:effectLst/>
                          <a:latin typeface="+mn-lt"/>
                        </a:rPr>
                        <a:t>0.830</a:t>
                      </a: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latin typeface="+mn-lt"/>
                        </a:rPr>
                        <a:t> </a:t>
                      </a:r>
                      <a:endParaRPr lang="en-US" sz="800" b="0" i="0" u="none" strike="noStrike">
                        <a:solidFill>
                          <a:srgbClr val="000000"/>
                        </a:solidFill>
                        <a:effectLst/>
                        <a:latin typeface="+mn-lt"/>
                      </a:endParaRPr>
                    </a:p>
                  </a:txBody>
                  <a:tcPr marL="2187" marR="2187" marT="2187" marB="0" anchor="ctr"/>
                </a:tc>
                <a:tc gridSpan="3">
                  <a:txBody>
                    <a:bodyPr/>
                    <a:lstStyle/>
                    <a:p>
                      <a:pPr algn="ctr" fontAlgn="ctr"/>
                      <a:r>
                        <a:rPr lang="en-US" sz="800" b="0" i="0" u="none" strike="noStrike" dirty="0">
                          <a:solidFill>
                            <a:srgbClr val="000000"/>
                          </a:solidFill>
                          <a:effectLst/>
                          <a:latin typeface="+mn-lt"/>
                        </a:rPr>
                        <a:t>0.836</a:t>
                      </a: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latin typeface="+mn-lt"/>
                        </a:rPr>
                        <a:t> </a:t>
                      </a:r>
                      <a:endParaRPr lang="en-US" sz="800" b="0" i="0" u="none" strike="noStrike">
                        <a:solidFill>
                          <a:srgbClr val="000000"/>
                        </a:solidFill>
                        <a:effectLst/>
                        <a:latin typeface="+mn-lt"/>
                      </a:endParaRPr>
                    </a:p>
                  </a:txBody>
                  <a:tcPr marL="2187" marR="2187" marT="2187" marB="0" anchor="ctr"/>
                </a:tc>
                <a:tc gridSpan="3">
                  <a:txBody>
                    <a:bodyPr/>
                    <a:lstStyle/>
                    <a:p>
                      <a:pPr algn="ctr" fontAlgn="ctr"/>
                      <a:r>
                        <a:rPr lang="en-US" sz="800" b="0" i="0" u="none" strike="noStrike" dirty="0">
                          <a:solidFill>
                            <a:srgbClr val="000000"/>
                          </a:solidFill>
                          <a:effectLst/>
                          <a:latin typeface="+mn-lt"/>
                        </a:rPr>
                        <a:t>0.842</a:t>
                      </a:r>
                    </a:p>
                  </a:txBody>
                  <a:tcPr marL="2187" marR="2187" marT="2187" marB="0"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097247556"/>
                  </a:ext>
                </a:extLst>
              </a:tr>
              <a:tr h="153596">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ctr" fontAlgn="b"/>
                      <a:r>
                        <a:rPr lang="en-US" sz="800" b="1" u="none" strike="noStrike">
                          <a:effectLst/>
                        </a:rPr>
                        <a:t> </a:t>
                      </a:r>
                      <a:endParaRPr lang="en-US" sz="800" b="1" i="0" u="none" strike="noStrike">
                        <a:solidFill>
                          <a:srgbClr val="000000"/>
                        </a:solidFill>
                        <a:effectLst/>
                        <a:latin typeface="+mj-lt"/>
                      </a:endParaRPr>
                    </a:p>
                  </a:txBody>
                  <a:tcPr marL="2187" marR="2187" marT="2187" marB="0" anchor="ctr"/>
                </a:tc>
                <a:tc gridSpan="3">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gridSpan="3">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gridSpan="3">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gridSpan="3">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extLst>
                  <a:ext uri="{0D108BD9-81ED-4DB2-BD59-A6C34878D82A}">
                    <a16:rowId xmlns:a16="http://schemas.microsoft.com/office/drawing/2014/main" val="678981165"/>
                  </a:ext>
                </a:extLst>
              </a:tr>
              <a:tr h="153596">
                <a:tc>
                  <a:txBody>
                    <a:bodyPr/>
                    <a:lstStyle/>
                    <a:p>
                      <a:pPr algn="r" fontAlgn="ctr"/>
                      <a:r>
                        <a:rPr lang="en-US" sz="800" u="none" strike="noStrike">
                          <a:effectLst/>
                        </a:rPr>
                        <a:t>DV: Avg. Weekday Boardings</a:t>
                      </a:r>
                      <a:endParaRPr lang="en-US" sz="800" b="1" i="0" u="none" strike="noStrike">
                        <a:solidFill>
                          <a:srgbClr val="000000"/>
                        </a:solidFill>
                        <a:effectLst/>
                        <a:latin typeface="+mj-lt"/>
                      </a:endParaRPr>
                    </a:p>
                  </a:txBody>
                  <a:tcPr marL="2187" marR="2187" marT="2187" marB="0" anchor="ctr"/>
                </a:tc>
                <a:tc>
                  <a:txBody>
                    <a:bodyPr/>
                    <a:lstStyle/>
                    <a:p>
                      <a:pPr algn="ctr" fontAlgn="ctr"/>
                      <a:r>
                        <a:rPr lang="en-US" sz="800" b="1" u="none" strike="noStrike">
                          <a:effectLst/>
                        </a:rPr>
                        <a:t> </a:t>
                      </a:r>
                      <a:endParaRPr lang="en-US" sz="800" b="1"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IRR</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p</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sig.</a:t>
                      </a:r>
                      <a:endParaRPr lang="en-US" sz="800" b="0" i="0" u="none" strike="noStrike" dirty="0">
                        <a:solidFill>
                          <a:srgbClr val="000000"/>
                        </a:solidFill>
                        <a:effectLst/>
                        <a:latin typeface="+mj-lt"/>
                      </a:endParaRPr>
                    </a:p>
                  </a:txBody>
                  <a:tcPr marL="2187" marR="2187" marT="2187" marB="0" anchor="ct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IRR</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p</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sig.</a:t>
                      </a:r>
                      <a:endParaRPr lang="en-US" sz="800" b="0" i="0" u="none" strike="noStrike">
                        <a:solidFill>
                          <a:srgbClr val="000000"/>
                        </a:solidFill>
                        <a:effectLst/>
                        <a:latin typeface="+mj-lt"/>
                      </a:endParaRPr>
                    </a:p>
                  </a:txBody>
                  <a:tcPr marL="2187" marR="2187" marT="2187" marB="0" anchor="ct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IRR</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p</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sig.</a:t>
                      </a:r>
                      <a:endParaRPr lang="en-US" sz="800" b="0" i="0" u="none" strike="noStrike">
                        <a:solidFill>
                          <a:srgbClr val="000000"/>
                        </a:solidFill>
                        <a:effectLst/>
                        <a:latin typeface="+mj-lt"/>
                      </a:endParaRPr>
                    </a:p>
                  </a:txBody>
                  <a:tcPr marL="2187" marR="2187" marT="2187" marB="0" anchor="ct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IRR</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p</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sig.</a:t>
                      </a:r>
                      <a:endParaRPr lang="en-US" sz="800" b="0" i="0" u="none" strike="noStrike">
                        <a:solidFill>
                          <a:srgbClr val="000000"/>
                        </a:solidFill>
                        <a:effectLst/>
                        <a:latin typeface="+mj-lt"/>
                      </a:endParaRPr>
                    </a:p>
                  </a:txBody>
                  <a:tcPr marL="2187" marR="2187" marT="2187" marB="0" anchor="ct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567784469"/>
                  </a:ext>
                </a:extLst>
              </a:tr>
              <a:tr h="153596">
                <a:tc>
                  <a:txBody>
                    <a:bodyPr/>
                    <a:lstStyle/>
                    <a:p>
                      <a:pPr algn="l" fontAlgn="b"/>
                      <a:r>
                        <a:rPr lang="en-US" sz="800" b="1" u="none" strike="noStrike" dirty="0">
                          <a:effectLst/>
                        </a:rPr>
                        <a:t>Fixed-effects:</a:t>
                      </a:r>
                      <a:endParaRPr lang="en-US" sz="800" b="1" i="1" u="none" strike="noStrike" dirty="0">
                        <a:solidFill>
                          <a:srgbClr val="000000"/>
                        </a:solidFill>
                        <a:effectLst/>
                        <a:latin typeface="+mj-lt"/>
                      </a:endParaRPr>
                    </a:p>
                  </a:txBody>
                  <a:tcPr marL="2187" marR="2187" marT="2187" marB="0" anchor="b"/>
                </a:tc>
                <a:tc>
                  <a:txBody>
                    <a:bodyPr/>
                    <a:lstStyle/>
                    <a:p>
                      <a:pPr algn="ctr" fontAlgn="b"/>
                      <a:endParaRPr lang="en-US" sz="800" b="1" i="1"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0" i="0" u="none" strike="noStrike">
                        <a:solidFill>
                          <a:srgbClr val="000000"/>
                        </a:solidFill>
                        <a:effectLst/>
                        <a:latin typeface="+mj-lt"/>
                      </a:endParaRPr>
                    </a:p>
                  </a:txBody>
                  <a:tcPr marL="2187" marR="2187" marT="2187" marB="0" anchor="b"/>
                </a:tc>
                <a:tc>
                  <a:txBody>
                    <a:bodyPr/>
                    <a:lstStyle/>
                    <a:p>
                      <a:pPr algn="ctr"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dirty="0">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dirty="0">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endParaRPr lang="en-US" sz="800" b="0" i="0" u="none" strike="noStrike">
                        <a:solidFill>
                          <a:srgbClr val="000000"/>
                        </a:solidFill>
                        <a:effectLst/>
                        <a:latin typeface="+mj-lt"/>
                      </a:endParaRPr>
                    </a:p>
                  </a:txBody>
                  <a:tcPr marL="2187" marR="2187" marT="2187"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b"/>
                </a:tc>
                <a:extLst>
                  <a:ext uri="{0D108BD9-81ED-4DB2-BD59-A6C34878D82A}">
                    <a16:rowId xmlns:a16="http://schemas.microsoft.com/office/drawing/2014/main" val="392836229"/>
                  </a:ext>
                </a:extLst>
              </a:tr>
              <a:tr h="153596">
                <a:tc>
                  <a:txBody>
                    <a:bodyPr/>
                    <a:lstStyle/>
                    <a:p>
                      <a:pPr algn="r" fontAlgn="b"/>
                      <a:r>
                        <a:rPr lang="en-US" sz="800" u="none" strike="noStrike" dirty="0">
                          <a:effectLst/>
                        </a:rPr>
                        <a:t>Population</a:t>
                      </a:r>
                      <a:endParaRPr lang="en-US" sz="800" b="0" i="0" u="none" strike="noStrike" dirty="0">
                        <a:solidFill>
                          <a:srgbClr val="000000"/>
                        </a:solidFill>
                        <a:effectLst/>
                        <a:latin typeface="+mj-lt"/>
                      </a:endParaRPr>
                    </a:p>
                  </a:txBody>
                  <a:tcPr marL="2187" marR="2187" marT="2187" marB="0" anchor="ct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1.019</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0.000</a:t>
                      </a:r>
                      <a:endParaRPr lang="en-US" sz="800" b="0" i="1"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1.016</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0.000</a:t>
                      </a:r>
                      <a:endParaRPr lang="en-US" sz="800" b="0" i="1"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1.018</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0.000</a:t>
                      </a:r>
                      <a:endParaRPr lang="en-US" sz="800" b="0" i="1" u="none" strike="noStrike" dirty="0">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1.015</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131813128"/>
                  </a:ext>
                </a:extLst>
              </a:tr>
              <a:tr h="153596">
                <a:tc>
                  <a:txBody>
                    <a:bodyPr/>
                    <a:lstStyle/>
                    <a:p>
                      <a:pPr algn="r" fontAlgn="b"/>
                      <a:r>
                        <a:rPr lang="en-US" sz="800" u="none" strike="noStrike">
                          <a:effectLst/>
                        </a:rPr>
                        <a:t>Jobs</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1.232</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0.000</a:t>
                      </a:r>
                      <a:endParaRPr lang="en-US" sz="800" b="0" i="1"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1.115</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0.073</a:t>
                      </a:r>
                      <a:endParaRPr lang="en-US" sz="800" b="0" i="1"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1.094</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0.134</a:t>
                      </a:r>
                      <a:endParaRPr lang="en-US" sz="800" b="0" i="1" u="none" strike="noStrike" dirty="0">
                        <a:solidFill>
                          <a:srgbClr val="000000"/>
                        </a:solidFill>
                        <a:effectLst/>
                        <a:latin typeface="+mj-lt"/>
                      </a:endParaRPr>
                    </a:p>
                  </a:txBody>
                  <a:tcPr marL="2187" marR="2187" marT="2187" marB="0" anchor="ctr"/>
                </a:tc>
                <a:tc>
                  <a:txBody>
                    <a:bodyPr/>
                    <a:lstStyle/>
                    <a:p>
                      <a:pPr algn="ctr" fontAlgn="ctr"/>
                      <a:endParaRPr lang="en-US" sz="800" b="0"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1.112</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0.062</a:t>
                      </a:r>
                      <a:endParaRPr lang="en-US" sz="800" b="0" i="1" u="none" strike="noStrike" dirty="0">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156857242"/>
                  </a:ext>
                </a:extLst>
              </a:tr>
              <a:tr h="153596">
                <a:tc>
                  <a:txBody>
                    <a:bodyPr/>
                    <a:lstStyle/>
                    <a:p>
                      <a:pPr algn="r" fontAlgn="b"/>
                      <a:r>
                        <a:rPr lang="en-US" sz="800" u="none" strike="noStrike">
                          <a:effectLst/>
                        </a:rPr>
                        <a:t>Number of Parking Spaces</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1.000</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1.001</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1.001</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1.000</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919496191"/>
                  </a:ext>
                </a:extLst>
              </a:tr>
              <a:tr h="153596">
                <a:tc>
                  <a:txBody>
                    <a:bodyPr/>
                    <a:lstStyle/>
                    <a:p>
                      <a:pPr algn="r" fontAlgn="b"/>
                      <a:r>
                        <a:rPr lang="en-US" sz="800" u="none" strike="noStrike">
                          <a:effectLst/>
                        </a:rPr>
                        <a:t>OneWay Service</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0.448</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0.362</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0.341</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0.348</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128390928"/>
                  </a:ext>
                </a:extLst>
              </a:tr>
              <a:tr h="153596">
                <a:tc>
                  <a:txBody>
                    <a:bodyPr/>
                    <a:lstStyle/>
                    <a:p>
                      <a:pPr algn="r" fontAlgn="b"/>
                      <a:r>
                        <a:rPr lang="en-US" sz="800" u="none" strike="noStrike">
                          <a:effectLst/>
                        </a:rPr>
                        <a:t>Terminal</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3.223</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b="1" i="0" u="none" strike="noStrike" dirty="0">
                          <a:solidFill>
                            <a:srgbClr val="000000"/>
                          </a:solidFill>
                          <a:effectLst/>
                          <a:latin typeface="+mj-lt"/>
                        </a:rPr>
                        <a:t>4.264</a:t>
                      </a:r>
                    </a:p>
                  </a:txBody>
                  <a:tcPr marL="2187" marR="2187" marT="2187" marB="0" anchor="ctr"/>
                </a:tc>
                <a:tc>
                  <a:txBody>
                    <a:bodyPr/>
                    <a:lstStyle/>
                    <a:p>
                      <a:pPr algn="ctr" fontAlgn="b"/>
                      <a:r>
                        <a:rPr lang="en-US" sz="800" u="none" strike="noStrike" dirty="0">
                          <a:effectLst/>
                        </a:rPr>
                        <a:t>0.000</a:t>
                      </a:r>
                      <a:endParaRPr lang="en-US" sz="800" b="0" i="1"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i="0" u="none" strike="noStrike" dirty="0">
                          <a:solidFill>
                            <a:srgbClr val="000000"/>
                          </a:solidFill>
                          <a:effectLst/>
                          <a:latin typeface="+mj-lt"/>
                        </a:rPr>
                        <a:t>4.525</a:t>
                      </a: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4.511</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a:effectLst/>
                        </a:rPr>
                        <a:t>0.000</a:t>
                      </a:r>
                      <a:endParaRPr lang="en-US" sz="800" b="0" i="1" u="none" strike="noStrike">
                        <a:solidFill>
                          <a:srgbClr val="000000"/>
                        </a:solidFill>
                        <a:effectLst/>
                        <a:latin typeface="+mj-lt"/>
                      </a:endParaRPr>
                    </a:p>
                  </a:txBody>
                  <a:tcPr marL="2187" marR="2187" marT="2187" marB="0" anchor="ctr"/>
                </a:tc>
                <a:tc>
                  <a:txBody>
                    <a:bodyPr/>
                    <a:lstStyle/>
                    <a:p>
                      <a:pPr algn="ctr" fontAlgn="ctr"/>
                      <a:r>
                        <a:rPr lang="en-US" sz="800" u="none" strike="noStrike">
                          <a:effectLst/>
                        </a:rPr>
                        <a:t>***</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517711814"/>
                  </a:ext>
                </a:extLst>
              </a:tr>
              <a:tr h="153596">
                <a:tc>
                  <a:txBody>
                    <a:bodyPr/>
                    <a:lstStyle/>
                    <a:p>
                      <a:pPr algn="r" fontAlgn="b"/>
                      <a:r>
                        <a:rPr lang="en-US" sz="800" u="none" strike="sngStrike" dirty="0">
                          <a:effectLst/>
                        </a:rPr>
                        <a:t>Transfer Hub</a:t>
                      </a:r>
                      <a:endParaRPr lang="en-US" sz="800" b="0" i="0" u="none" strike="sngStrike" dirty="0">
                        <a:solidFill>
                          <a:srgbClr val="000000"/>
                        </a:solidFill>
                        <a:effectLst/>
                        <a:latin typeface="+mj-lt"/>
                      </a:endParaRPr>
                    </a:p>
                  </a:txBody>
                  <a:tcPr marL="2187" marR="2187" marT="2187" marB="0" anchor="ctr">
                    <a:solidFill>
                      <a:schemeClr val="bg1">
                        <a:lumMod val="65000"/>
                      </a:schemeClr>
                    </a:solidFill>
                  </a:tcPr>
                </a:tc>
                <a:tc>
                  <a:txBody>
                    <a:bodyPr/>
                    <a:lstStyle/>
                    <a:p>
                      <a:pPr algn="ctr" fontAlgn="b"/>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b="0" i="1" u="none" strike="noStrike" dirty="0">
                          <a:effectLst/>
                          <a:latin typeface="+mn-lt"/>
                        </a:rPr>
                        <a:t>Not used</a:t>
                      </a:r>
                      <a:endParaRPr lang="en-US" sz="800" b="0" i="1" u="none" strike="noStrike" dirty="0">
                        <a:solidFill>
                          <a:srgbClr val="000000"/>
                        </a:solidFill>
                        <a:effectLst/>
                        <a:latin typeface="+mn-lt"/>
                      </a:endParaRPr>
                    </a:p>
                  </a:txBody>
                  <a:tcPr marL="2187" marR="2187" marT="2187" marB="0" anchor="ctr"/>
                </a:tc>
                <a:tc>
                  <a:txBody>
                    <a:bodyPr/>
                    <a:lstStyle/>
                    <a:p>
                      <a:pPr algn="ctr" fontAlgn="b"/>
                      <a:r>
                        <a:rPr lang="en-US" sz="800" b="0" i="1" u="none" strike="noStrike" dirty="0">
                          <a:solidFill>
                            <a:srgbClr val="000000"/>
                          </a:solidFill>
                          <a:effectLst/>
                          <a:latin typeface="+mn-lt"/>
                        </a:rPr>
                        <a:t>Not used</a:t>
                      </a:r>
                    </a:p>
                  </a:txBody>
                  <a:tcPr marL="2187" marR="2187" marT="2187" marB="0" anchor="ctr"/>
                </a:tc>
                <a:tc>
                  <a:txBody>
                    <a:bodyPr/>
                    <a:lstStyle/>
                    <a:p>
                      <a:pPr algn="ctr" fontAlgn="b"/>
                      <a:r>
                        <a:rPr lang="en-US" sz="800" b="0" i="1" u="none" strike="noStrike" dirty="0">
                          <a:solidFill>
                            <a:srgbClr val="000000"/>
                          </a:solidFill>
                          <a:effectLst/>
                          <a:latin typeface="+mn-lt"/>
                        </a:rPr>
                        <a:t>Not used</a:t>
                      </a:r>
                    </a:p>
                  </a:txBody>
                  <a:tcPr marL="2187" marR="2187" marT="2187" marB="0" anchor="ctr"/>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b="0" i="1" u="none" strike="noStrike" dirty="0">
                          <a:effectLst/>
                          <a:latin typeface="+mn-lt"/>
                        </a:rPr>
                        <a:t>Not used</a:t>
                      </a:r>
                      <a:endParaRPr lang="en-US" sz="800" b="0" i="1" u="none" strike="noStrike" dirty="0">
                        <a:solidFill>
                          <a:srgbClr val="000000"/>
                        </a:solidFill>
                        <a:effectLst/>
                        <a:latin typeface="+mn-lt"/>
                      </a:endParaRPr>
                    </a:p>
                  </a:txBody>
                  <a:tcPr marL="2187" marR="2187" marT="2187" marB="0" anchor="ctr"/>
                </a:tc>
                <a:tc>
                  <a:txBody>
                    <a:bodyPr/>
                    <a:lstStyle/>
                    <a:p>
                      <a:pPr algn="ctr" fontAlgn="b"/>
                      <a:r>
                        <a:rPr lang="en-US" sz="800" b="0" i="1" u="none" strike="noStrike" dirty="0">
                          <a:solidFill>
                            <a:srgbClr val="000000"/>
                          </a:solidFill>
                          <a:effectLst/>
                          <a:latin typeface="+mn-lt"/>
                        </a:rPr>
                        <a:t>Not used</a:t>
                      </a:r>
                    </a:p>
                  </a:txBody>
                  <a:tcPr marL="2187" marR="2187" marT="2187" marB="0" anchor="ctr"/>
                </a:tc>
                <a:tc>
                  <a:txBody>
                    <a:bodyPr/>
                    <a:lstStyle/>
                    <a:p>
                      <a:pPr algn="ctr" fontAlgn="b"/>
                      <a:r>
                        <a:rPr lang="en-US" sz="800" b="0" i="1" u="none" strike="noStrike" dirty="0">
                          <a:solidFill>
                            <a:srgbClr val="000000"/>
                          </a:solidFill>
                          <a:effectLst/>
                          <a:latin typeface="+mn-lt"/>
                        </a:rPr>
                        <a:t>Not used</a:t>
                      </a:r>
                    </a:p>
                  </a:txBody>
                  <a:tcPr marL="2187" marR="2187" marT="2187" marB="0" anchor="ctr"/>
                </a:tc>
                <a:tc>
                  <a:txBody>
                    <a:bodyPr/>
                    <a:lstStyle/>
                    <a:p>
                      <a:pPr algn="r" fontAlgn="b"/>
                      <a:r>
                        <a:rPr lang="en-US" sz="800" b="0" u="none" strike="noStrike" dirty="0">
                          <a:effectLst/>
                          <a:latin typeface="+mn-lt"/>
                        </a:rPr>
                        <a:t> </a:t>
                      </a:r>
                      <a:endParaRPr lang="en-US" sz="800" b="0" i="0" u="none" strike="noStrike" dirty="0">
                        <a:solidFill>
                          <a:srgbClr val="000000"/>
                        </a:solidFill>
                        <a:effectLst/>
                        <a:latin typeface="+mn-lt"/>
                      </a:endParaRPr>
                    </a:p>
                  </a:txBody>
                  <a:tcPr marL="2187" marR="2187" marT="2187" marB="0" anchor="ctr"/>
                </a:tc>
                <a:tc>
                  <a:txBody>
                    <a:bodyPr/>
                    <a:lstStyle/>
                    <a:p>
                      <a:pPr algn="ctr" fontAlgn="b"/>
                      <a:r>
                        <a:rPr lang="en-US" sz="800" b="0" i="1" u="none" strike="noStrike" dirty="0">
                          <a:effectLst/>
                          <a:latin typeface="+mn-lt"/>
                        </a:rPr>
                        <a:t>Not used</a:t>
                      </a:r>
                      <a:endParaRPr lang="en-US" sz="800" b="0" i="1" u="none" strike="noStrike" dirty="0">
                        <a:solidFill>
                          <a:srgbClr val="000000"/>
                        </a:solidFill>
                        <a:effectLst/>
                        <a:latin typeface="+mn-lt"/>
                      </a:endParaRPr>
                    </a:p>
                  </a:txBody>
                  <a:tcPr marL="2187" marR="2187" marT="2187" marB="0" anchor="ctr"/>
                </a:tc>
                <a:tc>
                  <a:txBody>
                    <a:bodyPr/>
                    <a:lstStyle/>
                    <a:p>
                      <a:pPr algn="ctr" fontAlgn="b"/>
                      <a:r>
                        <a:rPr lang="en-US" sz="800" b="0" i="1" u="none" strike="noStrike" dirty="0">
                          <a:solidFill>
                            <a:srgbClr val="000000"/>
                          </a:solidFill>
                          <a:effectLst/>
                          <a:latin typeface="+mn-lt"/>
                        </a:rPr>
                        <a:t>Not used</a:t>
                      </a:r>
                    </a:p>
                  </a:txBody>
                  <a:tcPr marL="2187" marR="2187" marT="2187" marB="0" anchor="ctr"/>
                </a:tc>
                <a:tc>
                  <a:txBody>
                    <a:bodyPr/>
                    <a:lstStyle/>
                    <a:p>
                      <a:pPr algn="ctr" fontAlgn="b"/>
                      <a:r>
                        <a:rPr lang="en-US" sz="800" b="0" i="1" u="none" strike="noStrike" dirty="0">
                          <a:solidFill>
                            <a:srgbClr val="000000"/>
                          </a:solidFill>
                          <a:effectLst/>
                          <a:latin typeface="+mn-lt"/>
                        </a:rPr>
                        <a:t>Not used</a:t>
                      </a:r>
                    </a:p>
                  </a:txBody>
                  <a:tcPr marL="2187" marR="2187" marT="2187" marB="0" anchor="ctr"/>
                </a:tc>
                <a:tc>
                  <a:txBody>
                    <a:bodyPr/>
                    <a:lstStyle/>
                    <a:p>
                      <a:pPr algn="l" fontAlgn="b"/>
                      <a:r>
                        <a:rPr lang="en-US" sz="800" b="0" u="none" strike="noStrike">
                          <a:effectLst/>
                          <a:latin typeface="+mn-lt"/>
                        </a:rPr>
                        <a:t> </a:t>
                      </a:r>
                      <a:endParaRPr lang="en-US" sz="800" b="0" i="0" u="none" strike="noStrike">
                        <a:solidFill>
                          <a:srgbClr val="000000"/>
                        </a:solidFill>
                        <a:effectLst/>
                        <a:latin typeface="+mn-lt"/>
                      </a:endParaRPr>
                    </a:p>
                  </a:txBody>
                  <a:tcPr marL="2187" marR="2187" marT="2187" marB="0" anchor="ctr"/>
                </a:tc>
                <a:tc>
                  <a:txBody>
                    <a:bodyPr/>
                    <a:lstStyle/>
                    <a:p>
                      <a:pPr algn="ctr" fontAlgn="b"/>
                      <a:r>
                        <a:rPr lang="en-US" sz="800" b="0" i="1" u="none" strike="noStrike" dirty="0">
                          <a:effectLst/>
                          <a:latin typeface="+mn-lt"/>
                        </a:rPr>
                        <a:t>Not used</a:t>
                      </a:r>
                      <a:endParaRPr lang="en-US" sz="800" b="0" i="1" u="none" strike="noStrike" dirty="0">
                        <a:solidFill>
                          <a:srgbClr val="000000"/>
                        </a:solidFill>
                        <a:effectLst/>
                        <a:latin typeface="+mn-lt"/>
                      </a:endParaRPr>
                    </a:p>
                  </a:txBody>
                  <a:tcPr marL="2187" marR="2187" marT="2187" marB="0" anchor="ctr"/>
                </a:tc>
                <a:tc>
                  <a:txBody>
                    <a:bodyPr/>
                    <a:lstStyle/>
                    <a:p>
                      <a:pPr algn="ctr" fontAlgn="b"/>
                      <a:r>
                        <a:rPr lang="en-US" sz="800" b="0" i="1" u="none" strike="noStrike" dirty="0">
                          <a:solidFill>
                            <a:srgbClr val="000000"/>
                          </a:solidFill>
                          <a:effectLst/>
                          <a:latin typeface="+mn-lt"/>
                        </a:rPr>
                        <a:t>Not used</a:t>
                      </a:r>
                    </a:p>
                  </a:txBody>
                  <a:tcPr marL="2187" marR="2187" marT="2187" marB="0" anchor="ctr"/>
                </a:tc>
                <a:tc>
                  <a:txBody>
                    <a:bodyPr/>
                    <a:lstStyle/>
                    <a:p>
                      <a:pPr algn="ctr" fontAlgn="b"/>
                      <a:r>
                        <a:rPr lang="en-US" sz="800" b="0" i="1" u="none" strike="noStrike" dirty="0">
                          <a:solidFill>
                            <a:srgbClr val="000000"/>
                          </a:solidFill>
                          <a:effectLst/>
                          <a:latin typeface="+mn-lt"/>
                        </a:rPr>
                        <a:t>Not used</a:t>
                      </a: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545001268"/>
                  </a:ext>
                </a:extLst>
              </a:tr>
              <a:tr h="153596">
                <a:tc>
                  <a:txBody>
                    <a:bodyPr/>
                    <a:lstStyle/>
                    <a:p>
                      <a:pPr algn="r" fontAlgn="b"/>
                      <a:r>
                        <a:rPr lang="en-US" sz="800" u="none" strike="noStrike" dirty="0">
                          <a:effectLst/>
                        </a:rPr>
                        <a:t>Union Station</a:t>
                      </a:r>
                      <a:endParaRPr lang="en-US" sz="800" b="0" i="0" u="none" strike="noStrike" dirty="0">
                        <a:solidFill>
                          <a:srgbClr val="000000"/>
                        </a:solidFill>
                        <a:effectLst/>
                        <a:latin typeface="+mj-lt"/>
                      </a:endParaRPr>
                    </a:p>
                  </a:txBody>
                  <a:tcPr marL="2187" marR="2187" marT="2187" marB="0" anchor="ctr"/>
                </a:tc>
                <a:tc>
                  <a:txBody>
                    <a:bodyPr/>
                    <a:lstStyle/>
                    <a:p>
                      <a:pPr algn="ctr" fontAlgn="ctr"/>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b="0" i="0" u="none" strike="noStrike" dirty="0">
                          <a:solidFill>
                            <a:srgbClr val="000000"/>
                          </a:solidFill>
                          <a:effectLst/>
                          <a:latin typeface="+mn-lt"/>
                        </a:rPr>
                        <a:t>7.505</a:t>
                      </a:r>
                    </a:p>
                  </a:txBody>
                  <a:tcPr marL="2187" marR="2187" marT="2187" marB="0" anchor="ctr"/>
                </a:tc>
                <a:tc>
                  <a:txBody>
                    <a:bodyPr/>
                    <a:lstStyle/>
                    <a:p>
                      <a:pPr algn="ctr" fontAlgn="b"/>
                      <a:r>
                        <a:rPr lang="en-US" sz="800" u="none" strike="noStrike" dirty="0">
                          <a:effectLst/>
                        </a:rPr>
                        <a:t>0.000</a:t>
                      </a:r>
                      <a:endParaRPr lang="en-US" sz="800" b="0" i="1"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a:t>
                      </a:r>
                      <a:endParaRPr lang="en-US" sz="800" b="0"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b="1" i="0" u="none" strike="noStrike" dirty="0">
                          <a:solidFill>
                            <a:srgbClr val="000000"/>
                          </a:solidFill>
                          <a:effectLst/>
                          <a:latin typeface="+mj-lt"/>
                        </a:rPr>
                        <a:t>4.594</a:t>
                      </a:r>
                    </a:p>
                  </a:txBody>
                  <a:tcPr marL="2187" marR="2187" marT="2187" marB="0" anchor="ctr"/>
                </a:tc>
                <a:tc>
                  <a:txBody>
                    <a:bodyPr/>
                    <a:lstStyle/>
                    <a:p>
                      <a:pPr algn="ctr" fontAlgn="b"/>
                      <a:r>
                        <a:rPr lang="en-US" sz="800" u="none" strike="noStrike" dirty="0">
                          <a:effectLst/>
                        </a:rPr>
                        <a:t>0.004</a:t>
                      </a:r>
                      <a:endParaRPr lang="en-US" sz="800" b="0" i="1"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a:t>
                      </a:r>
                      <a:endParaRPr lang="en-US" sz="800" b="0" i="0" u="none" strike="noStrike" dirty="0">
                        <a:solidFill>
                          <a:srgbClr val="000000"/>
                        </a:solidFill>
                        <a:effectLst/>
                        <a:latin typeface="+mj-lt"/>
                      </a:endParaRPr>
                    </a:p>
                  </a:txBody>
                  <a:tcPr marL="2187" marR="2187" marT="2187" marB="0" anchor="ctr"/>
                </a:tc>
                <a:tc>
                  <a:txBody>
                    <a:bodyPr/>
                    <a:lstStyle/>
                    <a:p>
                      <a:pPr algn="l"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b="0" i="0" u="none" strike="noStrike" dirty="0">
                          <a:solidFill>
                            <a:srgbClr val="000000"/>
                          </a:solidFill>
                          <a:effectLst/>
                          <a:latin typeface="+mn-lt"/>
                        </a:rPr>
                        <a:t>4.739</a:t>
                      </a:r>
                    </a:p>
                  </a:txBody>
                  <a:tcPr marL="2187" marR="2187" marT="2187" marB="0" anchor="ctr"/>
                </a:tc>
                <a:tc>
                  <a:txBody>
                    <a:bodyPr/>
                    <a:lstStyle/>
                    <a:p>
                      <a:pPr algn="ctr" fontAlgn="ctr"/>
                      <a:r>
                        <a:rPr lang="en-US" sz="800" u="none" strike="noStrike" dirty="0">
                          <a:effectLst/>
                        </a:rPr>
                        <a:t>0.003</a:t>
                      </a:r>
                      <a:endParaRPr lang="en-US" sz="800" b="0" i="1"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i="0" u="none" strike="noStrike" dirty="0">
                          <a:solidFill>
                            <a:srgbClr val="000000"/>
                          </a:solidFill>
                          <a:effectLst/>
                          <a:latin typeface="+mj-lt"/>
                        </a:rPr>
                        <a:t>5.152</a:t>
                      </a:r>
                    </a:p>
                  </a:txBody>
                  <a:tcPr marL="2187" marR="2187" marT="2187" marB="0" anchor="ctr"/>
                </a:tc>
                <a:tc>
                  <a:txBody>
                    <a:bodyPr/>
                    <a:lstStyle/>
                    <a:p>
                      <a:pPr algn="ctr" fontAlgn="ctr"/>
                      <a:r>
                        <a:rPr lang="en-US" sz="800" u="none" strike="noStrike" dirty="0">
                          <a:effectLst/>
                        </a:rPr>
                        <a:t>0.001</a:t>
                      </a:r>
                      <a:endParaRPr lang="en-US" sz="800" b="0" i="1"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6068149"/>
                  </a:ext>
                </a:extLst>
              </a:tr>
              <a:tr h="153596">
                <a:tc>
                  <a:txBody>
                    <a:bodyPr/>
                    <a:lstStyle/>
                    <a:p>
                      <a:pPr algn="r" fontAlgn="b"/>
                      <a:r>
                        <a:rPr lang="en-US" sz="800" u="none" strike="noStrike">
                          <a:effectLst/>
                        </a:rPr>
                        <a:t>Metro-Access</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1.018</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0.000</a:t>
                      </a:r>
                      <a:endParaRPr lang="en-US" sz="800" b="0" i="1"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a:t>
                      </a:r>
                      <a:endParaRPr lang="en-US" sz="800" b="1"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1.020</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0.000</a:t>
                      </a:r>
                      <a:endParaRPr lang="en-US" sz="800" b="0" i="1"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a:t>
                      </a:r>
                      <a:endParaRPr lang="en-US" sz="800" b="1"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1.011</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0.009</a:t>
                      </a:r>
                      <a:endParaRPr lang="en-US" sz="800" b="0" i="1" u="none" strike="noStrike" dirty="0">
                        <a:solidFill>
                          <a:srgbClr val="000000"/>
                        </a:solidFill>
                        <a:effectLst/>
                        <a:latin typeface="+mj-lt"/>
                      </a:endParaRPr>
                    </a:p>
                  </a:txBody>
                  <a:tcPr marL="2187" marR="2187" marT="2187" marB="0" anchor="ctr"/>
                </a:tc>
                <a:tc>
                  <a:txBody>
                    <a:bodyPr/>
                    <a:lstStyle/>
                    <a:p>
                      <a:pPr algn="ctr" fontAlgn="ctr"/>
                      <a:r>
                        <a:rPr lang="en-US" sz="800" b="0" i="0" u="none" strike="noStrike" dirty="0">
                          <a:solidFill>
                            <a:srgbClr val="000000"/>
                          </a:solidFill>
                          <a:effectLst/>
                          <a:latin typeface="+mj-lt"/>
                        </a:rPr>
                        <a:t>***</a:t>
                      </a: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729399821"/>
                  </a:ext>
                </a:extLst>
              </a:tr>
              <a:tr h="153596">
                <a:tc>
                  <a:txBody>
                    <a:bodyPr/>
                    <a:lstStyle/>
                    <a:p>
                      <a:pPr algn="r" fontAlgn="ctr"/>
                      <a:r>
                        <a:rPr lang="en-US" sz="800" u="none" strike="noStrike">
                          <a:effectLst/>
                        </a:rPr>
                        <a:t> Population x Metro-Access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u="none" strike="noStrike" dirty="0">
                          <a:effectLst/>
                        </a:rPr>
                        <a:t>i</a:t>
                      </a:r>
                      <a:endParaRPr lang="en-US" sz="800" b="1" i="1"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1.000</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0.049</a:t>
                      </a:r>
                      <a:endParaRPr lang="en-US" sz="800" b="0" i="1" u="none" strike="noStrike" dirty="0">
                        <a:solidFill>
                          <a:srgbClr val="000000"/>
                        </a:solidFill>
                        <a:effectLst/>
                        <a:latin typeface="+mj-lt"/>
                      </a:endParaRPr>
                    </a:p>
                  </a:txBody>
                  <a:tcPr marL="2187" marR="2187" marT="2187" marB="0" anchor="ctr"/>
                </a:tc>
                <a:tc>
                  <a:txBody>
                    <a:bodyPr/>
                    <a:lstStyle/>
                    <a:p>
                      <a:pPr algn="ctr" fontAlgn="ctr"/>
                      <a:r>
                        <a:rPr lang="en-US" sz="800" b="1" i="0" u="none" strike="noStrike" dirty="0">
                          <a:solidFill>
                            <a:srgbClr val="000000"/>
                          </a:solidFill>
                          <a:effectLst/>
                          <a:latin typeface="+mj-lt"/>
                        </a:rPr>
                        <a:t>**</a:t>
                      </a: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445085344"/>
                  </a:ext>
                </a:extLst>
              </a:tr>
              <a:tr h="153596">
                <a:tc>
                  <a:txBody>
                    <a:bodyPr/>
                    <a:lstStyle/>
                    <a:p>
                      <a:pPr algn="r" fontAlgn="ctr"/>
                      <a:r>
                        <a:rPr lang="en-US" sz="800" u="none" strike="noStrike">
                          <a:effectLst/>
                        </a:rPr>
                        <a:t>Jobs x Metro-Access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u="none" strike="noStrike">
                          <a:effectLst/>
                        </a:rPr>
                        <a:t>i</a:t>
                      </a: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dirty="0">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1.008</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0.005</a:t>
                      </a:r>
                      <a:endParaRPr lang="en-US" sz="800" b="0" i="1"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a:t>
                      </a:r>
                      <a:endParaRPr lang="en-US" sz="800" b="1" i="0" u="none" strike="noStrike" dirty="0">
                        <a:solidFill>
                          <a:srgbClr val="000000"/>
                        </a:solidFill>
                        <a:effectLst/>
                        <a:latin typeface="+mj-lt"/>
                      </a:endParaRPr>
                    </a:p>
                  </a:txBody>
                  <a:tcPr marL="2187" marR="2187" marT="2187" marB="0" anchor="ctr"/>
                </a:tc>
                <a:tc>
                  <a:txBody>
                    <a:bodyPr/>
                    <a:lstStyle/>
                    <a:p>
                      <a:pPr algn="l"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ctr"/>
                </a:tc>
                <a:extLst>
                  <a:ext uri="{0D108BD9-81ED-4DB2-BD59-A6C34878D82A}">
                    <a16:rowId xmlns:a16="http://schemas.microsoft.com/office/drawing/2014/main" val="2048238491"/>
                  </a:ext>
                </a:extLst>
              </a:tr>
              <a:tr h="153596">
                <a:tc>
                  <a:txBody>
                    <a:bodyPr/>
                    <a:lstStyle/>
                    <a:p>
                      <a:pPr algn="r" fontAlgn="ctr"/>
                      <a:r>
                        <a:rPr lang="en-US" sz="800" u="none" strike="noStrike">
                          <a:effectLst/>
                        </a:rPr>
                        <a:t>Local-Access</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976928631"/>
                  </a:ext>
                </a:extLst>
              </a:tr>
              <a:tr h="153596">
                <a:tc>
                  <a:txBody>
                    <a:bodyPr/>
                    <a:lstStyle/>
                    <a:p>
                      <a:pPr algn="r" fontAlgn="ctr"/>
                      <a:r>
                        <a:rPr lang="en-US" sz="800" u="none" strike="noStrike">
                          <a:effectLst/>
                        </a:rPr>
                        <a:t>Local Access x Metro-Access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u="none" strike="noStrike">
                          <a:effectLst/>
                        </a:rPr>
                        <a:t>i</a:t>
                      </a: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989595418"/>
                  </a:ext>
                </a:extLst>
              </a:tr>
              <a:tr h="153596">
                <a:tc>
                  <a:txBody>
                    <a:bodyPr/>
                    <a:lstStyle/>
                    <a:p>
                      <a:pPr algn="r" fontAlgn="ctr"/>
                      <a:r>
                        <a:rPr lang="en-US" sz="800" u="none" strike="noStrike">
                          <a:effectLst/>
                        </a:rPr>
                        <a:t>Bus Connectivity</a:t>
                      </a:r>
                      <a:endParaRPr lang="en-US" sz="800" b="0" i="0" u="none" strike="noStrike">
                        <a:solidFill>
                          <a:srgbClr val="000000"/>
                        </a:solidFill>
                        <a:effectLst/>
                        <a:latin typeface="+mj-lt"/>
                      </a:endParaRPr>
                    </a:p>
                  </a:txBody>
                  <a:tcPr marL="2187" marR="2187" marT="2187" marB="0" anchor="ctr"/>
                </a:tc>
                <a:tc>
                  <a:txBody>
                    <a:bodyPr/>
                    <a:lstStyle/>
                    <a:p>
                      <a:pPr algn="ctr" fontAlgn="ct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688354382"/>
                  </a:ext>
                </a:extLst>
              </a:tr>
              <a:tr h="153596">
                <a:tc>
                  <a:txBody>
                    <a:bodyPr/>
                    <a:lstStyle/>
                    <a:p>
                      <a:pPr algn="r" fontAlgn="ctr"/>
                      <a:r>
                        <a:rPr lang="en-US" sz="800" u="none" strike="noStrike">
                          <a:effectLst/>
                        </a:rPr>
                        <a:t>Bus Connectivity x Metro-Access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1" u="none" strike="noStrike">
                          <a:effectLst/>
                        </a:rPr>
                        <a:t>i</a:t>
                      </a:r>
                      <a:endParaRPr lang="en-US" sz="800" b="1" i="1"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087343941"/>
                  </a:ext>
                </a:extLst>
              </a:tr>
              <a:tr h="153596">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b="1" u="none" strike="noStrike">
                          <a:effectLst/>
                        </a:rPr>
                        <a:t> </a:t>
                      </a:r>
                      <a:endParaRPr lang="en-US" sz="800" b="1"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338548299"/>
                  </a:ext>
                </a:extLst>
              </a:tr>
              <a:tr h="153596">
                <a:tc>
                  <a:txBody>
                    <a:bodyPr/>
                    <a:lstStyle/>
                    <a:p>
                      <a:pPr algn="r" fontAlgn="b"/>
                      <a:r>
                        <a:rPr lang="en-US" sz="800" u="none" strike="noStrike">
                          <a:effectLst/>
                        </a:rPr>
                        <a:t>_cons</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b="1" u="none" strike="noStrike" dirty="0">
                          <a:effectLst/>
                        </a:rPr>
                        <a:t> </a:t>
                      </a:r>
                      <a:endParaRPr lang="en-US" sz="800" b="1" i="1"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3222.029</a:t>
                      </a:r>
                      <a:endParaRPr lang="en-US" sz="800" b="0" i="1"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2904.313</a:t>
                      </a:r>
                      <a:endParaRPr lang="en-US" sz="800" b="0" i="1"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2801.378</a:t>
                      </a:r>
                      <a:endParaRPr lang="en-US" sz="800" b="0" i="1"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2340.527</a:t>
                      </a:r>
                      <a:endParaRPr lang="en-US" sz="800" b="0" i="1" u="none" strike="noStrike" dirty="0">
                        <a:solidFill>
                          <a:srgbClr val="000000"/>
                        </a:solidFill>
                        <a:effectLst/>
                        <a:latin typeface="+mj-lt"/>
                      </a:endParaRPr>
                    </a:p>
                  </a:txBody>
                  <a:tcPr marL="2187" marR="2187" marT="2187" marB="0" anchor="ctr"/>
                </a:tc>
                <a:tc>
                  <a:txBody>
                    <a:bodyPr/>
                    <a:lstStyle/>
                    <a:p>
                      <a:pPr algn="l"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3531810824"/>
                  </a:ext>
                </a:extLst>
              </a:tr>
              <a:tr h="153596">
                <a:tc>
                  <a:txBody>
                    <a:bodyPr/>
                    <a:lstStyle/>
                    <a:p>
                      <a:pPr algn="r" fontAlgn="t"/>
                      <a:r>
                        <a:rPr lang="en-US" sz="800" u="none" strike="noStrike">
                          <a:effectLst/>
                        </a:rPr>
                        <a:t>/lnalpha</a:t>
                      </a:r>
                      <a:endParaRPr lang="en-US" sz="800" b="0" i="1" u="none" strike="noStrike">
                        <a:solidFill>
                          <a:srgbClr val="000000"/>
                        </a:solidFill>
                        <a:effectLst/>
                        <a:latin typeface="+mj-lt"/>
                      </a:endParaRPr>
                    </a:p>
                  </a:txBody>
                  <a:tcPr marL="2187" marR="2187" marT="2187" marB="0" anchor="ctr"/>
                </a:tc>
                <a:tc>
                  <a:txBody>
                    <a:bodyPr/>
                    <a:lstStyle/>
                    <a:p>
                      <a:pPr algn="ctr" fontAlgn="t"/>
                      <a:endParaRPr lang="en-US" sz="800" b="1" i="1" u="none" strike="noStrike">
                        <a:solidFill>
                          <a:srgbClr val="000000"/>
                        </a:solidFill>
                        <a:effectLst/>
                        <a:latin typeface="+mj-lt"/>
                      </a:endParaRPr>
                    </a:p>
                  </a:txBody>
                  <a:tcPr marL="2187" marR="2187" marT="2187" marB="0" anchor="ctr"/>
                </a:tc>
                <a:tc>
                  <a:txBody>
                    <a:bodyPr/>
                    <a:lstStyle/>
                    <a:p>
                      <a:pPr algn="ctr" fontAlgn="t"/>
                      <a:r>
                        <a:rPr lang="en-US" sz="800" u="none" strike="noStrike" dirty="0">
                          <a:effectLst/>
                        </a:rPr>
                        <a:t>-1.437</a:t>
                      </a:r>
                      <a:endParaRPr lang="en-US" sz="800" b="0" i="0" u="none" strike="noStrike" dirty="0">
                        <a:solidFill>
                          <a:srgbClr val="000000"/>
                        </a:solidFill>
                        <a:effectLst/>
                        <a:latin typeface="+mj-lt"/>
                      </a:endParaRPr>
                    </a:p>
                  </a:txBody>
                  <a:tcPr marL="2187" marR="2187" marT="2187" marB="0" anchor="ctr"/>
                </a:tc>
                <a:tc>
                  <a:txBody>
                    <a:bodyPr/>
                    <a:lstStyle/>
                    <a:p>
                      <a:pPr algn="ctr" fontAlgn="t"/>
                      <a:r>
                        <a:rPr lang="en-US" sz="800" u="none" strike="noStrike" dirty="0">
                          <a:effectLst/>
                        </a:rPr>
                        <a:t>0.145</a:t>
                      </a:r>
                      <a:endParaRPr lang="en-US" sz="800" b="0" i="1" u="none" strike="noStrike" dirty="0">
                        <a:solidFill>
                          <a:srgbClr val="000000"/>
                        </a:solidFill>
                        <a:effectLst/>
                        <a:latin typeface="+mj-lt"/>
                      </a:endParaRPr>
                    </a:p>
                  </a:txBody>
                  <a:tcPr marL="2187" marR="2187" marT="2187" marB="0" anchor="ctr"/>
                </a:tc>
                <a:tc>
                  <a:txBody>
                    <a:bodyPr/>
                    <a:lstStyle/>
                    <a:p>
                      <a:pPr algn="ctr" fontAlgn="t"/>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dirty="0">
                          <a:effectLst/>
                        </a:rPr>
                        <a:t>-1.615</a:t>
                      </a:r>
                      <a:endParaRPr lang="en-US" sz="800" b="0" i="0" u="none" strike="noStrike" dirty="0">
                        <a:solidFill>
                          <a:srgbClr val="000000"/>
                        </a:solidFill>
                        <a:effectLst/>
                        <a:latin typeface="+mj-lt"/>
                      </a:endParaRPr>
                    </a:p>
                  </a:txBody>
                  <a:tcPr marL="2187" marR="2187" marT="2187" marB="0" anchor="ctr"/>
                </a:tc>
                <a:tc>
                  <a:txBody>
                    <a:bodyPr/>
                    <a:lstStyle/>
                    <a:p>
                      <a:pPr algn="ctr" fontAlgn="t"/>
                      <a:r>
                        <a:rPr lang="en-US" sz="800" u="none" strike="noStrike" dirty="0">
                          <a:effectLst/>
                        </a:rPr>
                        <a:t>0.148</a:t>
                      </a:r>
                      <a:endParaRPr lang="en-US" sz="800" b="0" i="1" u="none" strike="noStrike" dirty="0">
                        <a:solidFill>
                          <a:srgbClr val="000000"/>
                        </a:solidFill>
                        <a:effectLst/>
                        <a:latin typeface="+mj-lt"/>
                      </a:endParaRPr>
                    </a:p>
                  </a:txBody>
                  <a:tcPr marL="2187" marR="2187" marT="2187" marB="0" anchor="ctr"/>
                </a:tc>
                <a:tc>
                  <a:txBody>
                    <a:bodyPr/>
                    <a:lstStyle/>
                    <a:p>
                      <a:pPr algn="l" fontAlgn="t"/>
                      <a:endParaRPr lang="en-US" sz="800" b="0" i="0" u="none" strike="noStrike">
                        <a:solidFill>
                          <a:srgbClr val="000000"/>
                        </a:solidFill>
                        <a:effectLst/>
                        <a:latin typeface="+mj-lt"/>
                      </a:endParaRPr>
                    </a:p>
                  </a:txBody>
                  <a:tcPr marL="2187" marR="2187" marT="2187" marB="0" anchor="ctr"/>
                </a:tc>
                <a:tc>
                  <a:txBody>
                    <a:bodyPr/>
                    <a:lstStyle/>
                    <a:p>
                      <a:pPr algn="l" fontAlgn="t"/>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dirty="0">
                          <a:effectLst/>
                        </a:rPr>
                        <a:t>-1.645</a:t>
                      </a:r>
                      <a:endParaRPr lang="en-US" sz="800" b="0" i="0" u="none" strike="noStrike" dirty="0">
                        <a:solidFill>
                          <a:srgbClr val="000000"/>
                        </a:solidFill>
                        <a:effectLst/>
                        <a:latin typeface="+mj-lt"/>
                      </a:endParaRPr>
                    </a:p>
                  </a:txBody>
                  <a:tcPr marL="2187" marR="2187" marT="2187" marB="0" anchor="ctr"/>
                </a:tc>
                <a:tc>
                  <a:txBody>
                    <a:bodyPr/>
                    <a:lstStyle/>
                    <a:p>
                      <a:pPr algn="ctr" fontAlgn="t"/>
                      <a:r>
                        <a:rPr lang="en-US" sz="800" u="none" strike="noStrike" dirty="0">
                          <a:effectLst/>
                        </a:rPr>
                        <a:t>0.148</a:t>
                      </a:r>
                      <a:endParaRPr lang="en-US" sz="800" b="0" i="1" u="none" strike="noStrike" dirty="0">
                        <a:solidFill>
                          <a:srgbClr val="000000"/>
                        </a:solidFill>
                        <a:effectLst/>
                        <a:latin typeface="+mj-lt"/>
                      </a:endParaRPr>
                    </a:p>
                  </a:txBody>
                  <a:tcPr marL="2187" marR="2187" marT="2187" marB="0" anchor="ctr"/>
                </a:tc>
                <a:tc>
                  <a:txBody>
                    <a:bodyPr/>
                    <a:lstStyle/>
                    <a:p>
                      <a:pPr algn="l" fontAlgn="t"/>
                      <a:endParaRPr lang="en-US" sz="800" b="0" i="0" u="none" strike="noStrike">
                        <a:solidFill>
                          <a:srgbClr val="000000"/>
                        </a:solidFill>
                        <a:effectLst/>
                        <a:latin typeface="+mj-lt"/>
                      </a:endParaRPr>
                    </a:p>
                  </a:txBody>
                  <a:tcPr marL="2187" marR="2187" marT="2187" marB="0" anchor="ctr"/>
                </a:tc>
                <a:tc>
                  <a:txBody>
                    <a:bodyPr/>
                    <a:lstStyle/>
                    <a:p>
                      <a:pPr algn="l" fontAlgn="t"/>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dirty="0">
                          <a:effectLst/>
                        </a:rPr>
                        <a:t>-1.702</a:t>
                      </a:r>
                      <a:endParaRPr lang="en-US" sz="800" b="0" i="0" u="none" strike="noStrike" dirty="0">
                        <a:solidFill>
                          <a:srgbClr val="000000"/>
                        </a:solidFill>
                        <a:effectLst/>
                        <a:latin typeface="+mj-lt"/>
                      </a:endParaRPr>
                    </a:p>
                  </a:txBody>
                  <a:tcPr marL="2187" marR="2187" marT="2187" marB="0" anchor="ctr"/>
                </a:tc>
                <a:tc>
                  <a:txBody>
                    <a:bodyPr/>
                    <a:lstStyle/>
                    <a:p>
                      <a:pPr algn="ctr" fontAlgn="t"/>
                      <a:r>
                        <a:rPr lang="en-US" sz="800" u="none" strike="noStrike" dirty="0">
                          <a:effectLst/>
                        </a:rPr>
                        <a:t>0.148</a:t>
                      </a:r>
                      <a:endParaRPr lang="en-US" sz="800" b="0" i="1" u="none" strike="noStrike" dirty="0">
                        <a:solidFill>
                          <a:srgbClr val="000000"/>
                        </a:solidFill>
                        <a:effectLst/>
                        <a:latin typeface="+mj-lt"/>
                      </a:endParaRPr>
                    </a:p>
                  </a:txBody>
                  <a:tcPr marL="2187" marR="2187" marT="2187" marB="0" anchor="ctr"/>
                </a:tc>
                <a:tc>
                  <a:txBody>
                    <a:bodyPr/>
                    <a:lstStyle/>
                    <a:p>
                      <a:pPr algn="l" fontAlgn="t"/>
                      <a:endParaRPr lang="en-US" sz="800" b="0" i="0" u="none" strike="noStrike">
                        <a:solidFill>
                          <a:srgbClr val="000000"/>
                        </a:solidFill>
                        <a:effectLst/>
                        <a:latin typeface="+mj-lt"/>
                      </a:endParaRPr>
                    </a:p>
                  </a:txBody>
                  <a:tcPr marL="2187" marR="2187" marT="2187" marB="0" anchor="ctr"/>
                </a:tc>
                <a:tc>
                  <a:txBody>
                    <a:bodyPr/>
                    <a:lstStyle/>
                    <a:p>
                      <a:pPr algn="l" fontAlgn="t"/>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775384295"/>
                  </a:ext>
                </a:extLst>
              </a:tr>
              <a:tr h="130949">
                <a:tc>
                  <a:txBody>
                    <a:bodyPr/>
                    <a:lstStyle/>
                    <a:p>
                      <a:pPr algn="l" fontAlgn="b"/>
                      <a:r>
                        <a:rPr lang="en-US" sz="800" b="1" u="none" strike="noStrike" dirty="0">
                          <a:effectLst/>
                        </a:rPr>
                        <a:t>Random-effects:</a:t>
                      </a:r>
                      <a:endParaRPr lang="en-US" sz="800" b="1" i="1" u="none" strike="noStrike" dirty="0">
                        <a:solidFill>
                          <a:srgbClr val="000000"/>
                        </a:solidFill>
                        <a:effectLst/>
                        <a:latin typeface="+mj-lt"/>
                      </a:endParaRPr>
                    </a:p>
                  </a:txBody>
                  <a:tcPr marL="2187" marR="2187" marT="2187" marB="0" anchor="ctr"/>
                </a:tc>
                <a:tc>
                  <a:txBody>
                    <a:bodyPr/>
                    <a:lstStyle/>
                    <a:p>
                      <a:pPr algn="ctr" fontAlgn="b"/>
                      <a:endParaRPr lang="en-US" sz="800" b="1" i="1" u="none" strike="noStrike" dirty="0">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938063425"/>
                  </a:ext>
                </a:extLst>
              </a:tr>
              <a:tr h="153596">
                <a:tc>
                  <a:txBody>
                    <a:bodyPr/>
                    <a:lstStyle/>
                    <a:p>
                      <a:pPr algn="r" fontAlgn="b"/>
                      <a:r>
                        <a:rPr lang="en-US" sz="800" u="none" strike="noStrike">
                          <a:effectLst/>
                        </a:rPr>
                        <a:t>Rapid-Transit Line</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b="1" u="none" strike="noStrike">
                          <a:effectLst/>
                        </a:rPr>
                        <a:t> </a:t>
                      </a:r>
                      <a:endParaRPr lang="en-US" sz="800" b="1"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var.</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std. err</a:t>
                      </a:r>
                      <a:endParaRPr lang="en-US" sz="800" b="0" i="1"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var.</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std. err</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var.</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std. err</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var.</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std. err</a:t>
                      </a:r>
                      <a:endParaRPr lang="en-US" sz="800" b="0" i="1"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2669437808"/>
                  </a:ext>
                </a:extLst>
              </a:tr>
              <a:tr h="153596">
                <a:tc>
                  <a:txBody>
                    <a:bodyPr/>
                    <a:lstStyle/>
                    <a:p>
                      <a:pPr algn="r" fontAlgn="b"/>
                      <a:r>
                        <a:rPr lang="en-US" sz="800" u="none" strike="noStrike">
                          <a:effectLst/>
                        </a:rPr>
                        <a:t>var (BRT_Silver) </a:t>
                      </a:r>
                      <a:endParaRPr lang="en-US" sz="800" b="0" i="0" u="none" strike="noStrike">
                        <a:solidFill>
                          <a:srgbClr val="000000"/>
                        </a:solidFill>
                        <a:effectLst/>
                        <a:latin typeface="+mj-lt"/>
                      </a:endParaRPr>
                    </a:p>
                  </a:txBody>
                  <a:tcPr marL="2187" marR="2187" marT="2187" marB="0" anchor="ctr"/>
                </a:tc>
                <a:tc>
                  <a:txBody>
                    <a:bodyPr/>
                    <a:lstStyle/>
                    <a:p>
                      <a:pPr algn="ctr" fontAlgn="b"/>
                      <a:endParaRPr lang="en-US" sz="800" b="1"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3.317</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5.955</a:t>
                      </a:r>
                      <a:endParaRPr lang="en-US" sz="800" b="0" i="1" u="none" strike="noStrike" dirty="0">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4.477</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7.892</a:t>
                      </a:r>
                      <a:endParaRPr lang="en-US" sz="800" b="0" i="1"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b="0" i="0" u="none" strike="noStrike" dirty="0">
                          <a:solidFill>
                            <a:srgbClr val="000000"/>
                          </a:solidFill>
                          <a:effectLst/>
                          <a:latin typeface="+mn-lt"/>
                        </a:rPr>
                        <a:t>4.192</a:t>
                      </a:r>
                    </a:p>
                  </a:txBody>
                  <a:tcPr marL="2187" marR="2187" marT="2187" marB="0" anchor="ctr"/>
                </a:tc>
                <a:tc>
                  <a:txBody>
                    <a:bodyPr/>
                    <a:lstStyle/>
                    <a:p>
                      <a:pPr algn="ctr" fontAlgn="ctr"/>
                      <a:r>
                        <a:rPr lang="en-US" sz="800" b="0" i="0" u="none" strike="noStrike" dirty="0">
                          <a:solidFill>
                            <a:srgbClr val="000000"/>
                          </a:solidFill>
                          <a:effectLst/>
                          <a:latin typeface="+mn-lt"/>
                        </a:rPr>
                        <a:t>7.374</a:t>
                      </a: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3.668</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b="0" i="0" u="none" strike="noStrike" dirty="0">
                          <a:solidFill>
                            <a:srgbClr val="000000"/>
                          </a:solidFill>
                          <a:effectLst/>
                          <a:latin typeface="+mn-lt"/>
                        </a:rPr>
                        <a:t>7.029</a:t>
                      </a:r>
                    </a:p>
                  </a:txBody>
                  <a:tcPr marL="2187" marR="2187" marT="2187" marB="0" anchor="ctr"/>
                </a:tc>
                <a:tc>
                  <a:txBody>
                    <a:bodyPr/>
                    <a:lstStyle/>
                    <a:p>
                      <a:pPr algn="l" fontAlgn="b"/>
                      <a:endParaRPr lang="en-US" sz="800" b="0" i="0" u="none" strike="noStrike" dirty="0">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extLst>
                  <a:ext uri="{0D108BD9-81ED-4DB2-BD59-A6C34878D82A}">
                    <a16:rowId xmlns:a16="http://schemas.microsoft.com/office/drawing/2014/main" val="1596984881"/>
                  </a:ext>
                </a:extLst>
              </a:tr>
              <a:tr h="153596">
                <a:tc>
                  <a:txBody>
                    <a:bodyPr/>
                    <a:lstStyle/>
                    <a:p>
                      <a:pPr algn="r" fontAlgn="b"/>
                      <a:r>
                        <a:rPr lang="en-US" sz="800" u="none" strike="noStrike" dirty="0">
                          <a:effectLst/>
                        </a:rPr>
                        <a:t>var (_cons)</a:t>
                      </a:r>
                      <a:endParaRPr lang="en-US" sz="800" b="0" i="0" u="none" strike="noStrike" dirty="0">
                        <a:solidFill>
                          <a:srgbClr val="000000"/>
                        </a:solidFill>
                        <a:effectLst/>
                        <a:latin typeface="+mj-lt"/>
                      </a:endParaRPr>
                    </a:p>
                  </a:txBody>
                  <a:tcPr marL="2187" marR="2187" marT="2187" marB="0" anchor="ctr"/>
                </a:tc>
                <a:tc>
                  <a:txBody>
                    <a:bodyPr/>
                    <a:lstStyle/>
                    <a:p>
                      <a:pPr algn="ctr" fontAlgn="b"/>
                      <a:endParaRPr lang="en-US" sz="800" b="1"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0.760</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0.449</a:t>
                      </a:r>
                      <a:endParaRPr lang="en-US" sz="800" b="0" i="1" u="none" strike="noStrike" dirty="0">
                        <a:solidFill>
                          <a:srgbClr val="000000"/>
                        </a:solidFill>
                        <a:effectLst/>
                        <a:latin typeface="+mj-lt"/>
                      </a:endParaRPr>
                    </a:p>
                  </a:txBody>
                  <a:tcPr marL="2187" marR="2187" marT="2187" marB="0" anchor="ctr"/>
                </a:tc>
                <a:tc>
                  <a:txBody>
                    <a:bodyPr/>
                    <a:lstStyle/>
                    <a:p>
                      <a:pPr algn="ctr" fontAlgn="b"/>
                      <a:endParaRPr lang="en-US" sz="800" b="0" i="0" u="none" strike="noStrike">
                        <a:solidFill>
                          <a:srgbClr val="000000"/>
                        </a:solidFill>
                        <a:effectLst/>
                        <a:latin typeface="+mj-lt"/>
                      </a:endParaRPr>
                    </a:p>
                  </a:txBody>
                  <a:tcPr marL="2187" marR="2187" marT="2187" marB="0" anchor="ctr"/>
                </a:tc>
                <a:tc>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0.948</a:t>
                      </a:r>
                      <a:endParaRPr lang="en-US" sz="800" b="0" i="0" u="none" strike="noStrike" dirty="0">
                        <a:solidFill>
                          <a:srgbClr val="000000"/>
                        </a:solidFill>
                        <a:effectLst/>
                        <a:latin typeface="+mj-lt"/>
                      </a:endParaRPr>
                    </a:p>
                  </a:txBody>
                  <a:tcPr marL="2187" marR="2187" marT="2187" marB="0" anchor="ctr"/>
                </a:tc>
                <a:tc>
                  <a:txBody>
                    <a:bodyPr/>
                    <a:lstStyle/>
                    <a:p>
                      <a:pPr algn="ctr" fontAlgn="b"/>
                      <a:r>
                        <a:rPr lang="en-US" sz="800" u="none" strike="noStrike" dirty="0">
                          <a:effectLst/>
                        </a:rPr>
                        <a:t>0.580</a:t>
                      </a:r>
                      <a:endParaRPr lang="en-US" sz="800" b="0" i="1"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t"/>
                      <a:r>
                        <a:rPr lang="en-US" sz="800" u="none" strike="noStrike" dirty="0">
                          <a:effectLst/>
                        </a:rPr>
                        <a:t>0.873</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0.549</a:t>
                      </a:r>
                      <a:endParaRPr lang="en-US" sz="800" b="0" i="1" u="none" strike="noStrike" dirty="0">
                        <a:solidFill>
                          <a:srgbClr val="000000"/>
                        </a:solidFill>
                        <a:effectLst/>
                        <a:latin typeface="+mj-lt"/>
                      </a:endParaRPr>
                    </a:p>
                  </a:txBody>
                  <a:tcPr marL="2187" marR="2187" marT="2187" marB="0" anchor="ctr"/>
                </a:tc>
                <a:tc>
                  <a:txBody>
                    <a:bodyPr/>
                    <a:lstStyle/>
                    <a:p>
                      <a:pPr algn="l" fontAlgn="b"/>
                      <a:endParaRPr lang="en-US" sz="800" b="0" i="0" u="none" strike="noStrike">
                        <a:solidFill>
                          <a:srgbClr val="000000"/>
                        </a:solidFill>
                        <a:effectLst/>
                        <a:latin typeface="+mj-lt"/>
                      </a:endParaRPr>
                    </a:p>
                  </a:txBody>
                  <a:tcPr marL="2187" marR="2187" marT="2187"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187" marR="2187" marT="2187" marB="0" anchor="ctr"/>
                </a:tc>
                <a:tc>
                  <a:txBody>
                    <a:bodyPr/>
                    <a:lstStyle/>
                    <a:p>
                      <a:pPr algn="ctr" fontAlgn="ctr"/>
                      <a:r>
                        <a:rPr lang="en-US" sz="800" u="none" strike="noStrike" dirty="0">
                          <a:effectLst/>
                        </a:rPr>
                        <a:t>1.110</a:t>
                      </a:r>
                      <a:endParaRPr lang="en-US" sz="800" b="0" i="0" u="none" strike="noStrike" dirty="0">
                        <a:solidFill>
                          <a:srgbClr val="000000"/>
                        </a:solidFill>
                        <a:effectLst/>
                        <a:latin typeface="+mj-lt"/>
                      </a:endParaRPr>
                    </a:p>
                  </a:txBody>
                  <a:tcPr marL="2187" marR="2187" marT="2187" marB="0" anchor="ctr"/>
                </a:tc>
                <a:tc>
                  <a:txBody>
                    <a:bodyPr/>
                    <a:lstStyle/>
                    <a:p>
                      <a:pPr algn="ctr" fontAlgn="ctr"/>
                      <a:r>
                        <a:rPr lang="en-US" sz="800" u="none" strike="noStrike" dirty="0">
                          <a:effectLst/>
                        </a:rPr>
                        <a:t>0.680</a:t>
                      </a:r>
                      <a:endParaRPr lang="en-US" sz="800" b="0" i="1" u="none" strike="noStrike" dirty="0">
                        <a:solidFill>
                          <a:srgbClr val="000000"/>
                        </a:solidFill>
                        <a:effectLst/>
                        <a:latin typeface="+mj-lt"/>
                      </a:endParaRPr>
                    </a:p>
                  </a:txBody>
                  <a:tcPr marL="2187" marR="2187" marT="2187" marB="0" anchor="ctr"/>
                </a:tc>
                <a:tc>
                  <a:txBody>
                    <a:bodyPr/>
                    <a:lstStyle/>
                    <a:p>
                      <a:pPr algn="l" fontAlgn="b"/>
                      <a:endParaRPr lang="en-US" sz="800" b="0" i="0" u="sng" strike="noStrike" dirty="0">
                        <a:solidFill>
                          <a:srgbClr val="000000"/>
                        </a:solidFill>
                        <a:effectLst/>
                        <a:latin typeface="+mj-lt"/>
                      </a:endParaRPr>
                    </a:p>
                  </a:txBody>
                  <a:tcPr marL="2187" marR="2187" marT="2187" marB="0" anchor="ctr"/>
                </a:tc>
                <a:tc>
                  <a:txBody>
                    <a:bodyPr/>
                    <a:lstStyle/>
                    <a:p>
                      <a:pPr algn="l" fontAlgn="b"/>
                      <a:r>
                        <a:rPr lang="en-US" sz="800" u="none" strike="noStrike" dirty="0">
                          <a:effectLst/>
                        </a:rPr>
                        <a:t> </a:t>
                      </a:r>
                      <a:endParaRPr lang="en-US" sz="800" b="0" i="0" u="none" strike="noStrike" dirty="0">
                        <a:solidFill>
                          <a:srgbClr val="000000"/>
                        </a:solidFill>
                        <a:effectLst/>
                        <a:latin typeface="+mj-lt"/>
                      </a:endParaRPr>
                    </a:p>
                  </a:txBody>
                  <a:tcPr marL="2187" marR="2187" marT="2187" marB="0" anchor="ctr"/>
                </a:tc>
                <a:extLst>
                  <a:ext uri="{0D108BD9-81ED-4DB2-BD59-A6C34878D82A}">
                    <a16:rowId xmlns:a16="http://schemas.microsoft.com/office/drawing/2014/main" val="4161506978"/>
                  </a:ext>
                </a:extLst>
              </a:tr>
            </a:tbl>
          </a:graphicData>
        </a:graphic>
      </p:graphicFrame>
      <p:sp>
        <p:nvSpPr>
          <p:cNvPr id="4" name="Rectangle: Rounded Corners 3">
            <a:extLst>
              <a:ext uri="{FF2B5EF4-FFF2-40B4-BE49-F238E27FC236}">
                <a16:creationId xmlns:a16="http://schemas.microsoft.com/office/drawing/2014/main" id="{049BC72C-EA3E-4455-98DE-41AF67EF6F18}"/>
              </a:ext>
            </a:extLst>
          </p:cNvPr>
          <p:cNvSpPr/>
          <p:nvPr/>
        </p:nvSpPr>
        <p:spPr>
          <a:xfrm>
            <a:off x="6315610" y="4528909"/>
            <a:ext cx="1330518" cy="15483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77D5A026-6253-4858-9B48-5BAB86641D3E}"/>
              </a:ext>
            </a:extLst>
          </p:cNvPr>
          <p:cNvSpPr/>
          <p:nvPr/>
        </p:nvSpPr>
        <p:spPr>
          <a:xfrm>
            <a:off x="3771192" y="4528909"/>
            <a:ext cx="647037" cy="15594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0C0C46F-41E5-4736-A76C-46D59D41C0C5}"/>
              </a:ext>
            </a:extLst>
          </p:cNvPr>
          <p:cNvSpPr/>
          <p:nvPr/>
        </p:nvSpPr>
        <p:spPr>
          <a:xfrm>
            <a:off x="7985416" y="4683746"/>
            <a:ext cx="1370243" cy="155948"/>
          </a:xfrm>
          <a:prstGeom prst="round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3B64C4A-25A8-4DAE-A03F-8519851DC1DF}"/>
              </a:ext>
            </a:extLst>
          </p:cNvPr>
          <p:cNvSpPr/>
          <p:nvPr/>
        </p:nvSpPr>
        <p:spPr>
          <a:xfrm>
            <a:off x="3241106" y="4683746"/>
            <a:ext cx="1177123" cy="155948"/>
          </a:xfrm>
          <a:prstGeom prst="round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56D3F77-F205-4BFD-B271-77E0B47AB6DA}"/>
              </a:ext>
            </a:extLst>
          </p:cNvPr>
          <p:cNvSpPr/>
          <p:nvPr/>
        </p:nvSpPr>
        <p:spPr>
          <a:xfrm>
            <a:off x="9603524" y="4830631"/>
            <a:ext cx="1417933" cy="155948"/>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DC82AD1-062C-44A6-8711-D62D38BAAF07}"/>
              </a:ext>
            </a:extLst>
          </p:cNvPr>
          <p:cNvSpPr/>
          <p:nvPr/>
        </p:nvSpPr>
        <p:spPr>
          <a:xfrm>
            <a:off x="3241106" y="4838583"/>
            <a:ext cx="1177123" cy="155948"/>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80C749A-3FBE-4832-AC77-26428CFB17A9}"/>
              </a:ext>
            </a:extLst>
          </p:cNvPr>
          <p:cNvSpPr/>
          <p:nvPr/>
        </p:nvSpPr>
        <p:spPr>
          <a:xfrm>
            <a:off x="7981850" y="4528909"/>
            <a:ext cx="1370242" cy="15483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0B9FB7D-5E1E-40A7-AFEC-2F4C951913FA}"/>
              </a:ext>
            </a:extLst>
          </p:cNvPr>
          <p:cNvSpPr/>
          <p:nvPr/>
        </p:nvSpPr>
        <p:spPr>
          <a:xfrm>
            <a:off x="9609989" y="4526369"/>
            <a:ext cx="1411467" cy="15483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BC2AA3A-2D14-4309-B09A-A27FD535F5F6}"/>
              </a:ext>
            </a:extLst>
          </p:cNvPr>
          <p:cNvCxnSpPr/>
          <p:nvPr/>
        </p:nvCxnSpPr>
        <p:spPr>
          <a:xfrm>
            <a:off x="4418229" y="4591878"/>
            <a:ext cx="189738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A629EB-125C-48C9-B288-E9FEE0D5C945}"/>
              </a:ext>
            </a:extLst>
          </p:cNvPr>
          <p:cNvCxnSpPr>
            <a:cxnSpLocks/>
          </p:cNvCxnSpPr>
          <p:nvPr/>
        </p:nvCxnSpPr>
        <p:spPr>
          <a:xfrm>
            <a:off x="4514970" y="4760181"/>
            <a:ext cx="3470446" cy="153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B976BF-8F1C-4373-86EE-8CA847B5B377}"/>
              </a:ext>
            </a:extLst>
          </p:cNvPr>
          <p:cNvCxnSpPr>
            <a:cxnSpLocks/>
          </p:cNvCxnSpPr>
          <p:nvPr/>
        </p:nvCxnSpPr>
        <p:spPr>
          <a:xfrm>
            <a:off x="4514970" y="4907280"/>
            <a:ext cx="508855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88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69843" y="301990"/>
            <a:ext cx="9144000"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Results.3</a:t>
            </a:r>
          </a:p>
        </p:txBody>
      </p:sp>
      <p:graphicFrame>
        <p:nvGraphicFramePr>
          <p:cNvPr id="5" name="Table 4">
            <a:extLst>
              <a:ext uri="{FF2B5EF4-FFF2-40B4-BE49-F238E27FC236}">
                <a16:creationId xmlns:a16="http://schemas.microsoft.com/office/drawing/2014/main" id="{59497D04-D4DC-4FD5-AE63-C4763BAFAD28}"/>
              </a:ext>
            </a:extLst>
          </p:cNvPr>
          <p:cNvGraphicFramePr>
            <a:graphicFrameLocks noGrp="1"/>
          </p:cNvGraphicFramePr>
          <p:nvPr>
            <p:extLst>
              <p:ext uri="{D42A27DB-BD31-4B8C-83A1-F6EECF244321}">
                <p14:modId xmlns:p14="http://schemas.microsoft.com/office/powerpoint/2010/main" val="1415426486"/>
              </p:ext>
            </p:extLst>
          </p:nvPr>
        </p:nvGraphicFramePr>
        <p:xfrm>
          <a:off x="2039409" y="380375"/>
          <a:ext cx="5266266" cy="6378491"/>
        </p:xfrm>
        <a:graphic>
          <a:graphicData uri="http://schemas.openxmlformats.org/drawingml/2006/table">
            <a:tbl>
              <a:tblPr>
                <a:tableStyleId>{F5AB1C69-6EDB-4FF4-983F-18BD219EF322}</a:tableStyleId>
              </a:tblPr>
              <a:tblGrid>
                <a:gridCol w="1794695">
                  <a:extLst>
                    <a:ext uri="{9D8B030D-6E8A-4147-A177-3AD203B41FA5}">
                      <a16:colId xmlns:a16="http://schemas.microsoft.com/office/drawing/2014/main" val="2002575342"/>
                    </a:ext>
                  </a:extLst>
                </a:gridCol>
                <a:gridCol w="178232">
                  <a:extLst>
                    <a:ext uri="{9D8B030D-6E8A-4147-A177-3AD203B41FA5}">
                      <a16:colId xmlns:a16="http://schemas.microsoft.com/office/drawing/2014/main" val="3927009537"/>
                    </a:ext>
                  </a:extLst>
                </a:gridCol>
                <a:gridCol w="546840">
                  <a:extLst>
                    <a:ext uri="{9D8B030D-6E8A-4147-A177-3AD203B41FA5}">
                      <a16:colId xmlns:a16="http://schemas.microsoft.com/office/drawing/2014/main" val="2524778315"/>
                    </a:ext>
                  </a:extLst>
                </a:gridCol>
                <a:gridCol w="696136">
                  <a:extLst>
                    <a:ext uri="{9D8B030D-6E8A-4147-A177-3AD203B41FA5}">
                      <a16:colId xmlns:a16="http://schemas.microsoft.com/office/drawing/2014/main" val="3084354292"/>
                    </a:ext>
                  </a:extLst>
                </a:gridCol>
                <a:gridCol w="322858">
                  <a:extLst>
                    <a:ext uri="{9D8B030D-6E8A-4147-A177-3AD203B41FA5}">
                      <a16:colId xmlns:a16="http://schemas.microsoft.com/office/drawing/2014/main" val="1360748471"/>
                    </a:ext>
                  </a:extLst>
                </a:gridCol>
                <a:gridCol w="165405">
                  <a:extLst>
                    <a:ext uri="{9D8B030D-6E8A-4147-A177-3AD203B41FA5}">
                      <a16:colId xmlns:a16="http://schemas.microsoft.com/office/drawing/2014/main" val="563210981"/>
                    </a:ext>
                  </a:extLst>
                </a:gridCol>
                <a:gridCol w="538163">
                  <a:extLst>
                    <a:ext uri="{9D8B030D-6E8A-4147-A177-3AD203B41FA5}">
                      <a16:colId xmlns:a16="http://schemas.microsoft.com/office/drawing/2014/main" val="2161066668"/>
                    </a:ext>
                  </a:extLst>
                </a:gridCol>
                <a:gridCol w="676275">
                  <a:extLst>
                    <a:ext uri="{9D8B030D-6E8A-4147-A177-3AD203B41FA5}">
                      <a16:colId xmlns:a16="http://schemas.microsoft.com/office/drawing/2014/main" val="3880970872"/>
                    </a:ext>
                  </a:extLst>
                </a:gridCol>
                <a:gridCol w="347662">
                  <a:extLst>
                    <a:ext uri="{9D8B030D-6E8A-4147-A177-3AD203B41FA5}">
                      <a16:colId xmlns:a16="http://schemas.microsoft.com/office/drawing/2014/main" val="1283645250"/>
                    </a:ext>
                  </a:extLst>
                </a:gridCol>
              </a:tblGrid>
              <a:tr h="1015131">
                <a:tc>
                  <a:txBody>
                    <a:bodyPr/>
                    <a:lstStyle/>
                    <a:p>
                      <a:pPr algn="l" fontAlgn="b"/>
                      <a:endParaRPr lang="en-US" sz="800" b="0" i="0" u="none" strike="noStrike" dirty="0">
                        <a:solidFill>
                          <a:srgbClr val="000000"/>
                        </a:solidFill>
                        <a:effectLst/>
                        <a:latin typeface="+mj-lt"/>
                      </a:endParaRPr>
                    </a:p>
                  </a:txBody>
                  <a:tcPr marL="1801" marR="1801" marT="1801" marB="0" anchor="b"/>
                </a:tc>
                <a:tc>
                  <a:txBody>
                    <a:bodyPr/>
                    <a:lstStyle/>
                    <a:p>
                      <a:pPr algn="ctr" fontAlgn="b"/>
                      <a:r>
                        <a:rPr lang="en-US" sz="800" b="1" u="none" strike="noStrike" dirty="0">
                          <a:effectLst/>
                          <a:latin typeface="+mj-lt"/>
                        </a:rPr>
                        <a:t>interaction term (i)</a:t>
                      </a:r>
                      <a:endParaRPr lang="en-US" sz="800" b="1" i="1" u="none" strike="noStrike" dirty="0">
                        <a:solidFill>
                          <a:srgbClr val="000000"/>
                        </a:solidFill>
                        <a:effectLst/>
                        <a:latin typeface="+mj-lt"/>
                      </a:endParaRPr>
                    </a:p>
                  </a:txBody>
                  <a:tcPr marL="1801" marR="1801" marT="1801" marB="0" vert="vert270" anchor="ctr">
                    <a:lnR w="12700" cap="flat" cmpd="sng" algn="ctr">
                      <a:solidFill>
                        <a:schemeClr val="tx1"/>
                      </a:solidFill>
                      <a:prstDash val="solid"/>
                      <a:round/>
                      <a:headEnd type="none" w="med" len="med"/>
                      <a:tailEnd type="none" w="med" len="med"/>
                    </a:lnR>
                  </a:tcPr>
                </a:tc>
                <a:tc gridSpan="3">
                  <a:txBody>
                    <a:bodyPr/>
                    <a:lstStyle/>
                    <a:p>
                      <a:pPr algn="ctr" fontAlgn="t"/>
                      <a:r>
                        <a:rPr lang="en-US" sz="800" b="1" u="none" strike="noStrike" dirty="0">
                          <a:effectLst/>
                          <a:latin typeface="+mj-lt"/>
                        </a:rPr>
                        <a:t>MODEL 5</a:t>
                      </a:r>
                      <a:br>
                        <a:rPr lang="en-US" sz="800" u="none" strike="noStrike" dirty="0">
                          <a:effectLst/>
                          <a:latin typeface="+mj-lt"/>
                        </a:rPr>
                      </a:br>
                      <a:r>
                        <a:rPr lang="en-US" sz="800" u="none" strike="noStrike" dirty="0">
                          <a:effectLst/>
                          <a:latin typeface="+mj-lt"/>
                        </a:rPr>
                        <a:t>Un-restricted</a:t>
                      </a:r>
                      <a:br>
                        <a:rPr lang="en-US" sz="800" u="none" strike="noStrike" dirty="0">
                          <a:effectLst/>
                          <a:latin typeface="+mj-lt"/>
                        </a:rPr>
                      </a:br>
                      <a:r>
                        <a:rPr lang="en-US" sz="800" u="none" strike="noStrike" dirty="0">
                          <a:effectLst/>
                          <a:latin typeface="+mj-lt"/>
                        </a:rPr>
                        <a:t>MIXED-EFECTS</a:t>
                      </a:r>
                      <a:br>
                        <a:rPr lang="en-US" sz="800" u="none" strike="noStrike" dirty="0">
                          <a:effectLst/>
                          <a:latin typeface="+mj-lt"/>
                        </a:rPr>
                      </a:br>
                      <a:r>
                        <a:rPr lang="en-US" sz="800" u="none" strike="noStrike" dirty="0">
                          <a:effectLst/>
                          <a:latin typeface="+mj-lt"/>
                        </a:rPr>
                        <a:t>Interaction: </a:t>
                      </a:r>
                      <a:br>
                        <a:rPr lang="en-US" sz="800" u="none" strike="noStrike" dirty="0">
                          <a:effectLst/>
                          <a:latin typeface="+mj-lt"/>
                        </a:rPr>
                      </a:br>
                      <a:r>
                        <a:rPr lang="en-US" sz="800" b="1" u="none" strike="noStrike" dirty="0">
                          <a:solidFill>
                            <a:srgbClr val="C00000"/>
                          </a:solidFill>
                          <a:effectLst/>
                          <a:latin typeface="+mj-lt"/>
                        </a:rPr>
                        <a:t>Local-Accessibility</a:t>
                      </a:r>
                      <a:r>
                        <a:rPr lang="en-US" sz="800" u="none" strike="noStrike" dirty="0">
                          <a:solidFill>
                            <a:srgbClr val="C00000"/>
                          </a:solidFill>
                          <a:effectLst/>
                          <a:latin typeface="+mj-lt"/>
                        </a:rPr>
                        <a:t> (</a:t>
                      </a:r>
                      <a:r>
                        <a:rPr lang="en-US" sz="800" u="none" strike="noStrike" dirty="0" err="1">
                          <a:solidFill>
                            <a:srgbClr val="C00000"/>
                          </a:solidFill>
                          <a:effectLst/>
                          <a:latin typeface="+mj-lt"/>
                        </a:rPr>
                        <a:t>Walkcore</a:t>
                      </a:r>
                      <a:r>
                        <a:rPr lang="en-US" sz="800" u="none" strike="noStrike" dirty="0">
                          <a:solidFill>
                            <a:srgbClr val="C00000"/>
                          </a:solidFill>
                          <a:effectLst/>
                          <a:latin typeface="+mj-lt"/>
                        </a:rPr>
                        <a:t>®)  </a:t>
                      </a:r>
                      <a:r>
                        <a:rPr lang="en-US" sz="800" b="1" u="none" strike="noStrike" dirty="0">
                          <a:solidFill>
                            <a:srgbClr val="C00000"/>
                          </a:solidFill>
                          <a:effectLst/>
                          <a:latin typeface="+mj-lt"/>
                        </a:rPr>
                        <a:t>X</a:t>
                      </a:r>
                      <a:r>
                        <a:rPr lang="en-US" sz="800" u="none" strike="noStrike" dirty="0">
                          <a:solidFill>
                            <a:srgbClr val="C00000"/>
                          </a:solidFill>
                          <a:effectLst/>
                          <a:latin typeface="+mj-lt"/>
                        </a:rPr>
                        <a:t> </a:t>
                      </a:r>
                      <a:br>
                        <a:rPr lang="en-US" sz="800" u="none" strike="noStrike" dirty="0">
                          <a:solidFill>
                            <a:srgbClr val="C00000"/>
                          </a:solidFill>
                          <a:effectLst/>
                          <a:latin typeface="+mj-lt"/>
                        </a:rPr>
                      </a:br>
                      <a:r>
                        <a:rPr lang="en-US" sz="800" b="1" u="none" strike="noStrike" dirty="0">
                          <a:solidFill>
                            <a:srgbClr val="C00000"/>
                          </a:solidFill>
                          <a:effectLst/>
                          <a:latin typeface="+mj-lt"/>
                        </a:rPr>
                        <a:t>Metro-Accessibility</a:t>
                      </a:r>
                      <a:endParaRPr lang="en-US" sz="800" b="1" i="0" u="none" strike="noStrike" dirty="0">
                        <a:solidFill>
                          <a:srgbClr val="C00000"/>
                        </a:solidFill>
                        <a:effectLst/>
                        <a:latin typeface="+mj-lt"/>
                      </a:endParaRPr>
                    </a:p>
                  </a:txBody>
                  <a:tcPr marL="89881" marR="89881" marT="44941" marB="449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mj-lt"/>
                      </a:endParaRPr>
                    </a:p>
                  </a:txBody>
                  <a:tcPr marL="1801" marR="1801" marT="1801" marB="0" anchor="b">
                    <a:lnL w="12700" cap="flat" cmpd="sng" algn="ctr">
                      <a:solidFill>
                        <a:schemeClr val="tx1"/>
                      </a:solidFill>
                      <a:prstDash val="solid"/>
                      <a:round/>
                      <a:headEnd type="none" w="med" len="med"/>
                      <a:tailEnd type="none" w="med" len="med"/>
                    </a:lnL>
                  </a:tcPr>
                </a:tc>
                <a:tc gridSpan="3">
                  <a:txBody>
                    <a:bodyPr/>
                    <a:lstStyle/>
                    <a:p>
                      <a:pPr algn="ctr" fontAlgn="t"/>
                      <a:r>
                        <a:rPr lang="en-US" sz="800" b="1" u="none" strike="noStrike" dirty="0">
                          <a:solidFill>
                            <a:schemeClr val="tx1"/>
                          </a:solidFill>
                          <a:effectLst/>
                          <a:latin typeface="+mj-lt"/>
                        </a:rPr>
                        <a:t>MODEL 6</a:t>
                      </a:r>
                      <a:br>
                        <a:rPr lang="en-US" sz="800" u="none" strike="noStrike" dirty="0">
                          <a:solidFill>
                            <a:schemeClr val="tx1"/>
                          </a:solidFill>
                          <a:effectLst/>
                          <a:latin typeface="+mj-lt"/>
                        </a:rPr>
                      </a:br>
                      <a:r>
                        <a:rPr lang="en-US" sz="800" u="none" strike="noStrike" dirty="0">
                          <a:solidFill>
                            <a:schemeClr val="tx1"/>
                          </a:solidFill>
                          <a:effectLst/>
                          <a:latin typeface="+mj-lt"/>
                        </a:rPr>
                        <a:t>Un-restricted</a:t>
                      </a:r>
                      <a:br>
                        <a:rPr lang="en-US" sz="800" u="none" strike="noStrike" dirty="0">
                          <a:solidFill>
                            <a:schemeClr val="tx1"/>
                          </a:solidFill>
                          <a:effectLst/>
                          <a:latin typeface="+mj-lt"/>
                        </a:rPr>
                      </a:br>
                      <a:r>
                        <a:rPr lang="en-US" sz="800" u="none" strike="noStrike" dirty="0">
                          <a:solidFill>
                            <a:schemeClr val="tx1"/>
                          </a:solidFill>
                          <a:effectLst/>
                          <a:latin typeface="+mj-lt"/>
                        </a:rPr>
                        <a:t>MIXED-EFECTS</a:t>
                      </a:r>
                      <a:br>
                        <a:rPr lang="en-US" sz="800" u="none" strike="noStrike" dirty="0">
                          <a:solidFill>
                            <a:schemeClr val="tx1"/>
                          </a:solidFill>
                          <a:effectLst/>
                          <a:latin typeface="+mj-lt"/>
                        </a:rPr>
                      </a:br>
                      <a:r>
                        <a:rPr lang="en-US" sz="800" u="none" strike="noStrike" dirty="0">
                          <a:solidFill>
                            <a:schemeClr val="tx1"/>
                          </a:solidFill>
                          <a:effectLst/>
                          <a:latin typeface="+mj-lt"/>
                        </a:rPr>
                        <a:t>Interaction: </a:t>
                      </a:r>
                      <a:br>
                        <a:rPr lang="en-US" sz="800" u="none" strike="noStrike" dirty="0">
                          <a:solidFill>
                            <a:schemeClr val="tx1"/>
                          </a:solidFill>
                          <a:effectLst/>
                          <a:latin typeface="+mj-lt"/>
                        </a:rPr>
                      </a:br>
                      <a:r>
                        <a:rPr lang="en-US" sz="800" u="sng" strike="noStrike" dirty="0">
                          <a:solidFill>
                            <a:schemeClr val="tx1"/>
                          </a:solidFill>
                          <a:effectLst/>
                          <a:latin typeface="+mj-lt"/>
                        </a:rPr>
                        <a:t>Bus Connectivity  </a:t>
                      </a:r>
                      <a:r>
                        <a:rPr lang="en-US" sz="800" b="1" u="none" strike="noStrike" dirty="0">
                          <a:solidFill>
                            <a:srgbClr val="C00000"/>
                          </a:solidFill>
                          <a:effectLst/>
                          <a:latin typeface="+mj-lt"/>
                        </a:rPr>
                        <a:t>X</a:t>
                      </a:r>
                      <a:r>
                        <a:rPr lang="en-US" sz="800" b="1" u="none" strike="noStrike" dirty="0">
                          <a:solidFill>
                            <a:schemeClr val="tx1"/>
                          </a:solidFill>
                          <a:effectLst/>
                          <a:latin typeface="+mj-lt"/>
                        </a:rPr>
                        <a:t> </a:t>
                      </a:r>
                      <a:r>
                        <a:rPr lang="en-US" sz="800" u="none" strike="noStrike" dirty="0">
                          <a:solidFill>
                            <a:schemeClr val="tx1"/>
                          </a:solidFill>
                          <a:effectLst/>
                          <a:latin typeface="+mj-lt"/>
                        </a:rPr>
                        <a:t> Metro-Accessibility</a:t>
                      </a:r>
                      <a:endParaRPr lang="en-US" sz="800" b="0" i="0" u="none" strike="noStrike" dirty="0">
                        <a:solidFill>
                          <a:schemeClr val="tx1"/>
                        </a:solidFill>
                        <a:effectLst/>
                        <a:latin typeface="+mj-lt"/>
                      </a:endParaRPr>
                    </a:p>
                  </a:txBody>
                  <a:tcPr marL="89881" marR="89881" marT="44941" marB="4494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7482551"/>
                  </a:ext>
                </a:extLst>
              </a:tr>
              <a:tr h="100034">
                <a:tc>
                  <a:txBody>
                    <a:bodyPr/>
                    <a:lstStyle/>
                    <a:p>
                      <a:pPr algn="l" fontAlgn="b"/>
                      <a:r>
                        <a:rPr lang="en-US" sz="800" b="1" u="none" strike="noStrike" dirty="0">
                          <a:effectLst/>
                          <a:latin typeface="+mj-lt"/>
                        </a:rPr>
                        <a:t>Model-fit:</a:t>
                      </a:r>
                      <a:endParaRPr lang="en-US" sz="800" b="1" i="1" u="none" strike="noStrike" dirty="0">
                        <a:solidFill>
                          <a:srgbClr val="000000"/>
                        </a:solidFill>
                        <a:effectLst/>
                        <a:latin typeface="+mj-lt"/>
                      </a:endParaRPr>
                    </a:p>
                  </a:txBody>
                  <a:tcPr marL="1801" marR="1801" marT="1801" marB="0" anchor="b"/>
                </a:tc>
                <a:tc>
                  <a:txBody>
                    <a:bodyPr/>
                    <a:lstStyle/>
                    <a:p>
                      <a:pPr algn="ctr" fontAlgn="b"/>
                      <a:r>
                        <a:rPr lang="en-US" sz="800" u="none" strike="noStrike" dirty="0">
                          <a:effectLst/>
                          <a:latin typeface="+mj-lt"/>
                        </a:rPr>
                        <a:t> </a:t>
                      </a:r>
                      <a:endParaRPr lang="en-US" sz="800" b="0" i="1"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endParaRPr lang="en-US" sz="800" b="0" i="0" u="none" strike="noStrike">
                        <a:solidFill>
                          <a:srgbClr val="000000"/>
                        </a:solidFill>
                        <a:effectLst/>
                        <a:latin typeface="+mj-lt"/>
                      </a:endParaRPr>
                    </a:p>
                  </a:txBody>
                  <a:tcPr marL="1801" marR="1801" marT="1801" marB="0" anchor="b">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a:solidFill>
                          <a:srgbClr val="000000"/>
                        </a:solidFill>
                        <a:effectLst/>
                        <a:latin typeface="+mj-lt"/>
                      </a:endParaRPr>
                    </a:p>
                  </a:txBody>
                  <a:tcPr marL="1801" marR="1801" marT="1801" marB="0" anchor="b"/>
                </a:tc>
                <a:tc>
                  <a:txBody>
                    <a:bodyPr/>
                    <a:lstStyle/>
                    <a:p>
                      <a:pPr algn="l" fontAlgn="b"/>
                      <a:endParaRPr lang="en-US" sz="800" b="0" i="0" u="none" strike="noStrike">
                        <a:solidFill>
                          <a:srgbClr val="000000"/>
                        </a:solidFill>
                        <a:effectLst/>
                        <a:latin typeface="+mj-lt"/>
                      </a:endParaRPr>
                    </a:p>
                  </a:txBody>
                  <a:tcPr marL="1801" marR="1801" marT="1801" marB="0" anchor="b">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b">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a:solidFill>
                          <a:srgbClr val="000000"/>
                        </a:solidFill>
                        <a:effectLst/>
                        <a:latin typeface="+mj-lt"/>
                      </a:endParaRPr>
                    </a:p>
                  </a:txBody>
                  <a:tcPr marL="1801" marR="1801" marT="1801" marB="0" anchor="b"/>
                </a:tc>
                <a:tc>
                  <a:txBody>
                    <a:bodyPr/>
                    <a:lstStyle/>
                    <a:p>
                      <a:pPr algn="l" fontAlgn="b"/>
                      <a:endParaRPr lang="en-US" sz="800" b="0" i="0" u="none" strike="noStrike" dirty="0">
                        <a:solidFill>
                          <a:srgbClr val="000000"/>
                        </a:solidFill>
                        <a:effectLst/>
                        <a:latin typeface="+mj-lt"/>
                      </a:endParaRPr>
                    </a:p>
                  </a:txBody>
                  <a:tcPr marL="1801" marR="1801" marT="1801" marB="0" anchor="b"/>
                </a:tc>
                <a:tc>
                  <a:txBody>
                    <a:bodyPr/>
                    <a:lstStyle/>
                    <a:p>
                      <a:pPr algn="l" fontAlgn="b"/>
                      <a:endParaRPr lang="en-US" sz="800" b="0" i="0" u="none" strike="noStrike" dirty="0">
                        <a:solidFill>
                          <a:srgbClr val="000000"/>
                        </a:solidFill>
                        <a:effectLst/>
                        <a:latin typeface="+mj-lt"/>
                      </a:endParaRPr>
                    </a:p>
                  </a:txBody>
                  <a:tcPr marL="1801" marR="1801" marT="1801" marB="0" anchor="b"/>
                </a:tc>
                <a:extLst>
                  <a:ext uri="{0D108BD9-81ED-4DB2-BD59-A6C34878D82A}">
                    <a16:rowId xmlns:a16="http://schemas.microsoft.com/office/drawing/2014/main" val="4294611703"/>
                  </a:ext>
                </a:extLst>
              </a:tr>
              <a:tr h="126244">
                <a:tc>
                  <a:txBody>
                    <a:bodyPr/>
                    <a:lstStyle/>
                    <a:p>
                      <a:pPr algn="r" fontAlgn="b"/>
                      <a:r>
                        <a:rPr lang="en-US" sz="800" u="none" strike="noStrike" dirty="0">
                          <a:effectLst/>
                          <a:latin typeface="+mj-lt"/>
                        </a:rPr>
                        <a:t>N:</a:t>
                      </a:r>
                      <a:endParaRPr lang="en-US" sz="800" b="0" i="0" u="none" strike="noStrike" dirty="0">
                        <a:solidFill>
                          <a:srgbClr val="000000"/>
                        </a:solidFill>
                        <a:effectLst/>
                        <a:latin typeface="+mj-lt"/>
                      </a:endParaRPr>
                    </a:p>
                  </a:txBody>
                  <a:tcPr marL="1801" marR="1801" marT="1801" marB="0" anchor="b"/>
                </a:tc>
                <a:tc>
                  <a:txBody>
                    <a:bodyPr/>
                    <a:lstStyle/>
                    <a:p>
                      <a:pPr algn="ctr" fontAlgn="b"/>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ct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a:effectLst/>
                          <a:latin typeface="+mj-lt"/>
                        </a:rPr>
                        <a:t>100</a:t>
                      </a:r>
                      <a:endParaRPr lang="en-US" sz="800" b="0" i="0" u="none" strike="noStrike" dirty="0">
                        <a:solidFill>
                          <a:srgbClr val="000000"/>
                        </a:solidFill>
                        <a:effectLst/>
                        <a:latin typeface="+mj-lt"/>
                      </a:endParaRPr>
                    </a:p>
                  </a:txBody>
                  <a:tcPr marL="1801" marR="1801" marT="1801" marB="0" anchor="ctr"/>
                </a:tc>
                <a:tc>
                  <a:txBody>
                    <a:bodyPr/>
                    <a:lstStyle/>
                    <a:p>
                      <a:pPr algn="l" fontAlgn="ct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ct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l" fontAlgn="ct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dirty="0">
                          <a:effectLst/>
                          <a:latin typeface="+mj-lt"/>
                        </a:rPr>
                        <a:t>100</a:t>
                      </a:r>
                      <a:endParaRPr lang="en-US" sz="800" b="0" i="0" u="none" strike="noStrike" dirty="0">
                        <a:solidFill>
                          <a:srgbClr val="000000"/>
                        </a:solidFill>
                        <a:effectLst/>
                        <a:latin typeface="+mj-lt"/>
                      </a:endParaRPr>
                    </a:p>
                  </a:txBody>
                  <a:tcPr marL="1801" marR="1801" marT="1801" marB="0" anchor="ctr"/>
                </a:tc>
                <a:tc>
                  <a:txBody>
                    <a:bodyPr/>
                    <a:lstStyle/>
                    <a:p>
                      <a:pPr algn="ctr" fontAlgn="ctr"/>
                      <a:endParaRPr lang="en-US" sz="800" b="0" i="0" u="none" strike="noStrike" dirty="0">
                        <a:solidFill>
                          <a:srgbClr val="000000"/>
                        </a:solidFill>
                        <a:effectLst/>
                        <a:latin typeface="+mj-lt"/>
                      </a:endParaRPr>
                    </a:p>
                  </a:txBody>
                  <a:tcPr marL="1801" marR="1801" marT="1801" marB="0" anchor="ctr"/>
                </a:tc>
                <a:extLst>
                  <a:ext uri="{0D108BD9-81ED-4DB2-BD59-A6C34878D82A}">
                    <a16:rowId xmlns:a16="http://schemas.microsoft.com/office/drawing/2014/main" val="4172017764"/>
                  </a:ext>
                </a:extLst>
              </a:tr>
              <a:tr h="329997">
                <a:tc>
                  <a:txBody>
                    <a:bodyPr/>
                    <a:lstStyle/>
                    <a:p>
                      <a:pPr algn="r" fontAlgn="ctr"/>
                      <a:r>
                        <a:rPr lang="en-US" sz="800" u="none" strike="noStrike" dirty="0">
                          <a:effectLst/>
                          <a:latin typeface="+mj-lt"/>
                        </a:rPr>
                        <a:t>LR test vs. </a:t>
                      </a:r>
                      <a:r>
                        <a:rPr lang="en-US" sz="800" u="none" strike="noStrike" dirty="0" err="1">
                          <a:effectLst/>
                          <a:latin typeface="+mj-lt"/>
                        </a:rPr>
                        <a:t>nbinomial</a:t>
                      </a:r>
                      <a:r>
                        <a:rPr lang="en-US" sz="800" u="none" strike="noStrike" dirty="0">
                          <a:effectLst/>
                          <a:latin typeface="+mj-lt"/>
                        </a:rPr>
                        <a:t> model:</a:t>
                      </a:r>
                      <a:endParaRPr lang="en-US" sz="800" b="0" i="0" u="none" strike="noStrike" dirty="0">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gridSpan="3">
                  <a:txBody>
                    <a:bodyPr/>
                    <a:lstStyle/>
                    <a:p>
                      <a:pPr algn="ctr" fontAlgn="ctr"/>
                      <a:r>
                        <a:rPr lang="it-IT" sz="800" u="none" strike="noStrike" dirty="0">
                          <a:effectLst/>
                          <a:latin typeface="+mj-lt"/>
                        </a:rPr>
                        <a:t>chi2(2) = 89.96, Prob &gt; chi2 = 0.0000</a:t>
                      </a:r>
                      <a:endParaRPr lang="it-IT" sz="800" b="0" i="0" u="none" strike="noStrike" dirty="0">
                        <a:solidFill>
                          <a:srgbClr val="000000"/>
                        </a:solidFill>
                        <a:effectLst/>
                        <a:latin typeface="+mj-lt"/>
                      </a:endParaRPr>
                    </a:p>
                  </a:txBody>
                  <a:tcPr marL="89881" marR="89881" marT="44941" marB="44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gridSpan="3">
                  <a:txBody>
                    <a:bodyPr/>
                    <a:lstStyle/>
                    <a:p>
                      <a:pPr algn="ctr" fontAlgn="ctr"/>
                      <a:r>
                        <a:rPr lang="it-IT" sz="800" u="none" strike="noStrike" dirty="0">
                          <a:effectLst/>
                          <a:latin typeface="+mj-lt"/>
                        </a:rPr>
                        <a:t>chi2(2) = 93.84, Prob &gt; chi2 = 0.0000</a:t>
                      </a:r>
                      <a:endParaRPr lang="it-IT" sz="800" b="0" i="0" u="none" strike="noStrike" dirty="0">
                        <a:solidFill>
                          <a:srgbClr val="000000"/>
                        </a:solidFill>
                        <a:effectLst/>
                        <a:latin typeface="+mj-lt"/>
                      </a:endParaRPr>
                    </a:p>
                  </a:txBody>
                  <a:tcPr marL="89881" marR="89881" marT="44941" marB="44941" anchor="ct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0806563"/>
                  </a:ext>
                </a:extLst>
              </a:tr>
              <a:tr h="398770">
                <a:tc>
                  <a:txBody>
                    <a:bodyPr/>
                    <a:lstStyle/>
                    <a:p>
                      <a:pPr algn="r" fontAlgn="ctr"/>
                      <a:r>
                        <a:rPr lang="en-US" sz="800" u="none" strike="noStrike">
                          <a:effectLst/>
                          <a:latin typeface="+mj-lt"/>
                        </a:rPr>
                        <a:t>Likelihood-ratio test:</a:t>
                      </a:r>
                      <a:endParaRPr lang="en-US" sz="800" b="0" i="0" u="none" strike="noStrike">
                        <a:solidFill>
                          <a:srgbClr val="000000"/>
                        </a:solidFill>
                        <a:effectLst/>
                        <a:latin typeface="+mj-lt"/>
                      </a:endParaRPr>
                    </a:p>
                  </a:txBody>
                  <a:tcPr marL="1801" marR="1801" marT="1801" marB="0" anchor="ctr"/>
                </a:tc>
                <a:tc>
                  <a:txBody>
                    <a:bodyPr/>
                    <a:lstStyle/>
                    <a:p>
                      <a:pPr algn="ctr" fontAlgn="ct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gridSpan="3">
                  <a:txBody>
                    <a:bodyPr/>
                    <a:lstStyle/>
                    <a:p>
                      <a:pPr algn="ctr" fontAlgn="ctr"/>
                      <a:r>
                        <a:rPr lang="it-IT" sz="800" u="none" strike="noStrike" dirty="0">
                          <a:effectLst/>
                          <a:latin typeface="+mj-lt"/>
                        </a:rPr>
                        <a:t>[m2 nested in m5] LR chi2(1)=28.01</a:t>
                      </a:r>
                      <a:br>
                        <a:rPr lang="it-IT" sz="800" u="none" strike="noStrike" dirty="0">
                          <a:effectLst/>
                          <a:latin typeface="+mj-lt"/>
                        </a:rPr>
                      </a:br>
                      <a:r>
                        <a:rPr lang="it-IT" sz="800" u="none" strike="noStrike" dirty="0">
                          <a:effectLst/>
                          <a:latin typeface="+mj-lt"/>
                        </a:rPr>
                        <a:t>Prob &gt; chi2=0.0000</a:t>
                      </a:r>
                      <a:endParaRPr lang="it-IT" sz="800" b="0" i="0" u="none" strike="noStrike" dirty="0">
                        <a:solidFill>
                          <a:srgbClr val="000000"/>
                        </a:solidFill>
                        <a:effectLst/>
                        <a:latin typeface="+mj-lt"/>
                      </a:endParaRPr>
                    </a:p>
                  </a:txBody>
                  <a:tcPr marL="89881" marR="89881" marT="44941" marB="44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gridSpan="3">
                  <a:txBody>
                    <a:bodyPr/>
                    <a:lstStyle/>
                    <a:p>
                      <a:pPr algn="ctr" fontAlgn="ctr"/>
                      <a:r>
                        <a:rPr lang="it-IT" sz="800" u="none" strike="noStrike" dirty="0">
                          <a:effectLst/>
                          <a:latin typeface="+mj-lt"/>
                        </a:rPr>
                        <a:t>[m2 nested in m6] LR chi2(1)=15.19</a:t>
                      </a:r>
                      <a:br>
                        <a:rPr lang="it-IT" sz="800" u="none" strike="noStrike" dirty="0">
                          <a:effectLst/>
                          <a:latin typeface="+mj-lt"/>
                        </a:rPr>
                      </a:br>
                      <a:r>
                        <a:rPr lang="it-IT" sz="800" u="none" strike="noStrike" dirty="0">
                          <a:effectLst/>
                          <a:latin typeface="+mj-lt"/>
                        </a:rPr>
                        <a:t>Prob &gt; chi2=0.0005</a:t>
                      </a:r>
                      <a:endParaRPr lang="it-IT" sz="800" b="0" i="0" u="none" strike="noStrike" dirty="0">
                        <a:solidFill>
                          <a:srgbClr val="000000"/>
                        </a:solidFill>
                        <a:effectLst/>
                        <a:latin typeface="+mj-lt"/>
                      </a:endParaRPr>
                    </a:p>
                  </a:txBody>
                  <a:tcPr marL="89881" marR="89881" marT="44941" marB="44941" anchor="ct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8403947"/>
                  </a:ext>
                </a:extLst>
              </a:tr>
              <a:tr h="164856">
                <a:tc>
                  <a:txBody>
                    <a:bodyPr/>
                    <a:lstStyle/>
                    <a:p>
                      <a:pPr algn="r" fontAlgn="ctr"/>
                      <a:r>
                        <a:rPr lang="en-US" sz="800" u="none" strike="noStrike" dirty="0">
                          <a:effectLst/>
                          <a:latin typeface="+mj-lt"/>
                        </a:rPr>
                        <a:t>AIC:</a:t>
                      </a:r>
                      <a:endParaRPr lang="en-US" sz="800" b="0" i="0" u="none" strike="noStrike" dirty="0">
                        <a:solidFill>
                          <a:srgbClr val="000000"/>
                        </a:solidFill>
                        <a:effectLst/>
                        <a:latin typeface="+mj-lt"/>
                      </a:endParaRPr>
                    </a:p>
                  </a:txBody>
                  <a:tcPr marL="1801" marR="1801" marT="1801" marB="0" anchor="ctr"/>
                </a:tc>
                <a:tc>
                  <a:txBody>
                    <a:bodyPr/>
                    <a:lstStyle/>
                    <a:p>
                      <a:pPr algn="ctr" fontAlgn="ct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gridSpan="3">
                  <a:txBody>
                    <a:bodyPr/>
                    <a:lstStyle/>
                    <a:p>
                      <a:pPr algn="ctr" fontAlgn="ctr"/>
                      <a:r>
                        <a:rPr lang="en-US" sz="800" u="none" strike="noStrike" dirty="0">
                          <a:effectLst/>
                          <a:latin typeface="+mj-lt"/>
                        </a:rPr>
                        <a:t>1622.469</a:t>
                      </a:r>
                      <a:endParaRPr lang="en-US" sz="800" b="0" i="0" u="none" strike="noStrike" dirty="0">
                        <a:solidFill>
                          <a:srgbClr val="000000"/>
                        </a:solidFill>
                        <a:effectLst/>
                        <a:latin typeface="+mj-lt"/>
                      </a:endParaRPr>
                    </a:p>
                  </a:txBody>
                  <a:tcPr marL="89881" marR="89881" marT="44941" marB="44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gridSpan="3">
                  <a:txBody>
                    <a:bodyPr/>
                    <a:lstStyle/>
                    <a:p>
                      <a:pPr algn="ctr" fontAlgn="ctr"/>
                      <a:r>
                        <a:rPr lang="en-US" sz="800" u="none" strike="noStrike" dirty="0">
                          <a:effectLst/>
                          <a:latin typeface="+mj-lt"/>
                        </a:rPr>
                        <a:t>1637.286</a:t>
                      </a:r>
                      <a:endParaRPr lang="en-US" sz="800" b="0" i="0" u="none" strike="noStrike" dirty="0">
                        <a:solidFill>
                          <a:srgbClr val="000000"/>
                        </a:solidFill>
                        <a:effectLst/>
                        <a:latin typeface="+mj-lt"/>
                      </a:endParaRPr>
                    </a:p>
                  </a:txBody>
                  <a:tcPr marL="89881" marR="89881" marT="44941" marB="44941" anchor="ct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026417"/>
                  </a:ext>
                </a:extLst>
              </a:tr>
              <a:tr h="118154">
                <a:tc>
                  <a:txBody>
                    <a:bodyPr/>
                    <a:lstStyle/>
                    <a:p>
                      <a:pPr algn="r" fontAlgn="ctr"/>
                      <a:r>
                        <a:rPr lang="en-US" sz="800" u="none" strike="noStrike">
                          <a:effectLst/>
                          <a:latin typeface="+mj-lt"/>
                        </a:rPr>
                        <a:t>BIC:</a:t>
                      </a:r>
                      <a:endParaRPr lang="en-US" sz="800" b="0" i="0" u="none" strike="noStrike">
                        <a:solidFill>
                          <a:srgbClr val="000000"/>
                        </a:solidFill>
                        <a:effectLst/>
                        <a:latin typeface="+mj-lt"/>
                      </a:endParaRPr>
                    </a:p>
                  </a:txBody>
                  <a:tcPr marL="1801" marR="1801" marT="1801" marB="0" anchor="ctr"/>
                </a:tc>
                <a:tc>
                  <a:txBody>
                    <a:bodyPr/>
                    <a:lstStyle/>
                    <a:p>
                      <a:pPr algn="ctr" fontAlgn="ct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gridSpan="3">
                  <a:txBody>
                    <a:bodyPr/>
                    <a:lstStyle/>
                    <a:p>
                      <a:pPr algn="ctr" fontAlgn="ctr"/>
                      <a:r>
                        <a:rPr lang="en-US" sz="800" u="none" strike="noStrike" dirty="0">
                          <a:effectLst/>
                          <a:latin typeface="+mj-lt"/>
                        </a:rPr>
                        <a:t>1656.337</a:t>
                      </a:r>
                      <a:endParaRPr lang="en-US" sz="800" b="0" i="0" u="none" strike="noStrike" dirty="0">
                        <a:solidFill>
                          <a:srgbClr val="000000"/>
                        </a:solidFill>
                        <a:effectLst/>
                        <a:latin typeface="+mj-lt"/>
                      </a:endParaRPr>
                    </a:p>
                  </a:txBody>
                  <a:tcPr marL="89881" marR="89881" marT="44941" marB="44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gridSpan="3">
                  <a:txBody>
                    <a:bodyPr/>
                    <a:lstStyle/>
                    <a:p>
                      <a:pPr algn="ctr" fontAlgn="ctr"/>
                      <a:r>
                        <a:rPr lang="en-US" sz="800" u="none" strike="noStrike">
                          <a:effectLst/>
                          <a:latin typeface="+mj-lt"/>
                        </a:rPr>
                        <a:t>1673.758</a:t>
                      </a:r>
                      <a:endParaRPr lang="en-US" sz="800" b="0" i="0" u="none" strike="noStrike">
                        <a:solidFill>
                          <a:srgbClr val="000000"/>
                        </a:solidFill>
                        <a:effectLst/>
                        <a:latin typeface="+mj-lt"/>
                      </a:endParaRPr>
                    </a:p>
                  </a:txBody>
                  <a:tcPr marL="89881" marR="89881" marT="44941" marB="44941" anchor="ct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3477989"/>
                  </a:ext>
                </a:extLst>
              </a:tr>
              <a:tr h="207993">
                <a:tc>
                  <a:txBody>
                    <a:bodyPr/>
                    <a:lstStyle/>
                    <a:p>
                      <a:pPr algn="r" fontAlgn="ctr"/>
                      <a:r>
                        <a:rPr lang="en-US" sz="800" u="none" strike="noStrike" baseline="30000">
                          <a:effectLst/>
                          <a:latin typeface="+mj-lt"/>
                        </a:rPr>
                        <a:t>a </a:t>
                      </a:r>
                      <a:r>
                        <a:rPr lang="en-US" sz="800" u="none" strike="noStrike">
                          <a:effectLst/>
                          <a:latin typeface="+mj-lt"/>
                        </a:rPr>
                        <a:t>Fixed-effects only Pseudo-R</a:t>
                      </a:r>
                      <a:r>
                        <a:rPr lang="en-US" sz="800" u="none" strike="noStrike" baseline="30000">
                          <a:effectLst/>
                          <a:latin typeface="+mj-lt"/>
                        </a:rPr>
                        <a:t>2</a:t>
                      </a:r>
                      <a:endParaRPr lang="en-US" sz="800" b="0" i="0" u="none" strike="noStrike">
                        <a:solidFill>
                          <a:srgbClr val="000000"/>
                        </a:solidFill>
                        <a:effectLst/>
                        <a:latin typeface="+mj-lt"/>
                      </a:endParaRPr>
                    </a:p>
                  </a:txBody>
                  <a:tcPr marL="1801" marR="1801" marT="1801" marB="0" anchor="ctr"/>
                </a:tc>
                <a:tc>
                  <a:txBody>
                    <a:bodyPr/>
                    <a:lstStyle/>
                    <a:p>
                      <a:pPr algn="ctr" fontAlgn="ct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gridSpan="3">
                  <a:txBody>
                    <a:bodyPr/>
                    <a:lstStyle/>
                    <a:p>
                      <a:pPr algn="ctr" fontAlgn="ctr"/>
                      <a:r>
                        <a:rPr lang="en-US" sz="800" u="none" strike="noStrike" dirty="0">
                          <a:effectLst/>
                          <a:latin typeface="+mj-lt"/>
                        </a:rPr>
                        <a:t>0.75</a:t>
                      </a:r>
                      <a:endParaRPr lang="en-US" sz="800" b="0" i="0" u="none" strike="noStrike" dirty="0">
                        <a:solidFill>
                          <a:srgbClr val="000000"/>
                        </a:solidFill>
                        <a:effectLst/>
                        <a:latin typeface="+mj-lt"/>
                      </a:endParaRPr>
                    </a:p>
                  </a:txBody>
                  <a:tcPr marL="89881" marR="89881" marT="44941" marB="44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gridSpan="3">
                  <a:txBody>
                    <a:bodyPr/>
                    <a:lstStyle/>
                    <a:p>
                      <a:pPr algn="ctr" fontAlgn="ctr"/>
                      <a:r>
                        <a:rPr lang="en-US" sz="800" u="none" strike="noStrike" dirty="0">
                          <a:effectLst/>
                          <a:latin typeface="+mj-lt"/>
                        </a:rPr>
                        <a:t>0.70</a:t>
                      </a:r>
                      <a:endParaRPr lang="en-US" sz="800" b="0" i="0" u="none" strike="noStrike" dirty="0">
                        <a:solidFill>
                          <a:srgbClr val="000000"/>
                        </a:solidFill>
                        <a:effectLst/>
                        <a:latin typeface="+mj-lt"/>
                      </a:endParaRPr>
                    </a:p>
                  </a:txBody>
                  <a:tcPr marL="89881" marR="89881" marT="44941" marB="44941" anchor="ct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1355871"/>
                  </a:ext>
                </a:extLst>
              </a:tr>
              <a:tr h="122117">
                <a:tc>
                  <a:txBody>
                    <a:bodyPr/>
                    <a:lstStyle/>
                    <a:p>
                      <a:pPr algn="r" fontAlgn="b"/>
                      <a:r>
                        <a:rPr lang="en-US" sz="800" u="none" strike="noStrike" baseline="30000">
                          <a:effectLst/>
                          <a:latin typeface="+mj-lt"/>
                        </a:rPr>
                        <a:t>a </a:t>
                      </a:r>
                      <a:r>
                        <a:rPr lang="en-US" sz="800" u="none" strike="noStrike">
                          <a:effectLst/>
                          <a:latin typeface="+mj-lt"/>
                        </a:rPr>
                        <a:t>Total-effects Pseudo-R</a:t>
                      </a:r>
                      <a:r>
                        <a:rPr lang="en-US" sz="800" u="none" strike="noStrike" baseline="30000">
                          <a:effectLst/>
                          <a:latin typeface="+mj-lt"/>
                        </a:rPr>
                        <a:t>2</a:t>
                      </a:r>
                      <a:endParaRPr lang="en-US" sz="800" b="0" i="0" u="none" strike="noStrike">
                        <a:solidFill>
                          <a:srgbClr val="000000"/>
                        </a:solidFill>
                        <a:effectLst/>
                        <a:latin typeface="+mj-lt"/>
                      </a:endParaRPr>
                    </a:p>
                  </a:txBody>
                  <a:tcPr marL="1801" marR="1801" marT="1801" marB="0" anchor="b"/>
                </a:tc>
                <a:tc>
                  <a:txBody>
                    <a:bodyPr/>
                    <a:lstStyle/>
                    <a:p>
                      <a:pPr algn="ctr" fontAlgn="b"/>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gridSpan="3">
                  <a:txBody>
                    <a:bodyPr/>
                    <a:lstStyle/>
                    <a:p>
                      <a:pPr algn="ctr" fontAlgn="ctr"/>
                      <a:r>
                        <a:rPr lang="en-US" sz="800" u="none" strike="noStrike" dirty="0">
                          <a:effectLst/>
                          <a:latin typeface="+mj-lt"/>
                        </a:rPr>
                        <a:t>0.90</a:t>
                      </a:r>
                      <a:endParaRPr lang="en-US" sz="800" b="0" i="0" u="none" strike="noStrike" dirty="0">
                        <a:solidFill>
                          <a:srgbClr val="000000"/>
                        </a:solidFill>
                        <a:effectLst/>
                        <a:latin typeface="+mj-lt"/>
                      </a:endParaRPr>
                    </a:p>
                  </a:txBody>
                  <a:tcPr marL="89881" marR="89881" marT="44941" marB="44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gridSpan="3">
                  <a:txBody>
                    <a:bodyPr/>
                    <a:lstStyle/>
                    <a:p>
                      <a:pPr algn="ctr" fontAlgn="ctr"/>
                      <a:r>
                        <a:rPr lang="en-US" sz="800" u="none" strike="noStrike" dirty="0">
                          <a:effectLst/>
                          <a:latin typeface="+mj-lt"/>
                        </a:rPr>
                        <a:t>0.88</a:t>
                      </a:r>
                      <a:endParaRPr lang="en-US" sz="800" b="0" i="0" u="none" strike="noStrike" dirty="0">
                        <a:solidFill>
                          <a:srgbClr val="000000"/>
                        </a:solidFill>
                        <a:effectLst/>
                        <a:latin typeface="+mj-lt"/>
                      </a:endParaRPr>
                    </a:p>
                  </a:txBody>
                  <a:tcPr marL="89881" marR="89881" marT="44941" marB="44941" anchor="ct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6386890"/>
                  </a:ext>
                </a:extLst>
              </a:tr>
              <a:tr h="0">
                <a:tc>
                  <a:txBody>
                    <a:bodyPr/>
                    <a:lstStyle/>
                    <a:p>
                      <a:pPr algn="l" fontAlgn="b"/>
                      <a:r>
                        <a:rPr lang="en-US" sz="800" u="none" strike="noStrike" dirty="0">
                          <a:effectLst/>
                          <a:latin typeface="+mj-lt"/>
                        </a:rPr>
                        <a:t> </a:t>
                      </a:r>
                      <a:endParaRPr lang="en-US" sz="800" b="0" i="0" u="none" strike="noStrike" dirty="0">
                        <a:solidFill>
                          <a:srgbClr val="000000"/>
                        </a:solidFill>
                        <a:effectLst/>
                        <a:latin typeface="+mj-lt"/>
                      </a:endParaRPr>
                    </a:p>
                  </a:txBody>
                  <a:tcPr marL="1801" marR="1801" marT="1801" marB="0" anchor="b"/>
                </a:tc>
                <a:tc>
                  <a:txBody>
                    <a:bodyPr/>
                    <a:lstStyle/>
                    <a:p>
                      <a:pPr algn="ctr"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gridSpan="3">
                  <a:txBody>
                    <a:bodyPr/>
                    <a:lstStyle/>
                    <a:p>
                      <a:pPr algn="ctr" fontAlgn="b"/>
                      <a:r>
                        <a:rPr lang="en-US" sz="800" u="none" strike="noStrike">
                          <a:effectLst/>
                          <a:latin typeface="+mj-lt"/>
                        </a:rPr>
                        <a:t> </a:t>
                      </a:r>
                      <a:endParaRPr lang="en-US" sz="800" b="0" i="0" u="none" strike="noStrike">
                        <a:solidFill>
                          <a:srgbClr val="000000"/>
                        </a:solidFill>
                        <a:effectLst/>
                        <a:latin typeface="+mj-lt"/>
                      </a:endParaRPr>
                    </a:p>
                  </a:txBody>
                  <a:tcPr marL="89881" marR="89881" marT="44941" marB="449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b">
                    <a:lnL w="12700" cap="flat" cmpd="sng" algn="ctr">
                      <a:solidFill>
                        <a:schemeClr val="tx1"/>
                      </a:solidFill>
                      <a:prstDash val="solid"/>
                      <a:round/>
                      <a:headEnd type="none" w="med" len="med"/>
                      <a:tailEnd type="none" w="med" len="med"/>
                    </a:lnL>
                  </a:tcPr>
                </a:tc>
                <a:tc gridSpan="3">
                  <a:txBody>
                    <a:bodyPr/>
                    <a:lstStyle/>
                    <a:p>
                      <a:pPr algn="ctr" fontAlgn="b"/>
                      <a:r>
                        <a:rPr lang="en-US" sz="800" u="none" strike="noStrike" dirty="0">
                          <a:effectLst/>
                          <a:latin typeface="+mj-lt"/>
                        </a:rPr>
                        <a:t> </a:t>
                      </a:r>
                      <a:endParaRPr lang="en-US" sz="800" b="0" i="0" u="none" strike="noStrike" dirty="0">
                        <a:solidFill>
                          <a:srgbClr val="000000"/>
                        </a:solidFill>
                        <a:effectLst/>
                        <a:latin typeface="+mj-lt"/>
                      </a:endParaRPr>
                    </a:p>
                  </a:txBody>
                  <a:tcPr marL="89881" marR="89881" marT="44941" marB="44941"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5816647"/>
                  </a:ext>
                </a:extLst>
              </a:tr>
              <a:tr h="126244">
                <a:tc>
                  <a:txBody>
                    <a:bodyPr/>
                    <a:lstStyle/>
                    <a:p>
                      <a:pPr algn="r" fontAlgn="ctr"/>
                      <a:r>
                        <a:rPr lang="en-US" sz="800" u="none" strike="noStrike">
                          <a:effectLst/>
                          <a:latin typeface="+mj-lt"/>
                        </a:rPr>
                        <a:t>DV: Avg. Weekday Boardings</a:t>
                      </a:r>
                      <a:endParaRPr lang="en-US" sz="800" b="1"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 </a:t>
                      </a:r>
                      <a:endParaRPr lang="en-US" sz="800" b="1" i="1"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a:effectLst/>
                          <a:latin typeface="+mj-lt"/>
                        </a:rPr>
                        <a:t>IRR</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a:effectLst/>
                          <a:latin typeface="+mj-lt"/>
                        </a:rPr>
                        <a:t>p</a:t>
                      </a:r>
                      <a:endParaRPr lang="en-US" sz="800" b="0" i="1" u="none" strike="noStrike" dirty="0">
                        <a:solidFill>
                          <a:srgbClr val="000000"/>
                        </a:solidFill>
                        <a:effectLst/>
                        <a:latin typeface="+mj-lt"/>
                      </a:endParaRPr>
                    </a:p>
                  </a:txBody>
                  <a:tcPr marL="1801" marR="1801" marT="1801" marB="0" anchor="ctr"/>
                </a:tc>
                <a:tc>
                  <a:txBody>
                    <a:bodyPr/>
                    <a:lstStyle/>
                    <a:p>
                      <a:pPr algn="ctr" fontAlgn="ctr"/>
                      <a:r>
                        <a:rPr lang="en-US" sz="800" u="none" strike="noStrike" dirty="0">
                          <a:effectLst/>
                          <a:latin typeface="+mj-lt"/>
                        </a:rPr>
                        <a:t>sig.</a:t>
                      </a:r>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ctr"/>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IRR</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p</a:t>
                      </a:r>
                      <a:endParaRPr lang="en-US" sz="800" b="0" i="1" u="none" strike="noStrike" dirty="0">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sig.</a:t>
                      </a:r>
                      <a:endParaRPr lang="en-US" sz="800" b="0" i="1" u="none" strike="noStrike" dirty="0">
                        <a:solidFill>
                          <a:srgbClr val="000000"/>
                        </a:solidFill>
                        <a:effectLst/>
                        <a:latin typeface="+mj-lt"/>
                      </a:endParaRPr>
                    </a:p>
                  </a:txBody>
                  <a:tcPr marL="1801" marR="1801" marT="1801" marB="0" anchor="ctr"/>
                </a:tc>
                <a:extLst>
                  <a:ext uri="{0D108BD9-81ED-4DB2-BD59-A6C34878D82A}">
                    <a16:rowId xmlns:a16="http://schemas.microsoft.com/office/drawing/2014/main" val="3800032135"/>
                  </a:ext>
                </a:extLst>
              </a:tr>
              <a:tr h="126244">
                <a:tc>
                  <a:txBody>
                    <a:bodyPr/>
                    <a:lstStyle/>
                    <a:p>
                      <a:pPr algn="l" fontAlgn="b"/>
                      <a:r>
                        <a:rPr lang="en-US" sz="800" b="1" u="none" strike="noStrike" dirty="0">
                          <a:effectLst/>
                          <a:latin typeface="+mj-lt"/>
                        </a:rPr>
                        <a:t>Fixed-effects:</a:t>
                      </a:r>
                      <a:endParaRPr lang="en-US" sz="800" b="1" i="1" u="none" strike="noStrike" dirty="0">
                        <a:solidFill>
                          <a:srgbClr val="000000"/>
                        </a:solidFill>
                        <a:effectLst/>
                        <a:latin typeface="+mj-lt"/>
                      </a:endParaRPr>
                    </a:p>
                  </a:txBody>
                  <a:tcPr marL="1801" marR="1801" marT="1801" marB="0" anchor="b"/>
                </a:tc>
                <a:tc>
                  <a:txBody>
                    <a:bodyPr/>
                    <a:lstStyle/>
                    <a:p>
                      <a:pPr algn="ctr" fontAlgn="b"/>
                      <a:endParaRPr lang="en-US" sz="800" b="0" i="1"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mj-lt"/>
                      </a:endParaRPr>
                    </a:p>
                  </a:txBody>
                  <a:tcPr marL="1801" marR="1801" marT="1801" marB="0" anchor="b">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a:solidFill>
                          <a:srgbClr val="000000"/>
                        </a:solidFill>
                        <a:effectLst/>
                        <a:latin typeface="+mj-lt"/>
                      </a:endParaRPr>
                    </a:p>
                  </a:txBody>
                  <a:tcPr marL="1801" marR="1801" marT="1801" marB="0" anchor="b"/>
                </a:tc>
                <a:tc>
                  <a:txBody>
                    <a:bodyPr/>
                    <a:lstStyle/>
                    <a:p>
                      <a:pPr algn="l" fontAlgn="b"/>
                      <a:endParaRPr lang="en-US" sz="800" b="0" i="0" u="none" strike="noStrike">
                        <a:solidFill>
                          <a:srgbClr val="000000"/>
                        </a:solidFill>
                        <a:effectLst/>
                        <a:latin typeface="+mj-lt"/>
                      </a:endParaRPr>
                    </a:p>
                  </a:txBody>
                  <a:tcPr marL="1801" marR="1801" marT="1801" marB="0" anchor="b">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b">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mj-lt"/>
                      </a:endParaRPr>
                    </a:p>
                  </a:txBody>
                  <a:tcPr marL="1801" marR="1801" marT="1801" marB="0" anchor="b"/>
                </a:tc>
                <a:tc>
                  <a:txBody>
                    <a:bodyPr/>
                    <a:lstStyle/>
                    <a:p>
                      <a:pPr algn="l" fontAlgn="b"/>
                      <a:endParaRPr lang="en-US" sz="800" b="0" i="0" u="none" strike="noStrike">
                        <a:solidFill>
                          <a:srgbClr val="000000"/>
                        </a:solidFill>
                        <a:effectLst/>
                        <a:latin typeface="+mj-lt"/>
                      </a:endParaRPr>
                    </a:p>
                  </a:txBody>
                  <a:tcPr marL="1801" marR="1801" marT="1801" marB="0" anchor="b"/>
                </a:tc>
                <a:tc>
                  <a:txBody>
                    <a:bodyPr/>
                    <a:lstStyle/>
                    <a:p>
                      <a:pPr algn="l" fontAlgn="b"/>
                      <a:endParaRPr lang="en-US" sz="800" b="0" i="0" u="none" strike="noStrike">
                        <a:solidFill>
                          <a:srgbClr val="000000"/>
                        </a:solidFill>
                        <a:effectLst/>
                        <a:latin typeface="+mj-lt"/>
                      </a:endParaRPr>
                    </a:p>
                  </a:txBody>
                  <a:tcPr marL="1801" marR="1801" marT="1801" marB="0" anchor="b"/>
                </a:tc>
                <a:extLst>
                  <a:ext uri="{0D108BD9-81ED-4DB2-BD59-A6C34878D82A}">
                    <a16:rowId xmlns:a16="http://schemas.microsoft.com/office/drawing/2014/main" val="3840186392"/>
                  </a:ext>
                </a:extLst>
              </a:tr>
              <a:tr h="126244">
                <a:tc>
                  <a:txBody>
                    <a:bodyPr/>
                    <a:lstStyle/>
                    <a:p>
                      <a:pPr algn="r" fontAlgn="b"/>
                      <a:r>
                        <a:rPr lang="en-US" sz="800" u="none" strike="noStrike" dirty="0">
                          <a:effectLst/>
                          <a:latin typeface="+mj-lt"/>
                        </a:rPr>
                        <a:t>Population</a:t>
                      </a:r>
                      <a:endParaRPr lang="en-US" sz="800" b="0" i="0" u="none" strike="noStrike" dirty="0">
                        <a:solidFill>
                          <a:srgbClr val="000000"/>
                        </a:solidFill>
                        <a:effectLst/>
                        <a:latin typeface="+mj-lt"/>
                      </a:endParaRPr>
                    </a:p>
                  </a:txBody>
                  <a:tcPr marL="1801" marR="1801" marT="1801" marB="0" anchor="ctr"/>
                </a:tc>
                <a:tc>
                  <a:txBody>
                    <a:bodyPr/>
                    <a:lstStyle/>
                    <a:p>
                      <a:pPr algn="ctr" fontAlgn="b"/>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dirty="0">
                          <a:effectLst/>
                          <a:latin typeface="+mj-lt"/>
                        </a:rPr>
                        <a:t>1.015</a:t>
                      </a:r>
                      <a:endParaRPr lang="en-US" sz="800" b="0" i="0" u="none" strike="noStrike" dirty="0">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1.015</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4172049798"/>
                  </a:ext>
                </a:extLst>
              </a:tr>
              <a:tr h="250720">
                <a:tc>
                  <a:txBody>
                    <a:bodyPr/>
                    <a:lstStyle/>
                    <a:p>
                      <a:pPr algn="r" fontAlgn="b"/>
                      <a:r>
                        <a:rPr lang="en-US" sz="800" u="none" strike="noStrike">
                          <a:effectLst/>
                          <a:latin typeface="+mj-lt"/>
                        </a:rPr>
                        <a:t>Jobs</a:t>
                      </a:r>
                      <a:endParaRPr lang="en-US" sz="800" b="0" i="0" u="none" strike="noStrike">
                        <a:solidFill>
                          <a:srgbClr val="000000"/>
                        </a:solidFill>
                        <a:effectLst/>
                        <a:latin typeface="+mj-lt"/>
                      </a:endParaRPr>
                    </a:p>
                  </a:txBody>
                  <a:tcPr marL="1801" marR="1801" marT="1801" marB="0" anchor="ctr"/>
                </a:tc>
                <a:tc>
                  <a:txBody>
                    <a:bodyPr/>
                    <a:lstStyle/>
                    <a:p>
                      <a:pPr algn="ctr" fontAlgn="b"/>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baseline="30000">
                          <a:effectLst/>
                          <a:latin typeface="+mj-lt"/>
                        </a:rPr>
                        <a:t>b</a:t>
                      </a:r>
                      <a:r>
                        <a:rPr lang="en-US" sz="800" u="none" strike="noStrike">
                          <a:effectLst/>
                          <a:latin typeface="+mj-lt"/>
                        </a:rPr>
                        <a:t> not used</a:t>
                      </a:r>
                      <a:endParaRPr lang="en-US" sz="800" b="0" i="1"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baseline="30000" dirty="0">
                          <a:effectLst/>
                          <a:latin typeface="+mj-lt"/>
                        </a:rPr>
                        <a:t>b</a:t>
                      </a:r>
                      <a:r>
                        <a:rPr lang="en-US" sz="800" u="none" strike="noStrike" dirty="0">
                          <a:effectLst/>
                          <a:latin typeface="+mj-lt"/>
                        </a:rPr>
                        <a:t> not used</a:t>
                      </a:r>
                      <a:endParaRPr lang="en-US" sz="800" b="0" i="1" u="none" strike="noStrike" dirty="0">
                        <a:solidFill>
                          <a:srgbClr val="000000"/>
                        </a:solidFill>
                        <a:effectLst/>
                        <a:latin typeface="+mj-lt"/>
                      </a:endParaRPr>
                    </a:p>
                  </a:txBody>
                  <a:tcPr marL="1801" marR="1801" marT="1801" marB="0" anchor="ctr"/>
                </a:tc>
                <a:tc>
                  <a:txBody>
                    <a:bodyPr/>
                    <a:lstStyle/>
                    <a:p>
                      <a:pPr algn="ctr" fontAlgn="ctr"/>
                      <a:r>
                        <a:rPr lang="en-US" sz="800" u="none" strike="noStrike" baseline="30000">
                          <a:effectLst/>
                          <a:latin typeface="+mj-lt"/>
                        </a:rPr>
                        <a:t>b</a:t>
                      </a:r>
                      <a:r>
                        <a:rPr lang="en-US" sz="800" u="none" strike="noStrike">
                          <a:effectLst/>
                          <a:latin typeface="+mj-lt"/>
                        </a:rPr>
                        <a:t> not used</a:t>
                      </a:r>
                      <a:endParaRPr lang="en-US" sz="800" b="0" i="1"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1.088</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0.093</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1075241019"/>
                  </a:ext>
                </a:extLst>
              </a:tr>
              <a:tr h="126244">
                <a:tc>
                  <a:txBody>
                    <a:bodyPr/>
                    <a:lstStyle/>
                    <a:p>
                      <a:pPr algn="r" fontAlgn="b"/>
                      <a:r>
                        <a:rPr lang="en-US" sz="800" u="none" strike="noStrike" dirty="0">
                          <a:effectLst/>
                          <a:latin typeface="+mj-lt"/>
                        </a:rPr>
                        <a:t>Number of Parking Spaces</a:t>
                      </a:r>
                      <a:endParaRPr lang="en-US" sz="800" b="0" i="0" u="none" strike="noStrike" dirty="0">
                        <a:solidFill>
                          <a:srgbClr val="000000"/>
                        </a:solidFill>
                        <a:effectLst/>
                        <a:latin typeface="+mj-lt"/>
                      </a:endParaRPr>
                    </a:p>
                  </a:txBody>
                  <a:tcPr marL="1801" marR="1801" marT="1801" marB="0" anchor="ctr"/>
                </a:tc>
                <a:tc>
                  <a:txBody>
                    <a:bodyPr/>
                    <a:lstStyle/>
                    <a:p>
                      <a:pPr algn="ctr" fontAlgn="b"/>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dirty="0">
                          <a:effectLst/>
                          <a:latin typeface="+mj-lt"/>
                        </a:rPr>
                        <a:t>1.001</a:t>
                      </a:r>
                      <a:endParaRPr lang="en-US" sz="800" b="0" i="0" u="none" strike="noStrike" dirty="0">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1.001</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2387075817"/>
                  </a:ext>
                </a:extLst>
              </a:tr>
              <a:tr h="126244">
                <a:tc>
                  <a:txBody>
                    <a:bodyPr/>
                    <a:lstStyle/>
                    <a:p>
                      <a:pPr algn="r" fontAlgn="b"/>
                      <a:r>
                        <a:rPr lang="en-US" sz="800" u="none" strike="noStrike">
                          <a:effectLst/>
                          <a:latin typeface="+mj-lt"/>
                        </a:rPr>
                        <a:t>OneWay Service</a:t>
                      </a:r>
                      <a:endParaRPr lang="en-US" sz="800" b="0" i="0" u="none" strike="noStrike">
                        <a:solidFill>
                          <a:srgbClr val="000000"/>
                        </a:solidFill>
                        <a:effectLst/>
                        <a:latin typeface="+mj-lt"/>
                      </a:endParaRPr>
                    </a:p>
                  </a:txBody>
                  <a:tcPr marL="1801" marR="1801" marT="1801" marB="0" anchor="ctr"/>
                </a:tc>
                <a:tc>
                  <a:txBody>
                    <a:bodyPr/>
                    <a:lstStyle/>
                    <a:p>
                      <a:pPr algn="ctr" fontAlgn="b"/>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a:effectLst/>
                          <a:latin typeface="+mj-lt"/>
                        </a:rPr>
                        <a:t>0.197</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0.241</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3369216022"/>
                  </a:ext>
                </a:extLst>
              </a:tr>
              <a:tr h="126244">
                <a:tc>
                  <a:txBody>
                    <a:bodyPr/>
                    <a:lstStyle/>
                    <a:p>
                      <a:pPr algn="r" fontAlgn="b"/>
                      <a:r>
                        <a:rPr lang="en-US" sz="800" u="none" strike="noStrike">
                          <a:effectLst/>
                          <a:latin typeface="+mj-lt"/>
                        </a:rPr>
                        <a:t>Terminal</a:t>
                      </a:r>
                      <a:endParaRPr lang="en-US" sz="800" b="0" i="0" u="none" strike="noStrike">
                        <a:solidFill>
                          <a:srgbClr val="000000"/>
                        </a:solidFill>
                        <a:effectLst/>
                        <a:latin typeface="+mj-lt"/>
                      </a:endParaRPr>
                    </a:p>
                  </a:txBody>
                  <a:tcPr marL="1801" marR="1801" marT="1801" marB="0" anchor="ctr"/>
                </a:tc>
                <a:tc>
                  <a:txBody>
                    <a:bodyPr/>
                    <a:lstStyle/>
                    <a:p>
                      <a:pPr algn="ctr" fontAlgn="b"/>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a:effectLst/>
                          <a:latin typeface="+mj-lt"/>
                        </a:rPr>
                        <a:t>5.552</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a:effectLst/>
                          <a:latin typeface="+mj-lt"/>
                        </a:rPr>
                        <a:t>0.000</a:t>
                      </a:r>
                      <a:endParaRPr lang="en-US" sz="800" b="0" i="1" u="none" strike="noStrike" dirty="0">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4.347</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4098659002"/>
                  </a:ext>
                </a:extLst>
              </a:tr>
              <a:tr h="126244">
                <a:tc>
                  <a:txBody>
                    <a:bodyPr/>
                    <a:lstStyle/>
                    <a:p>
                      <a:pPr algn="r" fontAlgn="b"/>
                      <a:r>
                        <a:rPr lang="en-US" sz="800" u="none" strike="noStrike">
                          <a:effectLst/>
                          <a:latin typeface="+mj-lt"/>
                        </a:rPr>
                        <a:t>Transfer Hub</a:t>
                      </a:r>
                      <a:endParaRPr lang="en-US" sz="800" b="0" i="0" u="none" strike="noStrike">
                        <a:solidFill>
                          <a:srgbClr val="000000"/>
                        </a:solidFill>
                        <a:effectLst/>
                        <a:latin typeface="+mj-lt"/>
                      </a:endParaRPr>
                    </a:p>
                  </a:txBody>
                  <a:tcPr marL="1801" marR="1801" marT="1801" marB="0" anchor="ctr"/>
                </a:tc>
                <a:tc>
                  <a:txBody>
                    <a:bodyPr/>
                    <a:lstStyle/>
                    <a:p>
                      <a:pPr algn="ctr" fontAlgn="b"/>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dirty="0">
                          <a:effectLst/>
                          <a:latin typeface="+mj-lt"/>
                        </a:rPr>
                        <a:t>2.673</a:t>
                      </a:r>
                      <a:endParaRPr lang="en-US" sz="800" b="0" i="0" u="none" strike="noStrike" dirty="0">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2.782</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2782599556"/>
                  </a:ext>
                </a:extLst>
              </a:tr>
              <a:tr h="241224">
                <a:tc>
                  <a:txBody>
                    <a:bodyPr/>
                    <a:lstStyle/>
                    <a:p>
                      <a:pPr algn="r" fontAlgn="b"/>
                      <a:r>
                        <a:rPr lang="en-US" sz="800" u="none" strike="noStrike">
                          <a:effectLst/>
                          <a:latin typeface="+mj-lt"/>
                        </a:rPr>
                        <a:t>Union Station</a:t>
                      </a:r>
                      <a:endParaRPr lang="en-US" sz="800" b="0" i="0" u="none" strike="noStrike">
                        <a:solidFill>
                          <a:srgbClr val="000000"/>
                        </a:solidFill>
                        <a:effectLst/>
                        <a:latin typeface="+mj-lt"/>
                      </a:endParaRPr>
                    </a:p>
                  </a:txBody>
                  <a:tcPr marL="1801" marR="1801" marT="1801" marB="0" anchor="ctr"/>
                </a:tc>
                <a:tc>
                  <a:txBody>
                    <a:bodyPr/>
                    <a:lstStyle/>
                    <a:p>
                      <a:pPr algn="ctr" fontAlgn="ctr"/>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a:effectLst/>
                          <a:latin typeface="+mj-lt"/>
                        </a:rPr>
                        <a:t>24.371</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4.037</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0.003</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2475494868"/>
                  </a:ext>
                </a:extLst>
              </a:tr>
              <a:tr h="126244">
                <a:tc>
                  <a:txBody>
                    <a:bodyPr/>
                    <a:lstStyle/>
                    <a:p>
                      <a:pPr algn="r" fontAlgn="b"/>
                      <a:r>
                        <a:rPr lang="en-US" sz="800" u="none" strike="noStrike">
                          <a:effectLst/>
                          <a:latin typeface="+mj-lt"/>
                        </a:rPr>
                        <a:t>Metro-Access</a:t>
                      </a:r>
                      <a:endParaRPr lang="en-US" sz="800" b="0" i="0" u="none" strike="noStrike">
                        <a:solidFill>
                          <a:srgbClr val="000000"/>
                        </a:solidFill>
                        <a:effectLst/>
                        <a:latin typeface="+mj-lt"/>
                      </a:endParaRPr>
                    </a:p>
                  </a:txBody>
                  <a:tcPr marL="1801" marR="1801" marT="1801" marB="0" anchor="ctr"/>
                </a:tc>
                <a:tc>
                  <a:txBody>
                    <a:bodyPr/>
                    <a:lstStyle/>
                    <a:p>
                      <a:pPr algn="ctr" fontAlgn="ctr"/>
                      <a:endParaRPr lang="en-US" sz="800" b="1"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a:effectLst/>
                          <a:latin typeface="+mj-lt"/>
                        </a:rPr>
                        <a:t>0.968</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1"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0.983</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0.032</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2906478697"/>
                  </a:ext>
                </a:extLst>
              </a:tr>
              <a:tr h="121496">
                <a:tc>
                  <a:txBody>
                    <a:bodyPr/>
                    <a:lstStyle/>
                    <a:p>
                      <a:pPr algn="r" fontAlgn="ctr"/>
                      <a:r>
                        <a:rPr lang="en-US" sz="800" u="none" strike="noStrike">
                          <a:effectLst/>
                          <a:latin typeface="+mj-lt"/>
                        </a:rPr>
                        <a:t> Population x Metro-Access </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b="1" u="none" strike="noStrike" dirty="0">
                          <a:effectLst/>
                          <a:latin typeface="+mj-lt"/>
                        </a:rPr>
                        <a:t>i</a:t>
                      </a:r>
                      <a:endParaRPr lang="en-US" sz="800" b="1" i="1"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mj-lt"/>
                      </a:endParaRPr>
                    </a:p>
                  </a:txBody>
                  <a:tcPr marL="1801" marR="1801" marT="1801" marB="0" anchor="ctr"/>
                </a:tc>
                <a:tc>
                  <a:txBody>
                    <a:bodyPr/>
                    <a:lstStyle/>
                    <a:p>
                      <a:pPr algn="l" fontAlgn="b"/>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endParaRPr lang="en-US" sz="800" b="0" i="0" u="none" strike="noStrike">
                        <a:solidFill>
                          <a:srgbClr val="000000"/>
                        </a:solidFill>
                        <a:effectLst/>
                        <a:latin typeface="+mj-lt"/>
                      </a:endParaRPr>
                    </a:p>
                  </a:txBody>
                  <a:tcPr marL="1801" marR="1801" marT="1801" marB="0" anchor="ctr"/>
                </a:tc>
                <a:tc>
                  <a:txBody>
                    <a:bodyPr/>
                    <a:lstStyle/>
                    <a:p>
                      <a:pPr algn="ctr" fontAlgn="ctr"/>
                      <a:endParaRPr lang="en-US" sz="800" b="0" i="0" u="none" strike="noStrike">
                        <a:solidFill>
                          <a:srgbClr val="000000"/>
                        </a:solidFill>
                        <a:effectLst/>
                        <a:latin typeface="+mj-lt"/>
                      </a:endParaRPr>
                    </a:p>
                  </a:txBody>
                  <a:tcPr marL="1801" marR="1801" marT="1801" marB="0" anchor="ctr"/>
                </a:tc>
                <a:tc>
                  <a:txBody>
                    <a:bodyPr/>
                    <a:lstStyle/>
                    <a:p>
                      <a:pPr algn="ctr" fontAlgn="ctr"/>
                      <a:endParaRPr lang="en-US" sz="800" b="0" i="0"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1524535485"/>
                  </a:ext>
                </a:extLst>
              </a:tr>
              <a:tr h="126244">
                <a:tc>
                  <a:txBody>
                    <a:bodyPr/>
                    <a:lstStyle/>
                    <a:p>
                      <a:pPr algn="r" fontAlgn="ctr"/>
                      <a:r>
                        <a:rPr lang="en-US" sz="800" u="none" strike="noStrike">
                          <a:effectLst/>
                          <a:latin typeface="+mj-lt"/>
                        </a:rPr>
                        <a:t>Jobs x Metro-Access </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b="1" u="none" strike="noStrike" dirty="0">
                          <a:effectLst/>
                          <a:latin typeface="+mj-lt"/>
                        </a:rPr>
                        <a:t>i</a:t>
                      </a:r>
                      <a:endParaRPr lang="en-US" sz="800" b="1" i="1"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mj-lt"/>
                      </a:endParaRPr>
                    </a:p>
                  </a:txBody>
                  <a:tcPr marL="1801" marR="1801" marT="1801" marB="0" anchor="ctr"/>
                </a:tc>
                <a:tc>
                  <a:txBody>
                    <a:bodyPr/>
                    <a:lstStyle/>
                    <a:p>
                      <a:pPr algn="l" fontAlgn="b"/>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endParaRPr lang="en-US" sz="800" b="0" i="0" u="none" strike="noStrike">
                        <a:solidFill>
                          <a:srgbClr val="000000"/>
                        </a:solidFill>
                        <a:effectLst/>
                        <a:latin typeface="+mj-lt"/>
                      </a:endParaRPr>
                    </a:p>
                  </a:txBody>
                  <a:tcPr marL="1801" marR="1801" marT="1801" marB="0" anchor="ctr"/>
                </a:tc>
                <a:tc>
                  <a:txBody>
                    <a:bodyPr/>
                    <a:lstStyle/>
                    <a:p>
                      <a:pPr algn="ctr" fontAlgn="ctr"/>
                      <a:endParaRPr lang="en-US" sz="800" b="0" i="0" u="none" strike="noStrike" dirty="0">
                        <a:solidFill>
                          <a:srgbClr val="000000"/>
                        </a:solidFill>
                        <a:effectLst/>
                        <a:latin typeface="+mj-lt"/>
                      </a:endParaRPr>
                    </a:p>
                  </a:txBody>
                  <a:tcPr marL="1801" marR="1801" marT="1801" marB="0" anchor="ctr"/>
                </a:tc>
                <a:tc>
                  <a:txBody>
                    <a:bodyPr/>
                    <a:lstStyle/>
                    <a:p>
                      <a:pPr algn="ctr" fontAlgn="ctr"/>
                      <a:endParaRPr lang="en-US" sz="800" b="0" i="0" u="none" strike="noStrike" dirty="0">
                        <a:solidFill>
                          <a:srgbClr val="000000"/>
                        </a:solidFill>
                        <a:effectLst/>
                        <a:latin typeface="+mj-lt"/>
                      </a:endParaRPr>
                    </a:p>
                  </a:txBody>
                  <a:tcPr marL="1801" marR="1801" marT="1801" marB="0" anchor="ctr"/>
                </a:tc>
                <a:extLst>
                  <a:ext uri="{0D108BD9-81ED-4DB2-BD59-A6C34878D82A}">
                    <a16:rowId xmlns:a16="http://schemas.microsoft.com/office/drawing/2014/main" val="1687641503"/>
                  </a:ext>
                </a:extLst>
              </a:tr>
              <a:tr h="126244">
                <a:tc>
                  <a:txBody>
                    <a:bodyPr/>
                    <a:lstStyle/>
                    <a:p>
                      <a:pPr algn="r" fontAlgn="ctr"/>
                      <a:r>
                        <a:rPr lang="en-US" sz="800" u="none" strike="noStrike" dirty="0">
                          <a:effectLst/>
                          <a:latin typeface="+mn-lt"/>
                        </a:rPr>
                        <a:t>Local-Access [</a:t>
                      </a:r>
                      <a:r>
                        <a:rPr lang="en-US" sz="800" u="none" strike="noStrike" dirty="0" err="1">
                          <a:effectLst/>
                          <a:latin typeface="+mn-lt"/>
                        </a:rPr>
                        <a:t>Walkscore</a:t>
                      </a:r>
                      <a:r>
                        <a:rPr lang="en-US" sz="800" u="none" strike="noStrike" dirty="0">
                          <a:effectLst/>
                          <a:latin typeface="+mn-lt"/>
                        </a:rPr>
                        <a:t>] </a:t>
                      </a:r>
                      <a:endParaRPr lang="en-US" sz="800" b="0" i="0" u="none" strike="noStrike" dirty="0">
                        <a:solidFill>
                          <a:srgbClr val="000000"/>
                        </a:solidFill>
                        <a:effectLst/>
                        <a:latin typeface="+mn-lt"/>
                      </a:endParaRPr>
                    </a:p>
                  </a:txBody>
                  <a:tcPr marL="1801" marR="1801" marT="1801" marB="0" anchor="ctr">
                    <a:solidFill>
                      <a:schemeClr val="accent2">
                        <a:lumMod val="20000"/>
                        <a:lumOff val="80000"/>
                      </a:schemeClr>
                    </a:solidFill>
                  </a:tcPr>
                </a:tc>
                <a:tc>
                  <a:txBody>
                    <a:bodyPr/>
                    <a:lstStyle/>
                    <a:p>
                      <a:pPr algn="ctr" fontAlgn="ctr"/>
                      <a:endParaRPr lang="en-US" sz="800" b="1" i="1"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a:effectLst/>
                          <a:latin typeface="+mj-lt"/>
                        </a:rPr>
                        <a:t>1.030</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1"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a:solidFill>
                          <a:srgbClr val="000000"/>
                        </a:solidFill>
                        <a:effectLst/>
                        <a:latin typeface="+mj-lt"/>
                      </a:endParaRPr>
                    </a:p>
                  </a:txBody>
                  <a:tcPr marL="1801" marR="1801" marT="1801" marB="0" anchor="ctr"/>
                </a:tc>
                <a:tc>
                  <a:txBody>
                    <a:bodyPr/>
                    <a:lstStyle/>
                    <a:p>
                      <a:pPr algn="l" fontAlgn="b"/>
                      <a:endParaRPr lang="en-US" sz="800" b="0" i="0" u="none" strike="noStrike">
                        <a:solidFill>
                          <a:srgbClr val="000000"/>
                        </a:solidFill>
                        <a:effectLst/>
                        <a:latin typeface="+mj-lt"/>
                      </a:endParaRPr>
                    </a:p>
                  </a:txBody>
                  <a:tcPr marL="1801" marR="1801" marT="1801" marB="0" anchor="ctr"/>
                </a:tc>
                <a:tc>
                  <a:txBody>
                    <a:bodyPr/>
                    <a:lstStyle/>
                    <a:p>
                      <a:pPr algn="l" fontAlgn="b"/>
                      <a:endParaRPr lang="en-US" sz="800" b="0" i="0"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3412689483"/>
                  </a:ext>
                </a:extLst>
              </a:tr>
              <a:tr h="126244">
                <a:tc>
                  <a:txBody>
                    <a:bodyPr/>
                    <a:lstStyle/>
                    <a:p>
                      <a:pPr algn="r" fontAlgn="ctr"/>
                      <a:r>
                        <a:rPr lang="en-US" sz="800" u="none" strike="noStrike" dirty="0">
                          <a:effectLst/>
                          <a:latin typeface="+mn-lt"/>
                        </a:rPr>
                        <a:t>Local Access x Metro-Access </a:t>
                      </a:r>
                      <a:endParaRPr lang="en-US" sz="800" b="0" i="0" u="none" strike="noStrike" dirty="0">
                        <a:solidFill>
                          <a:srgbClr val="000000"/>
                        </a:solidFill>
                        <a:effectLst/>
                        <a:latin typeface="+mn-lt"/>
                      </a:endParaRPr>
                    </a:p>
                  </a:txBody>
                  <a:tcPr marL="1801" marR="1801" marT="1801" marB="0" anchor="ctr">
                    <a:solidFill>
                      <a:schemeClr val="accent2">
                        <a:lumMod val="20000"/>
                        <a:lumOff val="80000"/>
                      </a:schemeClr>
                    </a:solidFill>
                  </a:tcPr>
                </a:tc>
                <a:tc>
                  <a:txBody>
                    <a:bodyPr/>
                    <a:lstStyle/>
                    <a:p>
                      <a:pPr algn="ctr" fontAlgn="ctr"/>
                      <a:r>
                        <a:rPr lang="en-US" sz="800" b="1" u="none" strike="noStrike" dirty="0">
                          <a:effectLst/>
                          <a:latin typeface="+mj-lt"/>
                        </a:rPr>
                        <a:t>i</a:t>
                      </a:r>
                      <a:endParaRPr lang="en-US" sz="800" b="1" i="1"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dirty="0">
                          <a:effectLst/>
                          <a:latin typeface="+mj-lt"/>
                        </a:rPr>
                        <a:t>1.003</a:t>
                      </a:r>
                      <a:endParaRPr lang="en-US" sz="800" b="0" i="0" u="none" strike="noStrike" dirty="0">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1"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a:solidFill>
                          <a:srgbClr val="000000"/>
                        </a:solidFill>
                        <a:effectLst/>
                        <a:latin typeface="+mj-lt"/>
                      </a:endParaRPr>
                    </a:p>
                  </a:txBody>
                  <a:tcPr marL="1801" marR="1801" marT="1801" marB="0" anchor="ctr"/>
                </a:tc>
                <a:tc>
                  <a:txBody>
                    <a:bodyPr/>
                    <a:lstStyle/>
                    <a:p>
                      <a:pPr algn="l" fontAlgn="b"/>
                      <a:endParaRPr lang="en-US" sz="800" b="0" i="0" u="none" strike="noStrike">
                        <a:solidFill>
                          <a:srgbClr val="000000"/>
                        </a:solidFill>
                        <a:effectLst/>
                        <a:latin typeface="+mj-lt"/>
                      </a:endParaRPr>
                    </a:p>
                  </a:txBody>
                  <a:tcPr marL="1801" marR="1801" marT="1801" marB="0" anchor="ctr"/>
                </a:tc>
                <a:tc>
                  <a:txBody>
                    <a:bodyPr/>
                    <a:lstStyle/>
                    <a:p>
                      <a:pPr algn="l" fontAlgn="b"/>
                      <a:endParaRPr lang="en-US" sz="800" b="0" i="0"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89511713"/>
                  </a:ext>
                </a:extLst>
              </a:tr>
              <a:tr h="126244">
                <a:tc>
                  <a:txBody>
                    <a:bodyPr/>
                    <a:lstStyle/>
                    <a:p>
                      <a:pPr algn="r" fontAlgn="ctr"/>
                      <a:r>
                        <a:rPr lang="en-US" sz="800" u="none" strike="noStrike" dirty="0">
                          <a:effectLst/>
                          <a:latin typeface="+mj-lt"/>
                        </a:rPr>
                        <a:t>Bus Connectivity</a:t>
                      </a:r>
                      <a:endParaRPr lang="en-US" sz="800" b="0" i="0" u="none" strike="noStrike" dirty="0">
                        <a:solidFill>
                          <a:srgbClr val="000000"/>
                        </a:solidFill>
                        <a:effectLst/>
                        <a:latin typeface="+mj-lt"/>
                      </a:endParaRPr>
                    </a:p>
                  </a:txBody>
                  <a:tcPr marL="1801" marR="1801" marT="1801" marB="0" anchor="ctr">
                    <a:solidFill>
                      <a:schemeClr val="accent5">
                        <a:lumMod val="20000"/>
                        <a:lumOff val="80000"/>
                      </a:schemeClr>
                    </a:solidFill>
                  </a:tcPr>
                </a:tc>
                <a:tc>
                  <a:txBody>
                    <a:bodyPr/>
                    <a:lstStyle/>
                    <a:p>
                      <a:pPr algn="ctr" fontAlgn="ctr"/>
                      <a:endParaRPr lang="en-US" sz="800" b="1" i="1"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endParaRPr lang="en-US" sz="800" b="0" i="0" u="none" strike="noStrike" dirty="0">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a:solidFill>
                          <a:srgbClr val="000000"/>
                        </a:solidFill>
                        <a:effectLst/>
                        <a:latin typeface="+mj-lt"/>
                      </a:endParaRPr>
                    </a:p>
                  </a:txBody>
                  <a:tcPr marL="1801" marR="1801" marT="1801" marB="0" anchor="ctr"/>
                </a:tc>
                <a:tc>
                  <a:txBody>
                    <a:bodyPr/>
                    <a:lstStyle/>
                    <a:p>
                      <a:pPr algn="l" fontAlgn="b"/>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a:effectLst/>
                          <a:latin typeface="+mn-lt"/>
                        </a:rPr>
                        <a:t>1.387</a:t>
                      </a:r>
                      <a:endParaRPr lang="en-US" sz="800" b="0" i="0" u="none" strike="noStrike" dirty="0">
                        <a:solidFill>
                          <a:srgbClr val="000000"/>
                        </a:solidFill>
                        <a:effectLst/>
                        <a:latin typeface="+mn-lt"/>
                      </a:endParaRPr>
                    </a:p>
                  </a:txBody>
                  <a:tcPr marL="1801" marR="1801" marT="1801" marB="0" anchor="ctr">
                    <a:solidFill>
                      <a:schemeClr val="accent5">
                        <a:lumMod val="20000"/>
                        <a:lumOff val="80000"/>
                      </a:schemeClr>
                    </a:solidFill>
                  </a:tcPr>
                </a:tc>
                <a:tc>
                  <a:txBody>
                    <a:bodyPr/>
                    <a:lstStyle/>
                    <a:p>
                      <a:pPr algn="ctr" fontAlgn="ctr"/>
                      <a:r>
                        <a:rPr lang="en-US" sz="800" u="none" strike="noStrike">
                          <a:effectLst/>
                          <a:latin typeface="+mj-lt"/>
                        </a:rPr>
                        <a:t>0.000</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1773482217"/>
                  </a:ext>
                </a:extLst>
              </a:tr>
              <a:tr h="126244">
                <a:tc>
                  <a:txBody>
                    <a:bodyPr/>
                    <a:lstStyle/>
                    <a:p>
                      <a:pPr algn="r" fontAlgn="ctr"/>
                      <a:r>
                        <a:rPr lang="en-US" sz="800" u="none" strike="noStrike" dirty="0">
                          <a:effectLst/>
                          <a:latin typeface="+mj-lt"/>
                        </a:rPr>
                        <a:t>Bus Connectivity x Metro-Access </a:t>
                      </a:r>
                      <a:endParaRPr lang="en-US" sz="800" b="0" i="0" u="none" strike="noStrike" dirty="0">
                        <a:solidFill>
                          <a:srgbClr val="000000"/>
                        </a:solidFill>
                        <a:effectLst/>
                        <a:latin typeface="+mj-lt"/>
                      </a:endParaRPr>
                    </a:p>
                  </a:txBody>
                  <a:tcPr marL="1801" marR="1801" marT="1801" marB="0" anchor="ctr">
                    <a:solidFill>
                      <a:schemeClr val="accent5">
                        <a:lumMod val="20000"/>
                        <a:lumOff val="80000"/>
                      </a:schemeClr>
                    </a:solidFill>
                  </a:tcPr>
                </a:tc>
                <a:tc>
                  <a:txBody>
                    <a:bodyPr/>
                    <a:lstStyle/>
                    <a:p>
                      <a:pPr algn="ctr" fontAlgn="ctr"/>
                      <a:r>
                        <a:rPr lang="en-US" sz="800" b="1" u="none" strike="noStrike" dirty="0">
                          <a:effectLst/>
                          <a:latin typeface="+mj-lt"/>
                        </a:rPr>
                        <a:t>i</a:t>
                      </a:r>
                      <a:endParaRPr lang="en-US" sz="800" b="1" i="1"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a:solidFill>
                          <a:srgbClr val="000000"/>
                        </a:solidFill>
                        <a:effectLst/>
                        <a:latin typeface="+mj-lt"/>
                      </a:endParaRPr>
                    </a:p>
                  </a:txBody>
                  <a:tcPr marL="1801" marR="1801" marT="1801" marB="0" anchor="ctr"/>
                </a:tc>
                <a:tc>
                  <a:txBody>
                    <a:bodyPr/>
                    <a:lstStyle/>
                    <a:p>
                      <a:pPr algn="l" fontAlgn="b"/>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1.016</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0.001</a:t>
                      </a:r>
                      <a:endParaRPr lang="en-US" sz="800" b="0" i="1"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a:t>
                      </a:r>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809502868"/>
                  </a:ext>
                </a:extLst>
              </a:tr>
              <a:tr h="126244">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tc>
                <a:tc>
                  <a:txBody>
                    <a:bodyPr/>
                    <a:lstStyle/>
                    <a:p>
                      <a:pPr algn="ctr" fontAlgn="b"/>
                      <a:r>
                        <a:rPr lang="en-US" sz="800" b="1" u="none" strike="noStrike" dirty="0">
                          <a:effectLst/>
                          <a:latin typeface="+mj-lt"/>
                        </a:rPr>
                        <a:t> </a:t>
                      </a:r>
                      <a:endParaRPr lang="en-US" sz="800" b="1"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1758860734"/>
                  </a:ext>
                </a:extLst>
              </a:tr>
              <a:tr h="250720">
                <a:tc>
                  <a:txBody>
                    <a:bodyPr/>
                    <a:lstStyle/>
                    <a:p>
                      <a:pPr algn="r" fontAlgn="b"/>
                      <a:r>
                        <a:rPr lang="en-US" sz="800" u="none" strike="noStrike">
                          <a:effectLst/>
                          <a:latin typeface="+mj-lt"/>
                        </a:rPr>
                        <a:t>_cons</a:t>
                      </a:r>
                      <a:endParaRPr lang="en-US" sz="800" b="0" i="1" u="none" strike="noStrike">
                        <a:solidFill>
                          <a:srgbClr val="000000"/>
                        </a:solidFill>
                        <a:effectLst/>
                        <a:latin typeface="+mj-lt"/>
                      </a:endParaRPr>
                    </a:p>
                  </a:txBody>
                  <a:tcPr marL="1801" marR="1801" marT="1801" marB="0" anchor="ctr"/>
                </a:tc>
                <a:tc>
                  <a:txBody>
                    <a:bodyPr/>
                    <a:lstStyle/>
                    <a:p>
                      <a:pPr algn="ctr" fontAlgn="b"/>
                      <a:r>
                        <a:rPr lang="en-US" sz="800" u="none" strike="noStrike" dirty="0">
                          <a:effectLst/>
                          <a:latin typeface="+mj-lt"/>
                        </a:rPr>
                        <a:t> </a:t>
                      </a:r>
                      <a:endParaRPr lang="en-US" sz="800" b="0" i="1"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a:effectLst/>
                          <a:latin typeface="+mj-lt"/>
                        </a:rPr>
                        <a:t>1292.879</a:t>
                      </a:r>
                      <a:endParaRPr lang="en-US" sz="800" b="0" i="1"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tc>
                <a:tc>
                  <a:txBody>
                    <a:bodyPr/>
                    <a:lstStyle/>
                    <a:p>
                      <a:pPr algn="l" fontAlgn="b"/>
                      <a:r>
                        <a:rPr lang="en-US" sz="800" u="none" strike="noStrike" dirty="0">
                          <a:effectLst/>
                          <a:latin typeface="+mj-lt"/>
                        </a:rPr>
                        <a:t> </a:t>
                      </a:r>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dirty="0">
                          <a:effectLst/>
                          <a:latin typeface="+mj-lt"/>
                        </a:rPr>
                        <a:t> </a:t>
                      </a:r>
                      <a:endParaRPr lang="en-US" sz="800" b="0" i="0" u="none" strike="noStrike" dirty="0">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b"/>
                      <a:r>
                        <a:rPr lang="en-US" sz="800" u="none" strike="noStrike" dirty="0">
                          <a:effectLst/>
                          <a:latin typeface="+mj-lt"/>
                        </a:rPr>
                        <a:t>1864.328</a:t>
                      </a:r>
                      <a:endParaRPr lang="en-US" sz="800" b="0" i="1" u="none" strike="noStrike" dirty="0">
                        <a:solidFill>
                          <a:srgbClr val="000000"/>
                        </a:solidFill>
                        <a:effectLst/>
                        <a:latin typeface="+mj-lt"/>
                      </a:endParaRPr>
                    </a:p>
                  </a:txBody>
                  <a:tcPr marL="1801" marR="1801" marT="1801" marB="0" anchor="ct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3095998825"/>
                  </a:ext>
                </a:extLst>
              </a:tr>
              <a:tr h="126244">
                <a:tc>
                  <a:txBody>
                    <a:bodyPr/>
                    <a:lstStyle/>
                    <a:p>
                      <a:pPr algn="r" fontAlgn="t"/>
                      <a:r>
                        <a:rPr lang="en-US" sz="800" u="none" strike="noStrike">
                          <a:effectLst/>
                          <a:latin typeface="+mj-lt"/>
                        </a:rPr>
                        <a:t>/lnalpha</a:t>
                      </a:r>
                      <a:endParaRPr lang="en-US" sz="800" b="0" i="1" u="none" strike="noStrike">
                        <a:solidFill>
                          <a:srgbClr val="000000"/>
                        </a:solidFill>
                        <a:effectLst/>
                        <a:latin typeface="+mj-lt"/>
                      </a:endParaRPr>
                    </a:p>
                  </a:txBody>
                  <a:tcPr marL="1801" marR="1801" marT="1801" marB="0" anchor="ctr"/>
                </a:tc>
                <a:tc>
                  <a:txBody>
                    <a:bodyPr/>
                    <a:lstStyle/>
                    <a:p>
                      <a:pPr algn="ctr" fontAlgn="t"/>
                      <a:endParaRPr lang="en-US" sz="800" b="0" i="1"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t"/>
                      <a:r>
                        <a:rPr lang="en-US" sz="800" u="none" strike="noStrike">
                          <a:effectLst/>
                          <a:latin typeface="+mj-lt"/>
                        </a:rPr>
                        <a:t>-2.037</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t"/>
                      <a:r>
                        <a:rPr lang="en-US" sz="800" u="none" strike="noStrike">
                          <a:effectLst/>
                          <a:latin typeface="+mj-lt"/>
                        </a:rPr>
                        <a:t>0.151</a:t>
                      </a:r>
                      <a:endParaRPr lang="en-US" sz="800" b="0" i="1" u="none" strike="noStrike">
                        <a:solidFill>
                          <a:srgbClr val="000000"/>
                        </a:solidFill>
                        <a:effectLst/>
                        <a:latin typeface="+mj-lt"/>
                      </a:endParaRPr>
                    </a:p>
                  </a:txBody>
                  <a:tcPr marL="1801" marR="1801" marT="1801" marB="0" anchor="ctr"/>
                </a:tc>
                <a:tc>
                  <a:txBody>
                    <a:bodyPr/>
                    <a:lstStyle/>
                    <a:p>
                      <a:pPr algn="l" fontAlgn="t"/>
                      <a:endParaRPr lang="en-US" sz="800" b="0" i="0" u="none" strike="noStrike">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t"/>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t"/>
                      <a:r>
                        <a:rPr lang="en-US" sz="800" u="none" strike="noStrike">
                          <a:effectLst/>
                          <a:latin typeface="+mj-lt"/>
                        </a:rPr>
                        <a:t>-1.900</a:t>
                      </a:r>
                      <a:endParaRPr lang="en-US" sz="800" b="0" i="0" u="none" strike="noStrike">
                        <a:solidFill>
                          <a:srgbClr val="000000"/>
                        </a:solidFill>
                        <a:effectLst/>
                        <a:latin typeface="+mj-lt"/>
                      </a:endParaRPr>
                    </a:p>
                  </a:txBody>
                  <a:tcPr marL="1801" marR="1801" marT="1801" marB="0" anchor="ctr"/>
                </a:tc>
                <a:tc>
                  <a:txBody>
                    <a:bodyPr/>
                    <a:lstStyle/>
                    <a:p>
                      <a:pPr algn="ctr" fontAlgn="t"/>
                      <a:r>
                        <a:rPr lang="en-US" sz="800" u="none" strike="noStrike">
                          <a:effectLst/>
                          <a:latin typeface="+mj-lt"/>
                        </a:rPr>
                        <a:t>0.151</a:t>
                      </a:r>
                      <a:endParaRPr lang="en-US" sz="800" b="0" i="1" u="none" strike="noStrike">
                        <a:solidFill>
                          <a:srgbClr val="000000"/>
                        </a:solidFill>
                        <a:effectLst/>
                        <a:latin typeface="+mj-lt"/>
                      </a:endParaRPr>
                    </a:p>
                  </a:txBody>
                  <a:tcPr marL="1801" marR="1801" marT="1801" marB="0" anchor="ctr"/>
                </a:tc>
                <a:tc>
                  <a:txBody>
                    <a:bodyPr/>
                    <a:lstStyle/>
                    <a:p>
                      <a:pPr algn="ctr" fontAlgn="t"/>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1347305956"/>
                  </a:ext>
                </a:extLst>
              </a:tr>
              <a:tr h="126244">
                <a:tc>
                  <a:txBody>
                    <a:bodyPr/>
                    <a:lstStyle/>
                    <a:p>
                      <a:pPr algn="l" fontAlgn="b"/>
                      <a:r>
                        <a:rPr lang="en-US" sz="800" b="1" u="none" strike="noStrike" dirty="0">
                          <a:effectLst/>
                          <a:latin typeface="+mj-lt"/>
                        </a:rPr>
                        <a:t>Random-effects:</a:t>
                      </a:r>
                      <a:endParaRPr lang="en-US" sz="800" b="1" i="1" u="none" strike="noStrike" dirty="0">
                        <a:solidFill>
                          <a:srgbClr val="000000"/>
                        </a:solidFill>
                        <a:effectLst/>
                        <a:latin typeface="+mj-lt"/>
                      </a:endParaRPr>
                    </a:p>
                  </a:txBody>
                  <a:tcPr marL="1801" marR="1801" marT="1801" marB="0" anchor="ctr"/>
                </a:tc>
                <a:tc>
                  <a:txBody>
                    <a:bodyPr/>
                    <a:lstStyle/>
                    <a:p>
                      <a:pPr algn="ctr" fontAlgn="b"/>
                      <a:endParaRPr lang="en-US" sz="800" b="0" i="1"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a:solidFill>
                          <a:srgbClr val="000000"/>
                        </a:solidFill>
                        <a:effectLst/>
                        <a:latin typeface="+mj-lt"/>
                      </a:endParaRPr>
                    </a:p>
                  </a:txBody>
                  <a:tcPr marL="1801" marR="1801" marT="1801" marB="0" anchor="ctr"/>
                </a:tc>
                <a:tc>
                  <a:txBody>
                    <a:bodyPr/>
                    <a:lstStyle/>
                    <a:p>
                      <a:pPr algn="l" fontAlgn="b"/>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l" fontAlgn="b"/>
                      <a:endParaRPr lang="en-US" sz="800" b="0" i="0" u="none" strike="noStrike" dirty="0">
                        <a:solidFill>
                          <a:srgbClr val="000000"/>
                        </a:solidFill>
                        <a:effectLst/>
                        <a:latin typeface="+mj-lt"/>
                      </a:endParaRPr>
                    </a:p>
                  </a:txBody>
                  <a:tcPr marL="1801" marR="1801" marT="1801" marB="0" anchor="ctr"/>
                </a:tc>
                <a:tc>
                  <a:txBody>
                    <a:bodyPr/>
                    <a:lstStyle/>
                    <a:p>
                      <a:pPr algn="l" fontAlgn="b"/>
                      <a:endParaRPr lang="en-US" sz="800" b="0" i="0" u="none" strike="noStrike">
                        <a:solidFill>
                          <a:srgbClr val="000000"/>
                        </a:solidFill>
                        <a:effectLst/>
                        <a:latin typeface="+mj-lt"/>
                      </a:endParaRPr>
                    </a:p>
                  </a:txBody>
                  <a:tcPr marL="1801" marR="1801" marT="1801" marB="0" anchor="ctr"/>
                </a:tc>
                <a:tc>
                  <a:txBody>
                    <a:bodyPr/>
                    <a:lstStyle/>
                    <a:p>
                      <a:pPr algn="l" fontAlgn="b"/>
                      <a:endParaRPr lang="en-US" sz="800" b="0" i="0"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259818763"/>
                  </a:ext>
                </a:extLst>
              </a:tr>
              <a:tr h="126244">
                <a:tc>
                  <a:txBody>
                    <a:bodyPr/>
                    <a:lstStyle/>
                    <a:p>
                      <a:pPr algn="r" fontAlgn="b"/>
                      <a:r>
                        <a:rPr lang="en-US" sz="800" u="none" strike="noStrike">
                          <a:effectLst/>
                          <a:latin typeface="+mj-lt"/>
                        </a:rPr>
                        <a:t>Rapid-Transit Line</a:t>
                      </a:r>
                      <a:endParaRPr lang="en-US" sz="800" b="0" i="0" u="none" strike="noStrike">
                        <a:solidFill>
                          <a:srgbClr val="000000"/>
                        </a:solidFill>
                        <a:effectLst/>
                        <a:latin typeface="+mj-lt"/>
                      </a:endParaRPr>
                    </a:p>
                  </a:txBody>
                  <a:tcPr marL="1801" marR="1801" marT="1801" marB="0" anchor="ctr"/>
                </a:tc>
                <a:tc>
                  <a:txBody>
                    <a:bodyPr/>
                    <a:lstStyle/>
                    <a:p>
                      <a:pPr algn="ctr" fontAlgn="b"/>
                      <a:r>
                        <a:rPr lang="en-US" sz="800" u="none" strike="noStrike" dirty="0">
                          <a:effectLst/>
                          <a:latin typeface="+mj-lt"/>
                        </a:rPr>
                        <a:t> </a:t>
                      </a:r>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a:effectLst/>
                          <a:latin typeface="+mj-lt"/>
                        </a:rPr>
                        <a:t>var.</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b"/>
                      <a:r>
                        <a:rPr lang="en-US" sz="800" u="none" strike="noStrike">
                          <a:effectLst/>
                          <a:latin typeface="+mj-lt"/>
                        </a:rPr>
                        <a:t>std. err</a:t>
                      </a:r>
                      <a:endParaRPr lang="en-US" sz="800" b="0" i="1" u="none" strike="noStrike">
                        <a:solidFill>
                          <a:srgbClr val="000000"/>
                        </a:solidFill>
                        <a:effectLst/>
                        <a:latin typeface="+mj-lt"/>
                      </a:endParaRPr>
                    </a:p>
                  </a:txBody>
                  <a:tcPr marL="1801" marR="1801" marT="1801" marB="0" anchor="ctr"/>
                </a:tc>
                <a:tc>
                  <a:txBody>
                    <a:bodyPr/>
                    <a:lstStyle/>
                    <a:p>
                      <a:pPr algn="l" fontAlgn="b"/>
                      <a:r>
                        <a:rPr lang="en-US" sz="800" u="none" strike="noStrike" dirty="0">
                          <a:effectLst/>
                          <a:latin typeface="+mj-lt"/>
                        </a:rPr>
                        <a:t> </a:t>
                      </a:r>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b"/>
                      <a:r>
                        <a:rPr lang="en-US" sz="800" u="none" strike="noStrike">
                          <a:effectLst/>
                          <a:latin typeface="+mj-lt"/>
                        </a:rPr>
                        <a:t>var.</a:t>
                      </a:r>
                      <a:endParaRPr lang="en-US" sz="800" b="0" i="0" u="none" strike="noStrike">
                        <a:solidFill>
                          <a:srgbClr val="000000"/>
                        </a:solidFill>
                        <a:effectLst/>
                        <a:latin typeface="+mj-lt"/>
                      </a:endParaRPr>
                    </a:p>
                  </a:txBody>
                  <a:tcPr marL="1801" marR="1801" marT="1801" marB="0" anchor="ctr"/>
                </a:tc>
                <a:tc>
                  <a:txBody>
                    <a:bodyPr/>
                    <a:lstStyle/>
                    <a:p>
                      <a:pPr algn="ctr" fontAlgn="b"/>
                      <a:r>
                        <a:rPr lang="en-US" sz="800" u="none" strike="noStrike">
                          <a:effectLst/>
                          <a:latin typeface="+mj-lt"/>
                        </a:rPr>
                        <a:t>std. err</a:t>
                      </a:r>
                      <a:endParaRPr lang="en-US" sz="800" b="0" i="1" u="none" strike="noStrike" dirty="0">
                        <a:solidFill>
                          <a:srgbClr val="000000"/>
                        </a:solidFill>
                        <a:effectLst/>
                        <a:latin typeface="+mj-lt"/>
                      </a:endParaRPr>
                    </a:p>
                  </a:txBody>
                  <a:tcPr marL="1801" marR="1801" marT="1801" marB="0" anchor="ctr"/>
                </a:tc>
                <a:tc>
                  <a:txBody>
                    <a:bodyPr/>
                    <a:lstStyle/>
                    <a:p>
                      <a:pPr algn="ctr" fontAlgn="b"/>
                      <a:r>
                        <a:rPr lang="en-US" sz="800" u="none" strike="noStrike">
                          <a:effectLst/>
                          <a:latin typeface="+mj-lt"/>
                        </a:rPr>
                        <a:t> </a:t>
                      </a:r>
                      <a:endParaRPr lang="en-US" sz="800" b="0" i="1" u="none" strike="noStrike" dirty="0">
                        <a:solidFill>
                          <a:srgbClr val="000000"/>
                        </a:solidFill>
                        <a:effectLst/>
                        <a:latin typeface="+mj-lt"/>
                      </a:endParaRPr>
                    </a:p>
                  </a:txBody>
                  <a:tcPr marL="1801" marR="1801" marT="1801" marB="0" anchor="ctr"/>
                </a:tc>
                <a:extLst>
                  <a:ext uri="{0D108BD9-81ED-4DB2-BD59-A6C34878D82A}">
                    <a16:rowId xmlns:a16="http://schemas.microsoft.com/office/drawing/2014/main" val="552321283"/>
                  </a:ext>
                </a:extLst>
              </a:tr>
              <a:tr h="126244">
                <a:tc>
                  <a:txBody>
                    <a:bodyPr/>
                    <a:lstStyle/>
                    <a:p>
                      <a:pPr algn="r" fontAlgn="b"/>
                      <a:r>
                        <a:rPr lang="en-US" sz="800" u="none" strike="noStrike">
                          <a:effectLst/>
                          <a:latin typeface="+mj-lt"/>
                        </a:rPr>
                        <a:t>var (BRT_Silver) </a:t>
                      </a:r>
                      <a:endParaRPr lang="en-US" sz="800" b="0" i="0" u="none" strike="noStrike">
                        <a:solidFill>
                          <a:srgbClr val="000000"/>
                        </a:solidFill>
                        <a:effectLst/>
                        <a:latin typeface="+mj-lt"/>
                      </a:endParaRPr>
                    </a:p>
                  </a:txBody>
                  <a:tcPr marL="1801" marR="1801" marT="1801" marB="0" anchor="ctr"/>
                </a:tc>
                <a:tc>
                  <a:txBody>
                    <a:bodyPr/>
                    <a:lstStyle/>
                    <a:p>
                      <a:pPr algn="ctr" fontAlgn="b"/>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a:effectLst/>
                          <a:latin typeface="+mj-lt"/>
                        </a:rPr>
                        <a:t>2.403</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3.902</a:t>
                      </a:r>
                      <a:endParaRPr lang="en-US" sz="800" b="0" i="1" u="none" strike="noStrike">
                        <a:solidFill>
                          <a:srgbClr val="000000"/>
                        </a:solidFill>
                        <a:effectLst/>
                        <a:latin typeface="+mj-lt"/>
                      </a:endParaRPr>
                    </a:p>
                  </a:txBody>
                  <a:tcPr marL="1801" marR="1801" marT="1801" marB="0" anchor="ctr"/>
                </a:tc>
                <a:tc>
                  <a:txBody>
                    <a:bodyPr/>
                    <a:lstStyle/>
                    <a:p>
                      <a:pPr algn="l" fontAlgn="b"/>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3.383</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a:effectLst/>
                          <a:latin typeface="+mj-lt"/>
                        </a:rPr>
                        <a:t>5.270</a:t>
                      </a:r>
                      <a:endParaRPr lang="en-US" sz="800" b="0" i="1" u="none" strike="noStrike">
                        <a:solidFill>
                          <a:srgbClr val="000000"/>
                        </a:solidFill>
                        <a:effectLst/>
                        <a:latin typeface="+mj-lt"/>
                      </a:endParaRPr>
                    </a:p>
                  </a:txBody>
                  <a:tcPr marL="1801" marR="1801" marT="1801" marB="0" anchor="ctr"/>
                </a:tc>
                <a:tc>
                  <a:txBody>
                    <a:bodyPr/>
                    <a:lstStyle/>
                    <a:p>
                      <a:pPr algn="ctr" fontAlgn="ctr"/>
                      <a:endParaRPr lang="en-US" sz="800" b="0" i="1" u="none" strike="noStrike">
                        <a:solidFill>
                          <a:srgbClr val="000000"/>
                        </a:solidFill>
                        <a:effectLst/>
                        <a:latin typeface="+mj-lt"/>
                      </a:endParaRPr>
                    </a:p>
                  </a:txBody>
                  <a:tcPr marL="1801" marR="1801" marT="1801" marB="0" anchor="ctr"/>
                </a:tc>
                <a:extLst>
                  <a:ext uri="{0D108BD9-81ED-4DB2-BD59-A6C34878D82A}">
                    <a16:rowId xmlns:a16="http://schemas.microsoft.com/office/drawing/2014/main" val="816630281"/>
                  </a:ext>
                </a:extLst>
              </a:tr>
              <a:tr h="126244">
                <a:tc>
                  <a:txBody>
                    <a:bodyPr/>
                    <a:lstStyle/>
                    <a:p>
                      <a:pPr algn="r" fontAlgn="b"/>
                      <a:r>
                        <a:rPr lang="en-US" sz="800" u="none" strike="noStrike">
                          <a:effectLst/>
                          <a:latin typeface="+mj-lt"/>
                        </a:rPr>
                        <a:t>var (_cons)</a:t>
                      </a:r>
                      <a:endParaRPr lang="en-US" sz="800" b="0" i="0" u="none" strike="noStrike">
                        <a:solidFill>
                          <a:srgbClr val="000000"/>
                        </a:solidFill>
                        <a:effectLst/>
                        <a:latin typeface="+mj-lt"/>
                      </a:endParaRPr>
                    </a:p>
                  </a:txBody>
                  <a:tcPr marL="1801" marR="1801" marT="1801" marB="0" anchor="ctr"/>
                </a:tc>
                <a:tc>
                  <a:txBody>
                    <a:bodyPr/>
                    <a:lstStyle/>
                    <a:p>
                      <a:pPr algn="ctr" fontAlgn="b"/>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tcPr>
                </a:tc>
                <a:tc>
                  <a:txBody>
                    <a:bodyPr/>
                    <a:lstStyle/>
                    <a:p>
                      <a:pPr algn="ctr" fontAlgn="ctr"/>
                      <a:r>
                        <a:rPr lang="en-US" sz="800" u="none" strike="noStrike" dirty="0">
                          <a:effectLst/>
                          <a:latin typeface="+mj-lt"/>
                        </a:rPr>
                        <a:t>0.289</a:t>
                      </a:r>
                      <a:endParaRPr lang="en-US" sz="800" b="0" i="0" u="none" strike="noStrike" dirty="0">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800" u="none" strike="noStrike" dirty="0">
                          <a:effectLst/>
                          <a:latin typeface="+mj-lt"/>
                        </a:rPr>
                        <a:t>0.194</a:t>
                      </a:r>
                      <a:endParaRPr lang="en-US" sz="800" b="0" i="1" u="none" strike="noStrike" dirty="0">
                        <a:solidFill>
                          <a:srgbClr val="000000"/>
                        </a:solidFill>
                        <a:effectLst/>
                        <a:latin typeface="+mj-lt"/>
                      </a:endParaRPr>
                    </a:p>
                  </a:txBody>
                  <a:tcPr marL="1801" marR="1801" marT="1801" marB="0" anchor="ctr">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mj-lt"/>
                      </a:endParaRPr>
                    </a:p>
                  </a:txBody>
                  <a:tcPr marL="1801" marR="1801" marT="180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latin typeface="+mj-lt"/>
                        </a:rPr>
                        <a:t> </a:t>
                      </a:r>
                      <a:endParaRPr lang="en-US" sz="800" b="0" i="0" u="none" strike="noStrike">
                        <a:solidFill>
                          <a:srgbClr val="000000"/>
                        </a:solidFill>
                        <a:effectLst/>
                        <a:latin typeface="+mj-lt"/>
                      </a:endParaRPr>
                    </a:p>
                  </a:txBody>
                  <a:tcPr marL="1801" marR="1801" marT="180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a:effectLst/>
                          <a:latin typeface="+mj-lt"/>
                        </a:rPr>
                        <a:t>0.277</a:t>
                      </a:r>
                      <a:endParaRPr lang="en-US" sz="800" b="0" i="0" u="none" strike="noStrike">
                        <a:solidFill>
                          <a:srgbClr val="000000"/>
                        </a:solidFill>
                        <a:effectLst/>
                        <a:latin typeface="+mj-lt"/>
                      </a:endParaRPr>
                    </a:p>
                  </a:txBody>
                  <a:tcPr marL="1801" marR="1801" marT="1801" marB="0" anchor="ctr"/>
                </a:tc>
                <a:tc>
                  <a:txBody>
                    <a:bodyPr/>
                    <a:lstStyle/>
                    <a:p>
                      <a:pPr algn="ctr" fontAlgn="ctr"/>
                      <a:r>
                        <a:rPr lang="en-US" sz="800" u="none" strike="noStrike" dirty="0">
                          <a:effectLst/>
                          <a:latin typeface="+mj-lt"/>
                        </a:rPr>
                        <a:t>0.200</a:t>
                      </a:r>
                      <a:endParaRPr lang="en-US" sz="800" b="0" i="1" u="none" strike="noStrike" dirty="0">
                        <a:solidFill>
                          <a:srgbClr val="000000"/>
                        </a:solidFill>
                        <a:effectLst/>
                        <a:latin typeface="+mj-lt"/>
                      </a:endParaRPr>
                    </a:p>
                  </a:txBody>
                  <a:tcPr marL="1801" marR="1801" marT="1801" marB="0" anchor="ctr"/>
                </a:tc>
                <a:tc>
                  <a:txBody>
                    <a:bodyPr/>
                    <a:lstStyle/>
                    <a:p>
                      <a:pPr algn="ctr" fontAlgn="ctr"/>
                      <a:endParaRPr lang="en-US" sz="800" b="0" i="1" u="none" strike="noStrike" dirty="0">
                        <a:solidFill>
                          <a:srgbClr val="000000"/>
                        </a:solidFill>
                        <a:effectLst/>
                        <a:latin typeface="+mj-lt"/>
                      </a:endParaRPr>
                    </a:p>
                  </a:txBody>
                  <a:tcPr marL="1801" marR="1801" marT="1801" marB="0" anchor="ctr"/>
                </a:tc>
                <a:extLst>
                  <a:ext uri="{0D108BD9-81ED-4DB2-BD59-A6C34878D82A}">
                    <a16:rowId xmlns:a16="http://schemas.microsoft.com/office/drawing/2014/main" val="30879960"/>
                  </a:ext>
                </a:extLst>
              </a:tr>
            </a:tbl>
          </a:graphicData>
        </a:graphic>
      </p:graphicFrame>
      <p:pic>
        <p:nvPicPr>
          <p:cNvPr id="19" name="image4.png">
            <a:extLst>
              <a:ext uri="{FF2B5EF4-FFF2-40B4-BE49-F238E27FC236}">
                <a16:creationId xmlns:a16="http://schemas.microsoft.com/office/drawing/2014/main" id="{B05D631C-5446-4742-9FDA-21CFF1B54626}"/>
              </a:ext>
            </a:extLst>
          </p:cNvPr>
          <p:cNvPicPr/>
          <p:nvPr/>
        </p:nvPicPr>
        <p:blipFill>
          <a:blip r:embed="rId2"/>
          <a:srcRect/>
          <a:stretch>
            <a:fillRect/>
          </a:stretch>
        </p:blipFill>
        <p:spPr>
          <a:xfrm>
            <a:off x="7744524" y="380375"/>
            <a:ext cx="4340380" cy="3155197"/>
          </a:xfrm>
          <a:prstGeom prst="rect">
            <a:avLst/>
          </a:prstGeom>
          <a:ln/>
        </p:spPr>
      </p:pic>
      <p:pic>
        <p:nvPicPr>
          <p:cNvPr id="20" name="image1.png">
            <a:extLst>
              <a:ext uri="{FF2B5EF4-FFF2-40B4-BE49-F238E27FC236}">
                <a16:creationId xmlns:a16="http://schemas.microsoft.com/office/drawing/2014/main" id="{F8AE4295-0471-4E66-8949-8D72A537BB9A}"/>
              </a:ext>
            </a:extLst>
          </p:cNvPr>
          <p:cNvPicPr/>
          <p:nvPr/>
        </p:nvPicPr>
        <p:blipFill>
          <a:blip r:embed="rId3"/>
          <a:srcRect/>
          <a:stretch>
            <a:fillRect/>
          </a:stretch>
        </p:blipFill>
        <p:spPr>
          <a:xfrm>
            <a:off x="7744525" y="3611773"/>
            <a:ext cx="4340380" cy="3155357"/>
          </a:xfrm>
          <a:prstGeom prst="rect">
            <a:avLst/>
          </a:prstGeom>
          <a:ln/>
        </p:spPr>
      </p:pic>
      <p:sp>
        <p:nvSpPr>
          <p:cNvPr id="6" name="Rectangle: Rounded Corners 5">
            <a:extLst>
              <a:ext uri="{FF2B5EF4-FFF2-40B4-BE49-F238E27FC236}">
                <a16:creationId xmlns:a16="http://schemas.microsoft.com/office/drawing/2014/main" id="{C9C5223E-71A2-405F-9F3A-1107F29EFEEF}"/>
              </a:ext>
            </a:extLst>
          </p:cNvPr>
          <p:cNvSpPr/>
          <p:nvPr/>
        </p:nvSpPr>
        <p:spPr>
          <a:xfrm>
            <a:off x="4559156" y="2885685"/>
            <a:ext cx="480177" cy="36128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86741E9-60D6-4FC5-80B0-B474C54E14D3}"/>
              </a:ext>
            </a:extLst>
          </p:cNvPr>
          <p:cNvSpPr/>
          <p:nvPr/>
        </p:nvSpPr>
        <p:spPr>
          <a:xfrm>
            <a:off x="4078979" y="5189451"/>
            <a:ext cx="1458221" cy="36128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4DE515B-583B-46F3-8292-A0DD1B0A8734}"/>
              </a:ext>
            </a:extLst>
          </p:cNvPr>
          <p:cNvSpPr/>
          <p:nvPr/>
        </p:nvSpPr>
        <p:spPr>
          <a:xfrm>
            <a:off x="5744633" y="5441451"/>
            <a:ext cx="1561042" cy="361282"/>
          </a:xfrm>
          <a:prstGeom prst="round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93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69842" y="301990"/>
            <a:ext cx="7645471" cy="57239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Results.4 Simple Slope Cross-Effect [non-conclusive]</a:t>
            </a:r>
          </a:p>
        </p:txBody>
      </p:sp>
      <p:pic>
        <p:nvPicPr>
          <p:cNvPr id="15" name="Picture 14">
            <a:extLst>
              <a:ext uri="{FF2B5EF4-FFF2-40B4-BE49-F238E27FC236}">
                <a16:creationId xmlns:a16="http://schemas.microsoft.com/office/drawing/2014/main" id="{45FD0F43-2140-4196-BAF5-2856082A3C3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1963" y="1302528"/>
            <a:ext cx="5914851" cy="4450552"/>
          </a:xfrm>
          <a:prstGeom prst="rect">
            <a:avLst/>
          </a:prstGeom>
          <a:noFill/>
          <a:ln>
            <a:noFill/>
          </a:ln>
        </p:spPr>
      </p:pic>
    </p:spTree>
    <p:extLst>
      <p:ext uri="{BB962C8B-B14F-4D97-AF65-F5344CB8AC3E}">
        <p14:creationId xmlns:p14="http://schemas.microsoft.com/office/powerpoint/2010/main" val="322701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324915" y="182353"/>
            <a:ext cx="4990677"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Conclusions and Implications.1</a:t>
            </a:r>
          </a:p>
        </p:txBody>
      </p:sp>
      <p:pic>
        <p:nvPicPr>
          <p:cNvPr id="21" name="Picture 20" descr="Map&#10;&#10;Description automatically generated">
            <a:extLst>
              <a:ext uri="{FF2B5EF4-FFF2-40B4-BE49-F238E27FC236}">
                <a16:creationId xmlns:a16="http://schemas.microsoft.com/office/drawing/2014/main" id="{BAE4CD2C-F4BC-4E38-8D8C-93F593E7924C}"/>
              </a:ext>
            </a:extLst>
          </p:cNvPr>
          <p:cNvPicPr/>
          <p:nvPr/>
        </p:nvPicPr>
        <p:blipFill rotWithShape="1">
          <a:blip r:embed="rId2" cstate="print">
            <a:extLst>
              <a:ext uri="{28A0092B-C50C-407E-A947-70E740481C1C}">
                <a14:useLocalDpi xmlns:a14="http://schemas.microsoft.com/office/drawing/2010/main" val="0"/>
              </a:ext>
            </a:extLst>
          </a:blip>
          <a:srcRect l="2461" t="3673" r="2478" b="8594"/>
          <a:stretch/>
        </p:blipFill>
        <p:spPr bwMode="auto">
          <a:xfrm>
            <a:off x="6960894" y="355663"/>
            <a:ext cx="5016044" cy="2995582"/>
          </a:xfrm>
          <a:prstGeom prst="rect">
            <a:avLst/>
          </a:prstGeom>
          <a:ln>
            <a:noFill/>
          </a:ln>
          <a:extLst>
            <a:ext uri="{53640926-AAD7-44D8-BBD7-CCE9431645EC}">
              <a14:shadowObscured xmlns:a14="http://schemas.microsoft.com/office/drawing/2010/main"/>
            </a:ext>
          </a:extLst>
        </p:spPr>
      </p:pic>
      <p:pic>
        <p:nvPicPr>
          <p:cNvPr id="22" name="Picture 21" descr="A picture containing text, electronics&#10;&#10;Description automatically generated">
            <a:extLst>
              <a:ext uri="{FF2B5EF4-FFF2-40B4-BE49-F238E27FC236}">
                <a16:creationId xmlns:a16="http://schemas.microsoft.com/office/drawing/2014/main" id="{B36D23CA-B914-4144-A791-A5DDE36F805B}"/>
              </a:ext>
            </a:extLst>
          </p:cNvPr>
          <p:cNvPicPr/>
          <p:nvPr/>
        </p:nvPicPr>
        <p:blipFill rotWithShape="1">
          <a:blip r:embed="rId3" cstate="print">
            <a:extLst>
              <a:ext uri="{28A0092B-C50C-407E-A947-70E740481C1C}">
                <a14:useLocalDpi xmlns:a14="http://schemas.microsoft.com/office/drawing/2010/main" val="0"/>
              </a:ext>
            </a:extLst>
          </a:blip>
          <a:srcRect l="2462" t="3935" r="2488"/>
          <a:stretch/>
        </p:blipFill>
        <p:spPr bwMode="auto">
          <a:xfrm>
            <a:off x="6960892" y="3509711"/>
            <a:ext cx="5016045" cy="3280236"/>
          </a:xfrm>
          <a:prstGeom prst="rect">
            <a:avLst/>
          </a:prstGeom>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DE54D814-3DD5-40FB-91AB-CB24D91845CA}"/>
              </a:ext>
            </a:extLst>
          </p:cNvPr>
          <p:cNvSpPr txBox="1"/>
          <p:nvPr/>
        </p:nvSpPr>
        <p:spPr>
          <a:xfrm>
            <a:off x="7031653" y="355663"/>
            <a:ext cx="3229224" cy="307777"/>
          </a:xfrm>
          <a:prstGeom prst="rect">
            <a:avLst/>
          </a:prstGeom>
          <a:noFill/>
        </p:spPr>
        <p:txBody>
          <a:bodyPr wrap="square">
            <a:spAutoFit/>
          </a:bodyPr>
          <a:lstStyle/>
          <a:p>
            <a:r>
              <a:rPr lang="en-US" sz="1400" dirty="0">
                <a:solidFill>
                  <a:schemeClr val="bg1"/>
                </a:solidFill>
              </a:rPr>
              <a:t>metropolitan accessibility - 2012</a:t>
            </a:r>
          </a:p>
        </p:txBody>
      </p:sp>
      <p:sp>
        <p:nvSpPr>
          <p:cNvPr id="24" name="TextBox 23">
            <a:extLst>
              <a:ext uri="{FF2B5EF4-FFF2-40B4-BE49-F238E27FC236}">
                <a16:creationId xmlns:a16="http://schemas.microsoft.com/office/drawing/2014/main" id="{E5F6A0C4-0D22-4BC4-A667-74B309AA9FFB}"/>
              </a:ext>
            </a:extLst>
          </p:cNvPr>
          <p:cNvSpPr txBox="1"/>
          <p:nvPr/>
        </p:nvSpPr>
        <p:spPr>
          <a:xfrm>
            <a:off x="7031653" y="3544336"/>
            <a:ext cx="2569934" cy="307777"/>
          </a:xfrm>
          <a:prstGeom prst="rect">
            <a:avLst/>
          </a:prstGeom>
          <a:noFill/>
        </p:spPr>
        <p:txBody>
          <a:bodyPr wrap="square">
            <a:spAutoFit/>
          </a:bodyPr>
          <a:lstStyle/>
          <a:p>
            <a:r>
              <a:rPr lang="en-US" sz="1400" dirty="0">
                <a:solidFill>
                  <a:schemeClr val="bg1"/>
                </a:solidFill>
              </a:rPr>
              <a:t>local accessibility - 2012</a:t>
            </a:r>
          </a:p>
        </p:txBody>
      </p:sp>
      <p:sp>
        <p:nvSpPr>
          <p:cNvPr id="25" name="TextBox 24">
            <a:extLst>
              <a:ext uri="{FF2B5EF4-FFF2-40B4-BE49-F238E27FC236}">
                <a16:creationId xmlns:a16="http://schemas.microsoft.com/office/drawing/2014/main" id="{96C0C8CE-B025-450A-A725-561F7E14ECAF}"/>
              </a:ext>
            </a:extLst>
          </p:cNvPr>
          <p:cNvSpPr txBox="1"/>
          <p:nvPr/>
        </p:nvSpPr>
        <p:spPr>
          <a:xfrm>
            <a:off x="324916" y="848131"/>
            <a:ext cx="5904932" cy="5078313"/>
          </a:xfrm>
          <a:prstGeom prst="rect">
            <a:avLst/>
          </a:prstGeom>
          <a:noFill/>
        </p:spPr>
        <p:txBody>
          <a:bodyPr wrap="square">
            <a:spAutoFit/>
          </a:bodyPr>
          <a:lstStyle/>
          <a:p>
            <a:pPr marL="285750" indent="-285750">
              <a:buFont typeface="Arial" panose="020B0604020202020204" pitchFamily="34" charset="0"/>
              <a:buChar char="•"/>
            </a:pPr>
            <a:r>
              <a:rPr lang="en-US" b="1" dirty="0"/>
              <a:t>H1</a:t>
            </a:r>
            <a:r>
              <a:rPr lang="en-US" i="1" dirty="0"/>
              <a:t>: </a:t>
            </a:r>
            <a:r>
              <a:rPr lang="en-US" b="1" dirty="0"/>
              <a:t>Model-2</a:t>
            </a:r>
            <a:r>
              <a:rPr lang="en-US" dirty="0"/>
              <a:t> results indicate that a station’s nodal </a:t>
            </a:r>
            <a:r>
              <a:rPr lang="en-US" i="1" dirty="0"/>
              <a:t>metropolitan accessibility </a:t>
            </a:r>
            <a:r>
              <a:rPr lang="en-US" dirty="0"/>
              <a:t>is highly significant and associated with more boardings at station-level. </a:t>
            </a:r>
            <a:r>
              <a:rPr lang="en-US" b="1" dirty="0"/>
              <a:t>Models 3-6 </a:t>
            </a:r>
            <a:r>
              <a:rPr lang="en-US" dirty="0"/>
              <a:t>indicate that stations’ nodal </a:t>
            </a:r>
            <a:r>
              <a:rPr lang="en-US" i="1" dirty="0"/>
              <a:t>metropolitan accessibility </a:t>
            </a:r>
            <a:r>
              <a:rPr lang="en-US" dirty="0"/>
              <a:t>also has significant interactions with several local attributes: population, jobs, bus connectivity, and </a:t>
            </a:r>
            <a:r>
              <a:rPr lang="en-US" i="1" dirty="0"/>
              <a:t>local accessibility, </a:t>
            </a:r>
            <a:r>
              <a:rPr lang="en-US" dirty="0"/>
              <a:t>all of which would synergistically increase transit patronage and improve DDM model fit when compared to a base model with no interactions.</a:t>
            </a:r>
          </a:p>
          <a:p>
            <a:endParaRPr lang="en-US" dirty="0"/>
          </a:p>
          <a:p>
            <a:pPr marL="285750" indent="-285750">
              <a:buFont typeface="Arial" panose="020B0604020202020204" pitchFamily="34" charset="0"/>
              <a:buChar char="•"/>
            </a:pPr>
            <a:r>
              <a:rPr lang="en-US" b="1" dirty="0"/>
              <a:t>H2: Model-5 </a:t>
            </a:r>
            <a:r>
              <a:rPr lang="en-US" dirty="0"/>
              <a:t>indicates that </a:t>
            </a:r>
            <a:r>
              <a:rPr lang="en-US" i="1" dirty="0"/>
              <a:t>local accessibility </a:t>
            </a:r>
            <a:r>
              <a:rPr lang="en-US" dirty="0"/>
              <a:t>(access </a:t>
            </a:r>
            <a:r>
              <a:rPr lang="en-US" i="1" dirty="0"/>
              <a:t>to</a:t>
            </a:r>
            <a:r>
              <a:rPr lang="en-US" dirty="0"/>
              <a:t> and </a:t>
            </a:r>
            <a:r>
              <a:rPr lang="en-US" i="1" dirty="0"/>
              <a:t>within</a:t>
            </a:r>
            <a:r>
              <a:rPr lang="en-US" dirty="0"/>
              <a:t> a station’s Pedshed; ~ walkability) has a significant global </a:t>
            </a:r>
            <a:r>
              <a:rPr lang="en-US" b="1" dirty="0"/>
              <a:t>cross-over</a:t>
            </a:r>
            <a:r>
              <a:rPr lang="en-US" dirty="0"/>
              <a:t> interaction with a station’s </a:t>
            </a:r>
            <a:r>
              <a:rPr lang="en-US" i="1" dirty="0"/>
              <a:t>metropolitan accessibility </a:t>
            </a:r>
            <a:r>
              <a:rPr lang="en-US" dirty="0"/>
              <a:t>(access </a:t>
            </a:r>
            <a:r>
              <a:rPr lang="en-US" i="1" dirty="0"/>
              <a:t>from</a:t>
            </a:r>
            <a:r>
              <a:rPr lang="en-US" dirty="0"/>
              <a:t> the station to others along LAs rapid-transit network). However, a basic slope assessment yielded non-conclusive results for this and the other interactions, likely because of the relative low number of observations in the data.</a:t>
            </a:r>
          </a:p>
        </p:txBody>
      </p:sp>
    </p:spTree>
    <p:extLst>
      <p:ext uri="{BB962C8B-B14F-4D97-AF65-F5344CB8AC3E}">
        <p14:creationId xmlns:p14="http://schemas.microsoft.com/office/powerpoint/2010/main" val="220257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324915" y="68053"/>
            <a:ext cx="5194751"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Conclusions and Implications.2</a:t>
            </a:r>
          </a:p>
        </p:txBody>
      </p:sp>
      <p:pic>
        <p:nvPicPr>
          <p:cNvPr id="21" name="Picture 20" descr="Map&#10;&#10;Description automatically generated">
            <a:extLst>
              <a:ext uri="{FF2B5EF4-FFF2-40B4-BE49-F238E27FC236}">
                <a16:creationId xmlns:a16="http://schemas.microsoft.com/office/drawing/2014/main" id="{BAE4CD2C-F4BC-4E38-8D8C-93F593E7924C}"/>
              </a:ext>
            </a:extLst>
          </p:cNvPr>
          <p:cNvPicPr/>
          <p:nvPr/>
        </p:nvPicPr>
        <p:blipFill rotWithShape="1">
          <a:blip r:embed="rId2" cstate="print">
            <a:extLst>
              <a:ext uri="{28A0092B-C50C-407E-A947-70E740481C1C}">
                <a14:useLocalDpi xmlns:a14="http://schemas.microsoft.com/office/drawing/2010/main" val="0"/>
              </a:ext>
            </a:extLst>
          </a:blip>
          <a:srcRect l="2461" t="3673" r="2478" b="8594"/>
          <a:stretch/>
        </p:blipFill>
        <p:spPr bwMode="auto">
          <a:xfrm>
            <a:off x="6069886" y="4023978"/>
            <a:ext cx="2849747" cy="1701869"/>
          </a:xfrm>
          <a:prstGeom prst="rect">
            <a:avLst/>
          </a:prstGeom>
          <a:ln>
            <a:noFill/>
          </a:ln>
          <a:extLst>
            <a:ext uri="{53640926-AAD7-44D8-BBD7-CCE9431645EC}">
              <a14:shadowObscured xmlns:a14="http://schemas.microsoft.com/office/drawing/2010/main"/>
            </a:ext>
          </a:extLst>
        </p:spPr>
      </p:pic>
      <p:pic>
        <p:nvPicPr>
          <p:cNvPr id="22" name="Picture 21" descr="A picture containing text, electronics&#10;&#10;Description automatically generated">
            <a:extLst>
              <a:ext uri="{FF2B5EF4-FFF2-40B4-BE49-F238E27FC236}">
                <a16:creationId xmlns:a16="http://schemas.microsoft.com/office/drawing/2014/main" id="{B36D23CA-B914-4144-A791-A5DDE36F805B}"/>
              </a:ext>
            </a:extLst>
          </p:cNvPr>
          <p:cNvPicPr/>
          <p:nvPr/>
        </p:nvPicPr>
        <p:blipFill rotWithShape="1">
          <a:blip r:embed="rId3" cstate="print">
            <a:extLst>
              <a:ext uri="{28A0092B-C50C-407E-A947-70E740481C1C}">
                <a14:useLocalDpi xmlns:a14="http://schemas.microsoft.com/office/drawing/2010/main" val="0"/>
              </a:ext>
            </a:extLst>
          </a:blip>
          <a:srcRect l="2462" t="3935" r="2488"/>
          <a:stretch/>
        </p:blipFill>
        <p:spPr bwMode="auto">
          <a:xfrm>
            <a:off x="8961963" y="4023977"/>
            <a:ext cx="2851277" cy="1864589"/>
          </a:xfrm>
          <a:prstGeom prst="rect">
            <a:avLst/>
          </a:prstGeom>
          <a:ln>
            <a:noFill/>
          </a:ln>
          <a:extLst>
            <a:ext uri="{53640926-AAD7-44D8-BBD7-CCE9431645EC}">
              <a14:shadowObscured xmlns:a14="http://schemas.microsoft.com/office/drawing/2010/main"/>
            </a:ext>
          </a:extLst>
        </p:spPr>
      </p:pic>
      <p:sp>
        <p:nvSpPr>
          <p:cNvPr id="25" name="TextBox 24">
            <a:extLst>
              <a:ext uri="{FF2B5EF4-FFF2-40B4-BE49-F238E27FC236}">
                <a16:creationId xmlns:a16="http://schemas.microsoft.com/office/drawing/2014/main" id="{96C0C8CE-B025-450A-A725-561F7E14ECAF}"/>
              </a:ext>
            </a:extLst>
          </p:cNvPr>
          <p:cNvSpPr txBox="1"/>
          <p:nvPr/>
        </p:nvSpPr>
        <p:spPr>
          <a:xfrm>
            <a:off x="324916" y="725252"/>
            <a:ext cx="5194751" cy="5909310"/>
          </a:xfrm>
          <a:prstGeom prst="rect">
            <a:avLst/>
          </a:prstGeom>
          <a:noFill/>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appears that rapid-transit users in LA value both, the accessibility allowed by the network at a metropolitan scale, as well as the ease of access to and access to opportunities within a stations’ pedestrian service area. And when higher values for both measures coincide at a station the combined effect on aggregate ridership is augmented.</a:t>
            </a:r>
          </a:p>
          <a:p>
            <a:endParaRPr lang="en-US" dirty="0"/>
          </a:p>
          <a:p>
            <a:pPr marL="285750" indent="-285750">
              <a:buFont typeface="Arial" panose="020B0604020202020204" pitchFamily="34" charset="0"/>
              <a:buChar char="•"/>
            </a:pPr>
            <a:r>
              <a:rPr lang="en-US" dirty="0"/>
              <a:t>Transit planners, land-use planners, and researchers would benefit from including multi-scalar composite indicators of accessibility in station-level DDM models, and relevant interactions. This will improve models’ explanatory power, accuracy of predictions, and could help in TOD (Transit Oriented Development) scenario planning by taking into consideration the entire transit network and complex interactions with the built-environment at both </a:t>
            </a:r>
            <a:r>
              <a:rPr lang="en-US" i="1" dirty="0"/>
              <a:t>local</a:t>
            </a:r>
            <a:r>
              <a:rPr lang="en-US" dirty="0"/>
              <a:t> and </a:t>
            </a:r>
            <a:r>
              <a:rPr lang="en-US" i="1" dirty="0"/>
              <a:t>metropolitan</a:t>
            </a:r>
            <a:r>
              <a:rPr lang="en-US" dirty="0"/>
              <a:t> scales.</a:t>
            </a:r>
          </a:p>
        </p:txBody>
      </p:sp>
      <p:pic>
        <p:nvPicPr>
          <p:cNvPr id="6146" name="Picture 2" descr="Santa Clara Transit-Oriented Development (TOD) – Robin Chiang &amp;amp; Co">
            <a:extLst>
              <a:ext uri="{FF2B5EF4-FFF2-40B4-BE49-F238E27FC236}">
                <a16:creationId xmlns:a16="http://schemas.microsoft.com/office/drawing/2014/main" id="{E8E2EE89-1137-4773-AABE-3511739DD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4722" y="1756834"/>
            <a:ext cx="2828518" cy="21186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s Angeles County Metropolitan Transportation Authority - Wikipedia">
            <a:extLst>
              <a:ext uri="{FF2B5EF4-FFF2-40B4-BE49-F238E27FC236}">
                <a16:creationId xmlns:a16="http://schemas.microsoft.com/office/drawing/2014/main" id="{71E86B50-E521-4FC4-A376-D491A785B8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383" y="1756833"/>
            <a:ext cx="2857500" cy="211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43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324915" y="68053"/>
            <a:ext cx="9144000"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Limitations and Future Research Extensions</a:t>
            </a:r>
          </a:p>
        </p:txBody>
      </p:sp>
      <p:sp>
        <p:nvSpPr>
          <p:cNvPr id="23" name="TextBox 22">
            <a:extLst>
              <a:ext uri="{FF2B5EF4-FFF2-40B4-BE49-F238E27FC236}">
                <a16:creationId xmlns:a16="http://schemas.microsoft.com/office/drawing/2014/main" id="{DE54D814-3DD5-40FB-91AB-CB24D91845CA}"/>
              </a:ext>
            </a:extLst>
          </p:cNvPr>
          <p:cNvSpPr txBox="1"/>
          <p:nvPr/>
        </p:nvSpPr>
        <p:spPr>
          <a:xfrm>
            <a:off x="7026729" y="240327"/>
            <a:ext cx="3229224" cy="307777"/>
          </a:xfrm>
          <a:prstGeom prst="rect">
            <a:avLst/>
          </a:prstGeom>
          <a:noFill/>
        </p:spPr>
        <p:txBody>
          <a:bodyPr wrap="square">
            <a:spAutoFit/>
          </a:bodyPr>
          <a:lstStyle/>
          <a:p>
            <a:r>
              <a:rPr lang="en-US" sz="1400" dirty="0">
                <a:solidFill>
                  <a:schemeClr val="bg1"/>
                </a:solidFill>
              </a:rPr>
              <a:t>metropolitan accessibility - 2012</a:t>
            </a:r>
          </a:p>
        </p:txBody>
      </p:sp>
      <p:sp>
        <p:nvSpPr>
          <p:cNvPr id="24" name="TextBox 23">
            <a:extLst>
              <a:ext uri="{FF2B5EF4-FFF2-40B4-BE49-F238E27FC236}">
                <a16:creationId xmlns:a16="http://schemas.microsoft.com/office/drawing/2014/main" id="{E5F6A0C4-0D22-4BC4-A667-74B309AA9FFB}"/>
              </a:ext>
            </a:extLst>
          </p:cNvPr>
          <p:cNvSpPr txBox="1"/>
          <p:nvPr/>
        </p:nvSpPr>
        <p:spPr>
          <a:xfrm>
            <a:off x="7026729" y="3429000"/>
            <a:ext cx="2569934" cy="307777"/>
          </a:xfrm>
          <a:prstGeom prst="rect">
            <a:avLst/>
          </a:prstGeom>
          <a:noFill/>
        </p:spPr>
        <p:txBody>
          <a:bodyPr wrap="square">
            <a:spAutoFit/>
          </a:bodyPr>
          <a:lstStyle/>
          <a:p>
            <a:r>
              <a:rPr lang="en-US" sz="1400" dirty="0">
                <a:solidFill>
                  <a:schemeClr val="bg1"/>
                </a:solidFill>
              </a:rPr>
              <a:t>local accessibility - 2012</a:t>
            </a:r>
          </a:p>
        </p:txBody>
      </p:sp>
      <p:sp>
        <p:nvSpPr>
          <p:cNvPr id="25" name="TextBox 24">
            <a:extLst>
              <a:ext uri="{FF2B5EF4-FFF2-40B4-BE49-F238E27FC236}">
                <a16:creationId xmlns:a16="http://schemas.microsoft.com/office/drawing/2014/main" id="{96C0C8CE-B025-450A-A725-561F7E14ECAF}"/>
              </a:ext>
            </a:extLst>
          </p:cNvPr>
          <p:cNvSpPr txBox="1"/>
          <p:nvPr/>
        </p:nvSpPr>
        <p:spPr>
          <a:xfrm>
            <a:off x="2715380" y="1475874"/>
            <a:ext cx="6841671" cy="2862322"/>
          </a:xfrm>
          <a:prstGeom prst="rect">
            <a:avLst/>
          </a:prstGeom>
          <a:noFill/>
        </p:spPr>
        <p:txBody>
          <a:bodyPr wrap="square">
            <a:spAutoFit/>
          </a:bodyPr>
          <a:lstStyle/>
          <a:p>
            <a:pPr marL="285750" indent="-285750">
              <a:buFont typeface="Arial" panose="020B0604020202020204" pitchFamily="34" charset="0"/>
              <a:buChar char="•"/>
            </a:pPr>
            <a:r>
              <a:rPr lang="en-US" dirty="0"/>
              <a:t>Increase station sampling to explore combined effects of multiple interaction terms and re-assess basic slope-level significance</a:t>
            </a:r>
          </a:p>
          <a:p>
            <a:endParaRPr lang="en-US" dirty="0"/>
          </a:p>
          <a:p>
            <a:pPr marL="285750" indent="-285750">
              <a:buFont typeface="Arial" panose="020B0604020202020204" pitchFamily="34" charset="0"/>
              <a:buChar char="•"/>
            </a:pPr>
            <a:r>
              <a:rPr lang="en-US" dirty="0"/>
              <a:t>Identify threshold levels of interest for practical applications (e.g., </a:t>
            </a:r>
            <a:r>
              <a:rPr lang="en-US" dirty="0" err="1"/>
              <a:t>Walkscores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Develop an integrated multi-modal </a:t>
            </a:r>
            <a:r>
              <a:rPr lang="en-US" i="1" dirty="0"/>
              <a:t>local accessibility </a:t>
            </a:r>
            <a:r>
              <a:rPr lang="en-US" dirty="0"/>
              <a:t>indicator that includes pedestrian, bus, and bicycle mode.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A5AF4B1D-6BD6-4336-8ADA-2B1D02EC31A4}"/>
              </a:ext>
            </a:extLst>
          </p:cNvPr>
          <p:cNvSpPr txBox="1"/>
          <p:nvPr/>
        </p:nvSpPr>
        <p:spPr>
          <a:xfrm>
            <a:off x="2901231" y="4572201"/>
            <a:ext cx="6096662" cy="369332"/>
          </a:xfrm>
          <a:prstGeom prst="rect">
            <a:avLst/>
          </a:prstGeom>
          <a:noFill/>
        </p:spPr>
        <p:txBody>
          <a:bodyPr wrap="square">
            <a:spAutoFit/>
          </a:bodyPr>
          <a:lstStyle/>
          <a:p>
            <a:pPr algn="ctr"/>
            <a:r>
              <a:rPr lang="en-US" sz="1800" b="1" dirty="0"/>
              <a:t>THANK YOU FOR LISTENING!</a:t>
            </a:r>
          </a:p>
        </p:txBody>
      </p:sp>
    </p:spTree>
    <p:extLst>
      <p:ext uri="{BB962C8B-B14F-4D97-AF65-F5344CB8AC3E}">
        <p14:creationId xmlns:p14="http://schemas.microsoft.com/office/powerpoint/2010/main" val="229981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69843" y="301990"/>
            <a:ext cx="5317196"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Study Purpose &amp; Literature Review</a:t>
            </a:r>
          </a:p>
        </p:txBody>
      </p:sp>
      <p:sp>
        <p:nvSpPr>
          <p:cNvPr id="5" name="TextBox 4">
            <a:extLst>
              <a:ext uri="{FF2B5EF4-FFF2-40B4-BE49-F238E27FC236}">
                <a16:creationId xmlns:a16="http://schemas.microsoft.com/office/drawing/2014/main" id="{1B07A207-0C36-4BDA-9EE7-E1AEFB0DF2CB}"/>
              </a:ext>
            </a:extLst>
          </p:cNvPr>
          <p:cNvSpPr txBox="1"/>
          <p:nvPr/>
        </p:nvSpPr>
        <p:spPr>
          <a:xfrm>
            <a:off x="569843" y="874387"/>
            <a:ext cx="5413514" cy="2585323"/>
          </a:xfrm>
          <a:prstGeom prst="rect">
            <a:avLst/>
          </a:prstGeom>
          <a:noFill/>
        </p:spPr>
        <p:txBody>
          <a:bodyPr wrap="square">
            <a:spAutoFit/>
          </a:bodyPr>
          <a:lstStyle/>
          <a:p>
            <a:r>
              <a:rPr lang="en-US" b="1" dirty="0"/>
              <a:t>Purpose</a:t>
            </a:r>
          </a:p>
          <a:p>
            <a:endParaRPr lang="en-US" b="1" dirty="0"/>
          </a:p>
          <a:p>
            <a:r>
              <a:rPr lang="en-US" dirty="0"/>
              <a:t>1-Explore the potential influence of composite indicators of </a:t>
            </a:r>
            <a:r>
              <a:rPr lang="en-US" u="sng" dirty="0"/>
              <a:t>accessibility</a:t>
            </a:r>
            <a:r>
              <a:rPr lang="en-US" dirty="0"/>
              <a:t> at </a:t>
            </a:r>
            <a:r>
              <a:rPr lang="en-US" i="1" dirty="0"/>
              <a:t>local</a:t>
            </a:r>
            <a:r>
              <a:rPr lang="en-US" dirty="0"/>
              <a:t> and </a:t>
            </a:r>
            <a:r>
              <a:rPr lang="en-US" i="1" dirty="0"/>
              <a:t>metropolitan</a:t>
            </a:r>
            <a:r>
              <a:rPr lang="en-US" dirty="0"/>
              <a:t> scales on rapid-transit ridership and the potential of interaction effects, if any.</a:t>
            </a:r>
          </a:p>
          <a:p>
            <a:endParaRPr lang="en-US" dirty="0"/>
          </a:p>
          <a:p>
            <a:r>
              <a:rPr lang="en-US" dirty="0"/>
              <a:t>2-Improve direct-demand models’ (DDM) predictive power.</a:t>
            </a:r>
          </a:p>
        </p:txBody>
      </p:sp>
      <p:sp>
        <p:nvSpPr>
          <p:cNvPr id="6" name="TextBox 5">
            <a:extLst>
              <a:ext uri="{FF2B5EF4-FFF2-40B4-BE49-F238E27FC236}">
                <a16:creationId xmlns:a16="http://schemas.microsoft.com/office/drawing/2014/main" id="{629487DF-D699-4C50-8610-C7BA887813D0}"/>
              </a:ext>
            </a:extLst>
          </p:cNvPr>
          <p:cNvSpPr txBox="1"/>
          <p:nvPr/>
        </p:nvSpPr>
        <p:spPr>
          <a:xfrm>
            <a:off x="7171473" y="874387"/>
            <a:ext cx="4779294" cy="5909310"/>
          </a:xfrm>
          <a:prstGeom prst="rect">
            <a:avLst/>
          </a:prstGeom>
          <a:noFill/>
        </p:spPr>
        <p:txBody>
          <a:bodyPr wrap="square">
            <a:spAutoFit/>
          </a:bodyPr>
          <a:lstStyle/>
          <a:p>
            <a:r>
              <a:rPr lang="en-US" b="1" dirty="0"/>
              <a:t>Literature Review</a:t>
            </a:r>
            <a:r>
              <a:rPr lang="en-US" dirty="0"/>
              <a:t> </a:t>
            </a:r>
          </a:p>
          <a:p>
            <a:endParaRPr lang="en-US" dirty="0"/>
          </a:p>
          <a:p>
            <a:pPr marL="285750" indent="-285750">
              <a:buFont typeface="Arial" panose="020B0604020202020204" pitchFamily="34" charset="0"/>
              <a:buChar char="•"/>
            </a:pPr>
            <a:r>
              <a:rPr lang="en-US" dirty="0"/>
              <a:t>Relatively few station-level transit studies incorporate </a:t>
            </a:r>
            <a:r>
              <a:rPr lang="en-US" i="1" dirty="0"/>
              <a:t>metropolitan accessibility</a:t>
            </a:r>
            <a:r>
              <a:rPr lang="en-US" dirty="0"/>
              <a:t> composite indicators as part of their DDM specifications</a:t>
            </a:r>
          </a:p>
          <a:p>
            <a:endParaRPr lang="en-US" dirty="0"/>
          </a:p>
          <a:p>
            <a:pPr marL="285750" indent="-285750">
              <a:buFont typeface="Arial" panose="020B0604020202020204" pitchFamily="34" charset="0"/>
              <a:buChar char="•"/>
            </a:pPr>
            <a:r>
              <a:rPr lang="en-US" dirty="0"/>
              <a:t>Even fewer station-level studies incorporate both </a:t>
            </a:r>
            <a:r>
              <a:rPr lang="en-US" b="1" i="1" dirty="0"/>
              <a:t>local</a:t>
            </a:r>
            <a:r>
              <a:rPr lang="en-US" dirty="0"/>
              <a:t> and </a:t>
            </a:r>
            <a:r>
              <a:rPr lang="en-US" b="1" i="1" dirty="0"/>
              <a:t>metropolitan</a:t>
            </a:r>
            <a:r>
              <a:rPr lang="en-US" dirty="0"/>
              <a:t> accessibility composite indicators, and none have explored potential interactions</a:t>
            </a:r>
          </a:p>
          <a:p>
            <a:endParaRPr lang="en-US" dirty="0"/>
          </a:p>
          <a:p>
            <a:pPr marL="285750" indent="-285750">
              <a:buFont typeface="Arial" panose="020B0604020202020204" pitchFamily="34" charset="0"/>
              <a:buChar char="•"/>
            </a:pPr>
            <a:r>
              <a:rPr lang="en-US" dirty="0"/>
              <a:t>When both indicators are included, their operationalization is not consistent and often applied in different units of analyses and/or different sub-set of observations</a:t>
            </a:r>
          </a:p>
          <a:p>
            <a:endParaRPr lang="en-US" dirty="0"/>
          </a:p>
          <a:p>
            <a:pPr marL="285750" indent="-285750">
              <a:buFont typeface="Arial" panose="020B0604020202020204" pitchFamily="34" charset="0"/>
              <a:buChar char="•"/>
            </a:pPr>
            <a:r>
              <a:rPr lang="en-US" dirty="0"/>
              <a:t>On the other hand, in all reviewed studies local and metropolitan accessibility measures emerge as statistically significant for ridership (e.g., boardings at station-level)</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DECDD5B-3F1A-4C6F-A859-8F0329FAF801}"/>
                  </a:ext>
                </a:extLst>
              </p:cNvPr>
              <p:cNvSpPr txBox="1"/>
              <p:nvPr/>
            </p:nvSpPr>
            <p:spPr>
              <a:xfrm>
                <a:off x="513282" y="5396741"/>
                <a:ext cx="5864650" cy="636521"/>
              </a:xfrm>
              <a:prstGeom prst="rect">
                <a:avLst/>
              </a:prstGeom>
              <a:no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𝑙𝑛</m:t>
                      </m:r>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𝑖𝑗</m:t>
                          </m:r>
                        </m:sub>
                      </m:sSub>
                      <m:r>
                        <a:rPr lang="en-US" i="0">
                          <a:latin typeface="Cambria Math" panose="02040503050406030204" pitchFamily="18" charset="0"/>
                        </a:rPr>
                        <m:t> =</m:t>
                      </m:r>
                      <m:d>
                        <m:dPr>
                          <m:ctrlPr>
                            <a:rPr lang="en-US" i="1">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𝑖𝑗</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𝑖𝑗</m:t>
                              </m:r>
                            </m:sub>
                          </m:sSub>
                        </m:e>
                      </m:d>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𝛾</m:t>
                          </m:r>
                        </m:e>
                        <m:sub>
                          <m:r>
                            <a:rPr lang="en-US" i="0">
                              <a:latin typeface="Cambria Math" panose="02040503050406030204" pitchFamily="18" charset="0"/>
                            </a:rPr>
                            <m:t>0</m:t>
                          </m:r>
                        </m:sub>
                      </m:sSub>
                      <m:r>
                        <a:rPr lang="en-US" i="0">
                          <a:latin typeface="Cambria Math" panose="02040503050406030204" pitchFamily="18" charset="0"/>
                        </a:rPr>
                        <m:t>+ </m:t>
                      </m:r>
                      <m:nary>
                        <m:naryPr>
                          <m:chr m:val="∑"/>
                          <m:limLoc m:val="subSup"/>
                          <m:ctrlPr>
                            <a:rPr lang="en-US" i="1">
                              <a:latin typeface="Cambria Math" panose="02040503050406030204" pitchFamily="18" charset="0"/>
                            </a:rPr>
                          </m:ctrlPr>
                        </m:naryPr>
                        <m:sub>
                          <m:r>
                            <a:rPr lang="en-US" i="1">
                              <a:latin typeface="Cambria Math" panose="02040503050406030204" pitchFamily="18" charset="0"/>
                            </a:rPr>
                            <m:t>h</m:t>
                          </m:r>
                          <m:r>
                            <a:rPr lang="en-US" i="0">
                              <a:latin typeface="Cambria Math" panose="02040503050406030204" pitchFamily="18" charset="0"/>
                            </a:rPr>
                            <m:t>=1</m:t>
                          </m:r>
                        </m:sub>
                        <m:sup>
                          <m:r>
                            <a:rPr lang="en-US" i="1">
                              <a:latin typeface="Cambria Math" panose="02040503050406030204" pitchFamily="18" charset="0"/>
                            </a:rPr>
                            <m:t>𝑟</m:t>
                          </m:r>
                        </m:sup>
                        <m:e/>
                      </m:nary>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h</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h𝑖𝑗</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𝑖𝑗</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𝑈</m:t>
                          </m:r>
                        </m:e>
                        <m:sub>
                          <m:r>
                            <a:rPr lang="en-US" i="0">
                              <a:latin typeface="Cambria Math" panose="02040503050406030204" pitchFamily="18" charset="0"/>
                            </a:rPr>
                            <m:t>0</m:t>
                          </m:r>
                          <m:r>
                            <a:rPr lang="en-US" i="1">
                              <a:latin typeface="Cambria Math" panose="02040503050406030204" pitchFamily="18" charset="0"/>
                            </a:rPr>
                            <m:t>𝑗</m:t>
                          </m:r>
                        </m:sub>
                      </m:sSub>
                    </m:oMath>
                  </m:oMathPara>
                </a14:m>
                <a:endParaRPr lang="en-US" dirty="0"/>
              </a:p>
            </p:txBody>
          </p:sp>
        </mc:Choice>
        <mc:Fallback xmlns="">
          <p:sp>
            <p:nvSpPr>
              <p:cNvPr id="17" name="TextBox 16">
                <a:extLst>
                  <a:ext uri="{FF2B5EF4-FFF2-40B4-BE49-F238E27FC236}">
                    <a16:creationId xmlns:a16="http://schemas.microsoft.com/office/drawing/2014/main" id="{7DECDD5B-3F1A-4C6F-A859-8F0329FAF801}"/>
                  </a:ext>
                </a:extLst>
              </p:cNvPr>
              <p:cNvSpPr txBox="1">
                <a:spLocks noRot="1" noChangeAspect="1" noMove="1" noResize="1" noEditPoints="1" noAdjustHandles="1" noChangeArrowheads="1" noChangeShapeType="1" noTextEdit="1"/>
              </p:cNvSpPr>
              <p:nvPr/>
            </p:nvSpPr>
            <p:spPr>
              <a:xfrm>
                <a:off x="513282" y="5396741"/>
                <a:ext cx="5864650" cy="636521"/>
              </a:xfrm>
              <a:prstGeom prst="rect">
                <a:avLst/>
              </a:prstGeom>
              <a:blipFill>
                <a:blip r:embed="rId2"/>
                <a:stretch>
                  <a:fillRect/>
                </a:stretch>
              </a:blipFill>
              <a:ln>
                <a:solidFill>
                  <a:schemeClr val="tx1"/>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416553C4-F6A2-4D07-B6D4-5DE12C8E038C}"/>
              </a:ext>
            </a:extLst>
          </p:cNvPr>
          <p:cNvSpPr txBox="1"/>
          <p:nvPr/>
        </p:nvSpPr>
        <p:spPr>
          <a:xfrm>
            <a:off x="513282" y="4623411"/>
            <a:ext cx="6096784" cy="369332"/>
          </a:xfrm>
          <a:prstGeom prst="rect">
            <a:avLst/>
          </a:prstGeom>
          <a:noFill/>
        </p:spPr>
        <p:txBody>
          <a:bodyPr wrap="square">
            <a:spAutoFit/>
          </a:bodyPr>
          <a:lstStyle/>
          <a:p>
            <a:r>
              <a:rPr lang="en-US" sz="1800" kern="100" dirty="0">
                <a:effectLst/>
                <a:latin typeface="Times New Roman" panose="02020603050405020304" pitchFamily="18" charset="0"/>
                <a:ea typeface="MS Mincho" panose="02020609040205080304" pitchFamily="49" charset="-128"/>
              </a:rPr>
              <a:t>AWB </a:t>
            </a:r>
            <a:r>
              <a:rPr lang="en-US" sz="1800" i="1" kern="100" baseline="30000" dirty="0">
                <a:effectLst/>
                <a:latin typeface="Times New Roman" panose="02020603050405020304" pitchFamily="18" charset="0"/>
                <a:ea typeface="MS Mincho" panose="02020609040205080304" pitchFamily="49" charset="-128"/>
              </a:rPr>
              <a:t>station</a:t>
            </a:r>
            <a:r>
              <a:rPr lang="en-US" sz="1800" kern="100" dirty="0">
                <a:effectLst/>
                <a:latin typeface="Times New Roman" panose="02020603050405020304" pitchFamily="18" charset="0"/>
                <a:ea typeface="MS Mincho" panose="02020609040205080304" pitchFamily="49" charset="-128"/>
              </a:rPr>
              <a:t>     =   </a:t>
            </a:r>
            <a:r>
              <a:rPr lang="en-US" sz="1800" i="1" kern="100" dirty="0">
                <a:effectLst/>
                <a:latin typeface="Times New Roman" panose="02020603050405020304" pitchFamily="18" charset="0"/>
                <a:ea typeface="MS Mincho" panose="02020609040205080304" pitchFamily="49" charset="-128"/>
              </a:rPr>
              <a:t>f</a:t>
            </a:r>
            <a:r>
              <a:rPr lang="en-US" sz="1800" kern="100" dirty="0">
                <a:effectLst/>
                <a:latin typeface="Times New Roman" panose="02020603050405020304" pitchFamily="18" charset="0"/>
                <a:ea typeface="MS Mincho" panose="02020609040205080304" pitchFamily="49" charset="-128"/>
              </a:rPr>
              <a:t> (SE, LU.BE, TS, NT, </a:t>
            </a:r>
            <a:r>
              <a:rPr lang="en-US" sz="1800" kern="100" dirty="0">
                <a:solidFill>
                  <a:srgbClr val="C00000"/>
                </a:solidFill>
                <a:effectLst/>
                <a:latin typeface="Times New Roman" panose="02020603050405020304" pitchFamily="18" charset="0"/>
                <a:ea typeface="MS Mincho" panose="02020609040205080304" pitchFamily="49" charset="-128"/>
              </a:rPr>
              <a:t>ACC </a:t>
            </a:r>
            <a:r>
              <a:rPr lang="en-US" sz="1800" kern="100" baseline="-25000" dirty="0">
                <a:solidFill>
                  <a:srgbClr val="C00000"/>
                </a:solidFill>
                <a:effectLst/>
                <a:latin typeface="Times New Roman" panose="02020603050405020304" pitchFamily="18" charset="0"/>
                <a:ea typeface="MS Mincho" panose="02020609040205080304" pitchFamily="49" charset="-128"/>
              </a:rPr>
              <a:t>loc | met</a:t>
            </a:r>
            <a:r>
              <a:rPr lang="en-US" sz="1800" kern="100" dirty="0">
                <a:effectLst/>
                <a:latin typeface="Times New Roman" panose="02020603050405020304" pitchFamily="18" charset="0"/>
                <a:ea typeface="MS Mincho" panose="02020609040205080304" pitchFamily="49" charset="-128"/>
              </a:rPr>
              <a:t>)</a:t>
            </a:r>
            <a:endParaRPr lang="en-US" dirty="0"/>
          </a:p>
        </p:txBody>
      </p:sp>
    </p:spTree>
    <p:extLst>
      <p:ext uri="{BB962C8B-B14F-4D97-AF65-F5344CB8AC3E}">
        <p14:creationId xmlns:p14="http://schemas.microsoft.com/office/powerpoint/2010/main" val="22831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42014" y="86054"/>
            <a:ext cx="9144000"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Hypotheses</a:t>
            </a:r>
          </a:p>
        </p:txBody>
      </p:sp>
      <p:sp>
        <p:nvSpPr>
          <p:cNvPr id="5" name="TextBox 4">
            <a:extLst>
              <a:ext uri="{FF2B5EF4-FFF2-40B4-BE49-F238E27FC236}">
                <a16:creationId xmlns:a16="http://schemas.microsoft.com/office/drawing/2014/main" id="{1B07A207-0C36-4BDA-9EE7-E1AEFB0DF2CB}"/>
              </a:ext>
            </a:extLst>
          </p:cNvPr>
          <p:cNvSpPr txBox="1"/>
          <p:nvPr/>
        </p:nvSpPr>
        <p:spPr>
          <a:xfrm>
            <a:off x="542014" y="650987"/>
            <a:ext cx="5413514" cy="923330"/>
          </a:xfrm>
          <a:prstGeom prst="rect">
            <a:avLst/>
          </a:prstGeom>
          <a:noFill/>
        </p:spPr>
        <p:txBody>
          <a:bodyPr wrap="square">
            <a:spAutoFit/>
          </a:bodyPr>
          <a:lstStyle/>
          <a:p>
            <a:r>
              <a:rPr lang="en-US" b="1" dirty="0"/>
              <a:t>H1</a:t>
            </a:r>
            <a:r>
              <a:rPr lang="en-US" dirty="0"/>
              <a:t>: </a:t>
            </a:r>
            <a:r>
              <a:rPr lang="en-US" i="1" dirty="0"/>
              <a:t>metropolitan accessibility </a:t>
            </a:r>
            <a:r>
              <a:rPr lang="en-US" dirty="0"/>
              <a:t> is a significant trip production factor at station-level in </a:t>
            </a:r>
            <a:r>
              <a:rPr lang="en-US" b="1" dirty="0"/>
              <a:t>Los Angeles  </a:t>
            </a:r>
            <a:r>
              <a:rPr lang="en-US" dirty="0"/>
              <a:t>multimodal rapid-transit transit network</a:t>
            </a:r>
          </a:p>
        </p:txBody>
      </p:sp>
      <p:sp>
        <p:nvSpPr>
          <p:cNvPr id="7" name="TextBox 6">
            <a:extLst>
              <a:ext uri="{FF2B5EF4-FFF2-40B4-BE49-F238E27FC236}">
                <a16:creationId xmlns:a16="http://schemas.microsoft.com/office/drawing/2014/main" id="{1C57444E-B4D3-44F9-9A60-B5927FB53495}"/>
              </a:ext>
            </a:extLst>
          </p:cNvPr>
          <p:cNvSpPr txBox="1"/>
          <p:nvPr/>
        </p:nvSpPr>
        <p:spPr>
          <a:xfrm>
            <a:off x="6375621" y="650987"/>
            <a:ext cx="5413514" cy="2585323"/>
          </a:xfrm>
          <a:prstGeom prst="rect">
            <a:avLst/>
          </a:prstGeom>
          <a:noFill/>
        </p:spPr>
        <p:txBody>
          <a:bodyPr wrap="square">
            <a:spAutoFit/>
          </a:bodyPr>
          <a:lstStyle/>
          <a:p>
            <a:r>
              <a:rPr lang="en-US" b="1" dirty="0"/>
              <a:t>H2</a:t>
            </a:r>
            <a:r>
              <a:rPr lang="en-US" dirty="0"/>
              <a:t>: </a:t>
            </a:r>
            <a:r>
              <a:rPr lang="en-US" i="1" dirty="0"/>
              <a:t>metropolitan accessibility </a:t>
            </a:r>
            <a:r>
              <a:rPr lang="en-US" dirty="0"/>
              <a:t>and</a:t>
            </a:r>
            <a:r>
              <a:rPr lang="en-US" i="1" dirty="0"/>
              <a:t> local accessibility </a:t>
            </a:r>
            <a:r>
              <a:rPr lang="en-US" dirty="0"/>
              <a:t>synergistically </a:t>
            </a:r>
            <a:r>
              <a:rPr lang="en-US" b="1" dirty="0"/>
              <a:t>interact</a:t>
            </a:r>
            <a:r>
              <a:rPr lang="en-US" dirty="0"/>
              <a:t> in producing more boardings at station-level, when compared to their independent effects. This proposition is framed within a utilitarian theoretical framework along two potential mechanisms: 1- reduced overall multimodal travel time (on foot + on transit) and/or; 2-  increased aggregate number of opportunities at stations’ pedestrian service area and along the rapid-transit network </a:t>
            </a:r>
          </a:p>
        </p:txBody>
      </p:sp>
      <p:pic>
        <p:nvPicPr>
          <p:cNvPr id="8" name="Picture 7" descr="Map&#10;&#10;Description automatically generated">
            <a:extLst>
              <a:ext uri="{FF2B5EF4-FFF2-40B4-BE49-F238E27FC236}">
                <a16:creationId xmlns:a16="http://schemas.microsoft.com/office/drawing/2014/main" id="{5318E518-576E-4BBE-9A55-1FC1F14CF06C}"/>
              </a:ext>
            </a:extLst>
          </p:cNvPr>
          <p:cNvPicPr/>
          <p:nvPr/>
        </p:nvPicPr>
        <p:blipFill rotWithShape="1">
          <a:blip r:embed="rId2" cstate="print">
            <a:extLst>
              <a:ext uri="{28A0092B-C50C-407E-A947-70E740481C1C}">
                <a14:useLocalDpi xmlns:a14="http://schemas.microsoft.com/office/drawing/2010/main" val="0"/>
              </a:ext>
            </a:extLst>
          </a:blip>
          <a:srcRect l="2461" t="3673" r="2478" b="8594"/>
          <a:stretch/>
        </p:blipFill>
        <p:spPr bwMode="auto">
          <a:xfrm>
            <a:off x="185459" y="3608702"/>
            <a:ext cx="5035583" cy="3007251"/>
          </a:xfrm>
          <a:prstGeom prst="rect">
            <a:avLst/>
          </a:prstGeom>
          <a:ln>
            <a:noFill/>
          </a:ln>
          <a:extLst>
            <a:ext uri="{53640926-AAD7-44D8-BBD7-CCE9431645EC}">
              <a14:shadowObscured xmlns:a14="http://schemas.microsoft.com/office/drawing/2010/main"/>
            </a:ext>
          </a:extLst>
        </p:spPr>
      </p:pic>
      <p:pic>
        <p:nvPicPr>
          <p:cNvPr id="9" name="Picture 8" descr="A picture containing text, electronics&#10;&#10;Description automatically generated">
            <a:extLst>
              <a:ext uri="{FF2B5EF4-FFF2-40B4-BE49-F238E27FC236}">
                <a16:creationId xmlns:a16="http://schemas.microsoft.com/office/drawing/2014/main" id="{85B71CD3-9F4A-44E9-97E1-D6B5B38B05D9}"/>
              </a:ext>
            </a:extLst>
          </p:cNvPr>
          <p:cNvPicPr/>
          <p:nvPr/>
        </p:nvPicPr>
        <p:blipFill rotWithShape="1">
          <a:blip r:embed="rId3" cstate="print">
            <a:extLst>
              <a:ext uri="{28A0092B-C50C-407E-A947-70E740481C1C}">
                <a14:useLocalDpi xmlns:a14="http://schemas.microsoft.com/office/drawing/2010/main" val="0"/>
              </a:ext>
            </a:extLst>
          </a:blip>
          <a:srcRect l="2462" t="3935" r="2488"/>
          <a:stretch/>
        </p:blipFill>
        <p:spPr bwMode="auto">
          <a:xfrm>
            <a:off x="6472155" y="3608702"/>
            <a:ext cx="5054725" cy="3305531"/>
          </a:xfrm>
          <a:prstGeom prst="rect">
            <a:avLst/>
          </a:prstGeom>
          <a:ln>
            <a:noFill/>
          </a:ln>
          <a:extLst>
            <a:ext uri="{53640926-AAD7-44D8-BBD7-CCE9431645EC}">
              <a14:shadowObscured xmlns:a14="http://schemas.microsoft.com/office/drawing/2010/main"/>
            </a:ext>
          </a:extLst>
        </p:spPr>
      </p:pic>
      <p:sp>
        <p:nvSpPr>
          <p:cNvPr id="4" name="Multiplication Sign 3">
            <a:extLst>
              <a:ext uri="{FF2B5EF4-FFF2-40B4-BE49-F238E27FC236}">
                <a16:creationId xmlns:a16="http://schemas.microsoft.com/office/drawing/2014/main" id="{C74D2190-DED0-40DA-A38C-C20484F67DE9}"/>
              </a:ext>
            </a:extLst>
          </p:cNvPr>
          <p:cNvSpPr/>
          <p:nvPr/>
        </p:nvSpPr>
        <p:spPr>
          <a:xfrm>
            <a:off x="5551402" y="4874278"/>
            <a:ext cx="492981" cy="520810"/>
          </a:xfrm>
          <a:prstGeom prst="mathMultiply">
            <a:avLst>
              <a:gd name="adj1" fmla="val 1915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340D68-CD60-4477-9669-C9F344EE848B}"/>
              </a:ext>
            </a:extLst>
          </p:cNvPr>
          <p:cNvSpPr txBox="1"/>
          <p:nvPr/>
        </p:nvSpPr>
        <p:spPr>
          <a:xfrm>
            <a:off x="113493" y="3249440"/>
            <a:ext cx="3229224" cy="369332"/>
          </a:xfrm>
          <a:prstGeom prst="rect">
            <a:avLst/>
          </a:prstGeom>
          <a:noFill/>
        </p:spPr>
        <p:txBody>
          <a:bodyPr wrap="square">
            <a:spAutoFit/>
          </a:bodyPr>
          <a:lstStyle/>
          <a:p>
            <a:r>
              <a:rPr lang="en-US" dirty="0">
                <a:solidFill>
                  <a:srgbClr val="C00000"/>
                </a:solidFill>
              </a:rPr>
              <a:t>metropolitan accessibility - 2012</a:t>
            </a:r>
          </a:p>
        </p:txBody>
      </p:sp>
      <p:sp>
        <p:nvSpPr>
          <p:cNvPr id="12" name="TextBox 11">
            <a:extLst>
              <a:ext uri="{FF2B5EF4-FFF2-40B4-BE49-F238E27FC236}">
                <a16:creationId xmlns:a16="http://schemas.microsoft.com/office/drawing/2014/main" id="{D97164BE-60D7-42D8-BAB1-1194B8241B50}"/>
              </a:ext>
            </a:extLst>
          </p:cNvPr>
          <p:cNvSpPr txBox="1"/>
          <p:nvPr/>
        </p:nvSpPr>
        <p:spPr>
          <a:xfrm>
            <a:off x="6305102" y="3230175"/>
            <a:ext cx="2569934" cy="369332"/>
          </a:xfrm>
          <a:prstGeom prst="rect">
            <a:avLst/>
          </a:prstGeom>
          <a:noFill/>
        </p:spPr>
        <p:txBody>
          <a:bodyPr wrap="square">
            <a:spAutoFit/>
          </a:bodyPr>
          <a:lstStyle/>
          <a:p>
            <a:pPr algn="ctr"/>
            <a:r>
              <a:rPr lang="en-US" dirty="0">
                <a:solidFill>
                  <a:srgbClr val="00B0F0"/>
                </a:solidFill>
              </a:rPr>
              <a:t>local accessibility - 2012</a:t>
            </a:r>
          </a:p>
        </p:txBody>
      </p:sp>
    </p:spTree>
    <p:extLst>
      <p:ext uri="{BB962C8B-B14F-4D97-AF65-F5344CB8AC3E}">
        <p14:creationId xmlns:p14="http://schemas.microsoft.com/office/powerpoint/2010/main" val="428259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69843" y="301990"/>
            <a:ext cx="9144000"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Construct Definitions and Operationalization</a:t>
            </a:r>
          </a:p>
        </p:txBody>
      </p:sp>
      <p:sp>
        <p:nvSpPr>
          <p:cNvPr id="5" name="TextBox 4">
            <a:extLst>
              <a:ext uri="{FF2B5EF4-FFF2-40B4-BE49-F238E27FC236}">
                <a16:creationId xmlns:a16="http://schemas.microsoft.com/office/drawing/2014/main" id="{1B07A207-0C36-4BDA-9EE7-E1AEFB0DF2CB}"/>
              </a:ext>
            </a:extLst>
          </p:cNvPr>
          <p:cNvSpPr txBox="1"/>
          <p:nvPr/>
        </p:nvSpPr>
        <p:spPr>
          <a:xfrm>
            <a:off x="569843" y="927466"/>
            <a:ext cx="5413514" cy="1200329"/>
          </a:xfrm>
          <a:prstGeom prst="rect">
            <a:avLst/>
          </a:prstGeom>
          <a:noFill/>
        </p:spPr>
        <p:txBody>
          <a:bodyPr wrap="square">
            <a:spAutoFit/>
          </a:bodyPr>
          <a:lstStyle/>
          <a:p>
            <a:pPr marL="285750" indent="-285750">
              <a:buFont typeface="Arial" panose="020B0604020202020204" pitchFamily="34" charset="0"/>
              <a:buChar char="•"/>
            </a:pPr>
            <a:r>
              <a:rPr lang="en-US" b="1" i="1" dirty="0"/>
              <a:t>Composite indicators</a:t>
            </a:r>
            <a:r>
              <a:rPr lang="en-US" i="1" dirty="0"/>
              <a:t>: </a:t>
            </a:r>
            <a:r>
              <a:rPr lang="en-US" dirty="0"/>
              <a:t>individual components that are compiled into a single index, based on an underlying model of the multi-dimensional concept that is being measured (e.g., </a:t>
            </a:r>
            <a:r>
              <a:rPr lang="en-US" u="sng" dirty="0"/>
              <a:t>accessibility</a:t>
            </a:r>
            <a:r>
              <a:rPr lang="en-US" dirty="0"/>
              <a:t>)</a:t>
            </a:r>
          </a:p>
        </p:txBody>
      </p:sp>
      <p:sp>
        <p:nvSpPr>
          <p:cNvPr id="10" name="TextBox 9">
            <a:extLst>
              <a:ext uri="{FF2B5EF4-FFF2-40B4-BE49-F238E27FC236}">
                <a16:creationId xmlns:a16="http://schemas.microsoft.com/office/drawing/2014/main" id="{753ACDA1-8E19-4B83-AE59-0481D2BCFC74}"/>
              </a:ext>
            </a:extLst>
          </p:cNvPr>
          <p:cNvSpPr txBox="1"/>
          <p:nvPr/>
        </p:nvSpPr>
        <p:spPr>
          <a:xfrm>
            <a:off x="550866" y="2538792"/>
            <a:ext cx="5413514" cy="4247317"/>
          </a:xfrm>
          <a:prstGeom prst="rect">
            <a:avLst/>
          </a:prstGeom>
          <a:noFill/>
        </p:spPr>
        <p:txBody>
          <a:bodyPr wrap="square">
            <a:spAutoFit/>
          </a:bodyPr>
          <a:lstStyle/>
          <a:p>
            <a:pPr marL="285750" indent="-285750">
              <a:buFont typeface="Arial" panose="020B0604020202020204" pitchFamily="34" charset="0"/>
              <a:buChar char="•"/>
            </a:pPr>
            <a:r>
              <a:rPr lang="en-US" b="1" i="1" dirty="0"/>
              <a:t>Accessibility </a:t>
            </a:r>
            <a:r>
              <a:rPr lang="en-US" i="1" dirty="0"/>
              <a:t>: “</a:t>
            </a:r>
            <a:r>
              <a:rPr lang="en-US" dirty="0"/>
              <a:t>… the ease of reaching goods, services, activities, and destinations, which together are called opportunities” (Litman 2021).</a:t>
            </a:r>
          </a:p>
          <a:p>
            <a:endParaRPr lang="en-US" dirty="0"/>
          </a:p>
          <a:p>
            <a:pPr marL="800100" lvl="1" indent="-342900">
              <a:buFont typeface="+mj-lt"/>
              <a:buAutoNum type="arabicPeriod"/>
            </a:pPr>
            <a:r>
              <a:rPr lang="en-US" b="1" dirty="0"/>
              <a:t> </a:t>
            </a:r>
            <a:r>
              <a:rPr lang="en-US" b="1" dirty="0">
                <a:solidFill>
                  <a:srgbClr val="C00000"/>
                </a:solidFill>
              </a:rPr>
              <a:t>Metropolitan</a:t>
            </a:r>
            <a:r>
              <a:rPr lang="en-US" dirty="0"/>
              <a:t> </a:t>
            </a:r>
            <a:r>
              <a:rPr lang="en-US" dirty="0">
                <a:solidFill>
                  <a:srgbClr val="C00000"/>
                </a:solidFill>
              </a:rPr>
              <a:t>accessibility</a:t>
            </a:r>
            <a:r>
              <a:rPr lang="en-US" dirty="0"/>
              <a:t>: ease of reaching goods, services, activities, and destinations along LAs </a:t>
            </a:r>
            <a:r>
              <a:rPr lang="en-US" b="1" dirty="0"/>
              <a:t>rapid-transit</a:t>
            </a:r>
            <a:r>
              <a:rPr lang="en-US" dirty="0"/>
              <a:t> network. Access </a:t>
            </a:r>
            <a:r>
              <a:rPr lang="en-US" i="1" u="sng" dirty="0"/>
              <a:t>from</a:t>
            </a:r>
            <a:r>
              <a:rPr lang="en-US" dirty="0"/>
              <a:t> the station.</a:t>
            </a:r>
          </a:p>
          <a:p>
            <a:pPr lvl="1"/>
            <a:endParaRPr lang="en-US" dirty="0"/>
          </a:p>
          <a:p>
            <a:pPr marL="800100" lvl="1" indent="-342900">
              <a:buFont typeface="+mj-lt"/>
              <a:buAutoNum type="arabicPeriod" startAt="2"/>
            </a:pPr>
            <a:r>
              <a:rPr lang="en-US" b="1" dirty="0"/>
              <a:t> </a:t>
            </a:r>
            <a:r>
              <a:rPr lang="en-US" b="1" dirty="0">
                <a:solidFill>
                  <a:srgbClr val="C00000"/>
                </a:solidFill>
              </a:rPr>
              <a:t>Local</a:t>
            </a:r>
            <a:r>
              <a:rPr lang="en-US" dirty="0"/>
              <a:t> </a:t>
            </a:r>
            <a:r>
              <a:rPr lang="en-US" dirty="0">
                <a:solidFill>
                  <a:srgbClr val="C00000"/>
                </a:solidFill>
              </a:rPr>
              <a:t>accessibility</a:t>
            </a:r>
            <a:r>
              <a:rPr lang="en-US" dirty="0"/>
              <a:t>: ease of reaching goods, services, activities, and destinations within stations’ pedestrian service area + ease of reaching the station </a:t>
            </a:r>
            <a:r>
              <a:rPr lang="en-US" b="1" dirty="0"/>
              <a:t>on foot</a:t>
            </a:r>
            <a:r>
              <a:rPr lang="en-US" dirty="0"/>
              <a:t>. Access </a:t>
            </a:r>
            <a:r>
              <a:rPr lang="en-US" i="1" u="sng" dirty="0"/>
              <a:t>to</a:t>
            </a:r>
            <a:r>
              <a:rPr lang="en-US" dirty="0"/>
              <a:t> the station on foot and access to opportunities </a:t>
            </a:r>
            <a:r>
              <a:rPr lang="en-US" i="1" u="sng" dirty="0"/>
              <a:t>within</a:t>
            </a:r>
            <a:r>
              <a:rPr lang="en-US" dirty="0"/>
              <a:t> a stations’ Pedshed.</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D9591BA-9DB2-47B8-93C1-7DBB93CA1C33}"/>
                  </a:ext>
                </a:extLst>
              </p:cNvPr>
              <p:cNvSpPr txBox="1"/>
              <p:nvPr/>
            </p:nvSpPr>
            <p:spPr>
              <a:xfrm>
                <a:off x="8156549" y="886647"/>
                <a:ext cx="2875390" cy="635751"/>
              </a:xfrm>
              <a:prstGeom prst="rect">
                <a:avLst/>
              </a:prstGeom>
              <a:noFill/>
              <a:ln w="19050">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m:rPr>
                              <m:sty m:val="p"/>
                            </m:rPr>
                            <a:rPr lang="en-US">
                              <a:latin typeface="Cambria Math" panose="02040503050406030204" pitchFamily="18" charset="0"/>
                            </a:rPr>
                            <m:t>A</m:t>
                          </m:r>
                        </m:e>
                        <m:sub>
                          <m:r>
                            <a:rPr lang="en-US" i="1">
                              <a:latin typeface="Cambria Math" panose="02040503050406030204" pitchFamily="18" charset="0"/>
                            </a:rPr>
                            <m:t>𝑖</m:t>
                          </m:r>
                        </m:sub>
                      </m:sSub>
                      <m:r>
                        <a:rPr lang="en-US" i="0">
                          <a:latin typeface="Cambria Math" panose="02040503050406030204" pitchFamily="18" charset="0"/>
                        </a:rPr>
                        <m:t>=  </m:t>
                      </m:r>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 </m:t>
                          </m:r>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𝑖</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𝑗</m:t>
                              </m:r>
                            </m:sub>
                          </m:sSub>
                        </m:e>
                      </m:nary>
                      <m:r>
                        <a:rPr lang="en-US" i="0">
                          <a:latin typeface="Cambria Math" panose="02040503050406030204" pitchFamily="18" charset="0"/>
                        </a:rPr>
                        <m:t> </m:t>
                      </m:r>
                      <m:sSup>
                        <m:sSupPr>
                          <m:ctrlPr>
                            <a:rPr lang="en-US" i="1">
                              <a:solidFill>
                                <a:srgbClr val="836967"/>
                              </a:solidFill>
                              <a:latin typeface="Cambria Math" panose="02040503050406030204" pitchFamily="18" charset="0"/>
                            </a:rPr>
                          </m:ctrlPr>
                        </m:sSup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𝑖𝑗</m:t>
                              </m:r>
                            </m:sub>
                          </m:sSub>
                        </m:e>
                        <m:sup>
                          <m:r>
                            <a:rPr lang="en-US" i="0">
                              <a:latin typeface="Cambria Math" panose="02040503050406030204" pitchFamily="18" charset="0"/>
                            </a:rPr>
                            <m:t>−</m:t>
                          </m:r>
                          <m:r>
                            <a:rPr lang="en-US" i="1">
                              <a:latin typeface="Cambria Math" panose="02040503050406030204" pitchFamily="18" charset="0"/>
                            </a:rPr>
                            <m:t>𝛼</m:t>
                          </m:r>
                        </m:sup>
                      </m:sSup>
                    </m:oMath>
                  </m:oMathPara>
                </a14:m>
                <a:endParaRPr lang="en-US" dirty="0"/>
              </a:p>
            </p:txBody>
          </p:sp>
        </mc:Choice>
        <mc:Fallback>
          <p:sp>
            <p:nvSpPr>
              <p:cNvPr id="13" name="TextBox 12">
                <a:extLst>
                  <a:ext uri="{FF2B5EF4-FFF2-40B4-BE49-F238E27FC236}">
                    <a16:creationId xmlns:a16="http://schemas.microsoft.com/office/drawing/2014/main" id="{5D9591BA-9DB2-47B8-93C1-7DBB93CA1C33}"/>
                  </a:ext>
                </a:extLst>
              </p:cNvPr>
              <p:cNvSpPr txBox="1">
                <a:spLocks noRot="1" noChangeAspect="1" noMove="1" noResize="1" noEditPoints="1" noAdjustHandles="1" noChangeArrowheads="1" noChangeShapeType="1" noTextEdit="1"/>
              </p:cNvSpPr>
              <p:nvPr/>
            </p:nvSpPr>
            <p:spPr>
              <a:xfrm>
                <a:off x="8156549" y="886647"/>
                <a:ext cx="2875390" cy="635751"/>
              </a:xfrm>
              <a:prstGeom prst="rect">
                <a:avLst/>
              </a:prstGeom>
              <a:blipFill>
                <a:blip r:embed="rId2"/>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CEC9B36-893E-4B9D-9022-C31C54054498}"/>
                  </a:ext>
                </a:extLst>
              </p:cNvPr>
              <p:cNvSpPr txBox="1"/>
              <p:nvPr/>
            </p:nvSpPr>
            <p:spPr>
              <a:xfrm>
                <a:off x="8028992" y="2204137"/>
                <a:ext cx="3276930" cy="6357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m:rPr>
                              <m:sty m:val="p"/>
                            </m:rPr>
                            <a:rPr lang="en-US">
                              <a:latin typeface="Cambria Math" panose="02040503050406030204" pitchFamily="18" charset="0"/>
                            </a:rPr>
                            <m:t>A</m:t>
                          </m:r>
                        </m:e>
                        <m:sub>
                          <m:r>
                            <a:rPr lang="en-US" i="1">
                              <a:latin typeface="Cambria Math" panose="02040503050406030204" pitchFamily="18" charset="0"/>
                            </a:rPr>
                            <m:t>𝑖</m:t>
                          </m:r>
                        </m:sub>
                      </m:sSub>
                      <m:r>
                        <a:rPr lang="en-US" i="0">
                          <a:latin typeface="Cambria Math" panose="02040503050406030204" pitchFamily="18" charset="0"/>
                        </a:rPr>
                        <m:t>=  </m:t>
                      </m:r>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 </m:t>
                          </m:r>
                          <m:r>
                            <a:rPr lang="en-US" i="1">
                              <a:latin typeface="Cambria Math" panose="02040503050406030204" pitchFamily="18" charset="0"/>
                            </a:rPr>
                            <m:t>𝑗</m:t>
                          </m:r>
                          <m:r>
                            <a:rPr lang="en-US" i="0">
                              <a:latin typeface="Cambria Math" panose="02040503050406030204" pitchFamily="18" charset="0"/>
                            </a:rPr>
                            <m:t>≠</m:t>
                          </m:r>
                          <m:r>
                            <a:rPr lang="en-US" i="1">
                              <a:latin typeface="Cambria Math" panose="02040503050406030204" pitchFamily="18" charset="0"/>
                            </a:rPr>
                            <m:t>𝑖</m:t>
                          </m:r>
                        </m:sub>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𝑗</m:t>
                              </m:r>
                            </m:sub>
                          </m:sSub>
                        </m:e>
                      </m:nary>
                      <m:r>
                        <a:rPr lang="en-US" i="0">
                          <a:latin typeface="Cambria Math" panose="02040503050406030204" pitchFamily="18" charset="0"/>
                        </a:rPr>
                        <m:t> </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𝑡𝑡</m:t>
                              </m:r>
                            </m:e>
                            <m:sub>
                              <m:r>
                                <a:rPr lang="en-US" i="1">
                                  <a:latin typeface="Cambria Math" panose="02040503050406030204" pitchFamily="18" charset="0"/>
                                </a:rPr>
                                <m:t>𝑖𝑗</m:t>
                              </m:r>
                            </m:sub>
                          </m:sSub>
                        </m:e>
                      </m:d>
                    </m:oMath>
                  </m:oMathPara>
                </a14:m>
                <a:endParaRPr lang="en-US" dirty="0"/>
              </a:p>
            </p:txBody>
          </p:sp>
        </mc:Choice>
        <mc:Fallback>
          <p:sp>
            <p:nvSpPr>
              <p:cNvPr id="14" name="TextBox 13">
                <a:extLst>
                  <a:ext uri="{FF2B5EF4-FFF2-40B4-BE49-F238E27FC236}">
                    <a16:creationId xmlns:a16="http://schemas.microsoft.com/office/drawing/2014/main" id="{6CEC9B36-893E-4B9D-9022-C31C54054498}"/>
                  </a:ext>
                </a:extLst>
              </p:cNvPr>
              <p:cNvSpPr txBox="1">
                <a:spLocks noRot="1" noChangeAspect="1" noMove="1" noResize="1" noEditPoints="1" noAdjustHandles="1" noChangeArrowheads="1" noChangeShapeType="1" noTextEdit="1"/>
              </p:cNvSpPr>
              <p:nvPr/>
            </p:nvSpPr>
            <p:spPr>
              <a:xfrm>
                <a:off x="8028992" y="2204137"/>
                <a:ext cx="3276930" cy="63575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1C7E4D8F-6408-46A3-8F0F-AE6A4EECE90E}"/>
                  </a:ext>
                </a:extLst>
              </p:cNvPr>
              <p:cNvSpPr txBox="1"/>
              <p:nvPr/>
            </p:nvSpPr>
            <p:spPr>
              <a:xfrm>
                <a:off x="8126568" y="3450847"/>
                <a:ext cx="1774134" cy="4206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𝑡𝑡</m:t>
                              </m:r>
                            </m:e>
                            <m:sub>
                              <m:r>
                                <a:rPr lang="en-US" i="1">
                                  <a:latin typeface="Cambria Math" panose="02040503050406030204" pitchFamily="18" charset="0"/>
                                </a:rPr>
                                <m:t>𝑖𝑗</m:t>
                              </m:r>
                            </m:sub>
                          </m:sSub>
                        </m:e>
                      </m:d>
                      <m:r>
                        <a:rPr lang="en-US" i="0">
                          <a:latin typeface="Cambria Math" panose="02040503050406030204" pitchFamily="18" charset="0"/>
                        </a:rPr>
                        <m:t>= </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𝑡𝑡</m:t>
                          </m:r>
                        </m:e>
                        <m:sub>
                          <m:r>
                            <a:rPr lang="en-US" i="1">
                              <a:latin typeface="Cambria Math" panose="02040503050406030204" pitchFamily="18" charset="0"/>
                            </a:rPr>
                            <m:t>𝑖𝑗</m:t>
                          </m:r>
                        </m:sub>
                        <m:sup>
                          <m:r>
                            <a:rPr lang="en-US" i="0">
                              <a:latin typeface="Cambria Math" panose="02040503050406030204" pitchFamily="18" charset="0"/>
                            </a:rPr>
                            <m:t>−2</m:t>
                          </m:r>
                        </m:sup>
                      </m:sSubSup>
                    </m:oMath>
                  </m:oMathPara>
                </a14:m>
                <a:endParaRPr lang="en-US" dirty="0"/>
              </a:p>
            </p:txBody>
          </p:sp>
        </mc:Choice>
        <mc:Fallback>
          <p:sp>
            <p:nvSpPr>
              <p:cNvPr id="16" name="TextBox 15">
                <a:extLst>
                  <a:ext uri="{FF2B5EF4-FFF2-40B4-BE49-F238E27FC236}">
                    <a16:creationId xmlns:a16="http://schemas.microsoft.com/office/drawing/2014/main" id="{1C7E4D8F-6408-46A3-8F0F-AE6A4EECE90E}"/>
                  </a:ext>
                </a:extLst>
              </p:cNvPr>
              <p:cNvSpPr txBox="1">
                <a:spLocks noRot="1" noChangeAspect="1" noMove="1" noResize="1" noEditPoints="1" noAdjustHandles="1" noChangeArrowheads="1" noChangeShapeType="1" noTextEdit="1"/>
              </p:cNvSpPr>
              <p:nvPr/>
            </p:nvSpPr>
            <p:spPr>
              <a:xfrm>
                <a:off x="8126568" y="3450847"/>
                <a:ext cx="1774134" cy="420628"/>
              </a:xfrm>
              <a:prstGeom prst="rect">
                <a:avLst/>
              </a:prstGeom>
              <a:blipFill>
                <a:blip r:embed="rId4"/>
                <a:stretch>
                  <a:fillRect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AD581204-215E-4DFB-A140-05D3F4ED52B5}"/>
                  </a:ext>
                </a:extLst>
              </p:cNvPr>
              <p:cNvSpPr txBox="1"/>
              <p:nvPr/>
            </p:nvSpPr>
            <p:spPr>
              <a:xfrm>
                <a:off x="8156549" y="3935596"/>
                <a:ext cx="1996768" cy="4113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𝑡𝑡</m:t>
                              </m:r>
                            </m:e>
                            <m:sub>
                              <m:r>
                                <a:rPr lang="en-US" i="1">
                                  <a:latin typeface="Cambria Math" panose="02040503050406030204" pitchFamily="18" charset="0"/>
                                </a:rPr>
                                <m:t>𝑖𝑗</m:t>
                              </m:r>
                            </m:sub>
                          </m:sSub>
                        </m:e>
                      </m:d>
                      <m:r>
                        <a:rPr lang="en-US" i="0">
                          <a:latin typeface="Cambria Math" panose="02040503050406030204" pitchFamily="18" charset="0"/>
                        </a:rPr>
                        <m:t>= </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𝑚</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𝑡𝑡</m:t>
                              </m:r>
                            </m:e>
                            <m:sub>
                              <m:r>
                                <a:rPr lang="en-US" i="1">
                                  <a:latin typeface="Cambria Math" panose="02040503050406030204" pitchFamily="18" charset="0"/>
                                </a:rPr>
                                <m:t>𝑖𝑗</m:t>
                              </m:r>
                            </m:sub>
                          </m:sSub>
                        </m:sup>
                      </m:sSup>
                    </m:oMath>
                  </m:oMathPara>
                </a14:m>
                <a:endParaRPr lang="en-US" dirty="0"/>
              </a:p>
            </p:txBody>
          </p:sp>
        </mc:Choice>
        <mc:Fallback>
          <p:sp>
            <p:nvSpPr>
              <p:cNvPr id="18" name="TextBox 17">
                <a:extLst>
                  <a:ext uri="{FF2B5EF4-FFF2-40B4-BE49-F238E27FC236}">
                    <a16:creationId xmlns:a16="http://schemas.microsoft.com/office/drawing/2014/main" id="{AD581204-215E-4DFB-A140-05D3F4ED52B5}"/>
                  </a:ext>
                </a:extLst>
              </p:cNvPr>
              <p:cNvSpPr txBox="1">
                <a:spLocks noRot="1" noChangeAspect="1" noMove="1" noResize="1" noEditPoints="1" noAdjustHandles="1" noChangeArrowheads="1" noChangeShapeType="1" noTextEdit="1"/>
              </p:cNvSpPr>
              <p:nvPr/>
            </p:nvSpPr>
            <p:spPr>
              <a:xfrm>
                <a:off x="8156549" y="3935596"/>
                <a:ext cx="1996768" cy="411395"/>
              </a:xfrm>
              <a:prstGeom prst="rect">
                <a:avLst/>
              </a:prstGeom>
              <a:blipFill>
                <a:blip r:embed="rId5"/>
                <a:stretch>
                  <a:fillRect b="-74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84D24B31-C232-49B4-AAB6-9C4A5BA5847D}"/>
                  </a:ext>
                </a:extLst>
              </p:cNvPr>
              <p:cNvSpPr txBox="1"/>
              <p:nvPr/>
            </p:nvSpPr>
            <p:spPr>
              <a:xfrm>
                <a:off x="7926376" y="4518495"/>
                <a:ext cx="3276930" cy="422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𝑡𝑡</m:t>
                              </m:r>
                            </m:e>
                            <m:sub>
                              <m:r>
                                <a:rPr lang="en-US" i="1">
                                  <a:latin typeface="Cambria Math" panose="02040503050406030204" pitchFamily="18" charset="0"/>
                                </a:rPr>
                                <m:t>𝑖𝑗</m:t>
                              </m:r>
                            </m:sub>
                          </m:sSub>
                        </m:e>
                      </m:d>
                      <m:r>
                        <a:rPr lang="en-US" i="0">
                          <a:latin typeface="Cambria Math" panose="02040503050406030204" pitchFamily="18" charset="0"/>
                        </a:rPr>
                        <m:t>= </m:t>
                      </m:r>
                      <m:r>
                        <a:rPr lang="en-US" i="1">
                          <a:latin typeface="Cambria Math" panose="02040503050406030204" pitchFamily="18" charset="0"/>
                        </a:rPr>
                        <m:t>𝑎</m:t>
                      </m:r>
                      <m:r>
                        <a:rPr lang="en-US" i="0">
                          <a:latin typeface="Cambria Math" panose="02040503050406030204" pitchFamily="18" charset="0"/>
                        </a:rPr>
                        <m:t>∗ </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𝑡𝑡</m:t>
                          </m:r>
                        </m:e>
                        <m:sub>
                          <m:r>
                            <a:rPr lang="en-US" i="1">
                              <a:latin typeface="Cambria Math" panose="02040503050406030204" pitchFamily="18" charset="0"/>
                            </a:rPr>
                            <m:t>𝑖𝑗</m:t>
                          </m:r>
                        </m:sub>
                        <m:sup>
                          <m:r>
                            <a:rPr lang="en-US" i="0">
                              <a:latin typeface="Cambria Math" panose="02040503050406030204" pitchFamily="18" charset="0"/>
                            </a:rPr>
                            <m:t>−</m:t>
                          </m:r>
                          <m:r>
                            <a:rPr lang="en-US" i="1">
                              <a:latin typeface="Cambria Math" panose="02040503050406030204" pitchFamily="18" charset="0"/>
                            </a:rPr>
                            <m:t>𝑏</m:t>
                          </m:r>
                        </m:sup>
                      </m:sSubSup>
                      <m:r>
                        <a:rPr lang="en-US" i="0">
                          <a:latin typeface="Cambria Math" panose="02040503050406030204" pitchFamily="18" charset="0"/>
                        </a:rPr>
                        <m:t>∗ </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𝑐</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𝑡𝑡</m:t>
                              </m:r>
                            </m:e>
                            <m:sub>
                              <m:r>
                                <a:rPr lang="en-US" i="1">
                                  <a:latin typeface="Cambria Math" panose="02040503050406030204" pitchFamily="18" charset="0"/>
                                </a:rPr>
                                <m:t>𝑖𝑗</m:t>
                              </m:r>
                            </m:sub>
                          </m:sSub>
                        </m:sup>
                      </m:sSup>
                    </m:oMath>
                  </m:oMathPara>
                </a14:m>
                <a:endParaRPr lang="en-US" dirty="0"/>
              </a:p>
            </p:txBody>
          </p:sp>
        </mc:Choice>
        <mc:Fallback>
          <p:sp>
            <p:nvSpPr>
              <p:cNvPr id="20" name="TextBox 19">
                <a:extLst>
                  <a:ext uri="{FF2B5EF4-FFF2-40B4-BE49-F238E27FC236}">
                    <a16:creationId xmlns:a16="http://schemas.microsoft.com/office/drawing/2014/main" id="{84D24B31-C232-49B4-AAB6-9C4A5BA5847D}"/>
                  </a:ext>
                </a:extLst>
              </p:cNvPr>
              <p:cNvSpPr txBox="1">
                <a:spLocks noRot="1" noChangeAspect="1" noMove="1" noResize="1" noEditPoints="1" noAdjustHandles="1" noChangeArrowheads="1" noChangeShapeType="1" noTextEdit="1"/>
              </p:cNvSpPr>
              <p:nvPr/>
            </p:nvSpPr>
            <p:spPr>
              <a:xfrm>
                <a:off x="7926376" y="4518495"/>
                <a:ext cx="3276930" cy="422873"/>
              </a:xfrm>
              <a:prstGeom prst="rect">
                <a:avLst/>
              </a:prstGeom>
              <a:blipFill>
                <a:blip r:embed="rId6"/>
                <a:stretch>
                  <a:fillRect b="-7143"/>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718CE8D0-AC04-4FB3-B6CB-EC294ACBAD7E}"/>
              </a:ext>
            </a:extLst>
          </p:cNvPr>
          <p:cNvSpPr txBox="1"/>
          <p:nvPr/>
        </p:nvSpPr>
        <p:spPr>
          <a:xfrm>
            <a:off x="7032441" y="2945311"/>
            <a:ext cx="1061709" cy="584775"/>
          </a:xfrm>
          <a:prstGeom prst="rect">
            <a:avLst/>
          </a:prstGeom>
          <a:noFill/>
        </p:spPr>
        <p:txBody>
          <a:bodyPr wrap="square">
            <a:spAutoFit/>
          </a:bodyPr>
          <a:lstStyle/>
          <a:p>
            <a:r>
              <a:rPr lang="en-US" sz="1600" dirty="0"/>
              <a:t>Friction </a:t>
            </a:r>
          </a:p>
          <a:p>
            <a:r>
              <a:rPr lang="en-US" sz="1600" dirty="0"/>
              <a:t>functions:</a:t>
            </a:r>
          </a:p>
        </p:txBody>
      </p:sp>
      <p:sp>
        <p:nvSpPr>
          <p:cNvPr id="24" name="TextBox 23">
            <a:extLst>
              <a:ext uri="{FF2B5EF4-FFF2-40B4-BE49-F238E27FC236}">
                <a16:creationId xmlns:a16="http://schemas.microsoft.com/office/drawing/2014/main" id="{CBAA3B7A-2C0D-4879-95EB-202BFAB712E8}"/>
              </a:ext>
            </a:extLst>
          </p:cNvPr>
          <p:cNvSpPr txBox="1"/>
          <p:nvPr/>
        </p:nvSpPr>
        <p:spPr>
          <a:xfrm>
            <a:off x="6689033" y="3990009"/>
            <a:ext cx="1304014" cy="307777"/>
          </a:xfrm>
          <a:prstGeom prst="rect">
            <a:avLst/>
          </a:prstGeom>
          <a:noFill/>
        </p:spPr>
        <p:txBody>
          <a:bodyPr wrap="square">
            <a:spAutoFit/>
          </a:bodyPr>
          <a:lstStyle/>
          <a:p>
            <a:pPr algn="r"/>
            <a:r>
              <a:rPr lang="en-US" sz="1400" i="1" dirty="0"/>
              <a:t>exponential</a:t>
            </a:r>
          </a:p>
        </p:txBody>
      </p:sp>
      <p:sp>
        <p:nvSpPr>
          <p:cNvPr id="25" name="TextBox 24">
            <a:extLst>
              <a:ext uri="{FF2B5EF4-FFF2-40B4-BE49-F238E27FC236}">
                <a16:creationId xmlns:a16="http://schemas.microsoft.com/office/drawing/2014/main" id="{76C75D6F-1A27-4568-A3C1-46C650840605}"/>
              </a:ext>
            </a:extLst>
          </p:cNvPr>
          <p:cNvSpPr txBox="1"/>
          <p:nvPr/>
        </p:nvSpPr>
        <p:spPr>
          <a:xfrm>
            <a:off x="7032441" y="4529488"/>
            <a:ext cx="960606" cy="307777"/>
          </a:xfrm>
          <a:prstGeom prst="rect">
            <a:avLst/>
          </a:prstGeom>
          <a:noFill/>
        </p:spPr>
        <p:txBody>
          <a:bodyPr wrap="square">
            <a:spAutoFit/>
          </a:bodyPr>
          <a:lstStyle/>
          <a:p>
            <a:pPr algn="r"/>
            <a:r>
              <a:rPr lang="en-US" sz="1400" i="1" dirty="0"/>
              <a:t>gamma</a:t>
            </a:r>
          </a:p>
        </p:txBody>
      </p:sp>
      <p:sp>
        <p:nvSpPr>
          <p:cNvPr id="27" name="TextBox 26">
            <a:extLst>
              <a:ext uri="{FF2B5EF4-FFF2-40B4-BE49-F238E27FC236}">
                <a16:creationId xmlns:a16="http://schemas.microsoft.com/office/drawing/2014/main" id="{55A0B1FA-F792-48CE-9E6F-9FDF8306B52F}"/>
              </a:ext>
            </a:extLst>
          </p:cNvPr>
          <p:cNvSpPr txBox="1"/>
          <p:nvPr/>
        </p:nvSpPr>
        <p:spPr>
          <a:xfrm>
            <a:off x="6500520" y="3512934"/>
            <a:ext cx="1555473" cy="307777"/>
          </a:xfrm>
          <a:prstGeom prst="rect">
            <a:avLst/>
          </a:prstGeom>
          <a:noFill/>
        </p:spPr>
        <p:txBody>
          <a:bodyPr wrap="square">
            <a:spAutoFit/>
          </a:bodyPr>
          <a:lstStyle/>
          <a:p>
            <a:pPr algn="r"/>
            <a:r>
              <a:rPr lang="en-US" sz="1400" i="1" dirty="0"/>
              <a:t>inverse power</a:t>
            </a:r>
          </a:p>
        </p:txBody>
      </p:sp>
      <p:sp>
        <p:nvSpPr>
          <p:cNvPr id="28" name="Rectangle: Rounded Corners 27">
            <a:extLst>
              <a:ext uri="{FF2B5EF4-FFF2-40B4-BE49-F238E27FC236}">
                <a16:creationId xmlns:a16="http://schemas.microsoft.com/office/drawing/2014/main" id="{B24E7F1D-9483-4B2E-9C2C-24C7DBC05D4E}"/>
              </a:ext>
            </a:extLst>
          </p:cNvPr>
          <p:cNvSpPr/>
          <p:nvPr/>
        </p:nvSpPr>
        <p:spPr>
          <a:xfrm>
            <a:off x="8040422" y="4421946"/>
            <a:ext cx="2991517" cy="66953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E572891-400B-4938-A472-442C1B83A6AE}"/>
              </a:ext>
            </a:extLst>
          </p:cNvPr>
          <p:cNvSpPr txBox="1"/>
          <p:nvPr/>
        </p:nvSpPr>
        <p:spPr>
          <a:xfrm>
            <a:off x="8944305" y="6073170"/>
            <a:ext cx="1446311" cy="369332"/>
          </a:xfrm>
          <a:prstGeom prst="rect">
            <a:avLst/>
          </a:prstGeom>
          <a:noFill/>
        </p:spPr>
        <p:txBody>
          <a:bodyPr wrap="square">
            <a:spAutoFit/>
          </a:bodyPr>
          <a:lstStyle/>
          <a:p>
            <a:pPr algn="ctr"/>
            <a:r>
              <a:rPr lang="en-US" b="1" i="1" dirty="0"/>
              <a:t>WalkScore</a:t>
            </a:r>
            <a:r>
              <a:rPr lang="en-US" i="1" dirty="0"/>
              <a:t>®</a:t>
            </a:r>
          </a:p>
        </p:txBody>
      </p:sp>
      <p:sp>
        <p:nvSpPr>
          <p:cNvPr id="31" name="Rectangle: Rounded Corners 30">
            <a:extLst>
              <a:ext uri="{FF2B5EF4-FFF2-40B4-BE49-F238E27FC236}">
                <a16:creationId xmlns:a16="http://schemas.microsoft.com/office/drawing/2014/main" id="{51121E1A-698D-4A3B-BC65-22E045642FAC}"/>
              </a:ext>
            </a:extLst>
          </p:cNvPr>
          <p:cNvSpPr/>
          <p:nvPr/>
        </p:nvSpPr>
        <p:spPr>
          <a:xfrm>
            <a:off x="8029000" y="5959662"/>
            <a:ext cx="3002940" cy="5963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F9C805C2-C9A1-4065-9124-34D2C881832E}"/>
              </a:ext>
            </a:extLst>
          </p:cNvPr>
          <p:cNvSpPr/>
          <p:nvPr/>
        </p:nvSpPr>
        <p:spPr>
          <a:xfrm>
            <a:off x="8028992" y="2170349"/>
            <a:ext cx="3002948" cy="6695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646B4E15-E616-465B-86E1-2FEECE1B3466}"/>
              </a:ext>
            </a:extLst>
          </p:cNvPr>
          <p:cNvCxnSpPr>
            <a:cxnSpLocks/>
          </p:cNvCxnSpPr>
          <p:nvPr/>
        </p:nvCxnSpPr>
        <p:spPr>
          <a:xfrm flipV="1">
            <a:off x="10555356" y="2680188"/>
            <a:ext cx="0" cy="1741758"/>
          </a:xfrm>
          <a:prstGeom prst="line">
            <a:avLst/>
          </a:prstGeom>
          <a:ln w="1270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F76D2158-4E6B-4B63-BC21-B9E0EE9A8D26}"/>
              </a:ext>
            </a:extLst>
          </p:cNvPr>
          <p:cNvCxnSpPr>
            <a:cxnSpLocks/>
            <a:endCxn id="31" idx="1"/>
          </p:cNvCxnSpPr>
          <p:nvPr/>
        </p:nvCxnSpPr>
        <p:spPr>
          <a:xfrm>
            <a:off x="5552388" y="5224299"/>
            <a:ext cx="2476612" cy="1033537"/>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B2325215-0FC1-457D-894C-23968B7AB0CA}"/>
              </a:ext>
            </a:extLst>
          </p:cNvPr>
          <p:cNvCxnSpPr>
            <a:cxnSpLocks/>
            <a:endCxn id="32" idx="1"/>
          </p:cNvCxnSpPr>
          <p:nvPr/>
        </p:nvCxnSpPr>
        <p:spPr>
          <a:xfrm flipV="1">
            <a:off x="5618426" y="2505119"/>
            <a:ext cx="2410566" cy="1337104"/>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60FF39-B49D-45E9-997C-73798DBCFB0B}"/>
              </a:ext>
            </a:extLst>
          </p:cNvPr>
          <p:cNvSpPr txBox="1"/>
          <p:nvPr/>
        </p:nvSpPr>
        <p:spPr>
          <a:xfrm>
            <a:off x="7914946" y="1830741"/>
            <a:ext cx="1649895" cy="369332"/>
          </a:xfrm>
          <a:prstGeom prst="rect">
            <a:avLst/>
          </a:prstGeom>
          <a:noFill/>
        </p:spPr>
        <p:txBody>
          <a:bodyPr wrap="square" rtlCol="0">
            <a:spAutoFit/>
          </a:bodyPr>
          <a:lstStyle/>
          <a:p>
            <a:pPr algn="ctr"/>
            <a:r>
              <a:rPr lang="en-US" b="1" dirty="0">
                <a:solidFill>
                  <a:srgbClr val="C00000"/>
                </a:solidFill>
              </a:rPr>
              <a:t>metropolitan</a:t>
            </a:r>
          </a:p>
        </p:txBody>
      </p:sp>
      <p:sp>
        <p:nvSpPr>
          <p:cNvPr id="26" name="TextBox 25">
            <a:extLst>
              <a:ext uri="{FF2B5EF4-FFF2-40B4-BE49-F238E27FC236}">
                <a16:creationId xmlns:a16="http://schemas.microsoft.com/office/drawing/2014/main" id="{CD162030-1FFF-4BF3-91BE-7D9D6A330F37}"/>
              </a:ext>
            </a:extLst>
          </p:cNvPr>
          <p:cNvSpPr txBox="1"/>
          <p:nvPr/>
        </p:nvSpPr>
        <p:spPr>
          <a:xfrm>
            <a:off x="7993047" y="5623803"/>
            <a:ext cx="735461" cy="369332"/>
          </a:xfrm>
          <a:prstGeom prst="rect">
            <a:avLst/>
          </a:prstGeom>
          <a:noFill/>
        </p:spPr>
        <p:txBody>
          <a:bodyPr wrap="square" rtlCol="0">
            <a:spAutoFit/>
          </a:bodyPr>
          <a:lstStyle/>
          <a:p>
            <a:pPr algn="ctr"/>
            <a:r>
              <a:rPr lang="en-US" b="1" dirty="0">
                <a:solidFill>
                  <a:srgbClr val="C00000"/>
                </a:solidFill>
              </a:rPr>
              <a:t>local</a:t>
            </a:r>
          </a:p>
        </p:txBody>
      </p:sp>
      <p:sp>
        <p:nvSpPr>
          <p:cNvPr id="29" name="TextBox 28">
            <a:extLst>
              <a:ext uri="{FF2B5EF4-FFF2-40B4-BE49-F238E27FC236}">
                <a16:creationId xmlns:a16="http://schemas.microsoft.com/office/drawing/2014/main" id="{79FBE043-DBDF-4BF3-B5C1-5E64B6598C1F}"/>
              </a:ext>
            </a:extLst>
          </p:cNvPr>
          <p:cNvSpPr txBox="1"/>
          <p:nvPr/>
        </p:nvSpPr>
        <p:spPr>
          <a:xfrm>
            <a:off x="7915460" y="228056"/>
            <a:ext cx="3335735" cy="646331"/>
          </a:xfrm>
          <a:prstGeom prst="rect">
            <a:avLst/>
          </a:prstGeom>
          <a:noFill/>
        </p:spPr>
        <p:txBody>
          <a:bodyPr wrap="square" rtlCol="0">
            <a:spAutoFit/>
          </a:bodyPr>
          <a:lstStyle/>
          <a:p>
            <a:pPr algn="ctr"/>
            <a:r>
              <a:rPr lang="en-US" b="1" dirty="0"/>
              <a:t>Hansen gravity-based </a:t>
            </a:r>
          </a:p>
          <a:p>
            <a:pPr algn="ctr"/>
            <a:r>
              <a:rPr lang="en-US" b="1" dirty="0"/>
              <a:t>cumulative-opportunities model</a:t>
            </a:r>
          </a:p>
        </p:txBody>
      </p:sp>
      <p:cxnSp>
        <p:nvCxnSpPr>
          <p:cNvPr id="12" name="Straight Arrow Connector 11">
            <a:extLst>
              <a:ext uri="{FF2B5EF4-FFF2-40B4-BE49-F238E27FC236}">
                <a16:creationId xmlns:a16="http://schemas.microsoft.com/office/drawing/2014/main" id="{6A45EF0B-DBFC-4D81-9A8F-82B3F2DA356C}"/>
              </a:ext>
            </a:extLst>
          </p:cNvPr>
          <p:cNvCxnSpPr/>
          <p:nvPr/>
        </p:nvCxnSpPr>
        <p:spPr>
          <a:xfrm>
            <a:off x="9933339" y="1522398"/>
            <a:ext cx="0" cy="64795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9FDE4D-6309-4BC8-8961-07840ADC50EE}"/>
              </a:ext>
            </a:extLst>
          </p:cNvPr>
          <p:cNvCxnSpPr>
            <a:cxnSpLocks/>
            <a:stCxn id="13" idx="3"/>
          </p:cNvCxnSpPr>
          <p:nvPr/>
        </p:nvCxnSpPr>
        <p:spPr>
          <a:xfrm>
            <a:off x="11031939" y="1204523"/>
            <a:ext cx="49966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0650F8-F55E-4900-A44A-6D5543020564}"/>
              </a:ext>
            </a:extLst>
          </p:cNvPr>
          <p:cNvCxnSpPr>
            <a:cxnSpLocks/>
          </p:cNvCxnSpPr>
          <p:nvPr/>
        </p:nvCxnSpPr>
        <p:spPr>
          <a:xfrm flipH="1">
            <a:off x="11531601" y="1204523"/>
            <a:ext cx="1" cy="50533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D351409-028C-4DBD-8C78-49B034338C3E}"/>
              </a:ext>
            </a:extLst>
          </p:cNvPr>
          <p:cNvCxnSpPr>
            <a:cxnSpLocks/>
            <a:endCxn id="31" idx="3"/>
          </p:cNvCxnSpPr>
          <p:nvPr/>
        </p:nvCxnSpPr>
        <p:spPr>
          <a:xfrm flipH="1">
            <a:off x="11031940" y="6257836"/>
            <a:ext cx="499660"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12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42014" y="86054"/>
            <a:ext cx="9144000"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Hypotheses 1</a:t>
            </a:r>
          </a:p>
        </p:txBody>
      </p:sp>
      <p:pic>
        <p:nvPicPr>
          <p:cNvPr id="8" name="Picture 7" descr="Map&#10;&#10;Description automatically generated">
            <a:extLst>
              <a:ext uri="{FF2B5EF4-FFF2-40B4-BE49-F238E27FC236}">
                <a16:creationId xmlns:a16="http://schemas.microsoft.com/office/drawing/2014/main" id="{5318E518-576E-4BBE-9A55-1FC1F14CF06C}"/>
              </a:ext>
            </a:extLst>
          </p:cNvPr>
          <p:cNvPicPr/>
          <p:nvPr/>
        </p:nvPicPr>
        <p:blipFill rotWithShape="1">
          <a:blip r:embed="rId2" cstate="print">
            <a:extLst>
              <a:ext uri="{28A0092B-C50C-407E-A947-70E740481C1C}">
                <a14:useLocalDpi xmlns:a14="http://schemas.microsoft.com/office/drawing/2010/main" val="0"/>
              </a:ext>
            </a:extLst>
          </a:blip>
          <a:srcRect l="2461" t="3673" r="2478" b="8594"/>
          <a:stretch/>
        </p:blipFill>
        <p:spPr bwMode="auto">
          <a:xfrm>
            <a:off x="1058915" y="484497"/>
            <a:ext cx="10209873" cy="6097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876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42014" y="86054"/>
            <a:ext cx="9144000"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Hypotheses 1, </a:t>
            </a:r>
            <a:r>
              <a:rPr lang="en-US" dirty="0">
                <a:solidFill>
                  <a:srgbClr val="00B0F0"/>
                </a:solidFill>
              </a:rPr>
              <a:t>2</a:t>
            </a:r>
          </a:p>
        </p:txBody>
      </p:sp>
      <p:pic>
        <p:nvPicPr>
          <p:cNvPr id="9" name="Picture 8" descr="A picture containing text, electronics&#10;&#10;Description automatically generated">
            <a:extLst>
              <a:ext uri="{FF2B5EF4-FFF2-40B4-BE49-F238E27FC236}">
                <a16:creationId xmlns:a16="http://schemas.microsoft.com/office/drawing/2014/main" id="{85B71CD3-9F4A-44E9-97E1-D6B5B38B05D9}"/>
              </a:ext>
            </a:extLst>
          </p:cNvPr>
          <p:cNvPicPr/>
          <p:nvPr/>
        </p:nvPicPr>
        <p:blipFill rotWithShape="1">
          <a:blip r:embed="rId2" cstate="print">
            <a:extLst>
              <a:ext uri="{28A0092B-C50C-407E-A947-70E740481C1C}">
                <a14:useLocalDpi xmlns:a14="http://schemas.microsoft.com/office/drawing/2010/main" val="0"/>
              </a:ext>
            </a:extLst>
          </a:blip>
          <a:srcRect l="2462" t="3935" r="2488"/>
          <a:stretch/>
        </p:blipFill>
        <p:spPr bwMode="auto">
          <a:xfrm>
            <a:off x="1115220" y="507980"/>
            <a:ext cx="10127666" cy="6622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837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69843" y="301990"/>
            <a:ext cx="4689945"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Research Design &amp; Methods</a:t>
            </a:r>
          </a:p>
        </p:txBody>
      </p:sp>
      <p:sp>
        <p:nvSpPr>
          <p:cNvPr id="5" name="TextBox 4">
            <a:extLst>
              <a:ext uri="{FF2B5EF4-FFF2-40B4-BE49-F238E27FC236}">
                <a16:creationId xmlns:a16="http://schemas.microsoft.com/office/drawing/2014/main" id="{1B07A207-0C36-4BDA-9EE7-E1AEFB0DF2CB}"/>
              </a:ext>
            </a:extLst>
          </p:cNvPr>
          <p:cNvSpPr txBox="1"/>
          <p:nvPr/>
        </p:nvSpPr>
        <p:spPr>
          <a:xfrm>
            <a:off x="569843" y="958971"/>
            <a:ext cx="5413514" cy="2308324"/>
          </a:xfrm>
          <a:prstGeom prst="rect">
            <a:avLst/>
          </a:prstGeom>
          <a:noFill/>
        </p:spPr>
        <p:txBody>
          <a:bodyPr wrap="square">
            <a:spAutoFit/>
          </a:bodyPr>
          <a:lstStyle/>
          <a:p>
            <a:pPr marL="285750" indent="-285750">
              <a:buFont typeface="Arial" panose="020B0604020202020204" pitchFamily="34" charset="0"/>
              <a:buChar char="•"/>
            </a:pPr>
            <a:r>
              <a:rPr lang="en-US" b="1" i="1" dirty="0"/>
              <a:t>Single Case Study</a:t>
            </a:r>
            <a:r>
              <a:rPr lang="en-US" i="1" dirty="0"/>
              <a:t>: </a:t>
            </a:r>
            <a:r>
              <a:rPr lang="en-US" dirty="0"/>
              <a:t>Los Angeles Rapid-Transit Network, which includes heavy-rail (HRT), light-rail (LRT), and Bus Rapid Transit (BRT); complemented with a large, multi-jurisdictional,  and variegated set of feeder bus networks (local, express, limited-stop, circulators, rapid)</a:t>
            </a:r>
          </a:p>
          <a:p>
            <a:endParaRPr lang="en-US" dirty="0"/>
          </a:p>
          <a:p>
            <a:pPr marL="285750" indent="-285750">
              <a:buFont typeface="Arial" panose="020B0604020202020204" pitchFamily="34" charset="0"/>
              <a:buChar char="•"/>
            </a:pPr>
            <a:r>
              <a:rPr lang="en-US" b="1" dirty="0"/>
              <a:t>Unit of analysis</a:t>
            </a:r>
            <a:r>
              <a:rPr lang="en-US" dirty="0"/>
              <a:t>: rapid-transit station</a:t>
            </a:r>
          </a:p>
        </p:txBody>
      </p:sp>
      <p:sp>
        <p:nvSpPr>
          <p:cNvPr id="10" name="TextBox 9">
            <a:extLst>
              <a:ext uri="{FF2B5EF4-FFF2-40B4-BE49-F238E27FC236}">
                <a16:creationId xmlns:a16="http://schemas.microsoft.com/office/drawing/2014/main" id="{753ACDA1-8E19-4B83-AE59-0481D2BCFC74}"/>
              </a:ext>
            </a:extLst>
          </p:cNvPr>
          <p:cNvSpPr txBox="1"/>
          <p:nvPr/>
        </p:nvSpPr>
        <p:spPr>
          <a:xfrm>
            <a:off x="569843" y="3399270"/>
            <a:ext cx="5413514" cy="1477328"/>
          </a:xfrm>
          <a:prstGeom prst="rect">
            <a:avLst/>
          </a:prstGeom>
          <a:noFill/>
        </p:spPr>
        <p:txBody>
          <a:bodyPr wrap="square">
            <a:spAutoFit/>
          </a:bodyPr>
          <a:lstStyle/>
          <a:p>
            <a:pPr marL="285750" indent="-285750">
              <a:buFont typeface="Arial" panose="020B0604020202020204" pitchFamily="34" charset="0"/>
              <a:buChar char="•"/>
            </a:pPr>
            <a:r>
              <a:rPr lang="en-US" b="1" i="1" dirty="0"/>
              <a:t>Methods </a:t>
            </a:r>
            <a:r>
              <a:rPr lang="en-US" i="1" dirty="0"/>
              <a:t>: </a:t>
            </a:r>
            <a:r>
              <a:rPr lang="en-US" dirty="0"/>
              <a:t>set of multi-level generalized linear regression models (negative-binomial distribution)</a:t>
            </a:r>
          </a:p>
          <a:p>
            <a:endParaRPr lang="en-US" dirty="0"/>
          </a:p>
          <a:p>
            <a:pPr marL="742950" lvl="1" indent="-285750">
              <a:buFont typeface="Arial" panose="020B0604020202020204" pitchFamily="34" charset="0"/>
              <a:buChar char="•"/>
            </a:pPr>
            <a:r>
              <a:rPr lang="en-US" dirty="0"/>
              <a:t>ML-NBREG</a:t>
            </a:r>
          </a:p>
          <a:p>
            <a:r>
              <a:rPr lang="en-US" dirty="0"/>
              <a:t>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48E3B60-E9AC-48C3-AFBB-CC876AC8C6E4}"/>
                  </a:ext>
                </a:extLst>
              </p:cNvPr>
              <p:cNvSpPr txBox="1"/>
              <p:nvPr/>
            </p:nvSpPr>
            <p:spPr>
              <a:xfrm>
                <a:off x="151739" y="5150557"/>
                <a:ext cx="6096662" cy="8485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ln</m:t>
                          </m:r>
                        </m:fNa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𝑖𝑗</m:t>
                              </m:r>
                            </m:sub>
                          </m:sSub>
                        </m:e>
                      </m:func>
                      <m:r>
                        <a:rPr lang="en-US" i="0">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𝑖𝑗</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𝑖𝑗</m:t>
                              </m:r>
                            </m:sub>
                          </m:sSub>
                        </m:e>
                      </m:d>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𝛾</m:t>
                          </m:r>
                        </m:e>
                        <m:sub>
                          <m:r>
                            <a:rPr lang="en-US" i="0">
                              <a:latin typeface="Cambria Math" panose="02040503050406030204" pitchFamily="18" charset="0"/>
                            </a:rPr>
                            <m:t>0</m:t>
                          </m:r>
                        </m:sub>
                      </m:sSub>
                      <m:r>
                        <a:rPr lang="en-US" i="0">
                          <a:latin typeface="Cambria Math" panose="02040503050406030204" pitchFamily="18" charset="0"/>
                        </a:rPr>
                        <m:t>+ </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h</m:t>
                          </m:r>
                          <m:r>
                            <a:rPr lang="en-US" i="0">
                              <a:latin typeface="Cambria Math" panose="02040503050406030204" pitchFamily="18" charset="0"/>
                            </a:rPr>
                            <m:t>=1</m:t>
                          </m:r>
                        </m:sub>
                        <m:sup>
                          <m:r>
                            <a:rPr lang="en-US" i="1">
                              <a:latin typeface="Cambria Math" panose="02040503050406030204" pitchFamily="18" charset="0"/>
                            </a:rPr>
                            <m:t>𝑟</m:t>
                          </m:r>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h</m:t>
                              </m:r>
                            </m:sub>
                          </m:sSub>
                        </m:e>
                      </m:nary>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h𝑖𝑗</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𝑖𝑗</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𝑈</m:t>
                          </m:r>
                        </m:e>
                        <m:sub>
                          <m:r>
                            <a:rPr lang="en-US" i="0">
                              <a:latin typeface="Cambria Math" panose="02040503050406030204" pitchFamily="18" charset="0"/>
                            </a:rPr>
                            <m:t>0</m:t>
                          </m:r>
                          <m:r>
                            <a:rPr lang="en-US" i="1">
                              <a:latin typeface="Cambria Math" panose="02040503050406030204" pitchFamily="18" charset="0"/>
                            </a:rPr>
                            <m:t>𝑗</m:t>
                          </m:r>
                        </m:sub>
                      </m:sSub>
                    </m:oMath>
                  </m:oMathPara>
                </a14:m>
                <a:endParaRPr lang="en-US" dirty="0"/>
              </a:p>
            </p:txBody>
          </p:sp>
        </mc:Choice>
        <mc:Fallback xmlns="">
          <p:sp>
            <p:nvSpPr>
              <p:cNvPr id="23" name="TextBox 22">
                <a:extLst>
                  <a:ext uri="{FF2B5EF4-FFF2-40B4-BE49-F238E27FC236}">
                    <a16:creationId xmlns:a16="http://schemas.microsoft.com/office/drawing/2014/main" id="{D48E3B60-E9AC-48C3-AFBB-CC876AC8C6E4}"/>
                  </a:ext>
                </a:extLst>
              </p:cNvPr>
              <p:cNvSpPr txBox="1">
                <a:spLocks noRot="1" noChangeAspect="1" noMove="1" noResize="1" noEditPoints="1" noAdjustHandles="1" noChangeArrowheads="1" noChangeShapeType="1" noTextEdit="1"/>
              </p:cNvSpPr>
              <p:nvPr/>
            </p:nvSpPr>
            <p:spPr>
              <a:xfrm>
                <a:off x="151739" y="5150557"/>
                <a:ext cx="6096662" cy="848502"/>
              </a:xfrm>
              <a:prstGeom prst="rect">
                <a:avLst/>
              </a:prstGeom>
              <a:blipFill>
                <a:blip r:embed="rId2"/>
                <a:stretch>
                  <a:fillRect/>
                </a:stretch>
              </a:blipFill>
            </p:spPr>
            <p:txBody>
              <a:bodyPr/>
              <a:lstStyle/>
              <a:p>
                <a:r>
                  <a:rPr lang="en-US">
                    <a:noFill/>
                  </a:rPr>
                  <a:t> </a:t>
                </a:r>
              </a:p>
            </p:txBody>
          </p:sp>
        </mc:Fallback>
      </mc:AlternateContent>
      <p:pic>
        <p:nvPicPr>
          <p:cNvPr id="2050" name="Picture 2" descr="981 Los Angeles Metro Stock Photos, Pictures &amp;amp; Royalty-Free Images - iStock">
            <a:extLst>
              <a:ext uri="{FF2B5EF4-FFF2-40B4-BE49-F238E27FC236}">
                <a16:creationId xmlns:a16="http://schemas.microsoft.com/office/drawing/2014/main" id="{C63A4DEA-58B2-4408-AF3E-DBA8C32350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126" r="35492"/>
          <a:stretch/>
        </p:blipFill>
        <p:spPr bwMode="auto">
          <a:xfrm>
            <a:off x="7489466" y="2488758"/>
            <a:ext cx="3284220" cy="19679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avy rail - Transit.Wiki">
            <a:extLst>
              <a:ext uri="{FF2B5EF4-FFF2-40B4-BE49-F238E27FC236}">
                <a16:creationId xmlns:a16="http://schemas.microsoft.com/office/drawing/2014/main" id="{D4114A40-334A-4A5B-B5B3-1E51E79062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889"/>
          <a:stretch/>
        </p:blipFill>
        <p:spPr bwMode="auto">
          <a:xfrm>
            <a:off x="7496862" y="721671"/>
            <a:ext cx="3276824" cy="1683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 Line (Los Angeles Metro) - Wikipedia">
            <a:extLst>
              <a:ext uri="{FF2B5EF4-FFF2-40B4-BE49-F238E27FC236}">
                <a16:creationId xmlns:a16="http://schemas.microsoft.com/office/drawing/2014/main" id="{0B4647C1-B09A-4790-A1D6-8C01A1D1D9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381" b="13793"/>
          <a:stretch/>
        </p:blipFill>
        <p:spPr bwMode="auto">
          <a:xfrm>
            <a:off x="7489465" y="4579951"/>
            <a:ext cx="3284220" cy="150693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5AC3AF89-8C90-47BF-ACFC-DDB6BF3253D2}"/>
              </a:ext>
            </a:extLst>
          </p:cNvPr>
          <p:cNvSpPr txBox="1">
            <a:spLocks/>
          </p:cNvSpPr>
          <p:nvPr/>
        </p:nvSpPr>
        <p:spPr>
          <a:xfrm>
            <a:off x="6240699" y="607001"/>
            <a:ext cx="1253656" cy="7528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0000"/>
              </a:lnSpc>
              <a:spcBef>
                <a:spcPts val="0"/>
              </a:spcBef>
              <a:buNone/>
            </a:pPr>
            <a:r>
              <a:rPr lang="en-US" sz="1800" b="1" dirty="0">
                <a:solidFill>
                  <a:srgbClr val="C00000"/>
                </a:solidFill>
              </a:rPr>
              <a:t>H.RT</a:t>
            </a:r>
          </a:p>
          <a:p>
            <a:pPr marL="0" indent="0" algn="r">
              <a:lnSpc>
                <a:spcPct val="110000"/>
              </a:lnSpc>
              <a:spcBef>
                <a:spcPts val="0"/>
              </a:spcBef>
              <a:buNone/>
            </a:pPr>
            <a:r>
              <a:rPr lang="en-US" sz="1800" i="1" dirty="0">
                <a:solidFill>
                  <a:schemeClr val="tx1">
                    <a:lumMod val="50000"/>
                    <a:lumOff val="50000"/>
                  </a:schemeClr>
                </a:solidFill>
              </a:rPr>
              <a:t>heavy-rail</a:t>
            </a:r>
          </a:p>
        </p:txBody>
      </p:sp>
      <p:sp>
        <p:nvSpPr>
          <p:cNvPr id="11" name="Subtitle 2">
            <a:extLst>
              <a:ext uri="{FF2B5EF4-FFF2-40B4-BE49-F238E27FC236}">
                <a16:creationId xmlns:a16="http://schemas.microsoft.com/office/drawing/2014/main" id="{11B253A8-7D4C-4331-94B1-211C225DBFE1}"/>
              </a:ext>
            </a:extLst>
          </p:cNvPr>
          <p:cNvSpPr txBox="1">
            <a:spLocks/>
          </p:cNvSpPr>
          <p:nvPr/>
        </p:nvSpPr>
        <p:spPr>
          <a:xfrm>
            <a:off x="6241746" y="2364650"/>
            <a:ext cx="1253656" cy="7528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0000"/>
              </a:lnSpc>
              <a:spcBef>
                <a:spcPts val="0"/>
              </a:spcBef>
              <a:buNone/>
            </a:pPr>
            <a:r>
              <a:rPr lang="en-US" sz="1800" b="1" dirty="0">
                <a:solidFill>
                  <a:srgbClr val="C00000"/>
                </a:solidFill>
              </a:rPr>
              <a:t>L.RT</a:t>
            </a:r>
          </a:p>
          <a:p>
            <a:pPr marL="0" indent="0" algn="r">
              <a:lnSpc>
                <a:spcPct val="110000"/>
              </a:lnSpc>
              <a:spcBef>
                <a:spcPts val="0"/>
              </a:spcBef>
              <a:buNone/>
            </a:pPr>
            <a:r>
              <a:rPr lang="en-US" sz="1800" i="1" dirty="0">
                <a:solidFill>
                  <a:schemeClr val="tx1">
                    <a:lumMod val="50000"/>
                    <a:lumOff val="50000"/>
                  </a:schemeClr>
                </a:solidFill>
              </a:rPr>
              <a:t>light-rail</a:t>
            </a:r>
          </a:p>
        </p:txBody>
      </p:sp>
      <p:sp>
        <p:nvSpPr>
          <p:cNvPr id="12" name="Subtitle 2">
            <a:extLst>
              <a:ext uri="{FF2B5EF4-FFF2-40B4-BE49-F238E27FC236}">
                <a16:creationId xmlns:a16="http://schemas.microsoft.com/office/drawing/2014/main" id="{0446A7CC-EDE4-4DA9-B3D8-D5765F00475D}"/>
              </a:ext>
            </a:extLst>
          </p:cNvPr>
          <p:cNvSpPr txBox="1">
            <a:spLocks/>
          </p:cNvSpPr>
          <p:nvPr/>
        </p:nvSpPr>
        <p:spPr>
          <a:xfrm>
            <a:off x="6241746" y="4504401"/>
            <a:ext cx="1253656" cy="75284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0000"/>
              </a:lnSpc>
              <a:spcBef>
                <a:spcPts val="0"/>
              </a:spcBef>
              <a:buNone/>
            </a:pPr>
            <a:r>
              <a:rPr lang="en-US" sz="1800" b="1" dirty="0">
                <a:solidFill>
                  <a:srgbClr val="C00000"/>
                </a:solidFill>
              </a:rPr>
              <a:t>B.RT</a:t>
            </a:r>
          </a:p>
          <a:p>
            <a:pPr marL="0" indent="0" algn="r">
              <a:lnSpc>
                <a:spcPct val="110000"/>
              </a:lnSpc>
              <a:spcBef>
                <a:spcPts val="0"/>
              </a:spcBef>
              <a:buNone/>
            </a:pPr>
            <a:r>
              <a:rPr lang="en-US" sz="1800" i="1" dirty="0">
                <a:solidFill>
                  <a:schemeClr val="tx1">
                    <a:lumMod val="50000"/>
                    <a:lumOff val="50000"/>
                  </a:schemeClr>
                </a:solidFill>
              </a:rPr>
              <a:t>Bus rapid-transit</a:t>
            </a:r>
          </a:p>
        </p:txBody>
      </p:sp>
    </p:spTree>
    <p:extLst>
      <p:ext uri="{BB962C8B-B14F-4D97-AF65-F5344CB8AC3E}">
        <p14:creationId xmlns:p14="http://schemas.microsoft.com/office/powerpoint/2010/main" val="305475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69843" y="301990"/>
            <a:ext cx="9144000" cy="57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Dependent and Independent Variables – Year 2012</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48E3B60-E9AC-48C3-AFBB-CC876AC8C6E4}"/>
                  </a:ext>
                </a:extLst>
              </p:cNvPr>
              <p:cNvSpPr txBox="1"/>
              <p:nvPr/>
            </p:nvSpPr>
            <p:spPr>
              <a:xfrm>
                <a:off x="135837" y="5468608"/>
                <a:ext cx="6096662" cy="8485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a:latin typeface="Cambria Math" panose="02040503050406030204" pitchFamily="18" charset="0"/>
                            </a:rPr>
                            <m:t>ln</m:t>
                          </m:r>
                        </m:fName>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𝑖𝑗</m:t>
                              </m:r>
                            </m:sub>
                          </m:sSub>
                        </m:e>
                      </m:func>
                      <m:r>
                        <a:rPr lang="en-US" i="0">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𝑖𝑗</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𝑖𝑗</m:t>
                              </m:r>
                            </m:sub>
                          </m:sSub>
                        </m:e>
                      </m:d>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𝛾</m:t>
                          </m:r>
                        </m:e>
                        <m:sub>
                          <m:r>
                            <a:rPr lang="en-US" i="0">
                              <a:latin typeface="Cambria Math" panose="02040503050406030204" pitchFamily="18" charset="0"/>
                            </a:rPr>
                            <m:t>0</m:t>
                          </m:r>
                        </m:sub>
                      </m:sSub>
                      <m:r>
                        <a:rPr lang="en-US" i="0">
                          <a:latin typeface="Cambria Math" panose="02040503050406030204" pitchFamily="18" charset="0"/>
                        </a:rPr>
                        <m:t>+ </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h</m:t>
                          </m:r>
                          <m:r>
                            <a:rPr lang="en-US" i="0">
                              <a:latin typeface="Cambria Math" panose="02040503050406030204" pitchFamily="18" charset="0"/>
                            </a:rPr>
                            <m:t>=1</m:t>
                          </m:r>
                        </m:sub>
                        <m:sup>
                          <m:r>
                            <a:rPr lang="en-US" i="1">
                              <a:latin typeface="Cambria Math" panose="02040503050406030204" pitchFamily="18" charset="0"/>
                            </a:rPr>
                            <m:t>𝑟</m:t>
                          </m:r>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h</m:t>
                              </m:r>
                            </m:sub>
                          </m:sSub>
                        </m:e>
                      </m:nary>
                      <m:sSub>
                        <m:sSubPr>
                          <m:ctrlPr>
                            <a:rPr lang="en-US" i="1">
                              <a:solidFill>
                                <a:srgbClr val="836967"/>
                              </a:solidFill>
                              <a:latin typeface="Cambria Math" panose="02040503050406030204" pitchFamily="18" charset="0"/>
                            </a:rPr>
                          </m:ctrlPr>
                        </m:sSubPr>
                        <m:e>
                          <m:r>
                            <a:rPr lang="en-US" i="1" smtClean="0">
                              <a:solidFill>
                                <a:srgbClr val="0070C0"/>
                              </a:solidFill>
                              <a:latin typeface="Cambria Math" panose="02040503050406030204" pitchFamily="18" charset="0"/>
                            </a:rPr>
                            <m:t>𝑥</m:t>
                          </m:r>
                        </m:e>
                        <m:sub>
                          <m:r>
                            <a:rPr lang="en-US" i="1">
                              <a:latin typeface="Cambria Math" panose="02040503050406030204" pitchFamily="18" charset="0"/>
                            </a:rPr>
                            <m:t>h𝑖𝑗</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𝑖𝑗</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𝑈</m:t>
                          </m:r>
                        </m:e>
                        <m:sub>
                          <m:r>
                            <a:rPr lang="en-US" i="0">
                              <a:latin typeface="Cambria Math" panose="02040503050406030204" pitchFamily="18" charset="0"/>
                            </a:rPr>
                            <m:t>0</m:t>
                          </m:r>
                          <m:r>
                            <a:rPr lang="en-US" i="1">
                              <a:latin typeface="Cambria Math" panose="02040503050406030204" pitchFamily="18" charset="0"/>
                            </a:rPr>
                            <m:t>𝑗</m:t>
                          </m:r>
                        </m:sub>
                      </m:sSub>
                    </m:oMath>
                  </m:oMathPara>
                </a14:m>
                <a:endParaRPr lang="en-US" dirty="0"/>
              </a:p>
            </p:txBody>
          </p:sp>
        </mc:Choice>
        <mc:Fallback xmlns="">
          <p:sp>
            <p:nvSpPr>
              <p:cNvPr id="23" name="TextBox 22">
                <a:extLst>
                  <a:ext uri="{FF2B5EF4-FFF2-40B4-BE49-F238E27FC236}">
                    <a16:creationId xmlns:a16="http://schemas.microsoft.com/office/drawing/2014/main" id="{D48E3B60-E9AC-48C3-AFBB-CC876AC8C6E4}"/>
                  </a:ext>
                </a:extLst>
              </p:cNvPr>
              <p:cNvSpPr txBox="1">
                <a:spLocks noRot="1" noChangeAspect="1" noMove="1" noResize="1" noEditPoints="1" noAdjustHandles="1" noChangeArrowheads="1" noChangeShapeType="1" noTextEdit="1"/>
              </p:cNvSpPr>
              <p:nvPr/>
            </p:nvSpPr>
            <p:spPr>
              <a:xfrm>
                <a:off x="135837" y="5468608"/>
                <a:ext cx="6096662" cy="848502"/>
              </a:xfrm>
              <a:prstGeom prst="rect">
                <a:avLst/>
              </a:prstGeom>
              <a:blipFill>
                <a:blip r:embed="rId2"/>
                <a:stretch>
                  <a:fillRect/>
                </a:stretch>
              </a:blipFill>
            </p:spPr>
            <p:txBody>
              <a:bodyPr/>
              <a:lstStyle/>
              <a:p>
                <a:r>
                  <a:rPr lang="en-US">
                    <a:noFill/>
                  </a:rPr>
                  <a:t> </a:t>
                </a:r>
              </a:p>
            </p:txBody>
          </p:sp>
        </mc:Fallback>
      </mc:AlternateContent>
      <p:pic>
        <p:nvPicPr>
          <p:cNvPr id="2050" name="Picture 2" descr="981 Los Angeles Metro Stock Photos, Pictures &amp;amp; Royalty-Free Images - iStock">
            <a:extLst>
              <a:ext uri="{FF2B5EF4-FFF2-40B4-BE49-F238E27FC236}">
                <a16:creationId xmlns:a16="http://schemas.microsoft.com/office/drawing/2014/main" id="{C63A4DEA-58B2-4408-AF3E-DBA8C323507F}"/>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6674379" y="1129362"/>
            <a:ext cx="5091197" cy="38683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6C1BDFD2-7175-4396-B780-D449EE070D04}"/>
              </a:ext>
            </a:extLst>
          </p:cNvPr>
          <p:cNvGraphicFramePr>
            <a:graphicFrameLocks noGrp="1"/>
          </p:cNvGraphicFramePr>
          <p:nvPr>
            <p:extLst>
              <p:ext uri="{D42A27DB-BD31-4B8C-83A1-F6EECF244321}">
                <p14:modId xmlns:p14="http://schemas.microsoft.com/office/powerpoint/2010/main" val="2463681850"/>
              </p:ext>
            </p:extLst>
          </p:nvPr>
        </p:nvGraphicFramePr>
        <p:xfrm>
          <a:off x="426423" y="1058081"/>
          <a:ext cx="6016710" cy="3912896"/>
        </p:xfrm>
        <a:graphic>
          <a:graphicData uri="http://schemas.openxmlformats.org/drawingml/2006/table">
            <a:tbl>
              <a:tblPr firstRow="1" firstCol="1" bandRow="1">
                <a:tableStyleId>{0505E3EF-67EA-436B-97B2-0124C06EBD24}</a:tableStyleId>
              </a:tblPr>
              <a:tblGrid>
                <a:gridCol w="3103281">
                  <a:extLst>
                    <a:ext uri="{9D8B030D-6E8A-4147-A177-3AD203B41FA5}">
                      <a16:colId xmlns:a16="http://schemas.microsoft.com/office/drawing/2014/main" val="4250919471"/>
                    </a:ext>
                  </a:extLst>
                </a:gridCol>
                <a:gridCol w="704904">
                  <a:extLst>
                    <a:ext uri="{9D8B030D-6E8A-4147-A177-3AD203B41FA5}">
                      <a16:colId xmlns:a16="http://schemas.microsoft.com/office/drawing/2014/main" val="3284202131"/>
                    </a:ext>
                  </a:extLst>
                </a:gridCol>
                <a:gridCol w="746988">
                  <a:extLst>
                    <a:ext uri="{9D8B030D-6E8A-4147-A177-3AD203B41FA5}">
                      <a16:colId xmlns:a16="http://schemas.microsoft.com/office/drawing/2014/main" val="1496565633"/>
                    </a:ext>
                  </a:extLst>
                </a:gridCol>
                <a:gridCol w="704904">
                  <a:extLst>
                    <a:ext uri="{9D8B030D-6E8A-4147-A177-3AD203B41FA5}">
                      <a16:colId xmlns:a16="http://schemas.microsoft.com/office/drawing/2014/main" val="1142267813"/>
                    </a:ext>
                  </a:extLst>
                </a:gridCol>
                <a:gridCol w="756633">
                  <a:extLst>
                    <a:ext uri="{9D8B030D-6E8A-4147-A177-3AD203B41FA5}">
                      <a16:colId xmlns:a16="http://schemas.microsoft.com/office/drawing/2014/main" val="2915969577"/>
                    </a:ext>
                  </a:extLst>
                </a:gridCol>
              </a:tblGrid>
              <a:tr h="192502">
                <a:tc>
                  <a:txBody>
                    <a:bodyPr/>
                    <a:lstStyle/>
                    <a:p>
                      <a:pPr algn="ctr">
                        <a:lnSpc>
                          <a:spcPct val="107000"/>
                        </a:lnSpc>
                        <a:spcAft>
                          <a:spcPts val="800"/>
                        </a:spcAft>
                      </a:pPr>
                      <a:r>
                        <a:rPr lang="en-US" sz="1200" dirty="0">
                          <a:effectLst/>
                          <a:latin typeface="+mj-lt"/>
                        </a:rPr>
                        <a:t>Variable          </a:t>
                      </a:r>
                      <a:endParaRPr lang="en-US" sz="1200" dirty="0">
                        <a:effectLst/>
                        <a:latin typeface="+mj-lt"/>
                        <a:ea typeface="Calibri" panose="020F0502020204030204" pitchFamily="34" charset="0"/>
                      </a:endParaRPr>
                    </a:p>
                  </a:txBody>
                  <a:tcPr marL="68580" marR="68580" marT="0" marB="0" anchor="b"/>
                </a:tc>
                <a:tc>
                  <a:txBody>
                    <a:bodyPr/>
                    <a:lstStyle/>
                    <a:p>
                      <a:pPr algn="ctr">
                        <a:lnSpc>
                          <a:spcPct val="107000"/>
                        </a:lnSpc>
                        <a:spcAft>
                          <a:spcPts val="800"/>
                        </a:spcAft>
                      </a:pPr>
                      <a:r>
                        <a:rPr lang="en-US" sz="1200" dirty="0">
                          <a:effectLst/>
                          <a:latin typeface="+mj-lt"/>
                        </a:rPr>
                        <a:t>Mean</a:t>
                      </a:r>
                      <a:endParaRPr lang="en-US" sz="1200" dirty="0">
                        <a:effectLst/>
                        <a:latin typeface="+mj-lt"/>
                        <a:ea typeface="Calibri" panose="020F0502020204030204" pitchFamily="34" charset="0"/>
                      </a:endParaRPr>
                    </a:p>
                  </a:txBody>
                  <a:tcPr marL="68580" marR="68580" marT="0" marB="0" anchor="b"/>
                </a:tc>
                <a:tc>
                  <a:txBody>
                    <a:bodyPr/>
                    <a:lstStyle/>
                    <a:p>
                      <a:pPr algn="ctr">
                        <a:lnSpc>
                          <a:spcPct val="107000"/>
                        </a:lnSpc>
                        <a:spcAft>
                          <a:spcPts val="800"/>
                        </a:spcAft>
                      </a:pPr>
                      <a:r>
                        <a:rPr lang="en-US" sz="1200">
                          <a:effectLst/>
                          <a:latin typeface="+mj-lt"/>
                        </a:rPr>
                        <a:t>Std. Dev.</a:t>
                      </a:r>
                      <a:endParaRPr lang="en-US" sz="1200">
                        <a:effectLst/>
                        <a:latin typeface="+mj-lt"/>
                        <a:ea typeface="Calibri" panose="020F0502020204030204" pitchFamily="34" charset="0"/>
                      </a:endParaRPr>
                    </a:p>
                  </a:txBody>
                  <a:tcPr marL="68580" marR="68580" marT="0" marB="0" anchor="b"/>
                </a:tc>
                <a:tc>
                  <a:txBody>
                    <a:bodyPr/>
                    <a:lstStyle/>
                    <a:p>
                      <a:pPr algn="ctr">
                        <a:lnSpc>
                          <a:spcPct val="107000"/>
                        </a:lnSpc>
                        <a:spcAft>
                          <a:spcPts val="800"/>
                        </a:spcAft>
                      </a:pPr>
                      <a:r>
                        <a:rPr lang="en-US" sz="1200">
                          <a:effectLst/>
                          <a:latin typeface="+mj-lt"/>
                        </a:rPr>
                        <a:t>Min</a:t>
                      </a:r>
                      <a:endParaRPr lang="en-US" sz="1200">
                        <a:effectLst/>
                        <a:latin typeface="+mj-lt"/>
                        <a:ea typeface="Calibri" panose="020F0502020204030204" pitchFamily="34" charset="0"/>
                      </a:endParaRPr>
                    </a:p>
                  </a:txBody>
                  <a:tcPr marL="68580" marR="68580" marT="0" marB="0" anchor="b"/>
                </a:tc>
                <a:tc>
                  <a:txBody>
                    <a:bodyPr/>
                    <a:lstStyle/>
                    <a:p>
                      <a:pPr algn="ctr">
                        <a:lnSpc>
                          <a:spcPct val="107000"/>
                        </a:lnSpc>
                        <a:spcAft>
                          <a:spcPts val="800"/>
                        </a:spcAft>
                      </a:pPr>
                      <a:r>
                        <a:rPr lang="en-US" sz="1200">
                          <a:effectLst/>
                          <a:latin typeface="+mj-lt"/>
                        </a:rPr>
                        <a:t>Max</a:t>
                      </a:r>
                      <a:endParaRPr lang="en-US" sz="12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2543484649"/>
                  </a:ext>
                </a:extLst>
              </a:tr>
              <a:tr h="284165">
                <a:tc>
                  <a:txBody>
                    <a:bodyPr/>
                    <a:lstStyle/>
                    <a:p>
                      <a:pPr>
                        <a:lnSpc>
                          <a:spcPct val="107000"/>
                        </a:lnSpc>
                        <a:spcAft>
                          <a:spcPts val="800"/>
                        </a:spcAft>
                      </a:pPr>
                      <a:r>
                        <a:rPr lang="en-US" sz="1200" b="0" dirty="0">
                          <a:effectLst/>
                          <a:latin typeface="+mj-lt"/>
                        </a:rPr>
                        <a:t>Dependent:</a:t>
                      </a:r>
                      <a:endParaRPr lang="en-US" sz="1200" b="0" i="1" dirty="0">
                        <a:effectLst/>
                        <a:latin typeface="+mj-lt"/>
                        <a:ea typeface="Calibri" panose="020F0502020204030204" pitchFamily="34" charset="0"/>
                      </a:endParaRPr>
                    </a:p>
                  </a:txBody>
                  <a:tcPr marL="68580" marR="68580" marT="0" marB="0" anchor="b"/>
                </a:tc>
                <a:tc>
                  <a:txBody>
                    <a:bodyPr/>
                    <a:lstStyle/>
                    <a:p>
                      <a:pPr>
                        <a:lnSpc>
                          <a:spcPct val="107000"/>
                        </a:lnSpc>
                      </a:pPr>
                      <a:endParaRPr lang="en-US" sz="1200">
                        <a:effectLst/>
                        <a:latin typeface="+mj-lt"/>
                      </a:endParaRPr>
                    </a:p>
                  </a:txBody>
                  <a:tcPr marL="68580" marR="68580" marT="0" marB="0" anchor="b"/>
                </a:tc>
                <a:tc>
                  <a:txBody>
                    <a:bodyPr/>
                    <a:lstStyle/>
                    <a:p>
                      <a:pPr>
                        <a:lnSpc>
                          <a:spcPct val="107000"/>
                        </a:lnSpc>
                      </a:pPr>
                      <a:endParaRPr lang="en-US" sz="1200">
                        <a:effectLst/>
                        <a:latin typeface="+mj-lt"/>
                      </a:endParaRPr>
                    </a:p>
                  </a:txBody>
                  <a:tcPr marL="68580" marR="68580" marT="0" marB="0" anchor="b"/>
                </a:tc>
                <a:tc>
                  <a:txBody>
                    <a:bodyPr/>
                    <a:lstStyle/>
                    <a:p>
                      <a:pPr>
                        <a:lnSpc>
                          <a:spcPct val="107000"/>
                        </a:lnSpc>
                      </a:pPr>
                      <a:endParaRPr lang="en-US" sz="1200" dirty="0">
                        <a:effectLst/>
                        <a:latin typeface="+mj-lt"/>
                      </a:endParaRPr>
                    </a:p>
                  </a:txBody>
                  <a:tcPr marL="68580" marR="68580" marT="0" marB="0" anchor="b"/>
                </a:tc>
                <a:tc>
                  <a:txBody>
                    <a:bodyPr/>
                    <a:lstStyle/>
                    <a:p>
                      <a:pPr>
                        <a:lnSpc>
                          <a:spcPct val="107000"/>
                        </a:lnSpc>
                      </a:pPr>
                      <a:endParaRPr lang="en-US" sz="1200">
                        <a:effectLst/>
                        <a:latin typeface="+mj-lt"/>
                      </a:endParaRPr>
                    </a:p>
                  </a:txBody>
                  <a:tcPr marL="68580" marR="68580" marT="0" marB="0" anchor="b"/>
                </a:tc>
                <a:extLst>
                  <a:ext uri="{0D108BD9-81ED-4DB2-BD59-A6C34878D82A}">
                    <a16:rowId xmlns:a16="http://schemas.microsoft.com/office/drawing/2014/main" val="969413781"/>
                  </a:ext>
                </a:extLst>
              </a:tr>
              <a:tr h="192502">
                <a:tc>
                  <a:txBody>
                    <a:bodyPr/>
                    <a:lstStyle/>
                    <a:p>
                      <a:pPr>
                        <a:lnSpc>
                          <a:spcPct val="107000"/>
                        </a:lnSpc>
                        <a:spcAft>
                          <a:spcPts val="800"/>
                        </a:spcAft>
                      </a:pPr>
                      <a:r>
                        <a:rPr lang="en-US" sz="1200" dirty="0">
                          <a:effectLst/>
                          <a:latin typeface="+mn-lt"/>
                        </a:rPr>
                        <a:t>Avg. Weekday Boardings</a:t>
                      </a:r>
                      <a:endParaRPr lang="en-US" sz="1200" dirty="0">
                        <a:effectLst/>
                        <a:latin typeface="+mn-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3420</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5519</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50</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38665</a:t>
                      </a:r>
                      <a:endParaRPr lang="en-US" sz="12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3448553032"/>
                  </a:ext>
                </a:extLst>
              </a:tr>
              <a:tr h="308653">
                <a:tc>
                  <a:txBody>
                    <a:bodyPr/>
                    <a:lstStyle/>
                    <a:p>
                      <a:pPr>
                        <a:lnSpc>
                          <a:spcPct val="107000"/>
                        </a:lnSpc>
                        <a:spcAft>
                          <a:spcPts val="800"/>
                        </a:spcAft>
                      </a:pPr>
                      <a:r>
                        <a:rPr lang="en-US" sz="1200" b="0" dirty="0">
                          <a:effectLst/>
                          <a:latin typeface="+mj-lt"/>
                        </a:rPr>
                        <a:t>Independent:</a:t>
                      </a:r>
                      <a:endParaRPr lang="en-US" sz="1200" b="0" i="1" dirty="0">
                        <a:effectLst/>
                        <a:latin typeface="+mj-lt"/>
                        <a:ea typeface="Calibri" panose="020F0502020204030204" pitchFamily="34" charset="0"/>
                      </a:endParaRPr>
                    </a:p>
                  </a:txBody>
                  <a:tcPr marL="68580" marR="68580" marT="0" marB="0" anchor="b"/>
                </a:tc>
                <a:tc>
                  <a:txBody>
                    <a:bodyPr/>
                    <a:lstStyle/>
                    <a:p>
                      <a:pPr>
                        <a:lnSpc>
                          <a:spcPct val="107000"/>
                        </a:lnSpc>
                      </a:pPr>
                      <a:endParaRPr lang="en-US" sz="1200">
                        <a:effectLst/>
                        <a:latin typeface="+mj-lt"/>
                      </a:endParaRPr>
                    </a:p>
                  </a:txBody>
                  <a:tcPr marL="68580" marR="68580" marT="0" marB="0" anchor="b"/>
                </a:tc>
                <a:tc>
                  <a:txBody>
                    <a:bodyPr/>
                    <a:lstStyle/>
                    <a:p>
                      <a:pPr>
                        <a:lnSpc>
                          <a:spcPct val="107000"/>
                        </a:lnSpc>
                      </a:pPr>
                      <a:endParaRPr lang="en-US" sz="1200">
                        <a:effectLst/>
                        <a:latin typeface="+mj-lt"/>
                      </a:endParaRPr>
                    </a:p>
                  </a:txBody>
                  <a:tcPr marL="68580" marR="68580" marT="0" marB="0" anchor="b"/>
                </a:tc>
                <a:tc>
                  <a:txBody>
                    <a:bodyPr/>
                    <a:lstStyle/>
                    <a:p>
                      <a:pPr>
                        <a:lnSpc>
                          <a:spcPct val="107000"/>
                        </a:lnSpc>
                      </a:pPr>
                      <a:endParaRPr lang="en-US" sz="1200">
                        <a:effectLst/>
                        <a:latin typeface="+mj-lt"/>
                      </a:endParaRPr>
                    </a:p>
                  </a:txBody>
                  <a:tcPr marL="68580" marR="68580" marT="0" marB="0" anchor="b"/>
                </a:tc>
                <a:tc>
                  <a:txBody>
                    <a:bodyPr/>
                    <a:lstStyle/>
                    <a:p>
                      <a:pPr>
                        <a:lnSpc>
                          <a:spcPct val="107000"/>
                        </a:lnSpc>
                      </a:pPr>
                      <a:endParaRPr lang="en-US" sz="1200">
                        <a:effectLst/>
                        <a:latin typeface="+mj-lt"/>
                      </a:endParaRPr>
                    </a:p>
                  </a:txBody>
                  <a:tcPr marL="68580" marR="68580" marT="0" marB="0" anchor="b"/>
                </a:tc>
                <a:extLst>
                  <a:ext uri="{0D108BD9-81ED-4DB2-BD59-A6C34878D82A}">
                    <a16:rowId xmlns:a16="http://schemas.microsoft.com/office/drawing/2014/main" val="3288901168"/>
                  </a:ext>
                </a:extLst>
              </a:tr>
              <a:tr h="293975">
                <a:tc>
                  <a:txBody>
                    <a:bodyPr/>
                    <a:lstStyle/>
                    <a:p>
                      <a:pPr>
                        <a:lnSpc>
                          <a:spcPct val="107000"/>
                        </a:lnSpc>
                        <a:spcAft>
                          <a:spcPts val="800"/>
                        </a:spcAft>
                      </a:pPr>
                      <a:r>
                        <a:rPr lang="en-US" sz="1200" dirty="0">
                          <a:effectLst/>
                          <a:latin typeface="+mn-lt"/>
                        </a:rPr>
                        <a:t>Population </a:t>
                      </a:r>
                      <a:r>
                        <a:rPr lang="en-US" sz="1200" b="0" dirty="0">
                          <a:effectLst/>
                          <a:latin typeface="+mj-lt"/>
                        </a:rPr>
                        <a:t>(centered + scaled)</a:t>
                      </a:r>
                      <a:endParaRPr lang="en-US" sz="1200" b="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0.119</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13.421</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-75.796</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23.204</a:t>
                      </a:r>
                      <a:endParaRPr lang="en-US" sz="12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1939383008"/>
                  </a:ext>
                </a:extLst>
              </a:tr>
              <a:tr h="329979">
                <a:tc>
                  <a:txBody>
                    <a:bodyPr/>
                    <a:lstStyle/>
                    <a:p>
                      <a:pPr>
                        <a:lnSpc>
                          <a:spcPct val="107000"/>
                        </a:lnSpc>
                        <a:spcAft>
                          <a:spcPts val="800"/>
                        </a:spcAft>
                      </a:pPr>
                      <a:r>
                        <a:rPr lang="en-US" sz="1200" dirty="0">
                          <a:effectLst/>
                          <a:latin typeface="+mn-lt"/>
                        </a:rPr>
                        <a:t>Jobs</a:t>
                      </a:r>
                      <a:r>
                        <a:rPr lang="en-US" sz="1200" dirty="0">
                          <a:effectLst/>
                          <a:latin typeface="+mj-lt"/>
                        </a:rPr>
                        <a:t> </a:t>
                      </a:r>
                      <a:r>
                        <a:rPr lang="en-US" sz="1200" b="0" dirty="0">
                          <a:effectLst/>
                          <a:latin typeface="+mj-lt"/>
                        </a:rPr>
                        <a:t>(centered + log-transformed)</a:t>
                      </a:r>
                      <a:endParaRPr lang="en-US" sz="1200" b="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dirty="0">
                          <a:effectLst/>
                          <a:latin typeface="+mj-lt"/>
                        </a:rPr>
                        <a:t>-0.013</a:t>
                      </a:r>
                      <a:endParaRPr lang="en-US" sz="120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1.096</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-2.394</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2.944</a:t>
                      </a:r>
                      <a:endParaRPr lang="en-US" sz="12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1941278651"/>
                  </a:ext>
                </a:extLst>
              </a:tr>
              <a:tr h="369297">
                <a:tc>
                  <a:txBody>
                    <a:bodyPr/>
                    <a:lstStyle/>
                    <a:p>
                      <a:pPr>
                        <a:lnSpc>
                          <a:spcPct val="107000"/>
                        </a:lnSpc>
                        <a:spcAft>
                          <a:spcPts val="800"/>
                        </a:spcAft>
                      </a:pPr>
                      <a:r>
                        <a:rPr lang="en-US" sz="1200" dirty="0">
                          <a:effectLst/>
                          <a:latin typeface="+mn-lt"/>
                        </a:rPr>
                        <a:t>Local Accessibility </a:t>
                      </a:r>
                      <a:r>
                        <a:rPr lang="en-US" sz="1200" b="0" dirty="0">
                          <a:effectLst/>
                          <a:latin typeface="+mj-lt"/>
                        </a:rPr>
                        <a:t>(WalkScore©, centered)</a:t>
                      </a:r>
                      <a:endParaRPr lang="en-US" sz="1200" b="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dirty="0">
                          <a:effectLst/>
                          <a:latin typeface="+mj-lt"/>
                        </a:rPr>
                        <a:t>0.400</a:t>
                      </a:r>
                      <a:endParaRPr lang="en-US" sz="120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18.701</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-52.477</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21.523</a:t>
                      </a:r>
                      <a:endParaRPr lang="en-US" sz="12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53040804"/>
                  </a:ext>
                </a:extLst>
              </a:tr>
              <a:tr h="369297">
                <a:tc>
                  <a:txBody>
                    <a:bodyPr/>
                    <a:lstStyle/>
                    <a:p>
                      <a:pPr>
                        <a:lnSpc>
                          <a:spcPct val="107000"/>
                        </a:lnSpc>
                        <a:spcAft>
                          <a:spcPts val="800"/>
                        </a:spcAft>
                      </a:pPr>
                      <a:r>
                        <a:rPr lang="en-US" sz="1200" dirty="0">
                          <a:effectLst/>
                          <a:latin typeface="+mn-lt"/>
                        </a:rPr>
                        <a:t>Metropolitan Accessibility </a:t>
                      </a:r>
                      <a:r>
                        <a:rPr lang="en-US" sz="1200" b="0" dirty="0">
                          <a:effectLst/>
                          <a:latin typeface="+mj-lt"/>
                        </a:rPr>
                        <a:t>(centered + scaled)</a:t>
                      </a:r>
                      <a:endParaRPr lang="en-US" sz="1200" b="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-0.360</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dirty="0">
                          <a:effectLst/>
                          <a:latin typeface="+mj-lt"/>
                        </a:rPr>
                        <a:t>20.377</a:t>
                      </a:r>
                      <a:endParaRPr lang="en-US" sz="120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-14.581</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85.419</a:t>
                      </a:r>
                      <a:endParaRPr lang="en-US" sz="12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1027856818"/>
                  </a:ext>
                </a:extLst>
              </a:tr>
              <a:tr h="332184">
                <a:tc>
                  <a:txBody>
                    <a:bodyPr/>
                    <a:lstStyle/>
                    <a:p>
                      <a:pPr>
                        <a:lnSpc>
                          <a:spcPct val="107000"/>
                        </a:lnSpc>
                        <a:spcAft>
                          <a:spcPts val="800"/>
                        </a:spcAft>
                      </a:pPr>
                      <a:r>
                        <a:rPr lang="en-US" sz="1200" dirty="0">
                          <a:effectLst/>
                          <a:latin typeface="+mn-lt"/>
                        </a:rPr>
                        <a:t>Local Bus Lines </a:t>
                      </a:r>
                      <a:r>
                        <a:rPr lang="en-US" sz="1200" b="0" dirty="0">
                          <a:effectLst/>
                          <a:latin typeface="+mj-lt"/>
                        </a:rPr>
                        <a:t>(centered)</a:t>
                      </a:r>
                      <a:endParaRPr lang="en-US" sz="1200" b="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-0.019</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dirty="0">
                          <a:effectLst/>
                          <a:latin typeface="+mj-lt"/>
                        </a:rPr>
                        <a:t>0.955</a:t>
                      </a:r>
                      <a:endParaRPr lang="en-US" sz="120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dirty="0">
                          <a:effectLst/>
                          <a:latin typeface="+mj-lt"/>
                        </a:rPr>
                        <a:t>-1.939</a:t>
                      </a:r>
                      <a:endParaRPr lang="en-US" sz="120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1.932</a:t>
                      </a:r>
                      <a:endParaRPr lang="en-US" sz="12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2721693418"/>
                  </a:ext>
                </a:extLst>
              </a:tr>
              <a:tr h="298280">
                <a:tc>
                  <a:txBody>
                    <a:bodyPr/>
                    <a:lstStyle/>
                    <a:p>
                      <a:pPr>
                        <a:lnSpc>
                          <a:spcPct val="107000"/>
                        </a:lnSpc>
                        <a:spcAft>
                          <a:spcPts val="800"/>
                        </a:spcAft>
                      </a:pPr>
                      <a:r>
                        <a:rPr lang="en-US" sz="1200" dirty="0">
                          <a:effectLst/>
                          <a:latin typeface="+mn-lt"/>
                        </a:rPr>
                        <a:t>Parking Spaces at Station</a:t>
                      </a:r>
                      <a:endParaRPr lang="en-US" sz="1200" dirty="0">
                        <a:effectLst/>
                        <a:latin typeface="+mn-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327.059</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dirty="0">
                          <a:effectLst/>
                          <a:latin typeface="+mj-lt"/>
                        </a:rPr>
                        <a:t>564.585</a:t>
                      </a:r>
                      <a:endParaRPr lang="en-US" sz="120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0.000</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3030.000</a:t>
                      </a:r>
                      <a:endParaRPr lang="en-US" sz="12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1402531615"/>
                  </a:ext>
                </a:extLst>
              </a:tr>
              <a:tr h="277941">
                <a:tc>
                  <a:txBody>
                    <a:bodyPr/>
                    <a:lstStyle/>
                    <a:p>
                      <a:pPr>
                        <a:lnSpc>
                          <a:spcPct val="107000"/>
                        </a:lnSpc>
                        <a:spcAft>
                          <a:spcPts val="800"/>
                        </a:spcAft>
                      </a:pPr>
                      <a:r>
                        <a:rPr lang="en-US" sz="1200" dirty="0">
                          <a:effectLst/>
                          <a:latin typeface="+mn-lt"/>
                        </a:rPr>
                        <a:t>One-Way Service Station </a:t>
                      </a:r>
                      <a:r>
                        <a:rPr lang="en-US" sz="1200" baseline="30000" dirty="0">
                          <a:effectLst/>
                          <a:latin typeface="+mj-lt"/>
                        </a:rPr>
                        <a:t>a</a:t>
                      </a:r>
                      <a:endParaRPr lang="en-US" sz="120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0.228</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0.421</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dirty="0">
                          <a:effectLst/>
                          <a:latin typeface="+mj-lt"/>
                        </a:rPr>
                        <a:t>0.000</a:t>
                      </a:r>
                      <a:endParaRPr lang="en-US" sz="120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1.000</a:t>
                      </a:r>
                      <a:endParaRPr lang="en-US" sz="12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74461320"/>
                  </a:ext>
                </a:extLst>
              </a:tr>
              <a:tr h="294170">
                <a:tc>
                  <a:txBody>
                    <a:bodyPr/>
                    <a:lstStyle/>
                    <a:p>
                      <a:pPr>
                        <a:lnSpc>
                          <a:spcPct val="107000"/>
                        </a:lnSpc>
                        <a:spcAft>
                          <a:spcPts val="800"/>
                        </a:spcAft>
                      </a:pPr>
                      <a:r>
                        <a:rPr lang="en-US" sz="1200" dirty="0">
                          <a:effectLst/>
                          <a:latin typeface="+mn-lt"/>
                        </a:rPr>
                        <a:t>Terminal</a:t>
                      </a:r>
                      <a:r>
                        <a:rPr lang="en-US" sz="1200" dirty="0">
                          <a:effectLst/>
                          <a:latin typeface="+mj-lt"/>
                        </a:rPr>
                        <a:t>    </a:t>
                      </a:r>
                      <a:endParaRPr lang="en-US" sz="120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0.109</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0.313</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dirty="0">
                          <a:effectLst/>
                          <a:latin typeface="+mj-lt"/>
                        </a:rPr>
                        <a:t>0.000</a:t>
                      </a:r>
                      <a:endParaRPr lang="en-US" sz="120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1.000</a:t>
                      </a:r>
                      <a:endParaRPr lang="en-US" sz="120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532524273"/>
                  </a:ext>
                </a:extLst>
              </a:tr>
              <a:tr h="291060">
                <a:tc>
                  <a:txBody>
                    <a:bodyPr/>
                    <a:lstStyle/>
                    <a:p>
                      <a:pPr>
                        <a:lnSpc>
                          <a:spcPct val="100000"/>
                        </a:lnSpc>
                        <a:spcAft>
                          <a:spcPts val="0"/>
                        </a:spcAft>
                      </a:pPr>
                      <a:r>
                        <a:rPr lang="en-US" sz="1200" b="0" dirty="0">
                          <a:effectLst/>
                          <a:latin typeface="+mj-lt"/>
                        </a:rPr>
                        <a:t>note:</a:t>
                      </a:r>
                    </a:p>
                    <a:p>
                      <a:pPr>
                        <a:lnSpc>
                          <a:spcPct val="107000"/>
                        </a:lnSpc>
                        <a:spcAft>
                          <a:spcPts val="800"/>
                        </a:spcAft>
                      </a:pPr>
                      <a:r>
                        <a:rPr lang="en-US" sz="1200" b="0" dirty="0">
                          <a:effectLst/>
                          <a:latin typeface="+mj-lt"/>
                        </a:rPr>
                        <a:t>a.  BRT- lower service hybrid ‘Silver Line’</a:t>
                      </a:r>
                      <a:endParaRPr lang="en-US" sz="1200" b="0" i="1"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 </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a:effectLst/>
                          <a:latin typeface="+mj-lt"/>
                        </a:rPr>
                        <a:t> </a:t>
                      </a:r>
                      <a:endParaRPr lang="en-US" sz="120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dirty="0">
                          <a:effectLst/>
                          <a:latin typeface="+mj-lt"/>
                        </a:rPr>
                        <a:t> </a:t>
                      </a:r>
                      <a:endParaRPr lang="en-US" sz="1200" dirty="0">
                        <a:effectLst/>
                        <a:latin typeface="+mj-lt"/>
                        <a:ea typeface="Calibri" panose="020F0502020204030204" pitchFamily="34" charset="0"/>
                      </a:endParaRPr>
                    </a:p>
                  </a:txBody>
                  <a:tcPr marL="68580" marR="68580" marT="0" marB="0" anchor="b"/>
                </a:tc>
                <a:tc>
                  <a:txBody>
                    <a:bodyPr/>
                    <a:lstStyle/>
                    <a:p>
                      <a:pPr algn="r">
                        <a:lnSpc>
                          <a:spcPct val="107000"/>
                        </a:lnSpc>
                        <a:spcAft>
                          <a:spcPts val="800"/>
                        </a:spcAft>
                      </a:pPr>
                      <a:r>
                        <a:rPr lang="en-US" sz="1200" dirty="0">
                          <a:effectLst/>
                          <a:latin typeface="+mj-lt"/>
                        </a:rPr>
                        <a:t> </a:t>
                      </a:r>
                      <a:endParaRPr lang="en-US" sz="1200" dirty="0">
                        <a:effectLst/>
                        <a:latin typeface="+mj-lt"/>
                        <a:ea typeface="Calibri" panose="020F0502020204030204" pitchFamily="34" charset="0"/>
                      </a:endParaRPr>
                    </a:p>
                  </a:txBody>
                  <a:tcPr marL="68580" marR="68580" marT="0" marB="0" anchor="b"/>
                </a:tc>
                <a:extLst>
                  <a:ext uri="{0D108BD9-81ED-4DB2-BD59-A6C34878D82A}">
                    <a16:rowId xmlns:a16="http://schemas.microsoft.com/office/drawing/2014/main" val="3387650466"/>
                  </a:ext>
                </a:extLst>
              </a:tr>
            </a:tbl>
          </a:graphicData>
        </a:graphic>
      </p:graphicFrame>
    </p:spTree>
    <p:extLst>
      <p:ext uri="{BB962C8B-B14F-4D97-AF65-F5344CB8AC3E}">
        <p14:creationId xmlns:p14="http://schemas.microsoft.com/office/powerpoint/2010/main" val="383977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5B04F1-9BE2-4B57-83DB-1B958A559E0A}"/>
              </a:ext>
            </a:extLst>
          </p:cNvPr>
          <p:cNvSpPr txBox="1">
            <a:spLocks/>
          </p:cNvSpPr>
          <p:nvPr/>
        </p:nvSpPr>
        <p:spPr>
          <a:xfrm>
            <a:off x="569843" y="301991"/>
            <a:ext cx="4626045" cy="47326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Results.1</a:t>
            </a:r>
          </a:p>
        </p:txBody>
      </p:sp>
      <p:sp>
        <p:nvSpPr>
          <p:cNvPr id="2" name="Arrow: Right 1">
            <a:extLst>
              <a:ext uri="{FF2B5EF4-FFF2-40B4-BE49-F238E27FC236}">
                <a16:creationId xmlns:a16="http://schemas.microsoft.com/office/drawing/2014/main" id="{31A0CE45-3521-4DC0-A04F-E0955450C2E9}"/>
              </a:ext>
            </a:extLst>
          </p:cNvPr>
          <p:cNvSpPr/>
          <p:nvPr/>
        </p:nvSpPr>
        <p:spPr>
          <a:xfrm>
            <a:off x="7224968" y="6358524"/>
            <a:ext cx="386068" cy="254000"/>
          </a:xfrm>
          <a:prstGeom prst="rightArrow">
            <a:avLst>
              <a:gd name="adj1" fmla="val 30000"/>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FB4C66C-0BE6-4C56-8B5A-A7AE9964C6D5}"/>
              </a:ext>
            </a:extLst>
          </p:cNvPr>
          <p:cNvGraphicFramePr>
            <a:graphicFrameLocks noGrp="1"/>
          </p:cNvGraphicFramePr>
          <p:nvPr>
            <p:extLst>
              <p:ext uri="{D42A27DB-BD31-4B8C-83A1-F6EECF244321}">
                <p14:modId xmlns:p14="http://schemas.microsoft.com/office/powerpoint/2010/main" val="4229614172"/>
              </p:ext>
            </p:extLst>
          </p:nvPr>
        </p:nvGraphicFramePr>
        <p:xfrm>
          <a:off x="2130415" y="331965"/>
          <a:ext cx="4984879" cy="6384802"/>
        </p:xfrm>
        <a:graphic>
          <a:graphicData uri="http://schemas.openxmlformats.org/drawingml/2006/table">
            <a:tbl>
              <a:tblPr>
                <a:tableStyleId>{F5AB1C69-6EDB-4FF4-983F-18BD219EF322}</a:tableStyleId>
              </a:tblPr>
              <a:tblGrid>
                <a:gridCol w="1901111">
                  <a:extLst>
                    <a:ext uri="{9D8B030D-6E8A-4147-A177-3AD203B41FA5}">
                      <a16:colId xmlns:a16="http://schemas.microsoft.com/office/drawing/2014/main" val="3100883711"/>
                    </a:ext>
                  </a:extLst>
                </a:gridCol>
                <a:gridCol w="179859">
                  <a:extLst>
                    <a:ext uri="{9D8B030D-6E8A-4147-A177-3AD203B41FA5}">
                      <a16:colId xmlns:a16="http://schemas.microsoft.com/office/drawing/2014/main" val="3170484320"/>
                    </a:ext>
                  </a:extLst>
                </a:gridCol>
                <a:gridCol w="451283">
                  <a:extLst>
                    <a:ext uri="{9D8B030D-6E8A-4147-A177-3AD203B41FA5}">
                      <a16:colId xmlns:a16="http://schemas.microsoft.com/office/drawing/2014/main" val="87542181"/>
                    </a:ext>
                  </a:extLst>
                </a:gridCol>
                <a:gridCol w="470904">
                  <a:extLst>
                    <a:ext uri="{9D8B030D-6E8A-4147-A177-3AD203B41FA5}">
                      <a16:colId xmlns:a16="http://schemas.microsoft.com/office/drawing/2014/main" val="3185208902"/>
                    </a:ext>
                  </a:extLst>
                </a:gridCol>
                <a:gridCol w="372799">
                  <a:extLst>
                    <a:ext uri="{9D8B030D-6E8A-4147-A177-3AD203B41FA5}">
                      <a16:colId xmlns:a16="http://schemas.microsoft.com/office/drawing/2014/main" val="1113016989"/>
                    </a:ext>
                  </a:extLst>
                </a:gridCol>
                <a:gridCol w="163509">
                  <a:extLst>
                    <a:ext uri="{9D8B030D-6E8A-4147-A177-3AD203B41FA5}">
                      <a16:colId xmlns:a16="http://schemas.microsoft.com/office/drawing/2014/main" val="1569457090"/>
                    </a:ext>
                  </a:extLst>
                </a:gridCol>
                <a:gridCol w="470904">
                  <a:extLst>
                    <a:ext uri="{9D8B030D-6E8A-4147-A177-3AD203B41FA5}">
                      <a16:colId xmlns:a16="http://schemas.microsoft.com/office/drawing/2014/main" val="2099772899"/>
                    </a:ext>
                  </a:extLst>
                </a:gridCol>
                <a:gridCol w="367894">
                  <a:extLst>
                    <a:ext uri="{9D8B030D-6E8A-4147-A177-3AD203B41FA5}">
                      <a16:colId xmlns:a16="http://schemas.microsoft.com/office/drawing/2014/main" val="3193534133"/>
                    </a:ext>
                  </a:extLst>
                </a:gridCol>
                <a:gridCol w="426757">
                  <a:extLst>
                    <a:ext uri="{9D8B030D-6E8A-4147-A177-3AD203B41FA5}">
                      <a16:colId xmlns:a16="http://schemas.microsoft.com/office/drawing/2014/main" val="539268465"/>
                    </a:ext>
                  </a:extLst>
                </a:gridCol>
                <a:gridCol w="179859">
                  <a:extLst>
                    <a:ext uri="{9D8B030D-6E8A-4147-A177-3AD203B41FA5}">
                      <a16:colId xmlns:a16="http://schemas.microsoft.com/office/drawing/2014/main" val="319695937"/>
                    </a:ext>
                  </a:extLst>
                </a:gridCol>
              </a:tblGrid>
              <a:tr h="940055">
                <a:tc>
                  <a:txBody>
                    <a:bodyPr/>
                    <a:lstStyle/>
                    <a:p>
                      <a:pPr algn="l" fontAlgn="b"/>
                      <a:endParaRPr lang="en-US" sz="800" b="0" i="0" u="none" strike="noStrike" dirty="0">
                        <a:solidFill>
                          <a:srgbClr val="000000"/>
                        </a:solidFill>
                        <a:effectLst/>
                        <a:latin typeface="+mj-lt"/>
                      </a:endParaRPr>
                    </a:p>
                  </a:txBody>
                  <a:tcPr marL="2920" marR="2920" marT="2920" marB="0" anchor="b"/>
                </a:tc>
                <a:tc>
                  <a:txBody>
                    <a:bodyPr/>
                    <a:lstStyle/>
                    <a:p>
                      <a:pPr algn="ctr" fontAlgn="b"/>
                      <a:r>
                        <a:rPr lang="en-US" sz="800" b="1" u="none" strike="noStrike" dirty="0">
                          <a:effectLst/>
                        </a:rPr>
                        <a:t>interaction term (i)</a:t>
                      </a:r>
                      <a:endParaRPr lang="en-US" sz="800" b="1" i="1" u="none" strike="noStrike" dirty="0">
                        <a:solidFill>
                          <a:srgbClr val="000000"/>
                        </a:solidFill>
                        <a:effectLst/>
                        <a:latin typeface="+mj-lt"/>
                      </a:endParaRPr>
                    </a:p>
                  </a:txBody>
                  <a:tcPr marL="2920" marR="2920" marT="2920" marB="0" vert="vert270" anchor="ctr"/>
                </a:tc>
                <a:tc gridSpan="3">
                  <a:txBody>
                    <a:bodyPr/>
                    <a:lstStyle/>
                    <a:p>
                      <a:pPr algn="ctr" fontAlgn="t"/>
                      <a:r>
                        <a:rPr lang="en-US" sz="800" b="1" u="none" strike="noStrike" dirty="0">
                          <a:effectLst/>
                        </a:rPr>
                        <a:t>MODEL 0</a:t>
                      </a:r>
                      <a:br>
                        <a:rPr lang="en-US" sz="800" u="none" strike="noStrike" dirty="0">
                          <a:effectLst/>
                        </a:rPr>
                      </a:br>
                      <a:r>
                        <a:rPr lang="en-US" sz="800" u="none" strike="noStrike" dirty="0">
                          <a:effectLst/>
                        </a:rPr>
                        <a:t>Restricted</a:t>
                      </a:r>
                      <a:br>
                        <a:rPr lang="en-US" sz="800" u="none" strike="noStrike" dirty="0">
                          <a:effectLst/>
                        </a:rPr>
                      </a:br>
                      <a:r>
                        <a:rPr lang="en-US" sz="800" u="none" strike="noStrike" dirty="0">
                          <a:effectLst/>
                        </a:rPr>
                        <a:t>FIXED-EFFECTS ONLY</a:t>
                      </a:r>
                      <a:endParaRPr lang="en-US" sz="800" b="0" i="0" u="none" strike="noStrike" dirty="0">
                        <a:solidFill>
                          <a:srgbClr val="000000"/>
                        </a:solidFill>
                        <a:effectLst/>
                        <a:latin typeface="+mj-lt"/>
                      </a:endParaRPr>
                    </a:p>
                  </a:txBody>
                  <a:tcPr marL="90426" marR="90426" marT="45213" marB="45213"/>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mj-lt"/>
                      </a:endParaRPr>
                    </a:p>
                  </a:txBody>
                  <a:tcPr marL="2920" marR="2920" marT="2920" marB="0" anchor="b"/>
                </a:tc>
                <a:tc gridSpan="3">
                  <a:txBody>
                    <a:bodyPr/>
                    <a:lstStyle/>
                    <a:p>
                      <a:pPr algn="ctr" fontAlgn="t"/>
                      <a:r>
                        <a:rPr lang="en-US" sz="800" b="1" u="none" strike="noStrike" dirty="0">
                          <a:effectLst/>
                        </a:rPr>
                        <a:t>MODEL 1</a:t>
                      </a:r>
                      <a:br>
                        <a:rPr lang="en-US" sz="800" b="1" u="none" strike="noStrike" dirty="0">
                          <a:effectLst/>
                        </a:rPr>
                      </a:br>
                      <a:r>
                        <a:rPr lang="en-US" sz="800" b="0" u="none" strike="noStrike" dirty="0">
                          <a:effectLst/>
                        </a:rPr>
                        <a:t>Restricted</a:t>
                      </a:r>
                      <a:br>
                        <a:rPr lang="en-US" sz="800" b="1" u="none" strike="noStrike" dirty="0">
                          <a:effectLst/>
                        </a:rPr>
                      </a:br>
                      <a:r>
                        <a:rPr lang="en-US" sz="800" b="1" u="none" strike="noStrike" dirty="0">
                          <a:solidFill>
                            <a:srgbClr val="C00000"/>
                          </a:solidFill>
                          <a:effectLst/>
                        </a:rPr>
                        <a:t>MIXED-EFECTS</a:t>
                      </a:r>
                      <a:endParaRPr lang="en-US" sz="800" b="1" i="0" u="none" strike="noStrike" dirty="0">
                        <a:solidFill>
                          <a:srgbClr val="C00000"/>
                        </a:solidFill>
                        <a:effectLst/>
                        <a:latin typeface="+mj-lt"/>
                      </a:endParaRPr>
                    </a:p>
                  </a:txBody>
                  <a:tcPr marL="90426" marR="90426" marT="45213" marB="45213"/>
                </a:tc>
                <a:tc hMerge="1">
                  <a:txBody>
                    <a:bodyPr/>
                    <a:lstStyle/>
                    <a:p>
                      <a:endParaRPr lang="en-US"/>
                    </a:p>
                  </a:txBody>
                  <a:tcPr/>
                </a:tc>
                <a:tc hMerge="1">
                  <a:txBody>
                    <a:bodyPr/>
                    <a:lstStyle/>
                    <a:p>
                      <a:endParaRPr lang="en-US"/>
                    </a:p>
                  </a:txBody>
                  <a:tcPr/>
                </a:tc>
                <a:tc>
                  <a:txBody>
                    <a:bodyPr/>
                    <a:lstStyle/>
                    <a:p>
                      <a:pPr algn="l" fontAlgn="t"/>
                      <a:endParaRPr lang="en-US" sz="800" b="0" i="0" u="none" strike="noStrike" dirty="0">
                        <a:solidFill>
                          <a:srgbClr val="000000"/>
                        </a:solidFill>
                        <a:effectLst/>
                        <a:latin typeface="+mj-lt"/>
                      </a:endParaRPr>
                    </a:p>
                  </a:txBody>
                  <a:tcPr marL="2920" marR="2920" marT="2920" marB="0"/>
                </a:tc>
                <a:extLst>
                  <a:ext uri="{0D108BD9-81ED-4DB2-BD59-A6C34878D82A}">
                    <a16:rowId xmlns:a16="http://schemas.microsoft.com/office/drawing/2014/main" val="3006329368"/>
                  </a:ext>
                </a:extLst>
              </a:tr>
              <a:tr h="137212">
                <a:tc>
                  <a:txBody>
                    <a:bodyPr/>
                    <a:lstStyle/>
                    <a:p>
                      <a:pPr algn="l" fontAlgn="b"/>
                      <a:r>
                        <a:rPr lang="en-US" sz="800" b="1" u="none" strike="noStrike" dirty="0">
                          <a:effectLst/>
                        </a:rPr>
                        <a:t>Model-fit:</a:t>
                      </a:r>
                      <a:endParaRPr lang="en-US" sz="800" b="1" i="1" u="none" strike="noStrike" dirty="0">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920" marR="2920" marT="2920" marB="0" anchor="ctr"/>
                </a:tc>
                <a:tc>
                  <a:txBody>
                    <a:bodyPr/>
                    <a:lstStyle/>
                    <a:p>
                      <a:pPr algn="l" fontAlgn="b"/>
                      <a:endParaRPr lang="en-US" sz="800" b="0" i="1" u="none" strike="noStrike">
                        <a:solidFill>
                          <a:srgbClr val="000000"/>
                        </a:solidFill>
                        <a:effectLst/>
                        <a:latin typeface="+mj-lt"/>
                      </a:endParaRPr>
                    </a:p>
                  </a:txBody>
                  <a:tcPr marL="2920" marR="2920" marT="2920" marB="0" anchor="b"/>
                </a:tc>
                <a:tc>
                  <a:txBody>
                    <a:bodyPr/>
                    <a:lstStyle/>
                    <a:p>
                      <a:pPr algn="ctr" fontAlgn="b"/>
                      <a:endParaRPr lang="en-US" sz="800" b="0" i="1" u="none" strike="noStrike">
                        <a:solidFill>
                          <a:srgbClr val="000000"/>
                        </a:solidFill>
                        <a:effectLst/>
                        <a:latin typeface="+mj-lt"/>
                      </a:endParaRPr>
                    </a:p>
                  </a:txBody>
                  <a:tcPr marL="2920" marR="2920" marT="2920" marB="0" anchor="b"/>
                </a:tc>
                <a:tc>
                  <a:txBody>
                    <a:bodyPr/>
                    <a:lstStyle/>
                    <a:p>
                      <a:pPr algn="l" fontAlgn="b"/>
                      <a:endParaRPr lang="en-US" sz="800" b="0" i="1"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847795263"/>
                  </a:ext>
                </a:extLst>
              </a:tr>
              <a:tr h="222036">
                <a:tc>
                  <a:txBody>
                    <a:bodyPr/>
                    <a:lstStyle/>
                    <a:p>
                      <a:pPr algn="r" fontAlgn="b"/>
                      <a:r>
                        <a:rPr lang="en-US" sz="800" u="none" strike="noStrike" dirty="0">
                          <a:effectLst/>
                        </a:rPr>
                        <a:t>N:</a:t>
                      </a:r>
                      <a:endParaRPr lang="en-US" sz="800" b="0" i="0" u="none" strike="noStrike" dirty="0">
                        <a:solidFill>
                          <a:srgbClr val="000000"/>
                        </a:solidFill>
                        <a:effectLst/>
                        <a:latin typeface="+mj-lt"/>
                      </a:endParaRPr>
                    </a:p>
                  </a:txBody>
                  <a:tcPr marL="2920" marR="2920" marT="2920" marB="0" anchor="ctr"/>
                </a:tc>
                <a:tc>
                  <a:txBody>
                    <a:bodyPr/>
                    <a:lstStyle/>
                    <a:p>
                      <a:pPr algn="l" fontAlgn="b"/>
                      <a:endParaRPr lang="en-US" sz="800" b="0" i="0" u="none" strike="noStrike" dirty="0">
                        <a:solidFill>
                          <a:srgbClr val="000000"/>
                        </a:solidFill>
                        <a:effectLst/>
                        <a:latin typeface="+mj-lt"/>
                      </a:endParaRPr>
                    </a:p>
                  </a:txBody>
                  <a:tcPr marL="2920" marR="2920" marT="2920" marB="0" anchor="ctr"/>
                </a:tc>
                <a:tc gridSpan="3">
                  <a:txBody>
                    <a:bodyPr/>
                    <a:lstStyle/>
                    <a:p>
                      <a:pPr algn="ctr" fontAlgn="ctr"/>
                      <a:r>
                        <a:rPr lang="en-US" sz="800" u="none" strike="noStrike" dirty="0">
                          <a:effectLst/>
                        </a:rPr>
                        <a:t>100</a:t>
                      </a:r>
                      <a:endParaRPr lang="en-US" sz="800" b="0" i="0" u="none" strike="noStrike" dirty="0">
                        <a:solidFill>
                          <a:srgbClr val="000000"/>
                        </a:solidFill>
                        <a:effectLst/>
                        <a:latin typeface="+mj-lt"/>
                      </a:endParaRPr>
                    </a:p>
                  </a:txBody>
                  <a:tcPr marL="90426" marR="90426" marT="45213" marB="45213"/>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dirty="0">
                        <a:solidFill>
                          <a:srgbClr val="000000"/>
                        </a:solidFill>
                        <a:effectLst/>
                        <a:latin typeface="+mj-lt"/>
                      </a:endParaRPr>
                    </a:p>
                  </a:txBody>
                  <a:tcPr marL="2920" marR="2920" marT="2920" marB="0"/>
                </a:tc>
                <a:tc gridSpan="3">
                  <a:txBody>
                    <a:bodyPr/>
                    <a:lstStyle/>
                    <a:p>
                      <a:pPr algn="ctr" fontAlgn="ctr"/>
                      <a:r>
                        <a:rPr lang="en-US" sz="800" u="none" strike="noStrike" dirty="0">
                          <a:effectLst/>
                        </a:rPr>
                        <a:t>100</a:t>
                      </a:r>
                      <a:endParaRPr lang="en-US" sz="800" b="0" i="0" u="none" strike="noStrike" dirty="0">
                        <a:solidFill>
                          <a:srgbClr val="000000"/>
                        </a:solidFill>
                        <a:effectLst/>
                        <a:latin typeface="+mj-lt"/>
                      </a:endParaRPr>
                    </a:p>
                  </a:txBody>
                  <a:tcPr marL="90426" marR="90426" marT="45213" marB="45213"/>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mj-lt"/>
                      </a:endParaRPr>
                    </a:p>
                  </a:txBody>
                  <a:tcPr marL="2920" marR="2920" marT="2920" marB="0" anchor="ctr"/>
                </a:tc>
                <a:extLst>
                  <a:ext uri="{0D108BD9-81ED-4DB2-BD59-A6C34878D82A}">
                    <a16:rowId xmlns:a16="http://schemas.microsoft.com/office/drawing/2014/main" val="706622078"/>
                  </a:ext>
                </a:extLst>
              </a:tr>
              <a:tr h="342604">
                <a:tc>
                  <a:txBody>
                    <a:bodyPr/>
                    <a:lstStyle/>
                    <a:p>
                      <a:pPr algn="r" fontAlgn="ctr"/>
                      <a:r>
                        <a:rPr lang="en-US" sz="800" u="none" strike="noStrike" dirty="0">
                          <a:effectLst/>
                        </a:rPr>
                        <a:t>LR test vs. </a:t>
                      </a:r>
                      <a:r>
                        <a:rPr lang="en-US" sz="800" u="none" strike="noStrike" dirty="0" err="1">
                          <a:effectLst/>
                        </a:rPr>
                        <a:t>nbinomial</a:t>
                      </a:r>
                      <a:r>
                        <a:rPr lang="en-US" sz="800" u="none" strike="noStrike" dirty="0">
                          <a:effectLst/>
                        </a:rPr>
                        <a:t> model:</a:t>
                      </a:r>
                      <a:endParaRPr lang="en-US" sz="800" b="0" i="0" u="none" strike="noStrike" dirty="0">
                        <a:solidFill>
                          <a:srgbClr val="000000"/>
                        </a:solidFill>
                        <a:effectLst/>
                        <a:latin typeface="+mj-lt"/>
                      </a:endParaRPr>
                    </a:p>
                  </a:txBody>
                  <a:tcPr marL="2920" marR="2920" marT="2920"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mj-lt"/>
                      </a:endParaRPr>
                    </a:p>
                  </a:txBody>
                  <a:tcPr marL="2920" marR="2920" marT="2920" marB="0" anchor="ctr"/>
                </a:tc>
                <a:tc gridSpan="3">
                  <a:txBody>
                    <a:bodyPr/>
                    <a:lstStyle/>
                    <a:p>
                      <a:pPr algn="ctr" fontAlgn="ctr"/>
                      <a:r>
                        <a:rPr lang="it-IT" sz="800" u="none" strike="noStrike" dirty="0">
                          <a:effectLst/>
                        </a:rPr>
                        <a:t>chi2(01) = 1.3e+05, Prob &gt;= chi2 = 0.000</a:t>
                      </a:r>
                      <a:endParaRPr lang="it-IT" sz="800" b="0" i="0" u="none" strike="noStrike" dirty="0">
                        <a:solidFill>
                          <a:srgbClr val="000000"/>
                        </a:solidFill>
                        <a:effectLst/>
                        <a:latin typeface="+mj-lt"/>
                      </a:endParaRPr>
                    </a:p>
                  </a:txBody>
                  <a:tcPr marL="90426" marR="90426" marT="45213" marB="45213"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800" u="none" strike="noStrike" dirty="0">
                          <a:effectLst/>
                        </a:rPr>
                        <a:t> </a:t>
                      </a:r>
                      <a:endParaRPr lang="en-US" sz="800" b="0" i="0" u="none" strike="noStrike" dirty="0">
                        <a:solidFill>
                          <a:srgbClr val="000000"/>
                        </a:solidFill>
                        <a:effectLst/>
                        <a:latin typeface="+mj-lt"/>
                      </a:endParaRPr>
                    </a:p>
                  </a:txBody>
                  <a:tcPr marL="2920" marR="2920" marT="2920" marB="0" anchor="ctr"/>
                </a:tc>
                <a:tc gridSpan="3">
                  <a:txBody>
                    <a:bodyPr/>
                    <a:lstStyle/>
                    <a:p>
                      <a:pPr algn="ctr" fontAlgn="ctr"/>
                      <a:r>
                        <a:rPr lang="it-IT" sz="800" u="none" strike="noStrike" dirty="0">
                          <a:effectLst/>
                        </a:rPr>
                        <a:t>chi2(2) = 85.60, Prob &gt; chi2 = 0.0000</a:t>
                      </a:r>
                      <a:endParaRPr lang="it-IT" sz="800" b="0" i="0" u="none" strike="noStrike" dirty="0">
                        <a:solidFill>
                          <a:srgbClr val="000000"/>
                        </a:solidFill>
                        <a:effectLst/>
                        <a:latin typeface="+mj-lt"/>
                      </a:endParaRPr>
                    </a:p>
                  </a:txBody>
                  <a:tcPr marL="90426" marR="90426" marT="45213" marB="45213"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extLst>
                  <a:ext uri="{0D108BD9-81ED-4DB2-BD59-A6C34878D82A}">
                    <a16:rowId xmlns:a16="http://schemas.microsoft.com/office/drawing/2014/main" val="1653024112"/>
                  </a:ext>
                </a:extLst>
              </a:tr>
              <a:tr h="463172">
                <a:tc>
                  <a:txBody>
                    <a:bodyPr/>
                    <a:lstStyle/>
                    <a:p>
                      <a:pPr algn="r" fontAlgn="ctr"/>
                      <a:r>
                        <a:rPr lang="en-US" sz="800" u="none" strike="noStrike" dirty="0">
                          <a:effectLst/>
                        </a:rPr>
                        <a:t>Likelihood-ratio test:</a:t>
                      </a:r>
                      <a:endParaRPr lang="en-US" sz="800" b="0" i="0" u="none" strike="noStrike" dirty="0">
                        <a:solidFill>
                          <a:srgbClr val="000000"/>
                        </a:solidFill>
                        <a:effectLst/>
                        <a:latin typeface="+mj-lt"/>
                      </a:endParaRPr>
                    </a:p>
                  </a:txBody>
                  <a:tcPr marL="2920" marR="2920" marT="2920" marB="0" anchor="ctr"/>
                </a:tc>
                <a:tc>
                  <a:txBody>
                    <a:bodyPr/>
                    <a:lstStyle/>
                    <a:p>
                      <a:pPr algn="r" fontAlgn="ctr"/>
                      <a:endParaRPr lang="en-US" sz="800" b="0" i="0" u="none" strike="noStrike" dirty="0">
                        <a:solidFill>
                          <a:srgbClr val="000000"/>
                        </a:solidFill>
                        <a:effectLst/>
                        <a:latin typeface="+mj-lt"/>
                      </a:endParaRPr>
                    </a:p>
                  </a:txBody>
                  <a:tcPr marL="2920" marR="2920" marT="2920" marB="0" anchor="ctr"/>
                </a:tc>
                <a:tc gridSpan="3">
                  <a:txBody>
                    <a:bodyPr/>
                    <a:lstStyle/>
                    <a:p>
                      <a:pPr algn="ctr" fontAlgn="ctr"/>
                      <a:r>
                        <a:rPr lang="en-US" sz="800" u="none" strike="noStrike" dirty="0">
                          <a:effectLst/>
                        </a:rPr>
                        <a:t>n.a.</a:t>
                      </a:r>
                      <a:endParaRPr lang="en-US" sz="800" b="0" i="0" u="none" strike="noStrike" dirty="0">
                        <a:solidFill>
                          <a:srgbClr val="000000"/>
                        </a:solidFill>
                        <a:effectLst/>
                        <a:latin typeface="+mj-lt"/>
                      </a:endParaRPr>
                    </a:p>
                  </a:txBody>
                  <a:tcPr marL="90426" marR="90426" marT="45213" marB="45213"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r" fontAlgn="ctr"/>
                      <a:r>
                        <a:rPr lang="en-US" sz="800" u="none" strike="noStrike" dirty="0">
                          <a:effectLst/>
                        </a:rPr>
                        <a:t> </a:t>
                      </a:r>
                      <a:endParaRPr lang="en-US" sz="800" b="0" i="0" u="none" strike="noStrike" dirty="0">
                        <a:solidFill>
                          <a:srgbClr val="000000"/>
                        </a:solidFill>
                        <a:effectLst/>
                        <a:latin typeface="+mj-lt"/>
                      </a:endParaRPr>
                    </a:p>
                  </a:txBody>
                  <a:tcPr marL="2920" marR="2920" marT="2920" marB="0" anchor="ctr"/>
                </a:tc>
                <a:tc gridSpan="3">
                  <a:txBody>
                    <a:bodyPr/>
                    <a:lstStyle/>
                    <a:p>
                      <a:pPr algn="ctr" fontAlgn="ctr"/>
                      <a:r>
                        <a:rPr lang="it-IT" sz="800" u="none" strike="noStrike" dirty="0">
                          <a:effectLst/>
                        </a:rPr>
                        <a:t>[m0 nested in m1]: LR chi2(2)=85.6</a:t>
                      </a:r>
                      <a:br>
                        <a:rPr lang="it-IT" sz="800" u="none" strike="noStrike" dirty="0">
                          <a:effectLst/>
                        </a:rPr>
                      </a:br>
                      <a:r>
                        <a:rPr lang="it-IT" sz="800" u="none" strike="noStrike" dirty="0">
                          <a:effectLst/>
                        </a:rPr>
                        <a:t>Prob &gt; chi2=0.0000</a:t>
                      </a:r>
                      <a:endParaRPr lang="it-IT" sz="800" b="0" i="0" u="none" strike="noStrike" dirty="0">
                        <a:solidFill>
                          <a:srgbClr val="000000"/>
                        </a:solidFill>
                        <a:effectLst/>
                        <a:latin typeface="+mj-lt"/>
                      </a:endParaRPr>
                    </a:p>
                  </a:txBody>
                  <a:tcPr marL="90426" marR="90426" marT="45213" marB="45213" anchor="ctr">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extLst>
                  <a:ext uri="{0D108BD9-81ED-4DB2-BD59-A6C34878D82A}">
                    <a16:rowId xmlns:a16="http://schemas.microsoft.com/office/drawing/2014/main" val="100913735"/>
                  </a:ext>
                </a:extLst>
              </a:tr>
              <a:tr h="222036">
                <a:tc>
                  <a:txBody>
                    <a:bodyPr/>
                    <a:lstStyle/>
                    <a:p>
                      <a:pPr algn="r" fontAlgn="ctr"/>
                      <a:r>
                        <a:rPr lang="en-US" sz="800" u="none" strike="noStrike" dirty="0">
                          <a:effectLst/>
                        </a:rPr>
                        <a:t>AIC:</a:t>
                      </a:r>
                      <a:endParaRPr lang="en-US" sz="800" b="0" i="0" u="none" strike="noStrike" dirty="0">
                        <a:solidFill>
                          <a:srgbClr val="000000"/>
                        </a:solidFill>
                        <a:effectLst/>
                        <a:latin typeface="+mj-lt"/>
                      </a:endParaRPr>
                    </a:p>
                  </a:txBody>
                  <a:tcPr marL="2920" marR="2920" marT="2920" marB="0" anchor="ctr"/>
                </a:tc>
                <a:tc>
                  <a:txBody>
                    <a:bodyPr/>
                    <a:lstStyle/>
                    <a:p>
                      <a:pPr algn="r" fontAlgn="ctr"/>
                      <a:endParaRPr lang="en-US" sz="800" b="0" i="0" u="none" strike="noStrike" dirty="0">
                        <a:solidFill>
                          <a:srgbClr val="000000"/>
                        </a:solidFill>
                        <a:effectLst/>
                        <a:latin typeface="+mj-lt"/>
                      </a:endParaRPr>
                    </a:p>
                  </a:txBody>
                  <a:tcPr marL="2920" marR="2920" marT="2920" marB="0" anchor="ctr"/>
                </a:tc>
                <a:tc gridSpan="3">
                  <a:txBody>
                    <a:bodyPr/>
                    <a:lstStyle/>
                    <a:p>
                      <a:pPr algn="ctr" fontAlgn="ctr"/>
                      <a:r>
                        <a:rPr lang="en-US" sz="800" u="none" strike="noStrike" dirty="0">
                          <a:effectLst/>
                        </a:rPr>
                        <a:t>1733.715</a:t>
                      </a:r>
                      <a:endParaRPr lang="en-US" sz="800" b="0" i="0" u="none" strike="noStrike" dirty="0">
                        <a:solidFill>
                          <a:srgbClr val="000000"/>
                        </a:solidFill>
                        <a:effectLst/>
                        <a:latin typeface="+mj-lt"/>
                      </a:endParaRPr>
                    </a:p>
                  </a:txBody>
                  <a:tcPr marL="90426" marR="90426" marT="45213" marB="45213">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r" fontAlgn="ctr"/>
                      <a:r>
                        <a:rPr lang="en-US" sz="800" u="none" strike="noStrike" dirty="0">
                          <a:effectLst/>
                        </a:rPr>
                        <a:t> </a:t>
                      </a:r>
                      <a:endParaRPr lang="en-US" sz="800" b="0" i="0" u="none" strike="noStrike" dirty="0">
                        <a:solidFill>
                          <a:srgbClr val="000000"/>
                        </a:solidFill>
                        <a:effectLst/>
                        <a:latin typeface="+mj-lt"/>
                      </a:endParaRPr>
                    </a:p>
                  </a:txBody>
                  <a:tcPr marL="2920" marR="2920" marT="2920" marB="0"/>
                </a:tc>
                <a:tc gridSpan="3">
                  <a:txBody>
                    <a:bodyPr/>
                    <a:lstStyle/>
                    <a:p>
                      <a:pPr algn="ctr" fontAlgn="ctr"/>
                      <a:r>
                        <a:rPr lang="en-US" sz="800" u="none" strike="noStrike" dirty="0">
                          <a:effectLst/>
                        </a:rPr>
                        <a:t>1652.116</a:t>
                      </a:r>
                      <a:endParaRPr lang="en-US" sz="800" b="0" i="0" u="none" strike="noStrike" dirty="0">
                        <a:solidFill>
                          <a:srgbClr val="000000"/>
                        </a:solidFill>
                        <a:effectLst/>
                        <a:latin typeface="+mj-lt"/>
                      </a:endParaRPr>
                    </a:p>
                  </a:txBody>
                  <a:tcPr marL="90426" marR="90426" marT="45213" marB="45213">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extLst>
                  <a:ext uri="{0D108BD9-81ED-4DB2-BD59-A6C34878D82A}">
                    <a16:rowId xmlns:a16="http://schemas.microsoft.com/office/drawing/2014/main" val="2071479327"/>
                  </a:ext>
                </a:extLst>
              </a:tr>
              <a:tr h="222036">
                <a:tc>
                  <a:txBody>
                    <a:bodyPr/>
                    <a:lstStyle/>
                    <a:p>
                      <a:pPr algn="r" fontAlgn="ctr"/>
                      <a:r>
                        <a:rPr lang="en-US" sz="800" u="none" strike="noStrike" dirty="0">
                          <a:effectLst/>
                        </a:rPr>
                        <a:t>BIC:</a:t>
                      </a:r>
                      <a:endParaRPr lang="en-US" sz="800" b="0" i="0" u="none" strike="noStrike" dirty="0">
                        <a:solidFill>
                          <a:srgbClr val="000000"/>
                        </a:solidFill>
                        <a:effectLst/>
                        <a:latin typeface="+mj-lt"/>
                      </a:endParaRPr>
                    </a:p>
                  </a:txBody>
                  <a:tcPr marL="2920" marR="2920" marT="2920" marB="0" anchor="ctr"/>
                </a:tc>
                <a:tc>
                  <a:txBody>
                    <a:bodyPr/>
                    <a:lstStyle/>
                    <a:p>
                      <a:pPr algn="r" fontAlgn="ctr"/>
                      <a:endParaRPr lang="en-US" sz="800" b="0" i="0" u="none" strike="noStrike" dirty="0">
                        <a:solidFill>
                          <a:srgbClr val="000000"/>
                        </a:solidFill>
                        <a:effectLst/>
                        <a:latin typeface="+mj-lt"/>
                      </a:endParaRPr>
                    </a:p>
                  </a:txBody>
                  <a:tcPr marL="2920" marR="2920" marT="2920" marB="0" anchor="ctr"/>
                </a:tc>
                <a:tc gridSpan="3">
                  <a:txBody>
                    <a:bodyPr/>
                    <a:lstStyle/>
                    <a:p>
                      <a:pPr algn="ctr" fontAlgn="ctr"/>
                      <a:r>
                        <a:rPr lang="en-US" sz="800" u="none" strike="noStrike" dirty="0">
                          <a:effectLst/>
                        </a:rPr>
                        <a:t>1757.162</a:t>
                      </a:r>
                      <a:endParaRPr lang="en-US" sz="800" b="0" i="0" u="none" strike="noStrike" dirty="0">
                        <a:solidFill>
                          <a:srgbClr val="000000"/>
                        </a:solidFill>
                        <a:effectLst/>
                        <a:latin typeface="+mj-lt"/>
                      </a:endParaRPr>
                    </a:p>
                  </a:txBody>
                  <a:tcPr marL="90426" marR="90426" marT="45213" marB="45213">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r" fontAlgn="ctr"/>
                      <a:r>
                        <a:rPr lang="en-US" sz="800" u="none" strike="noStrike" dirty="0">
                          <a:effectLst/>
                        </a:rPr>
                        <a:t> </a:t>
                      </a:r>
                      <a:endParaRPr lang="en-US" sz="800" b="0" i="0" u="none" strike="noStrike" dirty="0">
                        <a:solidFill>
                          <a:srgbClr val="000000"/>
                        </a:solidFill>
                        <a:effectLst/>
                        <a:latin typeface="+mj-lt"/>
                      </a:endParaRPr>
                    </a:p>
                  </a:txBody>
                  <a:tcPr marL="2920" marR="2920" marT="2920" marB="0"/>
                </a:tc>
                <a:tc gridSpan="3">
                  <a:txBody>
                    <a:bodyPr/>
                    <a:lstStyle/>
                    <a:p>
                      <a:pPr algn="ctr" fontAlgn="ctr"/>
                      <a:r>
                        <a:rPr lang="en-US" sz="800" u="none" strike="noStrike" dirty="0">
                          <a:effectLst/>
                        </a:rPr>
                        <a:t>1680.773</a:t>
                      </a:r>
                      <a:endParaRPr lang="en-US" sz="800" b="0" i="0" u="none" strike="noStrike" dirty="0">
                        <a:solidFill>
                          <a:srgbClr val="000000"/>
                        </a:solidFill>
                        <a:effectLst/>
                        <a:latin typeface="+mj-lt"/>
                      </a:endParaRPr>
                    </a:p>
                  </a:txBody>
                  <a:tcPr marL="90426" marR="90426" marT="45213" marB="45213">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extLst>
                  <a:ext uri="{0D108BD9-81ED-4DB2-BD59-A6C34878D82A}">
                    <a16:rowId xmlns:a16="http://schemas.microsoft.com/office/drawing/2014/main" val="958557478"/>
                  </a:ext>
                </a:extLst>
              </a:tr>
              <a:tr h="222036">
                <a:tc>
                  <a:txBody>
                    <a:bodyPr/>
                    <a:lstStyle/>
                    <a:p>
                      <a:pPr algn="r" fontAlgn="ctr"/>
                      <a:r>
                        <a:rPr lang="en-US" sz="800" u="none" strike="noStrike" baseline="30000" dirty="0">
                          <a:effectLst/>
                        </a:rPr>
                        <a:t>a </a:t>
                      </a:r>
                      <a:r>
                        <a:rPr lang="en-US" sz="800" u="none" strike="noStrike" dirty="0">
                          <a:effectLst/>
                        </a:rPr>
                        <a:t>Fixed-effects only Pseudo-R</a:t>
                      </a:r>
                      <a:r>
                        <a:rPr lang="en-US" sz="800" u="none" strike="noStrike" baseline="30000" dirty="0">
                          <a:effectLst/>
                        </a:rPr>
                        <a:t>2</a:t>
                      </a:r>
                      <a:endParaRPr lang="en-US" sz="800" b="0" i="0" u="none" strike="noStrike" dirty="0">
                        <a:solidFill>
                          <a:srgbClr val="000000"/>
                        </a:solidFill>
                        <a:effectLst/>
                        <a:latin typeface="+mj-lt"/>
                      </a:endParaRPr>
                    </a:p>
                  </a:txBody>
                  <a:tcPr marL="2920" marR="2920" marT="2920" marB="0" anchor="ctr"/>
                </a:tc>
                <a:tc>
                  <a:txBody>
                    <a:bodyPr/>
                    <a:lstStyle/>
                    <a:p>
                      <a:pPr algn="r" fontAlgn="ctr"/>
                      <a:endParaRPr lang="en-US" sz="800" b="0" i="0" u="none" strike="noStrike" dirty="0">
                        <a:solidFill>
                          <a:srgbClr val="000000"/>
                        </a:solidFill>
                        <a:effectLst/>
                        <a:latin typeface="+mj-lt"/>
                      </a:endParaRPr>
                    </a:p>
                  </a:txBody>
                  <a:tcPr marL="2920" marR="2920" marT="2920" marB="0" anchor="ctr"/>
                </a:tc>
                <a:tc gridSpan="3">
                  <a:txBody>
                    <a:bodyPr/>
                    <a:lstStyle/>
                    <a:p>
                      <a:pPr algn="ctr" fontAlgn="ctr"/>
                      <a:r>
                        <a:rPr lang="en-US" sz="800" u="none" strike="noStrike" dirty="0">
                          <a:effectLst/>
                        </a:rPr>
                        <a:t>0.66</a:t>
                      </a:r>
                      <a:endParaRPr lang="en-US" sz="800" b="0" i="0" u="none" strike="noStrike" dirty="0">
                        <a:solidFill>
                          <a:srgbClr val="000000"/>
                        </a:solidFill>
                        <a:effectLst/>
                        <a:latin typeface="+mj-lt"/>
                      </a:endParaRPr>
                    </a:p>
                  </a:txBody>
                  <a:tcPr marL="90426" marR="90426" marT="45213" marB="45213">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r" fontAlgn="ctr"/>
                      <a:r>
                        <a:rPr lang="en-US" sz="800" u="none" strike="noStrike" dirty="0">
                          <a:effectLst/>
                        </a:rPr>
                        <a:t> </a:t>
                      </a:r>
                      <a:endParaRPr lang="en-US" sz="800" b="0" i="0" u="none" strike="noStrike" dirty="0">
                        <a:solidFill>
                          <a:srgbClr val="000000"/>
                        </a:solidFill>
                        <a:effectLst/>
                        <a:latin typeface="+mj-lt"/>
                      </a:endParaRPr>
                    </a:p>
                  </a:txBody>
                  <a:tcPr marL="2920" marR="2920" marT="2920" marB="0"/>
                </a:tc>
                <a:tc gridSpan="3">
                  <a:txBody>
                    <a:bodyPr/>
                    <a:lstStyle/>
                    <a:p>
                      <a:pPr algn="ctr" fontAlgn="ctr"/>
                      <a:r>
                        <a:rPr lang="en-US" sz="800" u="none" strike="noStrike" dirty="0">
                          <a:effectLst/>
                        </a:rPr>
                        <a:t>0.66</a:t>
                      </a:r>
                      <a:endParaRPr lang="en-US" sz="800" b="0" i="0" u="none" strike="noStrike" dirty="0">
                        <a:solidFill>
                          <a:srgbClr val="000000"/>
                        </a:solidFill>
                        <a:effectLst/>
                        <a:latin typeface="+mj-lt"/>
                      </a:endParaRPr>
                    </a:p>
                  </a:txBody>
                  <a:tcPr marL="90426" marR="90426" marT="45213" marB="45213">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extLst>
                  <a:ext uri="{0D108BD9-81ED-4DB2-BD59-A6C34878D82A}">
                    <a16:rowId xmlns:a16="http://schemas.microsoft.com/office/drawing/2014/main" val="493606774"/>
                  </a:ext>
                </a:extLst>
              </a:tr>
              <a:tr h="222036">
                <a:tc>
                  <a:txBody>
                    <a:bodyPr/>
                    <a:lstStyle/>
                    <a:p>
                      <a:pPr algn="r" fontAlgn="b"/>
                      <a:r>
                        <a:rPr lang="en-US" sz="800" u="none" strike="noStrike" baseline="30000" dirty="0">
                          <a:effectLst/>
                        </a:rPr>
                        <a:t>a </a:t>
                      </a:r>
                      <a:r>
                        <a:rPr lang="en-US" sz="800" u="none" strike="noStrike" dirty="0">
                          <a:effectLst/>
                        </a:rPr>
                        <a:t>Total-effects Pseudo-R</a:t>
                      </a:r>
                      <a:r>
                        <a:rPr lang="en-US" sz="800" u="none" strike="noStrike" baseline="30000" dirty="0">
                          <a:effectLst/>
                        </a:rPr>
                        <a:t>2</a:t>
                      </a:r>
                      <a:endParaRPr lang="en-US" sz="800" b="0" i="0" u="none" strike="noStrike" dirty="0">
                        <a:solidFill>
                          <a:srgbClr val="000000"/>
                        </a:solidFill>
                        <a:effectLst/>
                        <a:latin typeface="+mj-lt"/>
                      </a:endParaRPr>
                    </a:p>
                  </a:txBody>
                  <a:tcPr marL="2920" marR="2920" marT="2920" marB="0" anchor="ctr"/>
                </a:tc>
                <a:tc>
                  <a:txBody>
                    <a:bodyPr/>
                    <a:lstStyle/>
                    <a:p>
                      <a:pPr algn="r" fontAlgn="b"/>
                      <a:endParaRPr lang="en-US" sz="800" b="0" i="0" u="none" strike="noStrike" dirty="0">
                        <a:solidFill>
                          <a:srgbClr val="000000"/>
                        </a:solidFill>
                        <a:effectLst/>
                        <a:latin typeface="+mj-lt"/>
                      </a:endParaRPr>
                    </a:p>
                  </a:txBody>
                  <a:tcPr marL="2920" marR="2920" marT="2920" marB="0" anchor="ctr"/>
                </a:tc>
                <a:tc gridSpan="3">
                  <a:txBody>
                    <a:bodyPr/>
                    <a:lstStyle/>
                    <a:p>
                      <a:pPr algn="ctr" fontAlgn="ctr"/>
                      <a:r>
                        <a:rPr lang="en-US" sz="800" u="none" strike="noStrike" dirty="0">
                          <a:effectLst/>
                        </a:rPr>
                        <a:t>n.a.</a:t>
                      </a:r>
                      <a:endParaRPr lang="en-US" sz="800" b="0" i="0" u="none" strike="noStrike" dirty="0">
                        <a:solidFill>
                          <a:srgbClr val="000000"/>
                        </a:solidFill>
                        <a:effectLst/>
                        <a:latin typeface="+mj-lt"/>
                      </a:endParaRPr>
                    </a:p>
                  </a:txBody>
                  <a:tcPr marL="90426" marR="90426" marT="45213" marB="45213">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r" fontAlgn="ctr"/>
                      <a:r>
                        <a:rPr lang="en-US" sz="800" u="none" strike="noStrike" dirty="0">
                          <a:effectLst/>
                        </a:rPr>
                        <a:t> </a:t>
                      </a:r>
                      <a:endParaRPr lang="en-US" sz="800" b="0" i="0" u="none" strike="noStrike" dirty="0">
                        <a:solidFill>
                          <a:srgbClr val="000000"/>
                        </a:solidFill>
                        <a:effectLst/>
                        <a:latin typeface="+mj-lt"/>
                      </a:endParaRPr>
                    </a:p>
                  </a:txBody>
                  <a:tcPr marL="2920" marR="2920" marT="2920" marB="0"/>
                </a:tc>
                <a:tc gridSpan="3">
                  <a:txBody>
                    <a:bodyPr/>
                    <a:lstStyle/>
                    <a:p>
                      <a:pPr algn="ctr" fontAlgn="ctr"/>
                      <a:r>
                        <a:rPr lang="en-US" sz="800" u="none" strike="noStrike" dirty="0">
                          <a:effectLst/>
                        </a:rPr>
                        <a:t>0.86</a:t>
                      </a:r>
                      <a:endParaRPr lang="en-US" sz="800" b="0" i="0" u="none" strike="noStrike" dirty="0">
                        <a:solidFill>
                          <a:srgbClr val="000000"/>
                        </a:solidFill>
                        <a:effectLst/>
                        <a:latin typeface="+mj-lt"/>
                      </a:endParaRPr>
                    </a:p>
                  </a:txBody>
                  <a:tcPr marL="90426" marR="90426" marT="45213" marB="45213">
                    <a:solidFill>
                      <a:schemeClr val="bg1">
                        <a:lumMod val="75000"/>
                      </a:schemeClr>
                    </a:solidFill>
                  </a:tcPr>
                </a:tc>
                <a:tc hMerge="1">
                  <a:txBody>
                    <a:bodyPr/>
                    <a:lstStyle/>
                    <a:p>
                      <a:endParaRPr lang="en-US"/>
                    </a:p>
                  </a:txBody>
                  <a:tcPr/>
                </a:tc>
                <a:tc hMerge="1">
                  <a:txBody>
                    <a:bodyPr/>
                    <a:lstStyle/>
                    <a:p>
                      <a:endParaRPr lang="en-US"/>
                    </a:p>
                  </a:txBody>
                  <a:tcP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extLst>
                  <a:ext uri="{0D108BD9-81ED-4DB2-BD59-A6C34878D82A}">
                    <a16:rowId xmlns:a16="http://schemas.microsoft.com/office/drawing/2014/main" val="3435134160"/>
                  </a:ext>
                </a:extLst>
              </a:tr>
              <a:tr h="0">
                <a:tc>
                  <a:txBody>
                    <a:bodyPr/>
                    <a:lstStyle/>
                    <a:p>
                      <a:pPr algn="l" fontAlgn="b"/>
                      <a:r>
                        <a:rPr lang="en-US" sz="800" u="none" strike="noStrike" dirty="0">
                          <a:effectLst/>
                        </a:rPr>
                        <a:t> </a:t>
                      </a:r>
                      <a:endParaRPr lang="en-US" sz="800" b="0" i="0" u="none" strike="noStrike" dirty="0">
                        <a:solidFill>
                          <a:srgbClr val="000000"/>
                        </a:solidFill>
                        <a:effectLst/>
                        <a:latin typeface="+mj-lt"/>
                      </a:endParaRPr>
                    </a:p>
                  </a:txBody>
                  <a:tcPr marL="2920" marR="2920" marT="2920" marB="0" anchor="b"/>
                </a:tc>
                <a:tc>
                  <a:txBody>
                    <a:bodyPr/>
                    <a:lstStyle/>
                    <a:p>
                      <a:pPr algn="l" fontAlgn="b"/>
                      <a:r>
                        <a:rPr lang="en-US" sz="800" u="none" strike="noStrike" dirty="0">
                          <a:effectLst/>
                        </a:rPr>
                        <a:t> </a:t>
                      </a:r>
                      <a:endParaRPr lang="en-US" sz="800" b="0" i="0" u="none" strike="noStrike" dirty="0">
                        <a:solidFill>
                          <a:srgbClr val="000000"/>
                        </a:solidFill>
                        <a:effectLst/>
                        <a:latin typeface="+mj-lt"/>
                      </a:endParaRPr>
                    </a:p>
                  </a:txBody>
                  <a:tcPr marL="2920" marR="2920" marT="2920" marB="0" anchor="ctr"/>
                </a:tc>
                <a:tc>
                  <a:txBody>
                    <a:bodyPr/>
                    <a:lstStyle/>
                    <a:p>
                      <a:pPr algn="l" fontAlgn="b"/>
                      <a:r>
                        <a:rPr lang="en-US" sz="800" u="none" strike="noStrike" dirty="0">
                          <a:effectLst/>
                        </a:rPr>
                        <a:t> </a:t>
                      </a:r>
                      <a:endParaRPr lang="en-US" sz="800" b="0" i="0" u="none" strike="noStrike" dirty="0">
                        <a:solidFill>
                          <a:srgbClr val="000000"/>
                        </a:solidFill>
                        <a:effectLst/>
                        <a:latin typeface="+mj-lt"/>
                      </a:endParaRPr>
                    </a:p>
                  </a:txBody>
                  <a:tcPr marL="2920" marR="2920" marT="292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gridSpan="3">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90426" marR="90426" marT="45213" marB="45213" anchor="b"/>
                </a:tc>
                <a:tc hMerge="1">
                  <a:txBody>
                    <a:bodyPr/>
                    <a:lstStyle/>
                    <a:p>
                      <a:endParaRPr lang="en-US"/>
                    </a:p>
                  </a:txBody>
                  <a:tcPr/>
                </a:tc>
                <a:tc hMerge="1">
                  <a:txBody>
                    <a:bodyPr/>
                    <a:lstStyle/>
                    <a:p>
                      <a:endParaRPr lang="en-US"/>
                    </a:p>
                  </a:txBody>
                  <a:tcP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3254338931"/>
                  </a:ext>
                </a:extLst>
              </a:tr>
              <a:tr h="137212">
                <a:tc>
                  <a:txBody>
                    <a:bodyPr/>
                    <a:lstStyle/>
                    <a:p>
                      <a:pPr algn="r" fontAlgn="ctr"/>
                      <a:r>
                        <a:rPr lang="en-US" sz="800" u="none" strike="noStrike">
                          <a:effectLst/>
                        </a:rPr>
                        <a:t>DV: Avg. Weekday Boardings</a:t>
                      </a:r>
                      <a:endParaRPr lang="en-US" sz="800" b="1" i="0" u="none" strike="noStrike">
                        <a:solidFill>
                          <a:srgbClr val="000000"/>
                        </a:solidFill>
                        <a:effectLst/>
                        <a:latin typeface="+mj-lt"/>
                      </a:endParaRPr>
                    </a:p>
                  </a:txBody>
                  <a:tcPr marL="2920" marR="2920" marT="2920" marB="0" anchor="ctr"/>
                </a:tc>
                <a:tc>
                  <a:txBody>
                    <a:bodyPr/>
                    <a:lstStyle/>
                    <a:p>
                      <a:pPr algn="r" fontAlgn="ctr"/>
                      <a:r>
                        <a:rPr lang="en-US" sz="800" u="none" strike="noStrike">
                          <a:effectLst/>
                        </a:rPr>
                        <a:t> </a:t>
                      </a:r>
                      <a:endParaRPr lang="en-US" sz="800" b="1" i="1" u="none" strike="noStrike">
                        <a:solidFill>
                          <a:srgbClr val="000000"/>
                        </a:solidFill>
                        <a:effectLst/>
                        <a:latin typeface="+mj-lt"/>
                      </a:endParaRPr>
                    </a:p>
                  </a:txBody>
                  <a:tcPr marL="2920" marR="2920" marT="2920" marB="0" anchor="ctr"/>
                </a:tc>
                <a:tc>
                  <a:txBody>
                    <a:bodyPr/>
                    <a:lstStyle/>
                    <a:p>
                      <a:pPr algn="ctr" fontAlgn="ctr"/>
                      <a:r>
                        <a:rPr lang="en-US" sz="800" u="none" strike="noStrike">
                          <a:effectLst/>
                        </a:rPr>
                        <a:t>IRR</a:t>
                      </a:r>
                      <a:endParaRPr lang="en-US" sz="800" b="0" i="0" u="none" strike="noStrike">
                        <a:solidFill>
                          <a:srgbClr val="000000"/>
                        </a:solidFill>
                        <a:effectLst/>
                        <a:latin typeface="+mj-lt"/>
                      </a:endParaRPr>
                    </a:p>
                  </a:txBody>
                  <a:tcPr marL="2920" marR="2920" marT="2920" marB="0" anchor="ctr"/>
                </a:tc>
                <a:tc>
                  <a:txBody>
                    <a:bodyPr/>
                    <a:lstStyle/>
                    <a:p>
                      <a:pPr algn="ctr" fontAlgn="ctr"/>
                      <a:r>
                        <a:rPr lang="en-US" sz="800" u="none" strike="noStrike">
                          <a:effectLst/>
                        </a:rPr>
                        <a:t>p</a:t>
                      </a:r>
                      <a:endParaRPr lang="en-US" sz="800" b="0" i="1" u="none" strike="noStrike">
                        <a:solidFill>
                          <a:srgbClr val="000000"/>
                        </a:solidFill>
                        <a:effectLst/>
                        <a:latin typeface="+mj-lt"/>
                      </a:endParaRPr>
                    </a:p>
                  </a:txBody>
                  <a:tcPr marL="2920" marR="2920" marT="2920" marB="0" anchor="ctr"/>
                </a:tc>
                <a:tc>
                  <a:txBody>
                    <a:bodyPr/>
                    <a:lstStyle/>
                    <a:p>
                      <a:pPr algn="ctr" fontAlgn="ctr"/>
                      <a:r>
                        <a:rPr lang="en-US" sz="800" u="none" strike="noStrike">
                          <a:effectLst/>
                        </a:rPr>
                        <a:t>sig.</a:t>
                      </a:r>
                      <a:endParaRPr lang="en-US" sz="800" b="0" i="0" u="none" strike="noStrike">
                        <a:solidFill>
                          <a:srgbClr val="000000"/>
                        </a:solidFill>
                        <a:effectLst/>
                        <a:latin typeface="+mj-lt"/>
                      </a:endParaRPr>
                    </a:p>
                  </a:txBody>
                  <a:tcPr marL="2920" marR="2920" marT="2920" marB="0" anchor="ctr"/>
                </a:tc>
                <a:tc>
                  <a:txBody>
                    <a:bodyPr/>
                    <a:lstStyle/>
                    <a:p>
                      <a:pPr algn="r" fontAlgn="ctr"/>
                      <a:r>
                        <a:rPr lang="en-US" sz="800" u="none" strike="noStrike">
                          <a:effectLst/>
                        </a:rPr>
                        <a:t> </a:t>
                      </a:r>
                      <a:endParaRPr lang="en-US" sz="800" b="1" i="1" u="none" strike="noStrike">
                        <a:solidFill>
                          <a:srgbClr val="000000"/>
                        </a:solidFill>
                        <a:effectLst/>
                        <a:latin typeface="+mj-lt"/>
                      </a:endParaRPr>
                    </a:p>
                  </a:txBody>
                  <a:tcPr marL="2920" marR="2920" marT="2920" marB="0" anchor="ctr"/>
                </a:tc>
                <a:tc>
                  <a:txBody>
                    <a:bodyPr/>
                    <a:lstStyle/>
                    <a:p>
                      <a:pPr algn="ctr" fontAlgn="ctr"/>
                      <a:r>
                        <a:rPr lang="en-US" sz="800" u="none" strike="noStrike">
                          <a:effectLst/>
                        </a:rPr>
                        <a:t>IRR</a:t>
                      </a:r>
                      <a:endParaRPr lang="en-US" sz="800" b="0" i="0" u="none" strike="noStrike">
                        <a:solidFill>
                          <a:srgbClr val="000000"/>
                        </a:solidFill>
                        <a:effectLst/>
                        <a:latin typeface="+mj-lt"/>
                      </a:endParaRPr>
                    </a:p>
                  </a:txBody>
                  <a:tcPr marL="2920" marR="2920" marT="2920" marB="0" anchor="ctr"/>
                </a:tc>
                <a:tc>
                  <a:txBody>
                    <a:bodyPr/>
                    <a:lstStyle/>
                    <a:p>
                      <a:pPr algn="ctr" fontAlgn="ctr"/>
                      <a:r>
                        <a:rPr lang="en-US" sz="800" u="none" strike="noStrike">
                          <a:effectLst/>
                        </a:rPr>
                        <a:t>p</a:t>
                      </a:r>
                      <a:endParaRPr lang="en-US" sz="800" b="0" i="1" u="none" strike="noStrike">
                        <a:solidFill>
                          <a:srgbClr val="000000"/>
                        </a:solidFill>
                        <a:effectLst/>
                        <a:latin typeface="+mj-lt"/>
                      </a:endParaRPr>
                    </a:p>
                  </a:txBody>
                  <a:tcPr marL="2920" marR="2920" marT="2920" marB="0" anchor="ctr"/>
                </a:tc>
                <a:tc>
                  <a:txBody>
                    <a:bodyPr/>
                    <a:lstStyle/>
                    <a:p>
                      <a:pPr algn="ctr" fontAlgn="ctr"/>
                      <a:r>
                        <a:rPr lang="en-US" sz="800" u="none" strike="noStrike" dirty="0">
                          <a:effectLst/>
                        </a:rPr>
                        <a:t>sig.</a:t>
                      </a:r>
                      <a:endParaRPr lang="en-US" sz="800" b="0" i="0" u="none" strike="noStrike" dirty="0">
                        <a:solidFill>
                          <a:srgbClr val="000000"/>
                        </a:solidFill>
                        <a:effectLst/>
                        <a:latin typeface="+mj-lt"/>
                      </a:endParaRPr>
                    </a:p>
                  </a:txBody>
                  <a:tcPr marL="2920" marR="2920" marT="2920" marB="0" anchor="ctr"/>
                </a:tc>
                <a:tc>
                  <a:txBody>
                    <a:bodyPr/>
                    <a:lstStyle/>
                    <a:p>
                      <a:pPr algn="l"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extLst>
                  <a:ext uri="{0D108BD9-81ED-4DB2-BD59-A6C34878D82A}">
                    <a16:rowId xmlns:a16="http://schemas.microsoft.com/office/drawing/2014/main" val="4098274585"/>
                  </a:ext>
                </a:extLst>
              </a:tr>
              <a:tr h="137212">
                <a:tc>
                  <a:txBody>
                    <a:bodyPr/>
                    <a:lstStyle/>
                    <a:p>
                      <a:pPr algn="l" fontAlgn="b"/>
                      <a:r>
                        <a:rPr lang="en-US" sz="800" b="1" u="none" strike="noStrike" dirty="0">
                          <a:effectLst/>
                        </a:rPr>
                        <a:t>Fixed-effects:</a:t>
                      </a:r>
                      <a:endParaRPr lang="en-US" sz="800" b="1" i="1" u="none" strike="noStrike" dirty="0">
                        <a:solidFill>
                          <a:srgbClr val="000000"/>
                        </a:solidFill>
                        <a:effectLst/>
                        <a:latin typeface="+mj-lt"/>
                      </a:endParaRPr>
                    </a:p>
                  </a:txBody>
                  <a:tcPr marL="2920" marR="2920" marT="2920" marB="0" anchor="b"/>
                </a:tc>
                <a:tc>
                  <a:txBody>
                    <a:bodyPr/>
                    <a:lstStyle/>
                    <a:p>
                      <a:pPr algn="l" fontAlgn="b"/>
                      <a:endParaRPr lang="en-US" sz="800" b="0" i="1" u="none" strike="noStrike" dirty="0">
                        <a:solidFill>
                          <a:srgbClr val="000000"/>
                        </a:solidFill>
                        <a:effectLst/>
                        <a:latin typeface="+mj-lt"/>
                      </a:endParaRPr>
                    </a:p>
                  </a:txBody>
                  <a:tcPr marL="2920" marR="2920" marT="2920" marB="0" anchor="ctr"/>
                </a:tc>
                <a:tc>
                  <a:txBody>
                    <a:bodyPr/>
                    <a:lstStyle/>
                    <a:p>
                      <a:pPr algn="l" fontAlgn="b"/>
                      <a:endParaRPr lang="en-US" sz="800" b="0" i="1" u="none" strike="noStrike">
                        <a:solidFill>
                          <a:srgbClr val="000000"/>
                        </a:solidFill>
                        <a:effectLst/>
                        <a:latin typeface="+mj-lt"/>
                      </a:endParaRPr>
                    </a:p>
                  </a:txBody>
                  <a:tcPr marL="2920" marR="2920" marT="2920" marB="0" anchor="b"/>
                </a:tc>
                <a:tc>
                  <a:txBody>
                    <a:bodyPr/>
                    <a:lstStyle/>
                    <a:p>
                      <a:pPr algn="l" fontAlgn="b"/>
                      <a:endParaRPr lang="en-US" sz="800" b="0" i="1" u="none" strike="noStrike">
                        <a:solidFill>
                          <a:srgbClr val="000000"/>
                        </a:solidFill>
                        <a:effectLst/>
                        <a:latin typeface="+mj-lt"/>
                      </a:endParaRPr>
                    </a:p>
                  </a:txBody>
                  <a:tcPr marL="2920" marR="2920" marT="2920" marB="0" anchor="b"/>
                </a:tc>
                <a:tc>
                  <a:txBody>
                    <a:bodyPr/>
                    <a:lstStyle/>
                    <a:p>
                      <a:pPr algn="l" fontAlgn="b"/>
                      <a:endParaRPr lang="en-US" sz="800" b="0" i="1"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920" marR="2920" marT="2920" marB="0" anchor="b"/>
                </a:tc>
                <a:tc>
                  <a:txBody>
                    <a:bodyPr/>
                    <a:lstStyle/>
                    <a:p>
                      <a:pPr algn="ctr" fontAlgn="b"/>
                      <a:endParaRPr lang="en-US" sz="800" b="0" i="0" u="none" strike="noStrike">
                        <a:solidFill>
                          <a:srgbClr val="000000"/>
                        </a:solidFill>
                        <a:effectLst/>
                        <a:latin typeface="+mj-lt"/>
                      </a:endParaRPr>
                    </a:p>
                  </a:txBody>
                  <a:tcPr marL="2920" marR="2920" marT="2920" marB="0" anchor="b"/>
                </a:tc>
                <a:tc>
                  <a:txBody>
                    <a:bodyPr/>
                    <a:lstStyle/>
                    <a:p>
                      <a:pPr algn="ctr" fontAlgn="b"/>
                      <a:endParaRPr lang="en-US" sz="800" b="0" i="0" u="none" strike="noStrike">
                        <a:solidFill>
                          <a:srgbClr val="000000"/>
                        </a:solidFill>
                        <a:effectLst/>
                        <a:latin typeface="+mj-lt"/>
                      </a:endParaRPr>
                    </a:p>
                  </a:txBody>
                  <a:tcPr marL="2920" marR="2920" marT="2920" marB="0" anchor="b"/>
                </a:tc>
                <a:tc>
                  <a:txBody>
                    <a:bodyPr/>
                    <a:lstStyle/>
                    <a:p>
                      <a:pPr algn="ctr" fontAlgn="b"/>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4028549599"/>
                  </a:ext>
                </a:extLst>
              </a:tr>
              <a:tr h="137212">
                <a:tc>
                  <a:txBody>
                    <a:bodyPr/>
                    <a:lstStyle/>
                    <a:p>
                      <a:pPr algn="r" fontAlgn="b"/>
                      <a:r>
                        <a:rPr lang="en-US" sz="800" u="none" strike="noStrike">
                          <a:effectLst/>
                        </a:rPr>
                        <a:t>Population</a:t>
                      </a:r>
                      <a:endParaRPr lang="en-US" sz="800" b="0" i="0" u="none" strike="noStrike">
                        <a:solidFill>
                          <a:srgbClr val="000000"/>
                        </a:solidFill>
                        <a:effectLst/>
                        <a:latin typeface="+mj-lt"/>
                      </a:endParaRPr>
                    </a:p>
                  </a:txBody>
                  <a:tcPr marL="2920" marR="2920" marT="2920" marB="0" anchor="b"/>
                </a:tc>
                <a:tc>
                  <a:txBody>
                    <a:bodyPr/>
                    <a:lstStyle/>
                    <a:p>
                      <a:pPr algn="r" fontAlgn="b"/>
                      <a:endParaRPr lang="en-US" sz="800" b="0" i="0" u="none" strike="noStrike" dirty="0">
                        <a:solidFill>
                          <a:srgbClr val="000000"/>
                        </a:solidFill>
                        <a:effectLst/>
                        <a:latin typeface="+mj-lt"/>
                      </a:endParaRPr>
                    </a:p>
                  </a:txBody>
                  <a:tcPr marL="2920" marR="2920" marT="2920" marB="0" anchor="ctr"/>
                </a:tc>
                <a:tc>
                  <a:txBody>
                    <a:bodyPr/>
                    <a:lstStyle/>
                    <a:p>
                      <a:pPr algn="ctr" fontAlgn="ctr"/>
                      <a:r>
                        <a:rPr lang="en-US" sz="800" u="none" strike="noStrike">
                          <a:effectLst/>
                        </a:rPr>
                        <a:t>1.020</a:t>
                      </a:r>
                      <a:endParaRPr lang="en-US" sz="800" b="0" i="0" u="none" strike="noStrike">
                        <a:solidFill>
                          <a:srgbClr val="000000"/>
                        </a:solidFill>
                        <a:effectLst/>
                        <a:latin typeface="+mj-lt"/>
                      </a:endParaRPr>
                    </a:p>
                  </a:txBody>
                  <a:tcPr marL="2920" marR="2920" marT="2920" marB="0" anchor="ctr"/>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1.014</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977792985"/>
                  </a:ext>
                </a:extLst>
              </a:tr>
              <a:tr h="157648">
                <a:tc>
                  <a:txBody>
                    <a:bodyPr/>
                    <a:lstStyle/>
                    <a:p>
                      <a:pPr algn="r" fontAlgn="b"/>
                      <a:r>
                        <a:rPr lang="en-US" sz="800" u="none" strike="noStrike">
                          <a:effectLst/>
                        </a:rPr>
                        <a:t>Jobs</a:t>
                      </a:r>
                      <a:endParaRPr lang="en-US" sz="800" b="0" i="0" u="none" strike="noStrike">
                        <a:solidFill>
                          <a:srgbClr val="000000"/>
                        </a:solidFill>
                        <a:effectLst/>
                        <a:latin typeface="+mj-lt"/>
                      </a:endParaRPr>
                    </a:p>
                  </a:txBody>
                  <a:tcPr marL="2920" marR="2920" marT="2920" marB="0" anchor="b"/>
                </a:tc>
                <a:tc>
                  <a:txBody>
                    <a:bodyPr/>
                    <a:lstStyle/>
                    <a:p>
                      <a:pPr algn="r" fontAlgn="b"/>
                      <a:endParaRPr lang="en-US" sz="800" b="0" i="0" u="none" strike="noStrike" dirty="0">
                        <a:solidFill>
                          <a:srgbClr val="000000"/>
                        </a:solidFill>
                        <a:effectLst/>
                        <a:latin typeface="+mj-lt"/>
                      </a:endParaRPr>
                    </a:p>
                  </a:txBody>
                  <a:tcPr marL="2920" marR="2920" marT="2920" marB="0" anchor="ctr"/>
                </a:tc>
                <a:tc>
                  <a:txBody>
                    <a:bodyPr/>
                    <a:lstStyle/>
                    <a:p>
                      <a:pPr algn="ctr" fontAlgn="b"/>
                      <a:r>
                        <a:rPr lang="en-US" sz="800" u="none" strike="noStrike">
                          <a:effectLst/>
                        </a:rPr>
                        <a:t>1.128</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0.092</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1.166</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0.003</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2312665792"/>
                  </a:ext>
                </a:extLst>
              </a:tr>
              <a:tr h="137212">
                <a:tc>
                  <a:txBody>
                    <a:bodyPr/>
                    <a:lstStyle/>
                    <a:p>
                      <a:pPr algn="r" fontAlgn="b"/>
                      <a:r>
                        <a:rPr lang="en-US" sz="800" u="none" strike="noStrike">
                          <a:effectLst/>
                        </a:rPr>
                        <a:t>Number of Parking Spaces</a:t>
                      </a:r>
                      <a:endParaRPr lang="en-US" sz="800" b="0" i="0" u="none" strike="noStrike">
                        <a:solidFill>
                          <a:srgbClr val="000000"/>
                        </a:solidFill>
                        <a:effectLst/>
                        <a:latin typeface="+mj-lt"/>
                      </a:endParaRPr>
                    </a:p>
                  </a:txBody>
                  <a:tcPr marL="2920" marR="2920" marT="2920" marB="0" anchor="b"/>
                </a:tc>
                <a:tc>
                  <a:txBody>
                    <a:bodyPr/>
                    <a:lstStyle/>
                    <a:p>
                      <a:pPr algn="r" fontAlgn="b"/>
                      <a:endParaRPr lang="en-US" sz="800" b="0" i="0" u="none" strike="noStrike" dirty="0">
                        <a:solidFill>
                          <a:srgbClr val="000000"/>
                        </a:solidFill>
                        <a:effectLst/>
                        <a:latin typeface="+mj-lt"/>
                      </a:endParaRPr>
                    </a:p>
                  </a:txBody>
                  <a:tcPr marL="2920" marR="2920" marT="2920" marB="0" anchor="ctr"/>
                </a:tc>
                <a:tc>
                  <a:txBody>
                    <a:bodyPr/>
                    <a:lstStyle/>
                    <a:p>
                      <a:pPr algn="ctr" fontAlgn="b"/>
                      <a:r>
                        <a:rPr lang="en-US" sz="800" u="none" strike="noStrike">
                          <a:effectLst/>
                        </a:rPr>
                        <a:t>1.001</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dirty="0">
                          <a:effectLst/>
                        </a:rPr>
                        <a:t>1.001</a:t>
                      </a:r>
                      <a:endParaRPr lang="en-US" sz="800" b="0" i="0" u="none" strike="noStrike" dirty="0">
                        <a:solidFill>
                          <a:srgbClr val="000000"/>
                        </a:solidFill>
                        <a:effectLst/>
                        <a:latin typeface="+mj-lt"/>
                      </a:endParaRPr>
                    </a:p>
                  </a:txBody>
                  <a:tcPr marL="2920" marR="2920" marT="2920" marB="0" anchor="b"/>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3603198775"/>
                  </a:ext>
                </a:extLst>
              </a:tr>
              <a:tr h="137212">
                <a:tc>
                  <a:txBody>
                    <a:bodyPr/>
                    <a:lstStyle/>
                    <a:p>
                      <a:pPr algn="r" fontAlgn="b"/>
                      <a:r>
                        <a:rPr lang="en-US" sz="800" u="none" strike="noStrike">
                          <a:effectLst/>
                        </a:rPr>
                        <a:t>OneWay Service</a:t>
                      </a:r>
                      <a:endParaRPr lang="en-US" sz="800" b="0" i="0" u="none" strike="noStrike">
                        <a:solidFill>
                          <a:srgbClr val="000000"/>
                        </a:solidFill>
                        <a:effectLst/>
                        <a:latin typeface="+mj-lt"/>
                      </a:endParaRPr>
                    </a:p>
                  </a:txBody>
                  <a:tcPr marL="2920" marR="2920" marT="2920" marB="0" anchor="b"/>
                </a:tc>
                <a:tc>
                  <a:txBody>
                    <a:bodyPr/>
                    <a:lstStyle/>
                    <a:p>
                      <a:pPr algn="r" fontAlgn="b"/>
                      <a:endParaRPr lang="en-US" sz="800" b="0" i="0" u="none" strike="noStrike" dirty="0">
                        <a:solidFill>
                          <a:srgbClr val="000000"/>
                        </a:solidFill>
                        <a:effectLst/>
                        <a:latin typeface="+mj-lt"/>
                      </a:endParaRPr>
                    </a:p>
                  </a:txBody>
                  <a:tcPr marL="2920" marR="2920" marT="2920" marB="0" anchor="ctr"/>
                </a:tc>
                <a:tc>
                  <a:txBody>
                    <a:bodyPr/>
                    <a:lstStyle/>
                    <a:p>
                      <a:pPr algn="ctr" fontAlgn="b"/>
                      <a:r>
                        <a:rPr lang="en-US" sz="800" u="none" strike="noStrike">
                          <a:effectLst/>
                        </a:rPr>
                        <a:t>0.116</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0.355</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2652289444"/>
                  </a:ext>
                </a:extLst>
              </a:tr>
              <a:tr h="137212">
                <a:tc>
                  <a:txBody>
                    <a:bodyPr/>
                    <a:lstStyle/>
                    <a:p>
                      <a:pPr algn="r" fontAlgn="b"/>
                      <a:r>
                        <a:rPr lang="en-US" sz="800" u="none" strike="noStrike">
                          <a:effectLst/>
                        </a:rPr>
                        <a:t>Terminal</a:t>
                      </a:r>
                      <a:endParaRPr lang="en-US" sz="800" b="0" i="0" u="none" strike="noStrike">
                        <a:solidFill>
                          <a:srgbClr val="000000"/>
                        </a:solidFill>
                        <a:effectLst/>
                        <a:latin typeface="+mj-lt"/>
                      </a:endParaRPr>
                    </a:p>
                  </a:txBody>
                  <a:tcPr marL="2920" marR="2920" marT="2920" marB="0" anchor="b"/>
                </a:tc>
                <a:tc>
                  <a:txBody>
                    <a:bodyPr/>
                    <a:lstStyle/>
                    <a:p>
                      <a:pPr algn="r" fontAlgn="b"/>
                      <a:endParaRPr lang="en-US" sz="800" b="0" i="0" u="none" strike="noStrike" dirty="0">
                        <a:solidFill>
                          <a:srgbClr val="000000"/>
                        </a:solidFill>
                        <a:effectLst/>
                        <a:latin typeface="+mj-lt"/>
                      </a:endParaRPr>
                    </a:p>
                  </a:txBody>
                  <a:tcPr marL="2920" marR="2920" marT="2920" marB="0" anchor="ctr"/>
                </a:tc>
                <a:tc>
                  <a:txBody>
                    <a:bodyPr/>
                    <a:lstStyle/>
                    <a:p>
                      <a:pPr algn="ctr" fontAlgn="b"/>
                      <a:r>
                        <a:rPr lang="en-US" sz="800" u="none" strike="noStrike">
                          <a:effectLst/>
                        </a:rPr>
                        <a:t>6.537</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3.084</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1826163510"/>
                  </a:ext>
                </a:extLst>
              </a:tr>
              <a:tr h="137212">
                <a:tc>
                  <a:txBody>
                    <a:bodyPr/>
                    <a:lstStyle/>
                    <a:p>
                      <a:pPr algn="r" fontAlgn="b"/>
                      <a:r>
                        <a:rPr lang="en-US" sz="800" u="none" strike="noStrike">
                          <a:effectLst/>
                        </a:rPr>
                        <a:t>Transfer Hub</a:t>
                      </a:r>
                      <a:endParaRPr lang="en-US" sz="800" b="0" i="0" u="none" strike="noStrike">
                        <a:solidFill>
                          <a:srgbClr val="000000"/>
                        </a:solidFill>
                        <a:effectLst/>
                        <a:latin typeface="+mj-lt"/>
                      </a:endParaRPr>
                    </a:p>
                  </a:txBody>
                  <a:tcPr marL="2920" marR="2920" marT="2920" marB="0" anchor="b"/>
                </a:tc>
                <a:tc>
                  <a:txBody>
                    <a:bodyPr/>
                    <a:lstStyle/>
                    <a:p>
                      <a:pPr algn="r" fontAlgn="b"/>
                      <a:endParaRPr lang="en-US" sz="800" b="0" i="0" u="none" strike="noStrike" dirty="0">
                        <a:solidFill>
                          <a:srgbClr val="000000"/>
                        </a:solidFill>
                        <a:effectLst/>
                        <a:latin typeface="+mj-lt"/>
                      </a:endParaRPr>
                    </a:p>
                  </a:txBody>
                  <a:tcPr marL="2920" marR="2920" marT="2920" marB="0" anchor="ctr"/>
                </a:tc>
                <a:tc>
                  <a:txBody>
                    <a:bodyPr/>
                    <a:lstStyle/>
                    <a:p>
                      <a:pPr algn="ctr" fontAlgn="b"/>
                      <a:r>
                        <a:rPr lang="en-US" sz="800" u="none" strike="noStrike">
                          <a:effectLst/>
                        </a:rPr>
                        <a:t>3.665</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3.064</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0.000</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1376881276"/>
                  </a:ext>
                </a:extLst>
              </a:tr>
              <a:tr h="140133">
                <a:tc>
                  <a:txBody>
                    <a:bodyPr/>
                    <a:lstStyle/>
                    <a:p>
                      <a:pPr algn="r" fontAlgn="b"/>
                      <a:r>
                        <a:rPr lang="en-US" sz="800" u="none" strike="noStrike">
                          <a:effectLst/>
                        </a:rPr>
                        <a:t>Union Station</a:t>
                      </a:r>
                      <a:endParaRPr lang="en-US" sz="800" b="0" i="0" u="none" strike="noStrike">
                        <a:solidFill>
                          <a:srgbClr val="000000"/>
                        </a:solidFill>
                        <a:effectLst/>
                        <a:latin typeface="+mj-lt"/>
                      </a:endParaRPr>
                    </a:p>
                  </a:txBody>
                  <a:tcPr marL="2920" marR="2920" marT="2920" marB="0" anchor="b"/>
                </a:tc>
                <a:tc>
                  <a:txBody>
                    <a:bodyPr/>
                    <a:lstStyle/>
                    <a:p>
                      <a:pPr algn="r" fontAlgn="ctr"/>
                      <a:endParaRPr lang="en-US" sz="800" b="0" i="0" u="none" strike="noStrike" dirty="0">
                        <a:solidFill>
                          <a:srgbClr val="000000"/>
                        </a:solidFill>
                        <a:effectLst/>
                        <a:latin typeface="+mj-lt"/>
                      </a:endParaRPr>
                    </a:p>
                  </a:txBody>
                  <a:tcPr marL="2920" marR="2920" marT="2920" marB="0" anchor="ctr"/>
                </a:tc>
                <a:tc>
                  <a:txBody>
                    <a:bodyPr/>
                    <a:lstStyle/>
                    <a:p>
                      <a:pPr algn="ctr" fontAlgn="ctr"/>
                      <a:r>
                        <a:rPr lang="en-US" sz="800" u="none" strike="noStrike">
                          <a:effectLst/>
                        </a:rPr>
                        <a:t>12.276</a:t>
                      </a:r>
                      <a:endParaRPr lang="en-US" sz="800" b="0" i="0" u="none" strike="noStrike">
                        <a:solidFill>
                          <a:srgbClr val="000000"/>
                        </a:solidFill>
                        <a:effectLst/>
                        <a:latin typeface="+mj-lt"/>
                      </a:endParaRPr>
                    </a:p>
                  </a:txBody>
                  <a:tcPr marL="2920" marR="2920" marT="2920" marB="0" anchor="ctr"/>
                </a:tc>
                <a:tc>
                  <a:txBody>
                    <a:bodyPr/>
                    <a:lstStyle/>
                    <a:p>
                      <a:pPr algn="ctr" fontAlgn="b"/>
                      <a:r>
                        <a:rPr lang="en-US" sz="800" u="none" strike="noStrike">
                          <a:effectLst/>
                        </a:rPr>
                        <a:t>0.001</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r"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tc>
                  <a:txBody>
                    <a:bodyPr/>
                    <a:lstStyle/>
                    <a:p>
                      <a:pPr algn="ctr" fontAlgn="b"/>
                      <a:r>
                        <a:rPr lang="en-US" sz="800" u="none" strike="noStrike">
                          <a:effectLst/>
                        </a:rPr>
                        <a:t>1.752</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dirty="0">
                          <a:effectLst/>
                        </a:rPr>
                        <a:t>0.019</a:t>
                      </a:r>
                      <a:endParaRPr lang="en-US" sz="800" b="0" i="1" u="none" strike="noStrike" dirty="0">
                        <a:solidFill>
                          <a:srgbClr val="000000"/>
                        </a:solidFill>
                        <a:effectLst/>
                        <a:latin typeface="+mj-lt"/>
                      </a:endParaRPr>
                    </a:p>
                  </a:txBody>
                  <a:tcPr marL="2920" marR="2920" marT="2920" marB="0" anchor="b"/>
                </a:tc>
                <a:tc>
                  <a:txBody>
                    <a:bodyPr/>
                    <a:lstStyle/>
                    <a:p>
                      <a:pPr algn="ctr" fontAlgn="b"/>
                      <a:r>
                        <a:rPr lang="en-US" sz="800" u="none" strike="noStrike">
                          <a:effectLst/>
                        </a:rPr>
                        <a:t>**</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2834659443"/>
                  </a:ext>
                </a:extLst>
              </a:tr>
              <a:tr h="137212">
                <a:tc>
                  <a:txBody>
                    <a:bodyPr/>
                    <a:lstStyle/>
                    <a:p>
                      <a:pPr algn="r" fontAlgn="b"/>
                      <a:r>
                        <a:rPr lang="en-US" sz="800" u="none" strike="noStrike">
                          <a:effectLst/>
                        </a:rPr>
                        <a:t>Metro-Access</a:t>
                      </a:r>
                      <a:endParaRPr lang="en-US" sz="800" b="0" i="0" u="none" strike="noStrike">
                        <a:solidFill>
                          <a:srgbClr val="000000"/>
                        </a:solidFill>
                        <a:effectLst/>
                        <a:latin typeface="+mj-lt"/>
                      </a:endParaRPr>
                    </a:p>
                  </a:txBody>
                  <a:tcPr marL="2920" marR="2920" marT="2920" marB="0" anchor="b"/>
                </a:tc>
                <a:tc>
                  <a:txBody>
                    <a:bodyPr/>
                    <a:lstStyle/>
                    <a:p>
                      <a:pPr algn="r" fontAlgn="ctr"/>
                      <a:endParaRPr lang="en-US" sz="800" b="1" i="0" u="none" strike="noStrike" dirty="0">
                        <a:solidFill>
                          <a:srgbClr val="000000"/>
                        </a:solidFill>
                        <a:effectLst/>
                        <a:latin typeface="+mj-lt"/>
                      </a:endParaRPr>
                    </a:p>
                  </a:txBody>
                  <a:tcPr marL="2920" marR="2920" marT="2920" marB="0" anchor="ctr"/>
                </a:tc>
                <a:tc>
                  <a:txBody>
                    <a:bodyPr/>
                    <a:lstStyle/>
                    <a:p>
                      <a:pPr algn="ctr" fontAlgn="ctr"/>
                      <a:endParaRPr lang="en-US" sz="800" b="0" i="0" u="none" strike="noStrike">
                        <a:solidFill>
                          <a:srgbClr val="000000"/>
                        </a:solidFill>
                        <a:effectLst/>
                        <a:latin typeface="+mj-lt"/>
                      </a:endParaRPr>
                    </a:p>
                  </a:txBody>
                  <a:tcPr marL="2920" marR="2920" marT="2920" marB="0" anchor="ctr"/>
                </a:tc>
                <a:tc>
                  <a:txBody>
                    <a:bodyPr/>
                    <a:lstStyle/>
                    <a:p>
                      <a:pPr algn="ctr" fontAlgn="ctr"/>
                      <a:endParaRPr lang="en-US" sz="800" b="0" i="0" u="none" strike="noStrike">
                        <a:solidFill>
                          <a:srgbClr val="000000"/>
                        </a:solidFill>
                        <a:effectLst/>
                        <a:latin typeface="+mj-lt"/>
                      </a:endParaRPr>
                    </a:p>
                  </a:txBody>
                  <a:tcPr marL="2920" marR="2920" marT="2920" marB="0" anchor="ctr"/>
                </a:tc>
                <a:tc>
                  <a:txBody>
                    <a:bodyPr/>
                    <a:lstStyle/>
                    <a:p>
                      <a:pPr algn="r" fontAlgn="ctr"/>
                      <a:endParaRPr lang="en-US" sz="800" b="0" i="0" u="none" strike="noStrike">
                        <a:solidFill>
                          <a:srgbClr val="000000"/>
                        </a:solidFill>
                        <a:effectLst/>
                        <a:latin typeface="+mj-lt"/>
                      </a:endParaRPr>
                    </a:p>
                  </a:txBody>
                  <a:tcPr marL="2920" marR="2920" marT="2920" marB="0" anchor="ctr"/>
                </a:tc>
                <a:tc>
                  <a:txBody>
                    <a:bodyPr/>
                    <a:lstStyle/>
                    <a:p>
                      <a:pPr algn="r"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180060074"/>
                  </a:ext>
                </a:extLst>
              </a:tr>
              <a:tr h="137212">
                <a:tc>
                  <a:txBody>
                    <a:bodyPr/>
                    <a:lstStyle/>
                    <a:p>
                      <a:pPr algn="r" fontAlgn="ctr"/>
                      <a:r>
                        <a:rPr lang="en-US" sz="800" u="none" strike="noStrike">
                          <a:effectLst/>
                        </a:rPr>
                        <a:t> Population x Metro-Access </a:t>
                      </a:r>
                      <a:endParaRPr lang="en-US" sz="800" b="0" i="0" u="none" strike="noStrike">
                        <a:solidFill>
                          <a:srgbClr val="000000"/>
                        </a:solidFill>
                        <a:effectLst/>
                        <a:latin typeface="+mj-lt"/>
                      </a:endParaRPr>
                    </a:p>
                  </a:txBody>
                  <a:tcPr marL="2920" marR="2920" marT="2920" marB="0" anchor="ctr"/>
                </a:tc>
                <a:tc>
                  <a:txBody>
                    <a:bodyPr/>
                    <a:lstStyle/>
                    <a:p>
                      <a:pPr algn="ctr" fontAlgn="ctr"/>
                      <a:r>
                        <a:rPr lang="en-US" sz="800" b="1" u="none" strike="noStrike" dirty="0">
                          <a:effectLst/>
                        </a:rPr>
                        <a:t>i</a:t>
                      </a:r>
                      <a:endParaRPr lang="en-US" sz="800" b="1" i="1" u="none" strike="noStrike" dirty="0">
                        <a:solidFill>
                          <a:srgbClr val="000000"/>
                        </a:solidFill>
                        <a:effectLst/>
                        <a:latin typeface="+mj-lt"/>
                      </a:endParaRPr>
                    </a:p>
                  </a:txBody>
                  <a:tcPr marL="2920" marR="2920" marT="2920" marB="0" anchor="ctr"/>
                </a:tc>
                <a:tc>
                  <a:txBody>
                    <a:bodyPr/>
                    <a:lstStyle/>
                    <a:p>
                      <a:pPr algn="ctr" fontAlgn="ctr"/>
                      <a:endParaRPr lang="en-US" sz="800" b="0" i="0" u="none" strike="noStrike" dirty="0">
                        <a:solidFill>
                          <a:srgbClr val="000000"/>
                        </a:solidFill>
                        <a:effectLst/>
                        <a:latin typeface="+mj-lt"/>
                      </a:endParaRPr>
                    </a:p>
                  </a:txBody>
                  <a:tcPr marL="2920" marR="2920" marT="2920" marB="0" anchor="ctr"/>
                </a:tc>
                <a:tc>
                  <a:txBody>
                    <a:bodyPr/>
                    <a:lstStyle/>
                    <a:p>
                      <a:pPr algn="ctr" fontAlgn="ctr"/>
                      <a:endParaRPr lang="en-US" sz="800" b="0" i="0" u="none" strike="noStrike">
                        <a:solidFill>
                          <a:srgbClr val="000000"/>
                        </a:solidFill>
                        <a:effectLst/>
                        <a:latin typeface="+mj-lt"/>
                      </a:endParaRPr>
                    </a:p>
                  </a:txBody>
                  <a:tcPr marL="2920" marR="2920" marT="2920" marB="0" anchor="ctr"/>
                </a:tc>
                <a:tc>
                  <a:txBody>
                    <a:bodyPr/>
                    <a:lstStyle/>
                    <a:p>
                      <a:pPr algn="r" fontAlgn="ctr"/>
                      <a:endParaRPr lang="en-US" sz="800" b="0" i="0" u="none" strike="noStrike">
                        <a:solidFill>
                          <a:srgbClr val="000000"/>
                        </a:solidFill>
                        <a:effectLst/>
                        <a:latin typeface="+mj-lt"/>
                      </a:endParaRPr>
                    </a:p>
                  </a:txBody>
                  <a:tcPr marL="2920" marR="2920" marT="2920" marB="0" anchor="ctr"/>
                </a:tc>
                <a:tc>
                  <a:txBody>
                    <a:bodyPr/>
                    <a:lstStyle/>
                    <a:p>
                      <a:pPr algn="r"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3545070925"/>
                  </a:ext>
                </a:extLst>
              </a:tr>
              <a:tr h="137212">
                <a:tc>
                  <a:txBody>
                    <a:bodyPr/>
                    <a:lstStyle/>
                    <a:p>
                      <a:pPr algn="r" fontAlgn="ctr"/>
                      <a:r>
                        <a:rPr lang="en-US" sz="800" u="none" strike="noStrike">
                          <a:effectLst/>
                        </a:rPr>
                        <a:t>Jobs x Metro-Access </a:t>
                      </a:r>
                      <a:endParaRPr lang="en-US" sz="800" b="0" i="0" u="none" strike="noStrike">
                        <a:solidFill>
                          <a:srgbClr val="000000"/>
                        </a:solidFill>
                        <a:effectLst/>
                        <a:latin typeface="+mj-lt"/>
                      </a:endParaRPr>
                    </a:p>
                  </a:txBody>
                  <a:tcPr marL="2920" marR="2920" marT="2920" marB="0" anchor="ctr"/>
                </a:tc>
                <a:tc>
                  <a:txBody>
                    <a:bodyPr/>
                    <a:lstStyle/>
                    <a:p>
                      <a:pPr algn="ctr" fontAlgn="ctr"/>
                      <a:r>
                        <a:rPr lang="en-US" sz="800" b="1" u="none" strike="noStrike" dirty="0">
                          <a:effectLst/>
                        </a:rPr>
                        <a:t>i</a:t>
                      </a:r>
                      <a:endParaRPr lang="en-US" sz="800" b="1" i="1" u="none" strike="noStrike" dirty="0">
                        <a:solidFill>
                          <a:srgbClr val="000000"/>
                        </a:solidFill>
                        <a:effectLst/>
                        <a:latin typeface="+mj-lt"/>
                      </a:endParaRPr>
                    </a:p>
                  </a:txBody>
                  <a:tcPr marL="2920" marR="2920" marT="2920" marB="0" anchor="ctr"/>
                </a:tc>
                <a:tc>
                  <a:txBody>
                    <a:bodyPr/>
                    <a:lstStyle/>
                    <a:p>
                      <a:pPr algn="ctr" fontAlgn="ctr"/>
                      <a:endParaRPr lang="en-US" sz="800" b="0" i="0" u="none" strike="noStrike">
                        <a:solidFill>
                          <a:srgbClr val="000000"/>
                        </a:solidFill>
                        <a:effectLst/>
                        <a:latin typeface="+mj-lt"/>
                      </a:endParaRPr>
                    </a:p>
                  </a:txBody>
                  <a:tcPr marL="2920" marR="2920" marT="2920" marB="0" anchor="ctr"/>
                </a:tc>
                <a:tc>
                  <a:txBody>
                    <a:bodyPr/>
                    <a:lstStyle/>
                    <a:p>
                      <a:pPr algn="ctr" fontAlgn="ctr"/>
                      <a:endParaRPr lang="en-US" sz="800" b="0" i="0" u="none" strike="noStrike">
                        <a:solidFill>
                          <a:srgbClr val="000000"/>
                        </a:solidFill>
                        <a:effectLst/>
                        <a:latin typeface="+mj-lt"/>
                      </a:endParaRPr>
                    </a:p>
                  </a:txBody>
                  <a:tcPr marL="2920" marR="2920" marT="2920" marB="0" anchor="ctr"/>
                </a:tc>
                <a:tc>
                  <a:txBody>
                    <a:bodyPr/>
                    <a:lstStyle/>
                    <a:p>
                      <a:pPr algn="r" fontAlgn="ctr"/>
                      <a:endParaRPr lang="en-US" sz="800" b="0" i="0" u="none" strike="noStrike">
                        <a:solidFill>
                          <a:srgbClr val="000000"/>
                        </a:solidFill>
                        <a:effectLst/>
                        <a:latin typeface="+mj-lt"/>
                      </a:endParaRPr>
                    </a:p>
                  </a:txBody>
                  <a:tcPr marL="2920" marR="2920" marT="2920" marB="0" anchor="ctr"/>
                </a:tc>
                <a:tc>
                  <a:txBody>
                    <a:bodyPr/>
                    <a:lstStyle/>
                    <a:p>
                      <a:pPr algn="r"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3100715107"/>
                  </a:ext>
                </a:extLst>
              </a:tr>
              <a:tr h="137212">
                <a:tc>
                  <a:txBody>
                    <a:bodyPr/>
                    <a:lstStyle/>
                    <a:p>
                      <a:pPr algn="r" fontAlgn="ctr"/>
                      <a:r>
                        <a:rPr lang="en-US" sz="800" u="none" strike="noStrike">
                          <a:effectLst/>
                        </a:rPr>
                        <a:t>Local-Access</a:t>
                      </a:r>
                      <a:endParaRPr lang="en-US" sz="800" b="0" i="0" u="none" strike="noStrike">
                        <a:solidFill>
                          <a:srgbClr val="000000"/>
                        </a:solidFill>
                        <a:effectLst/>
                        <a:latin typeface="+mj-lt"/>
                      </a:endParaRPr>
                    </a:p>
                  </a:txBody>
                  <a:tcPr marL="2920" marR="2920" marT="2920" marB="0" anchor="ctr"/>
                </a:tc>
                <a:tc>
                  <a:txBody>
                    <a:bodyPr/>
                    <a:lstStyle/>
                    <a:p>
                      <a:pPr algn="ctr" fontAlgn="ctr"/>
                      <a:endParaRPr lang="en-US" sz="800" b="1" i="1" u="none" strike="noStrike" dirty="0">
                        <a:solidFill>
                          <a:srgbClr val="000000"/>
                        </a:solidFill>
                        <a:effectLst/>
                        <a:latin typeface="+mj-lt"/>
                      </a:endParaRPr>
                    </a:p>
                  </a:txBody>
                  <a:tcPr marL="2920" marR="2920" marT="2920" marB="0" anchor="ctr"/>
                </a:tc>
                <a:tc>
                  <a:txBody>
                    <a:bodyPr/>
                    <a:lstStyle/>
                    <a:p>
                      <a:pPr algn="ctr" fontAlgn="ctr"/>
                      <a:endParaRPr lang="en-US" sz="800" b="0" i="0" u="none" strike="noStrike" dirty="0">
                        <a:solidFill>
                          <a:srgbClr val="000000"/>
                        </a:solidFill>
                        <a:effectLst/>
                        <a:latin typeface="+mj-lt"/>
                      </a:endParaRPr>
                    </a:p>
                  </a:txBody>
                  <a:tcPr marL="2920" marR="2920" marT="2920" marB="0" anchor="ctr"/>
                </a:tc>
                <a:tc>
                  <a:txBody>
                    <a:bodyPr/>
                    <a:lstStyle/>
                    <a:p>
                      <a:pPr algn="ctr" fontAlgn="ctr"/>
                      <a:endParaRPr lang="en-US" sz="800" b="0" i="0" u="none" strike="noStrike">
                        <a:solidFill>
                          <a:srgbClr val="000000"/>
                        </a:solidFill>
                        <a:effectLst/>
                        <a:latin typeface="+mj-lt"/>
                      </a:endParaRPr>
                    </a:p>
                  </a:txBody>
                  <a:tcPr marL="2920" marR="2920" marT="2920" marB="0" anchor="ctr"/>
                </a:tc>
                <a:tc>
                  <a:txBody>
                    <a:bodyPr/>
                    <a:lstStyle/>
                    <a:p>
                      <a:pPr algn="r" fontAlgn="ctr"/>
                      <a:endParaRPr lang="en-US" sz="800" b="0" i="0" u="none" strike="noStrike">
                        <a:solidFill>
                          <a:srgbClr val="000000"/>
                        </a:solidFill>
                        <a:effectLst/>
                        <a:latin typeface="+mj-lt"/>
                      </a:endParaRPr>
                    </a:p>
                  </a:txBody>
                  <a:tcPr marL="2920" marR="2920" marT="2920" marB="0" anchor="ctr"/>
                </a:tc>
                <a:tc>
                  <a:txBody>
                    <a:bodyPr/>
                    <a:lstStyle/>
                    <a:p>
                      <a:pPr algn="r"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1392387786"/>
                  </a:ext>
                </a:extLst>
              </a:tr>
              <a:tr h="137212">
                <a:tc>
                  <a:txBody>
                    <a:bodyPr/>
                    <a:lstStyle/>
                    <a:p>
                      <a:pPr algn="r" fontAlgn="ctr"/>
                      <a:r>
                        <a:rPr lang="en-US" sz="800" u="none" strike="noStrike">
                          <a:effectLst/>
                        </a:rPr>
                        <a:t>Local Access x Metro-Access </a:t>
                      </a:r>
                      <a:endParaRPr lang="en-US" sz="800" b="0" i="0" u="none" strike="noStrike">
                        <a:solidFill>
                          <a:srgbClr val="000000"/>
                        </a:solidFill>
                        <a:effectLst/>
                        <a:latin typeface="+mj-lt"/>
                      </a:endParaRPr>
                    </a:p>
                  </a:txBody>
                  <a:tcPr marL="2920" marR="2920" marT="2920" marB="0" anchor="ctr"/>
                </a:tc>
                <a:tc>
                  <a:txBody>
                    <a:bodyPr/>
                    <a:lstStyle/>
                    <a:p>
                      <a:pPr algn="ctr" fontAlgn="ctr"/>
                      <a:r>
                        <a:rPr lang="en-US" sz="800" b="1" u="none" strike="noStrike" dirty="0">
                          <a:effectLst/>
                        </a:rPr>
                        <a:t>i</a:t>
                      </a:r>
                      <a:endParaRPr lang="en-US" sz="800" b="1" i="1" u="none" strike="noStrike" dirty="0">
                        <a:solidFill>
                          <a:srgbClr val="000000"/>
                        </a:solidFill>
                        <a:effectLst/>
                        <a:latin typeface="+mj-lt"/>
                      </a:endParaRPr>
                    </a:p>
                  </a:txBody>
                  <a:tcPr marL="2920" marR="2920" marT="2920" marB="0" anchor="ctr"/>
                </a:tc>
                <a:tc>
                  <a:txBody>
                    <a:bodyPr/>
                    <a:lstStyle/>
                    <a:p>
                      <a:pPr algn="ctr" fontAlgn="ctr"/>
                      <a:endParaRPr lang="en-US" sz="800" b="0" i="0" u="none" strike="noStrike">
                        <a:solidFill>
                          <a:srgbClr val="000000"/>
                        </a:solidFill>
                        <a:effectLst/>
                        <a:latin typeface="+mj-lt"/>
                      </a:endParaRPr>
                    </a:p>
                  </a:txBody>
                  <a:tcPr marL="2920" marR="2920" marT="2920" marB="0" anchor="ctr"/>
                </a:tc>
                <a:tc>
                  <a:txBody>
                    <a:bodyPr/>
                    <a:lstStyle/>
                    <a:p>
                      <a:pPr algn="ctr" fontAlgn="ctr"/>
                      <a:endParaRPr lang="en-US" sz="800" b="0" i="0" u="none" strike="noStrike">
                        <a:solidFill>
                          <a:srgbClr val="000000"/>
                        </a:solidFill>
                        <a:effectLst/>
                        <a:latin typeface="+mj-lt"/>
                      </a:endParaRPr>
                    </a:p>
                  </a:txBody>
                  <a:tcPr marL="2920" marR="2920" marT="2920" marB="0" anchor="ctr"/>
                </a:tc>
                <a:tc>
                  <a:txBody>
                    <a:bodyPr/>
                    <a:lstStyle/>
                    <a:p>
                      <a:pPr algn="r" fontAlgn="ctr"/>
                      <a:endParaRPr lang="en-US" sz="800" b="0" i="0" u="none" strike="noStrike">
                        <a:solidFill>
                          <a:srgbClr val="000000"/>
                        </a:solidFill>
                        <a:effectLst/>
                        <a:latin typeface="+mj-lt"/>
                      </a:endParaRPr>
                    </a:p>
                  </a:txBody>
                  <a:tcPr marL="2920" marR="2920" marT="2920" marB="0" anchor="ctr"/>
                </a:tc>
                <a:tc>
                  <a:txBody>
                    <a:bodyPr/>
                    <a:lstStyle/>
                    <a:p>
                      <a:pPr algn="r"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1519936451"/>
                  </a:ext>
                </a:extLst>
              </a:tr>
              <a:tr h="137212">
                <a:tc>
                  <a:txBody>
                    <a:bodyPr/>
                    <a:lstStyle/>
                    <a:p>
                      <a:pPr algn="r" fontAlgn="ctr"/>
                      <a:r>
                        <a:rPr lang="en-US" sz="800" u="none" strike="noStrike">
                          <a:effectLst/>
                        </a:rPr>
                        <a:t>Bus Connectivity</a:t>
                      </a:r>
                      <a:endParaRPr lang="en-US" sz="800" b="0" i="0" u="none" strike="noStrike">
                        <a:solidFill>
                          <a:srgbClr val="000000"/>
                        </a:solidFill>
                        <a:effectLst/>
                        <a:latin typeface="+mj-lt"/>
                      </a:endParaRPr>
                    </a:p>
                  </a:txBody>
                  <a:tcPr marL="2920" marR="2920" marT="2920" marB="0" anchor="ctr"/>
                </a:tc>
                <a:tc>
                  <a:txBody>
                    <a:bodyPr/>
                    <a:lstStyle/>
                    <a:p>
                      <a:pPr algn="ctr" fontAlgn="ctr"/>
                      <a:endParaRPr lang="en-US" sz="800" b="1" i="1" u="none" strike="noStrike" dirty="0">
                        <a:solidFill>
                          <a:srgbClr val="000000"/>
                        </a:solidFill>
                        <a:effectLst/>
                        <a:latin typeface="+mj-lt"/>
                      </a:endParaRPr>
                    </a:p>
                  </a:txBody>
                  <a:tcPr marL="2920" marR="2920" marT="2920" marB="0" anchor="ctr"/>
                </a:tc>
                <a:tc>
                  <a:txBody>
                    <a:bodyPr/>
                    <a:lstStyle/>
                    <a:p>
                      <a:pPr algn="ctr" fontAlgn="ctr"/>
                      <a:endParaRPr lang="en-US" sz="800" b="0" i="0" u="none" strike="noStrike" dirty="0">
                        <a:solidFill>
                          <a:srgbClr val="000000"/>
                        </a:solidFill>
                        <a:effectLst/>
                        <a:latin typeface="+mj-lt"/>
                      </a:endParaRPr>
                    </a:p>
                  </a:txBody>
                  <a:tcPr marL="2920" marR="2920" marT="2920" marB="0" anchor="ctr"/>
                </a:tc>
                <a:tc>
                  <a:txBody>
                    <a:bodyPr/>
                    <a:lstStyle/>
                    <a:p>
                      <a:pPr algn="ctr" fontAlgn="ctr"/>
                      <a:endParaRPr lang="en-US" sz="800" b="0" i="0" u="none" strike="noStrike">
                        <a:solidFill>
                          <a:srgbClr val="000000"/>
                        </a:solidFill>
                        <a:effectLst/>
                        <a:latin typeface="+mj-lt"/>
                      </a:endParaRPr>
                    </a:p>
                  </a:txBody>
                  <a:tcPr marL="2920" marR="2920" marT="2920" marB="0" anchor="ctr"/>
                </a:tc>
                <a:tc>
                  <a:txBody>
                    <a:bodyPr/>
                    <a:lstStyle/>
                    <a:p>
                      <a:pPr algn="r" fontAlgn="ctr"/>
                      <a:endParaRPr lang="en-US" sz="800" b="0" i="0" u="none" strike="noStrike">
                        <a:solidFill>
                          <a:srgbClr val="000000"/>
                        </a:solidFill>
                        <a:effectLst/>
                        <a:latin typeface="+mj-lt"/>
                      </a:endParaRPr>
                    </a:p>
                  </a:txBody>
                  <a:tcPr marL="2920" marR="2920" marT="2920" marB="0" anchor="ctr"/>
                </a:tc>
                <a:tc>
                  <a:txBody>
                    <a:bodyPr/>
                    <a:lstStyle/>
                    <a:p>
                      <a:pPr algn="r"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dirty="0">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1781065975"/>
                  </a:ext>
                </a:extLst>
              </a:tr>
              <a:tr h="137212">
                <a:tc>
                  <a:txBody>
                    <a:bodyPr/>
                    <a:lstStyle/>
                    <a:p>
                      <a:pPr algn="r" fontAlgn="ctr"/>
                      <a:r>
                        <a:rPr lang="en-US" sz="800" u="none" strike="noStrike">
                          <a:effectLst/>
                        </a:rPr>
                        <a:t>Bus Connectivity x Metro-Access </a:t>
                      </a:r>
                      <a:endParaRPr lang="en-US" sz="800" b="0" i="0" u="none" strike="noStrike">
                        <a:solidFill>
                          <a:srgbClr val="000000"/>
                        </a:solidFill>
                        <a:effectLst/>
                        <a:latin typeface="+mj-lt"/>
                      </a:endParaRPr>
                    </a:p>
                  </a:txBody>
                  <a:tcPr marL="2920" marR="2920" marT="2920" marB="0" anchor="ctr"/>
                </a:tc>
                <a:tc>
                  <a:txBody>
                    <a:bodyPr/>
                    <a:lstStyle/>
                    <a:p>
                      <a:pPr algn="ctr" fontAlgn="ctr"/>
                      <a:r>
                        <a:rPr lang="en-US" sz="800" b="1" u="none" strike="noStrike" dirty="0">
                          <a:effectLst/>
                        </a:rPr>
                        <a:t>i</a:t>
                      </a:r>
                      <a:endParaRPr lang="en-US" sz="800" b="1" i="1" u="none" strike="noStrike" dirty="0">
                        <a:solidFill>
                          <a:srgbClr val="000000"/>
                        </a:solidFill>
                        <a:effectLst/>
                        <a:latin typeface="+mj-lt"/>
                      </a:endParaRPr>
                    </a:p>
                  </a:txBody>
                  <a:tcPr marL="2920" marR="2920" marT="2920" marB="0" anchor="ctr"/>
                </a:tc>
                <a:tc>
                  <a:txBody>
                    <a:bodyPr/>
                    <a:lstStyle/>
                    <a:p>
                      <a:pPr algn="ctr" fontAlgn="ctr"/>
                      <a:endParaRPr lang="en-US" sz="800" b="0" i="0" u="none" strike="noStrike">
                        <a:solidFill>
                          <a:srgbClr val="000000"/>
                        </a:solidFill>
                        <a:effectLst/>
                        <a:latin typeface="+mj-lt"/>
                      </a:endParaRPr>
                    </a:p>
                  </a:txBody>
                  <a:tcPr marL="2920" marR="2920" marT="2920" marB="0" anchor="ctr"/>
                </a:tc>
                <a:tc>
                  <a:txBody>
                    <a:bodyPr/>
                    <a:lstStyle/>
                    <a:p>
                      <a:pPr algn="ctr" fontAlgn="ctr"/>
                      <a:endParaRPr lang="en-US" sz="800" b="0" i="0" u="none" strike="noStrike">
                        <a:solidFill>
                          <a:srgbClr val="000000"/>
                        </a:solidFill>
                        <a:effectLst/>
                        <a:latin typeface="+mj-lt"/>
                      </a:endParaRPr>
                    </a:p>
                  </a:txBody>
                  <a:tcPr marL="2920" marR="2920" marT="2920" marB="0" anchor="ctr"/>
                </a:tc>
                <a:tc>
                  <a:txBody>
                    <a:bodyPr/>
                    <a:lstStyle/>
                    <a:p>
                      <a:pPr algn="r" fontAlgn="ctr"/>
                      <a:endParaRPr lang="en-US" sz="800" b="0" i="0" u="none" strike="noStrike">
                        <a:solidFill>
                          <a:srgbClr val="000000"/>
                        </a:solidFill>
                        <a:effectLst/>
                        <a:latin typeface="+mj-lt"/>
                      </a:endParaRPr>
                    </a:p>
                  </a:txBody>
                  <a:tcPr marL="2920" marR="2920" marT="2920" marB="0" anchor="ctr"/>
                </a:tc>
                <a:tc>
                  <a:txBody>
                    <a:bodyPr/>
                    <a:lstStyle/>
                    <a:p>
                      <a:pPr algn="r" fontAlgn="ctr"/>
                      <a:r>
                        <a:rPr lang="en-US" sz="800" u="none" strike="noStrike">
                          <a:effectLst/>
                        </a:rPr>
                        <a:t> </a:t>
                      </a:r>
                      <a:endParaRPr lang="en-US" sz="800" b="0" i="0" u="none" strike="noStrike">
                        <a:solidFill>
                          <a:srgbClr val="000000"/>
                        </a:solidFill>
                        <a:effectLst/>
                        <a:latin typeface="+mj-lt"/>
                      </a:endParaRPr>
                    </a:p>
                  </a:txBody>
                  <a:tcPr marL="2920" marR="2920" marT="2920" marB="0" anchor="ctr"/>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1228394214"/>
                  </a:ext>
                </a:extLst>
              </a:tr>
              <a:tr h="137212">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dirty="0">
                          <a:effectLst/>
                        </a:rPr>
                        <a:t> </a:t>
                      </a:r>
                      <a:endParaRPr lang="en-US" sz="800" b="0" i="0" u="none" strike="noStrike" dirty="0">
                        <a:solidFill>
                          <a:srgbClr val="000000"/>
                        </a:solidFill>
                        <a:effectLst/>
                        <a:latin typeface="+mj-lt"/>
                      </a:endParaRPr>
                    </a:p>
                  </a:txBody>
                  <a:tcPr marL="2920" marR="2920" marT="2920" marB="0" anchor="ctr"/>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2601163154"/>
                  </a:ext>
                </a:extLst>
              </a:tr>
              <a:tr h="137212">
                <a:tc>
                  <a:txBody>
                    <a:bodyPr/>
                    <a:lstStyle/>
                    <a:p>
                      <a:pPr algn="r" fontAlgn="b"/>
                      <a:r>
                        <a:rPr lang="en-US" sz="800" u="none" strike="noStrike">
                          <a:effectLst/>
                        </a:rPr>
                        <a:t>_cons</a:t>
                      </a:r>
                      <a:endParaRPr lang="en-US" sz="800" b="0" i="1" u="none" strike="noStrike">
                        <a:solidFill>
                          <a:srgbClr val="000000"/>
                        </a:solidFill>
                        <a:effectLst/>
                        <a:latin typeface="+mj-lt"/>
                      </a:endParaRPr>
                    </a:p>
                  </a:txBody>
                  <a:tcPr marL="2920" marR="2920" marT="2920" marB="0" anchor="b"/>
                </a:tc>
                <a:tc>
                  <a:txBody>
                    <a:bodyPr/>
                    <a:lstStyle/>
                    <a:p>
                      <a:pPr algn="l" fontAlgn="b"/>
                      <a:r>
                        <a:rPr lang="en-US" sz="800" u="none" strike="noStrike" dirty="0">
                          <a:effectLst/>
                        </a:rPr>
                        <a:t> </a:t>
                      </a:r>
                      <a:endParaRPr lang="en-US" sz="800" b="0" i="1" u="none" strike="noStrike" dirty="0">
                        <a:solidFill>
                          <a:srgbClr val="000000"/>
                        </a:solidFill>
                        <a:effectLst/>
                        <a:latin typeface="+mj-lt"/>
                      </a:endParaRPr>
                    </a:p>
                  </a:txBody>
                  <a:tcPr marL="2920" marR="2920" marT="2920" marB="0" anchor="b"/>
                </a:tc>
                <a:tc>
                  <a:txBody>
                    <a:bodyPr/>
                    <a:lstStyle/>
                    <a:p>
                      <a:pPr algn="ctr" fontAlgn="b"/>
                      <a:r>
                        <a:rPr lang="en-US" sz="800" u="none" strike="noStrike">
                          <a:effectLst/>
                        </a:rPr>
                        <a:t>1974.306</a:t>
                      </a:r>
                      <a:endParaRPr lang="en-US" sz="800" b="0" i="1"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2269.131</a:t>
                      </a:r>
                      <a:endParaRPr lang="en-US" sz="800" b="0" i="1"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920" marR="2920" marT="2920" marB="0" anchor="b"/>
                </a:tc>
                <a:tc>
                  <a:txBody>
                    <a:bodyPr/>
                    <a:lstStyle/>
                    <a:p>
                      <a:pPr algn="l" fontAlgn="b"/>
                      <a:r>
                        <a:rPr lang="en-US" sz="800" u="none" strike="noStrike" dirty="0">
                          <a:effectLst/>
                        </a:rPr>
                        <a:t> </a:t>
                      </a:r>
                      <a:endParaRPr lang="en-US" sz="800" b="0" i="1" u="none" strike="noStrike" dirty="0">
                        <a:solidFill>
                          <a:srgbClr val="000000"/>
                        </a:solidFill>
                        <a:effectLst/>
                        <a:latin typeface="+mj-lt"/>
                      </a:endParaRPr>
                    </a:p>
                  </a:txBody>
                  <a:tcPr marL="2920" marR="2920" marT="2920" marB="0" anchor="b"/>
                </a:tc>
                <a:extLst>
                  <a:ext uri="{0D108BD9-81ED-4DB2-BD59-A6C34878D82A}">
                    <a16:rowId xmlns:a16="http://schemas.microsoft.com/office/drawing/2014/main" val="2482956595"/>
                  </a:ext>
                </a:extLst>
              </a:tr>
              <a:tr h="137212">
                <a:tc>
                  <a:txBody>
                    <a:bodyPr/>
                    <a:lstStyle/>
                    <a:p>
                      <a:pPr algn="r" fontAlgn="t"/>
                      <a:r>
                        <a:rPr lang="en-US" sz="800" u="none" strike="noStrike">
                          <a:effectLst/>
                        </a:rPr>
                        <a:t>/lnalpha</a:t>
                      </a:r>
                      <a:endParaRPr lang="en-US" sz="800" b="0" i="1" u="none" strike="noStrike">
                        <a:solidFill>
                          <a:srgbClr val="000000"/>
                        </a:solidFill>
                        <a:effectLst/>
                        <a:latin typeface="+mj-lt"/>
                      </a:endParaRPr>
                    </a:p>
                  </a:txBody>
                  <a:tcPr marL="2920" marR="2920" marT="2920" marB="0"/>
                </a:tc>
                <a:tc>
                  <a:txBody>
                    <a:bodyPr/>
                    <a:lstStyle/>
                    <a:p>
                      <a:pPr algn="r" fontAlgn="t"/>
                      <a:endParaRPr lang="en-US" sz="800" b="0" i="1" u="none" strike="noStrike" dirty="0">
                        <a:solidFill>
                          <a:srgbClr val="000000"/>
                        </a:solidFill>
                        <a:effectLst/>
                        <a:latin typeface="+mj-lt"/>
                      </a:endParaRPr>
                    </a:p>
                  </a:txBody>
                  <a:tcPr marL="2920" marR="2920" marT="2920" marB="0"/>
                </a:tc>
                <a:tc>
                  <a:txBody>
                    <a:bodyPr/>
                    <a:lstStyle/>
                    <a:p>
                      <a:pPr algn="ctr" fontAlgn="ctr"/>
                      <a:r>
                        <a:rPr lang="en-US" sz="800" u="none" strike="noStrike">
                          <a:effectLst/>
                        </a:rPr>
                        <a:t>-0.676</a:t>
                      </a:r>
                      <a:endParaRPr lang="en-US" sz="800" b="0" i="0" u="none" strike="noStrike">
                        <a:solidFill>
                          <a:srgbClr val="000000"/>
                        </a:solidFill>
                        <a:effectLst/>
                        <a:latin typeface="+mj-lt"/>
                      </a:endParaRPr>
                    </a:p>
                  </a:txBody>
                  <a:tcPr marL="2920" marR="2920" marT="2920" marB="0" anchor="ctr"/>
                </a:tc>
                <a:tc>
                  <a:txBody>
                    <a:bodyPr/>
                    <a:lstStyle/>
                    <a:p>
                      <a:pPr algn="ctr" fontAlgn="ctr"/>
                      <a:r>
                        <a:rPr lang="en-US" sz="800" u="none" strike="noStrike">
                          <a:effectLst/>
                        </a:rPr>
                        <a:t>0.132</a:t>
                      </a:r>
                      <a:endParaRPr lang="en-US" sz="800" b="0" i="1" u="none" strike="noStrike">
                        <a:solidFill>
                          <a:srgbClr val="000000"/>
                        </a:solidFill>
                        <a:effectLst/>
                        <a:latin typeface="+mj-lt"/>
                      </a:endParaRPr>
                    </a:p>
                  </a:txBody>
                  <a:tcPr marL="2920" marR="2920" marT="2920" marB="0" anchor="ctr"/>
                </a:tc>
                <a:tc>
                  <a:txBody>
                    <a:bodyPr/>
                    <a:lstStyle/>
                    <a:p>
                      <a:pPr algn="r" fontAlgn="t"/>
                      <a:endParaRPr lang="en-US" sz="800" b="0" i="1" u="none" strike="noStrike">
                        <a:solidFill>
                          <a:srgbClr val="000000"/>
                        </a:solidFill>
                        <a:effectLst/>
                        <a:latin typeface="+mj-lt"/>
                      </a:endParaRPr>
                    </a:p>
                  </a:txBody>
                  <a:tcPr marL="2920" marR="2920" marT="2920" marB="0"/>
                </a:tc>
                <a:tc>
                  <a:txBody>
                    <a:bodyPr/>
                    <a:lstStyle/>
                    <a:p>
                      <a:pPr algn="r" fontAlgn="t"/>
                      <a:r>
                        <a:rPr lang="en-US" sz="800" u="none" strike="noStrike">
                          <a:effectLst/>
                        </a:rPr>
                        <a:t> </a:t>
                      </a:r>
                      <a:endParaRPr lang="en-US" sz="800" b="0" i="1" u="none" strike="noStrike">
                        <a:solidFill>
                          <a:srgbClr val="000000"/>
                        </a:solidFill>
                        <a:effectLst/>
                        <a:latin typeface="+mj-lt"/>
                      </a:endParaRPr>
                    </a:p>
                  </a:txBody>
                  <a:tcPr marL="2920" marR="2920" marT="2920" marB="0"/>
                </a:tc>
                <a:tc>
                  <a:txBody>
                    <a:bodyPr/>
                    <a:lstStyle/>
                    <a:p>
                      <a:pPr algn="ctr" fontAlgn="t"/>
                      <a:r>
                        <a:rPr lang="en-US" sz="800" u="none" strike="noStrike">
                          <a:effectLst/>
                        </a:rPr>
                        <a:t>-1.683</a:t>
                      </a:r>
                      <a:endParaRPr lang="en-US" sz="800" b="0" i="0" u="none" strike="noStrike">
                        <a:solidFill>
                          <a:srgbClr val="000000"/>
                        </a:solidFill>
                        <a:effectLst/>
                        <a:latin typeface="+mj-lt"/>
                      </a:endParaRPr>
                    </a:p>
                  </a:txBody>
                  <a:tcPr marL="2920" marR="2920" marT="2920" marB="0"/>
                </a:tc>
                <a:tc>
                  <a:txBody>
                    <a:bodyPr/>
                    <a:lstStyle/>
                    <a:p>
                      <a:pPr algn="ctr" fontAlgn="t"/>
                      <a:r>
                        <a:rPr lang="en-US" sz="800" u="none" strike="noStrike">
                          <a:effectLst/>
                        </a:rPr>
                        <a:t>0.149</a:t>
                      </a:r>
                      <a:endParaRPr lang="en-US" sz="800" b="0" i="1" u="none" strike="noStrike">
                        <a:solidFill>
                          <a:srgbClr val="000000"/>
                        </a:solidFill>
                        <a:effectLst/>
                        <a:latin typeface="+mj-lt"/>
                      </a:endParaRPr>
                    </a:p>
                  </a:txBody>
                  <a:tcPr marL="2920" marR="2920" marT="2920" marB="0"/>
                </a:tc>
                <a:tc>
                  <a:txBody>
                    <a:bodyPr/>
                    <a:lstStyle/>
                    <a:p>
                      <a:pPr algn="ctr" fontAlgn="t"/>
                      <a:endParaRPr lang="en-US" sz="800" b="0" i="0" u="none" strike="noStrike">
                        <a:solidFill>
                          <a:srgbClr val="000000"/>
                        </a:solidFill>
                        <a:effectLst/>
                        <a:latin typeface="+mj-lt"/>
                      </a:endParaRPr>
                    </a:p>
                  </a:txBody>
                  <a:tcPr marL="2920" marR="2920" marT="2920" marB="0"/>
                </a:tc>
                <a:tc>
                  <a:txBody>
                    <a:bodyPr/>
                    <a:lstStyle/>
                    <a:p>
                      <a:pPr algn="ctr" fontAlgn="t"/>
                      <a:r>
                        <a:rPr lang="en-US" sz="800" u="none" strike="noStrike">
                          <a:effectLst/>
                        </a:rPr>
                        <a:t> </a:t>
                      </a:r>
                      <a:endParaRPr lang="en-US" sz="800" b="0" i="0" u="none" strike="noStrike">
                        <a:solidFill>
                          <a:srgbClr val="000000"/>
                        </a:solidFill>
                        <a:effectLst/>
                        <a:latin typeface="+mj-lt"/>
                      </a:endParaRPr>
                    </a:p>
                  </a:txBody>
                  <a:tcPr marL="2920" marR="2920" marT="2920" marB="0"/>
                </a:tc>
                <a:extLst>
                  <a:ext uri="{0D108BD9-81ED-4DB2-BD59-A6C34878D82A}">
                    <a16:rowId xmlns:a16="http://schemas.microsoft.com/office/drawing/2014/main" val="3381978040"/>
                  </a:ext>
                </a:extLst>
              </a:tr>
              <a:tr h="137212">
                <a:tc>
                  <a:txBody>
                    <a:bodyPr/>
                    <a:lstStyle/>
                    <a:p>
                      <a:pPr algn="l" fontAlgn="b"/>
                      <a:r>
                        <a:rPr lang="en-US" sz="800" b="1" u="none" strike="noStrike" dirty="0">
                          <a:effectLst/>
                        </a:rPr>
                        <a:t>Random-effects:</a:t>
                      </a:r>
                      <a:endParaRPr lang="en-US" sz="800" b="1" i="1" u="none" strike="noStrike" dirty="0">
                        <a:solidFill>
                          <a:srgbClr val="000000"/>
                        </a:solidFill>
                        <a:effectLst/>
                        <a:latin typeface="+mj-lt"/>
                      </a:endParaRPr>
                    </a:p>
                  </a:txBody>
                  <a:tcPr marL="2920" marR="2920" marT="2920" marB="0" anchor="b"/>
                </a:tc>
                <a:tc>
                  <a:txBody>
                    <a:bodyPr/>
                    <a:lstStyle/>
                    <a:p>
                      <a:pPr algn="l" fontAlgn="b"/>
                      <a:endParaRPr lang="en-US" sz="800" b="0" i="1" u="none" strike="noStrike" dirty="0">
                        <a:solidFill>
                          <a:srgbClr val="000000"/>
                        </a:solidFill>
                        <a:effectLst/>
                        <a:latin typeface="+mj-lt"/>
                      </a:endParaRPr>
                    </a:p>
                  </a:txBody>
                  <a:tcPr marL="2920" marR="2920" marT="2920" marB="0" anchor="b"/>
                </a:tc>
                <a:tc>
                  <a:txBody>
                    <a:bodyPr/>
                    <a:lstStyle/>
                    <a:p>
                      <a:pPr algn="l" fontAlgn="b"/>
                      <a:endParaRPr lang="en-US" sz="800" b="0" i="1" u="none" strike="noStrike">
                        <a:solidFill>
                          <a:srgbClr val="000000"/>
                        </a:solidFill>
                        <a:effectLst/>
                        <a:latin typeface="+mj-lt"/>
                      </a:endParaRPr>
                    </a:p>
                  </a:txBody>
                  <a:tcPr marL="2920" marR="2920" marT="2920" marB="0" anchor="b"/>
                </a:tc>
                <a:tc>
                  <a:txBody>
                    <a:bodyPr/>
                    <a:lstStyle/>
                    <a:p>
                      <a:pPr algn="l" fontAlgn="b"/>
                      <a:endParaRPr lang="en-US" sz="800" b="0" i="1" u="none" strike="noStrike">
                        <a:solidFill>
                          <a:srgbClr val="000000"/>
                        </a:solidFill>
                        <a:effectLst/>
                        <a:latin typeface="+mj-lt"/>
                      </a:endParaRPr>
                    </a:p>
                  </a:txBody>
                  <a:tcPr marL="2920" marR="2920" marT="2920" marB="0" anchor="b"/>
                </a:tc>
                <a:tc>
                  <a:txBody>
                    <a:bodyPr/>
                    <a:lstStyle/>
                    <a:p>
                      <a:pPr algn="l" fontAlgn="b"/>
                      <a:endParaRPr lang="en-US" sz="800" b="0" i="1" u="none" strike="noStrike">
                        <a:solidFill>
                          <a:srgbClr val="000000"/>
                        </a:solidFill>
                        <a:effectLst/>
                        <a:latin typeface="+mj-lt"/>
                      </a:endParaRPr>
                    </a:p>
                  </a:txBody>
                  <a:tcPr marL="2920" marR="2920" marT="2920" marB="0" anchor="b"/>
                </a:tc>
                <a:tc>
                  <a:txBody>
                    <a:bodyPr/>
                    <a:lstStyle/>
                    <a:p>
                      <a:pPr algn="l" fontAlgn="b"/>
                      <a:r>
                        <a:rPr lang="en-US" sz="800" u="none" strike="noStrike">
                          <a:effectLst/>
                        </a:rPr>
                        <a:t> </a:t>
                      </a:r>
                      <a:endParaRPr lang="en-US" sz="800" b="0" i="1" u="none" strike="noStrike">
                        <a:solidFill>
                          <a:srgbClr val="000000"/>
                        </a:solidFill>
                        <a:effectLst/>
                        <a:latin typeface="+mj-lt"/>
                      </a:endParaRPr>
                    </a:p>
                  </a:txBody>
                  <a:tcPr marL="2920" marR="2920" marT="2920" marB="0" anchor="b"/>
                </a:tc>
                <a:tc>
                  <a:txBody>
                    <a:bodyPr/>
                    <a:lstStyle/>
                    <a:p>
                      <a:pPr algn="ctr" fontAlgn="b"/>
                      <a:endParaRPr lang="en-US" sz="800" b="0" i="0" u="none" strike="noStrike">
                        <a:solidFill>
                          <a:srgbClr val="000000"/>
                        </a:solidFill>
                        <a:effectLst/>
                        <a:latin typeface="+mj-lt"/>
                      </a:endParaRPr>
                    </a:p>
                  </a:txBody>
                  <a:tcPr marL="2920" marR="2920" marT="2920" marB="0" anchor="b"/>
                </a:tc>
                <a:tc>
                  <a:txBody>
                    <a:bodyPr/>
                    <a:lstStyle/>
                    <a:p>
                      <a:pPr algn="ctr" fontAlgn="b"/>
                      <a:endParaRPr lang="en-US" sz="800" b="0" i="0" u="none" strike="noStrike">
                        <a:solidFill>
                          <a:srgbClr val="000000"/>
                        </a:solidFill>
                        <a:effectLst/>
                        <a:latin typeface="+mj-lt"/>
                      </a:endParaRPr>
                    </a:p>
                  </a:txBody>
                  <a:tcPr marL="2920" marR="2920" marT="2920" marB="0" anchor="b"/>
                </a:tc>
                <a:tc>
                  <a:txBody>
                    <a:bodyPr/>
                    <a:lstStyle/>
                    <a:p>
                      <a:pPr algn="ctr" fontAlgn="b"/>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2929067948"/>
                  </a:ext>
                </a:extLst>
              </a:tr>
              <a:tr h="137212">
                <a:tc>
                  <a:txBody>
                    <a:bodyPr/>
                    <a:lstStyle/>
                    <a:p>
                      <a:pPr algn="r" fontAlgn="b"/>
                      <a:r>
                        <a:rPr lang="en-US" sz="800" u="none" strike="noStrike">
                          <a:effectLst/>
                        </a:rPr>
                        <a:t>Rapid-Transit Line</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b="1" u="none" strike="noStrike" dirty="0">
                          <a:effectLst/>
                        </a:rPr>
                        <a:t>var.</a:t>
                      </a:r>
                      <a:endParaRPr lang="en-US" sz="800" b="1" i="0" u="none" strike="noStrike" dirty="0">
                        <a:solidFill>
                          <a:srgbClr val="000000"/>
                        </a:solidFill>
                        <a:effectLst/>
                        <a:latin typeface="+mj-lt"/>
                      </a:endParaRPr>
                    </a:p>
                  </a:txBody>
                  <a:tcPr marL="2920" marR="2920" marT="2920" marB="0" anchor="b"/>
                </a:tc>
                <a:tc>
                  <a:txBody>
                    <a:bodyPr/>
                    <a:lstStyle/>
                    <a:p>
                      <a:pPr algn="ctr" fontAlgn="b"/>
                      <a:r>
                        <a:rPr lang="en-US" sz="800" b="1" u="none" strike="noStrike" dirty="0">
                          <a:effectLst/>
                        </a:rPr>
                        <a:t>std. err</a:t>
                      </a:r>
                      <a:endParaRPr lang="en-US" sz="800" b="1" i="1" u="none" strike="noStrike" dirty="0">
                        <a:solidFill>
                          <a:srgbClr val="000000"/>
                        </a:solidFill>
                        <a:effectLst/>
                        <a:latin typeface="+mj-lt"/>
                      </a:endParaRPr>
                    </a:p>
                  </a:txBody>
                  <a:tcPr marL="2920" marR="2920" marT="2920" marB="0" anchor="b"/>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extLst>
                  <a:ext uri="{0D108BD9-81ED-4DB2-BD59-A6C34878D82A}">
                    <a16:rowId xmlns:a16="http://schemas.microsoft.com/office/drawing/2014/main" val="2950930891"/>
                  </a:ext>
                </a:extLst>
              </a:tr>
              <a:tr h="137212">
                <a:tc>
                  <a:txBody>
                    <a:bodyPr/>
                    <a:lstStyle/>
                    <a:p>
                      <a:pPr algn="r" fontAlgn="b"/>
                      <a:r>
                        <a:rPr lang="en-US" sz="800" u="none" strike="noStrike">
                          <a:effectLst/>
                        </a:rPr>
                        <a:t>var (BRT_Silver) </a:t>
                      </a:r>
                      <a:endParaRPr lang="en-US" sz="800" b="0" i="0" u="none" strike="noStrike">
                        <a:solidFill>
                          <a:srgbClr val="000000"/>
                        </a:solidFill>
                        <a:effectLst/>
                        <a:latin typeface="+mj-lt"/>
                      </a:endParaRPr>
                    </a:p>
                  </a:txBody>
                  <a:tcPr marL="2920" marR="2920" marT="2920" marB="0" anchor="b"/>
                </a:tc>
                <a:tc>
                  <a:txBody>
                    <a:bodyPr/>
                    <a:lstStyle/>
                    <a:p>
                      <a:pPr algn="r" fontAlgn="b"/>
                      <a:endParaRPr lang="en-US" sz="800" b="0" i="0" u="none" strike="noStrike" dirty="0">
                        <a:solidFill>
                          <a:srgbClr val="000000"/>
                        </a:solidFill>
                        <a:effectLst/>
                        <a:latin typeface="+mj-lt"/>
                      </a:endParaRPr>
                    </a:p>
                  </a:txBody>
                  <a:tcPr marL="2920" marR="2920" marT="2920" marB="0" anchor="b"/>
                </a:tc>
                <a:tc>
                  <a:txBody>
                    <a:bodyPr/>
                    <a:lstStyle/>
                    <a:p>
                      <a:pPr algn="ctr" fontAlgn="b"/>
                      <a:r>
                        <a:rPr lang="en-US" sz="800" u="none" strike="noStrike">
                          <a:effectLst/>
                        </a:rPr>
                        <a:t>n.a.</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n.a.</a:t>
                      </a:r>
                      <a:endParaRPr lang="en-US" sz="800" b="0" i="0" u="none" strike="noStrike">
                        <a:solidFill>
                          <a:srgbClr val="000000"/>
                        </a:solidFill>
                        <a:effectLst/>
                        <a:latin typeface="+mj-lt"/>
                      </a:endParaRPr>
                    </a:p>
                  </a:txBody>
                  <a:tcPr marL="2920" marR="2920" marT="2920" marB="0" anchor="b"/>
                </a:tc>
                <a:tc>
                  <a:txBody>
                    <a:bodyPr/>
                    <a:lstStyle/>
                    <a:p>
                      <a:pPr algn="r" fontAlgn="b"/>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2.859</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4.508</a:t>
                      </a:r>
                      <a:endParaRPr lang="en-US" sz="800" b="0" i="1" u="none" strike="noStrike">
                        <a:solidFill>
                          <a:srgbClr val="000000"/>
                        </a:solidFill>
                        <a:effectLst/>
                        <a:latin typeface="+mj-lt"/>
                      </a:endParaRPr>
                    </a:p>
                  </a:txBody>
                  <a:tcPr marL="2920" marR="2920" marT="2920" marB="0" anchor="b"/>
                </a:tc>
                <a:tc>
                  <a:txBody>
                    <a:bodyPr/>
                    <a:lstStyle/>
                    <a:p>
                      <a:pPr algn="ctr" fontAlgn="b"/>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920" marR="2920" marT="2920" marB="0" anchor="b"/>
                </a:tc>
                <a:extLst>
                  <a:ext uri="{0D108BD9-81ED-4DB2-BD59-A6C34878D82A}">
                    <a16:rowId xmlns:a16="http://schemas.microsoft.com/office/drawing/2014/main" val="2041336265"/>
                  </a:ext>
                </a:extLst>
              </a:tr>
              <a:tr h="137212">
                <a:tc>
                  <a:txBody>
                    <a:bodyPr/>
                    <a:lstStyle/>
                    <a:p>
                      <a:pPr algn="r" fontAlgn="b"/>
                      <a:r>
                        <a:rPr lang="en-US" sz="800" u="none" strike="noStrike">
                          <a:effectLst/>
                        </a:rPr>
                        <a:t>var (_cons)</a:t>
                      </a:r>
                      <a:endParaRPr lang="en-US" sz="800" b="0" i="0" u="none" strike="noStrike">
                        <a:solidFill>
                          <a:srgbClr val="000000"/>
                        </a:solidFill>
                        <a:effectLst/>
                        <a:latin typeface="+mj-lt"/>
                      </a:endParaRPr>
                    </a:p>
                  </a:txBody>
                  <a:tcPr marL="2920" marR="2920" marT="2920" marB="0" anchor="b"/>
                </a:tc>
                <a:tc>
                  <a:txBody>
                    <a:bodyPr/>
                    <a:lstStyle/>
                    <a:p>
                      <a:pPr algn="r" fontAlgn="b"/>
                      <a:endParaRPr lang="en-US" sz="800" b="0" i="0" u="none" strike="noStrike" dirty="0">
                        <a:solidFill>
                          <a:srgbClr val="000000"/>
                        </a:solidFill>
                        <a:effectLst/>
                        <a:latin typeface="+mj-lt"/>
                      </a:endParaRPr>
                    </a:p>
                  </a:txBody>
                  <a:tcPr marL="2920" marR="2920" marT="2920" marB="0" anchor="b"/>
                </a:tc>
                <a:tc>
                  <a:txBody>
                    <a:bodyPr/>
                    <a:lstStyle/>
                    <a:p>
                      <a:pPr algn="ctr" fontAlgn="b"/>
                      <a:r>
                        <a:rPr lang="en-US" sz="800" u="none" strike="noStrike">
                          <a:effectLst/>
                        </a:rPr>
                        <a:t>n.a.</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n.a.</a:t>
                      </a:r>
                      <a:endParaRPr lang="en-US" sz="800" b="0" i="0" u="none" strike="noStrike">
                        <a:solidFill>
                          <a:srgbClr val="000000"/>
                        </a:solidFill>
                        <a:effectLst/>
                        <a:latin typeface="+mj-lt"/>
                      </a:endParaRPr>
                    </a:p>
                  </a:txBody>
                  <a:tcPr marL="2920" marR="2920" marT="2920" marB="0" anchor="b"/>
                </a:tc>
                <a:tc>
                  <a:txBody>
                    <a:bodyPr/>
                    <a:lstStyle/>
                    <a:p>
                      <a:pPr algn="r" fontAlgn="b"/>
                      <a:endParaRPr lang="en-US" sz="800" b="0" i="0" u="none" strike="noStrike">
                        <a:solidFill>
                          <a:srgbClr val="000000"/>
                        </a:solidFill>
                        <a:effectLst/>
                        <a:latin typeface="+mj-lt"/>
                      </a:endParaRPr>
                    </a:p>
                  </a:txBody>
                  <a:tcPr marL="2920" marR="2920" marT="2920" marB="0" anchor="b"/>
                </a:tc>
                <a:tc>
                  <a:txBody>
                    <a:bodyPr/>
                    <a:lstStyle/>
                    <a:p>
                      <a:pPr algn="r" fontAlgn="b"/>
                      <a:r>
                        <a:rPr lang="en-US" sz="800" u="none" strike="noStrike">
                          <a:effectLst/>
                        </a:rPr>
                        <a:t> </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0.265</a:t>
                      </a:r>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a:effectLst/>
                        </a:rPr>
                        <a:t>0.190</a:t>
                      </a:r>
                      <a:endParaRPr lang="en-US" sz="800" b="0" i="1" u="none" strike="noStrike">
                        <a:solidFill>
                          <a:srgbClr val="000000"/>
                        </a:solidFill>
                        <a:effectLst/>
                        <a:latin typeface="+mj-lt"/>
                      </a:endParaRPr>
                    </a:p>
                  </a:txBody>
                  <a:tcPr marL="2920" marR="2920" marT="2920" marB="0" anchor="b"/>
                </a:tc>
                <a:tc>
                  <a:txBody>
                    <a:bodyPr/>
                    <a:lstStyle/>
                    <a:p>
                      <a:pPr algn="ctr" fontAlgn="b"/>
                      <a:endParaRPr lang="en-US" sz="800" b="0" i="0" u="none" strike="noStrike">
                        <a:solidFill>
                          <a:srgbClr val="000000"/>
                        </a:solidFill>
                        <a:effectLst/>
                        <a:latin typeface="+mj-lt"/>
                      </a:endParaRPr>
                    </a:p>
                  </a:txBody>
                  <a:tcPr marL="2920" marR="2920" marT="292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mj-lt"/>
                      </a:endParaRPr>
                    </a:p>
                  </a:txBody>
                  <a:tcPr marL="2920" marR="2920" marT="2920" marB="0" anchor="b"/>
                </a:tc>
                <a:extLst>
                  <a:ext uri="{0D108BD9-81ED-4DB2-BD59-A6C34878D82A}">
                    <a16:rowId xmlns:a16="http://schemas.microsoft.com/office/drawing/2014/main" val="2490882043"/>
                  </a:ext>
                </a:extLst>
              </a:tr>
            </a:tbl>
          </a:graphicData>
        </a:graphic>
      </p:graphicFrame>
      <p:sp>
        <p:nvSpPr>
          <p:cNvPr id="9" name="Rectangle: Rounded Corners 8">
            <a:extLst>
              <a:ext uri="{FF2B5EF4-FFF2-40B4-BE49-F238E27FC236}">
                <a16:creationId xmlns:a16="http://schemas.microsoft.com/office/drawing/2014/main" id="{56BF615E-7F0F-4230-B6B0-505264A0056D}"/>
              </a:ext>
            </a:extLst>
          </p:cNvPr>
          <p:cNvSpPr/>
          <p:nvPr/>
        </p:nvSpPr>
        <p:spPr>
          <a:xfrm>
            <a:off x="6061990" y="2473884"/>
            <a:ext cx="480177" cy="36128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142D604-6A58-4C84-A884-997A246CEA64}"/>
              </a:ext>
            </a:extLst>
          </p:cNvPr>
          <p:cNvSpPr/>
          <p:nvPr/>
        </p:nvSpPr>
        <p:spPr>
          <a:xfrm>
            <a:off x="4611965" y="2473884"/>
            <a:ext cx="484924" cy="361283"/>
          </a:xfrm>
          <a:prstGeom prst="roundRect">
            <a:avLst/>
          </a:prstGeom>
          <a:no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5E44BD3-4367-4D2F-B983-EF860941CED2}"/>
              </a:ext>
            </a:extLst>
          </p:cNvPr>
          <p:cNvSpPr/>
          <p:nvPr/>
        </p:nvSpPr>
        <p:spPr>
          <a:xfrm>
            <a:off x="5625235" y="6272386"/>
            <a:ext cx="952922" cy="527205"/>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3.png">
            <a:extLst>
              <a:ext uri="{FF2B5EF4-FFF2-40B4-BE49-F238E27FC236}">
                <a16:creationId xmlns:a16="http://schemas.microsoft.com/office/drawing/2014/main" id="{AB920DF8-0F8F-4AFF-AD34-BA1976AF9FFA}"/>
              </a:ext>
            </a:extLst>
          </p:cNvPr>
          <p:cNvPicPr/>
          <p:nvPr/>
        </p:nvPicPr>
        <p:blipFill>
          <a:blip r:embed="rId2"/>
          <a:srcRect/>
          <a:stretch>
            <a:fillRect/>
          </a:stretch>
        </p:blipFill>
        <p:spPr>
          <a:xfrm>
            <a:off x="7720711" y="331965"/>
            <a:ext cx="4247352" cy="3087415"/>
          </a:xfrm>
          <a:prstGeom prst="rect">
            <a:avLst/>
          </a:prstGeom>
          <a:ln/>
        </p:spPr>
      </p:pic>
      <p:pic>
        <p:nvPicPr>
          <p:cNvPr id="16" name="image4.png">
            <a:extLst>
              <a:ext uri="{FF2B5EF4-FFF2-40B4-BE49-F238E27FC236}">
                <a16:creationId xmlns:a16="http://schemas.microsoft.com/office/drawing/2014/main" id="{CFDF47C3-EE42-4FD2-93B4-1003883FB4E1}"/>
              </a:ext>
            </a:extLst>
          </p:cNvPr>
          <p:cNvPicPr/>
          <p:nvPr/>
        </p:nvPicPr>
        <p:blipFill>
          <a:blip r:embed="rId3"/>
          <a:srcRect/>
          <a:stretch>
            <a:fillRect/>
          </a:stretch>
        </p:blipFill>
        <p:spPr>
          <a:xfrm>
            <a:off x="7720711" y="3592458"/>
            <a:ext cx="4340380" cy="3155197"/>
          </a:xfrm>
          <a:prstGeom prst="rect">
            <a:avLst/>
          </a:prstGeom>
          <a:ln/>
        </p:spPr>
      </p:pic>
      <p:sp>
        <p:nvSpPr>
          <p:cNvPr id="17" name="Rectangle: Rounded Corners 16">
            <a:extLst>
              <a:ext uri="{FF2B5EF4-FFF2-40B4-BE49-F238E27FC236}">
                <a16:creationId xmlns:a16="http://schemas.microsoft.com/office/drawing/2014/main" id="{5BB11D2C-2136-4C65-BBC1-082BE8106076}"/>
              </a:ext>
            </a:extLst>
          </p:cNvPr>
          <p:cNvSpPr/>
          <p:nvPr/>
        </p:nvSpPr>
        <p:spPr>
          <a:xfrm>
            <a:off x="6061990" y="3140765"/>
            <a:ext cx="480177" cy="13119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544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2239</TotalTime>
  <Words>2950</Words>
  <Application>Microsoft Office PowerPoint</Application>
  <PresentationFormat>Widescreen</PresentationFormat>
  <Paragraphs>1292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 Math</vt:lpstr>
      <vt:lpstr>Times New Roman</vt:lpstr>
      <vt:lpstr>Office Theme</vt:lpstr>
      <vt:lpstr>The Independent and Combined Influence of Metropolitan- and Local-Accessibility on Station Boardings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Independent and Combined Influence of Metropolitan Accessibility and Local Pedestrian Environment on Station Boardings</dc:title>
  <dc:creator>Luis E Ramos Santiago</dc:creator>
  <cp:lastModifiedBy>Luis E Ramos Santiago</cp:lastModifiedBy>
  <cp:revision>248</cp:revision>
  <dcterms:created xsi:type="dcterms:W3CDTF">2021-10-22T10:24:05Z</dcterms:created>
  <dcterms:modified xsi:type="dcterms:W3CDTF">2022-02-26T14:08:05Z</dcterms:modified>
</cp:coreProperties>
</file>