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68" r:id="rId5"/>
    <p:sldId id="259" r:id="rId6"/>
    <p:sldId id="269" r:id="rId7"/>
    <p:sldId id="261" r:id="rId8"/>
    <p:sldId id="270" r:id="rId9"/>
    <p:sldId id="262" r:id="rId10"/>
    <p:sldId id="263" r:id="rId11"/>
    <p:sldId id="264" r:id="rId12"/>
    <p:sldId id="265" r:id="rId13"/>
    <p:sldId id="266"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p:scale>
          <a:sx n="87" d="100"/>
          <a:sy n="87" d="100"/>
        </p:scale>
        <p:origin x="-2704" y="2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7660AD-9CCB-4265-87C2-734F2D72B8B7}"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4B272-7FC1-4388-B3D5-F5FD9CA9C49B}" type="slidenum">
              <a:rPr lang="en-US" smtClean="0"/>
              <a:t>‹#›</a:t>
            </a:fld>
            <a:endParaRPr lang="en-US"/>
          </a:p>
        </p:txBody>
      </p:sp>
    </p:spTree>
    <p:extLst>
      <p:ext uri="{BB962C8B-B14F-4D97-AF65-F5344CB8AC3E}">
        <p14:creationId xmlns:p14="http://schemas.microsoft.com/office/powerpoint/2010/main" val="3768315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7660AD-9CCB-4265-87C2-734F2D72B8B7}"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4B272-7FC1-4388-B3D5-F5FD9CA9C49B}" type="slidenum">
              <a:rPr lang="en-US" smtClean="0"/>
              <a:t>‹#›</a:t>
            </a:fld>
            <a:endParaRPr lang="en-US"/>
          </a:p>
        </p:txBody>
      </p:sp>
    </p:spTree>
    <p:extLst>
      <p:ext uri="{BB962C8B-B14F-4D97-AF65-F5344CB8AC3E}">
        <p14:creationId xmlns:p14="http://schemas.microsoft.com/office/powerpoint/2010/main" val="710053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7660AD-9CCB-4265-87C2-734F2D72B8B7}"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4B272-7FC1-4388-B3D5-F5FD9CA9C49B}" type="slidenum">
              <a:rPr lang="en-US" smtClean="0"/>
              <a:t>‹#›</a:t>
            </a:fld>
            <a:endParaRPr lang="en-US"/>
          </a:p>
        </p:txBody>
      </p:sp>
    </p:spTree>
    <p:extLst>
      <p:ext uri="{BB962C8B-B14F-4D97-AF65-F5344CB8AC3E}">
        <p14:creationId xmlns:p14="http://schemas.microsoft.com/office/powerpoint/2010/main" val="1068262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7660AD-9CCB-4265-87C2-734F2D72B8B7}"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4B272-7FC1-4388-B3D5-F5FD9CA9C49B}" type="slidenum">
              <a:rPr lang="en-US" smtClean="0"/>
              <a:t>‹#›</a:t>
            </a:fld>
            <a:endParaRPr lang="en-US"/>
          </a:p>
        </p:txBody>
      </p:sp>
    </p:spTree>
    <p:extLst>
      <p:ext uri="{BB962C8B-B14F-4D97-AF65-F5344CB8AC3E}">
        <p14:creationId xmlns:p14="http://schemas.microsoft.com/office/powerpoint/2010/main" val="1295569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7660AD-9CCB-4265-87C2-734F2D72B8B7}"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4B272-7FC1-4388-B3D5-F5FD9CA9C49B}" type="slidenum">
              <a:rPr lang="en-US" smtClean="0"/>
              <a:t>‹#›</a:t>
            </a:fld>
            <a:endParaRPr lang="en-US"/>
          </a:p>
        </p:txBody>
      </p:sp>
    </p:spTree>
    <p:extLst>
      <p:ext uri="{BB962C8B-B14F-4D97-AF65-F5344CB8AC3E}">
        <p14:creationId xmlns:p14="http://schemas.microsoft.com/office/powerpoint/2010/main" val="2281195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7660AD-9CCB-4265-87C2-734F2D72B8B7}"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4B272-7FC1-4388-B3D5-F5FD9CA9C49B}" type="slidenum">
              <a:rPr lang="en-US" smtClean="0"/>
              <a:t>‹#›</a:t>
            </a:fld>
            <a:endParaRPr lang="en-US"/>
          </a:p>
        </p:txBody>
      </p:sp>
    </p:spTree>
    <p:extLst>
      <p:ext uri="{BB962C8B-B14F-4D97-AF65-F5344CB8AC3E}">
        <p14:creationId xmlns:p14="http://schemas.microsoft.com/office/powerpoint/2010/main" val="1862188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7660AD-9CCB-4265-87C2-734F2D72B8B7}" type="datetimeFigureOut">
              <a:rPr lang="en-US" smtClean="0"/>
              <a:t>2/25/2022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B4B272-7FC1-4388-B3D5-F5FD9CA9C49B}" type="slidenum">
              <a:rPr lang="en-US" smtClean="0"/>
              <a:t>‹#›</a:t>
            </a:fld>
            <a:endParaRPr lang="en-US"/>
          </a:p>
        </p:txBody>
      </p:sp>
    </p:spTree>
    <p:extLst>
      <p:ext uri="{BB962C8B-B14F-4D97-AF65-F5344CB8AC3E}">
        <p14:creationId xmlns:p14="http://schemas.microsoft.com/office/powerpoint/2010/main" val="1033100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7660AD-9CCB-4265-87C2-734F2D72B8B7}" type="datetimeFigureOut">
              <a:rPr lang="en-US" smtClean="0"/>
              <a:t>2/25/2022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B4B272-7FC1-4388-B3D5-F5FD9CA9C49B}" type="slidenum">
              <a:rPr lang="en-US" smtClean="0"/>
              <a:t>‹#›</a:t>
            </a:fld>
            <a:endParaRPr lang="en-US"/>
          </a:p>
        </p:txBody>
      </p:sp>
    </p:spTree>
    <p:extLst>
      <p:ext uri="{BB962C8B-B14F-4D97-AF65-F5344CB8AC3E}">
        <p14:creationId xmlns:p14="http://schemas.microsoft.com/office/powerpoint/2010/main" val="3678608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7660AD-9CCB-4265-87C2-734F2D72B8B7}" type="datetimeFigureOut">
              <a:rPr lang="en-US" smtClean="0"/>
              <a:t>2/25/2022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B4B272-7FC1-4388-B3D5-F5FD9CA9C49B}" type="slidenum">
              <a:rPr lang="en-US" smtClean="0"/>
              <a:t>‹#›</a:t>
            </a:fld>
            <a:endParaRPr lang="en-US"/>
          </a:p>
        </p:txBody>
      </p:sp>
    </p:spTree>
    <p:extLst>
      <p:ext uri="{BB962C8B-B14F-4D97-AF65-F5344CB8AC3E}">
        <p14:creationId xmlns:p14="http://schemas.microsoft.com/office/powerpoint/2010/main" val="526698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7660AD-9CCB-4265-87C2-734F2D72B8B7}"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4B272-7FC1-4388-B3D5-F5FD9CA9C49B}" type="slidenum">
              <a:rPr lang="en-US" smtClean="0"/>
              <a:t>‹#›</a:t>
            </a:fld>
            <a:endParaRPr lang="en-US"/>
          </a:p>
        </p:txBody>
      </p:sp>
    </p:spTree>
    <p:extLst>
      <p:ext uri="{BB962C8B-B14F-4D97-AF65-F5344CB8AC3E}">
        <p14:creationId xmlns:p14="http://schemas.microsoft.com/office/powerpoint/2010/main" val="1185333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7660AD-9CCB-4265-87C2-734F2D72B8B7}"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4B272-7FC1-4388-B3D5-F5FD9CA9C49B}" type="slidenum">
              <a:rPr lang="en-US" smtClean="0"/>
              <a:t>‹#›</a:t>
            </a:fld>
            <a:endParaRPr lang="en-US"/>
          </a:p>
        </p:txBody>
      </p:sp>
    </p:spTree>
    <p:extLst>
      <p:ext uri="{BB962C8B-B14F-4D97-AF65-F5344CB8AC3E}">
        <p14:creationId xmlns:p14="http://schemas.microsoft.com/office/powerpoint/2010/main" val="2865283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7660AD-9CCB-4265-87C2-734F2D72B8B7}" type="datetimeFigureOut">
              <a:rPr lang="en-US" smtClean="0"/>
              <a:t>2/25/2022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B4B272-7FC1-4388-B3D5-F5FD9CA9C49B}" type="slidenum">
              <a:rPr lang="en-US" smtClean="0"/>
              <a:t>‹#›</a:t>
            </a:fld>
            <a:endParaRPr lang="en-US"/>
          </a:p>
        </p:txBody>
      </p:sp>
    </p:spTree>
    <p:extLst>
      <p:ext uri="{BB962C8B-B14F-4D97-AF65-F5344CB8AC3E}">
        <p14:creationId xmlns:p14="http://schemas.microsoft.com/office/powerpoint/2010/main" val="172274660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88C8-7E70-41EF-8166-9F5B88FC2BA9}"/>
              </a:ext>
            </a:extLst>
          </p:cNvPr>
          <p:cNvSpPr>
            <a:spLocks noGrp="1"/>
          </p:cNvSpPr>
          <p:nvPr>
            <p:ph type="ctrTitle"/>
          </p:nvPr>
        </p:nvSpPr>
        <p:spPr/>
        <p:txBody>
          <a:bodyPr/>
          <a:lstStyle/>
          <a:p>
            <a:r>
              <a:rPr lang="en-US" dirty="0"/>
              <a:t>Making Oil Digital</a:t>
            </a:r>
          </a:p>
        </p:txBody>
      </p:sp>
      <p:sp>
        <p:nvSpPr>
          <p:cNvPr id="3" name="Subtitle 2">
            <a:extLst>
              <a:ext uri="{FF2B5EF4-FFF2-40B4-BE49-F238E27FC236}">
                <a16:creationId xmlns:a16="http://schemas.microsoft.com/office/drawing/2014/main" id="{BD37B7F3-C0D6-4F51-9B7C-6C39AEA07984}"/>
              </a:ext>
            </a:extLst>
          </p:cNvPr>
          <p:cNvSpPr>
            <a:spLocks noGrp="1"/>
          </p:cNvSpPr>
          <p:nvPr>
            <p:ph type="subTitle" idx="1"/>
          </p:nvPr>
        </p:nvSpPr>
        <p:spPr/>
        <p:txBody>
          <a:bodyPr/>
          <a:lstStyle/>
          <a:p>
            <a:r>
              <a:rPr lang="en-US" dirty="0"/>
              <a:t>John Kendall</a:t>
            </a:r>
          </a:p>
          <a:p>
            <a:r>
              <a:rPr lang="en-US" dirty="0"/>
              <a:t>U Minnesota</a:t>
            </a:r>
          </a:p>
        </p:txBody>
      </p:sp>
    </p:spTree>
    <p:extLst>
      <p:ext uri="{BB962C8B-B14F-4D97-AF65-F5344CB8AC3E}">
        <p14:creationId xmlns:p14="http://schemas.microsoft.com/office/powerpoint/2010/main" val="3330695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A1E0707-4985-454B-ACE0-4855BB558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4C5622A-F44B-42ED-8415-2CD6B52ED415}"/>
              </a:ext>
            </a:extLst>
          </p:cNvPr>
          <p:cNvSpPr>
            <a:spLocks noGrp="1"/>
          </p:cNvSpPr>
          <p:nvPr>
            <p:ph type="title"/>
          </p:nvPr>
        </p:nvSpPr>
        <p:spPr>
          <a:xfrm>
            <a:off x="733427" y="609599"/>
            <a:ext cx="3686174" cy="1322888"/>
          </a:xfrm>
        </p:spPr>
        <p:txBody>
          <a:bodyPr>
            <a:normAutofit/>
          </a:bodyPr>
          <a:lstStyle/>
          <a:p>
            <a:r>
              <a:rPr lang="en-US" dirty="0"/>
              <a:t>Yuk Hui</a:t>
            </a:r>
          </a:p>
        </p:txBody>
      </p:sp>
      <p:sp>
        <p:nvSpPr>
          <p:cNvPr id="5130" name="Content Placeholder 5129">
            <a:extLst>
              <a:ext uri="{FF2B5EF4-FFF2-40B4-BE49-F238E27FC236}">
                <a16:creationId xmlns:a16="http://schemas.microsoft.com/office/drawing/2014/main" id="{DE618727-ADF9-454F-98D7-5AC51EF091CE}"/>
              </a:ext>
            </a:extLst>
          </p:cNvPr>
          <p:cNvSpPr>
            <a:spLocks noGrp="1"/>
          </p:cNvSpPr>
          <p:nvPr>
            <p:ph idx="1"/>
          </p:nvPr>
        </p:nvSpPr>
        <p:spPr>
          <a:xfrm>
            <a:off x="733427" y="2194101"/>
            <a:ext cx="3543298" cy="3973337"/>
          </a:xfrm>
        </p:spPr>
        <p:txBody>
          <a:bodyPr>
            <a:normAutofit lnSpcReduction="10000"/>
          </a:bodyPr>
          <a:lstStyle/>
          <a:p>
            <a:r>
              <a:rPr lang="en-US" sz="2000" dirty="0"/>
              <a:t>Anti-substantialism</a:t>
            </a:r>
          </a:p>
          <a:p>
            <a:r>
              <a:rPr lang="en-US" sz="2000" dirty="0"/>
              <a:t>Relational ontology, drawing on Heidegger, </a:t>
            </a:r>
            <a:r>
              <a:rPr lang="en-US" sz="2000" dirty="0" err="1"/>
              <a:t>Stiegler</a:t>
            </a:r>
            <a:r>
              <a:rPr lang="en-US" sz="2000" dirty="0"/>
              <a:t>, and </a:t>
            </a:r>
            <a:r>
              <a:rPr lang="en-US" sz="2000" dirty="0" err="1"/>
              <a:t>Simondon</a:t>
            </a:r>
            <a:endParaRPr lang="en-US" sz="2000" dirty="0"/>
          </a:p>
          <a:p>
            <a:r>
              <a:rPr lang="en-US" sz="2000" dirty="0"/>
              <a:t>Renewal of the critical project of Kant in light of cybernetics, as “new condition for philosophizing”</a:t>
            </a:r>
          </a:p>
          <a:p>
            <a:r>
              <a:rPr lang="en-US" sz="2000" dirty="0" err="1"/>
              <a:t>Cosmotechnics</a:t>
            </a:r>
            <a:r>
              <a:rPr lang="en-US" sz="2000" dirty="0"/>
              <a:t> emerges from this philosophical inquiry, from QCT in China, now in conversation with decolonial thought</a:t>
            </a:r>
          </a:p>
        </p:txBody>
      </p:sp>
      <p:pic>
        <p:nvPicPr>
          <p:cNvPr id="5122" name="Picture 2" descr="Recursivity and Contingency – Digital Milieu">
            <a:extLst>
              <a:ext uri="{FF2B5EF4-FFF2-40B4-BE49-F238E27FC236}">
                <a16:creationId xmlns:a16="http://schemas.microsoft.com/office/drawing/2014/main" id="{65F52059-D739-43AB-AE7E-DC69C680882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39138" y="1180164"/>
            <a:ext cx="2828925" cy="449767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On the Existence of Digital Objects — University of Minnesota Press">
            <a:extLst>
              <a:ext uri="{FF2B5EF4-FFF2-40B4-BE49-F238E27FC236}">
                <a16:creationId xmlns:a16="http://schemas.microsoft.com/office/drawing/2014/main" id="{CEF1B535-833D-4349-8E43-47E2CFC8AFB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73211" y="1236035"/>
            <a:ext cx="2828925" cy="4385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137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D597D-04AB-4CB2-9A16-39DC287D1D4E}"/>
              </a:ext>
            </a:extLst>
          </p:cNvPr>
          <p:cNvSpPr>
            <a:spLocks noGrp="1"/>
          </p:cNvSpPr>
          <p:nvPr>
            <p:ph type="title"/>
          </p:nvPr>
        </p:nvSpPr>
        <p:spPr/>
        <p:txBody>
          <a:bodyPr/>
          <a:lstStyle/>
          <a:p>
            <a:pPr algn="ctr"/>
            <a:r>
              <a:rPr lang="en-US" dirty="0"/>
              <a:t>Antinomy of Technology</a:t>
            </a:r>
          </a:p>
        </p:txBody>
      </p:sp>
      <p:sp>
        <p:nvSpPr>
          <p:cNvPr id="3" name="Content Placeholder 2">
            <a:extLst>
              <a:ext uri="{FF2B5EF4-FFF2-40B4-BE49-F238E27FC236}">
                <a16:creationId xmlns:a16="http://schemas.microsoft.com/office/drawing/2014/main" id="{677CA730-2173-4CBA-82B4-71C8D30A26D5}"/>
              </a:ext>
            </a:extLst>
          </p:cNvPr>
          <p:cNvSpPr>
            <a:spLocks noGrp="1"/>
          </p:cNvSpPr>
          <p:nvPr>
            <p:ph idx="1"/>
          </p:nvPr>
        </p:nvSpPr>
        <p:spPr/>
        <p:txBody>
          <a:bodyPr>
            <a:normAutofit lnSpcReduction="10000"/>
          </a:bodyPr>
          <a:lstStyle/>
          <a:p>
            <a:r>
              <a:rPr lang="en-US" dirty="0"/>
              <a:t>Thesis: technology is universal anthropological condition (</a:t>
            </a:r>
            <a:r>
              <a:rPr lang="en-US" dirty="0" err="1"/>
              <a:t>Stiegler</a:t>
            </a:r>
            <a:r>
              <a:rPr lang="en-US" dirty="0"/>
              <a:t>, Leroi-</a:t>
            </a:r>
            <a:r>
              <a:rPr lang="en-US" dirty="0" err="1"/>
              <a:t>Gourhan</a:t>
            </a:r>
            <a:r>
              <a:rPr lang="en-US" dirty="0"/>
              <a:t>)</a:t>
            </a:r>
          </a:p>
          <a:p>
            <a:endParaRPr lang="en-US" dirty="0"/>
          </a:p>
          <a:p>
            <a:r>
              <a:rPr lang="en-US" dirty="0"/>
              <a:t>Antithesis: technology is not universal; it is an </a:t>
            </a:r>
            <a:r>
              <a:rPr lang="en-US" dirty="0" err="1"/>
              <a:t>equivocable</a:t>
            </a:r>
            <a:r>
              <a:rPr lang="en-US" dirty="0"/>
              <a:t> index of ontological (or cosmological) difference (</a:t>
            </a:r>
            <a:r>
              <a:rPr lang="en-US" dirty="0" err="1"/>
              <a:t>Viverios</a:t>
            </a:r>
            <a:r>
              <a:rPr lang="en-US" dirty="0"/>
              <a:t> de Castro)</a:t>
            </a:r>
          </a:p>
          <a:p>
            <a:endParaRPr lang="en-US" dirty="0"/>
          </a:p>
          <a:p>
            <a:r>
              <a:rPr lang="en-US" dirty="0"/>
              <a:t>“</a:t>
            </a:r>
            <a:r>
              <a:rPr lang="en-US" dirty="0" err="1"/>
              <a:t>Cosmotechnics</a:t>
            </a:r>
            <a:r>
              <a:rPr lang="en-US" dirty="0"/>
              <a:t>” is displacement of this antinomy; does not ‘end’ modern technology but assumes its ubiquity so as to “bifurcate” its constitutive technical practices in their re-attachment to other cosmological-moral orders.</a:t>
            </a:r>
          </a:p>
        </p:txBody>
      </p:sp>
    </p:spTree>
    <p:extLst>
      <p:ext uri="{BB962C8B-B14F-4D97-AF65-F5344CB8AC3E}">
        <p14:creationId xmlns:p14="http://schemas.microsoft.com/office/powerpoint/2010/main" val="1315366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160C3-129B-4624-80EB-5C1E4F8F7CFE}"/>
              </a:ext>
            </a:extLst>
          </p:cNvPr>
          <p:cNvSpPr>
            <a:spLocks noGrp="1"/>
          </p:cNvSpPr>
          <p:nvPr>
            <p:ph type="title"/>
          </p:nvPr>
        </p:nvSpPr>
        <p:spPr/>
        <p:txBody>
          <a:bodyPr/>
          <a:lstStyle/>
          <a:p>
            <a:pPr algn="ctr"/>
            <a:r>
              <a:rPr lang="en-US" dirty="0"/>
              <a:t>Missing: Labor and Capital</a:t>
            </a:r>
          </a:p>
        </p:txBody>
      </p:sp>
      <p:sp>
        <p:nvSpPr>
          <p:cNvPr id="3" name="Content Placeholder 2">
            <a:extLst>
              <a:ext uri="{FF2B5EF4-FFF2-40B4-BE49-F238E27FC236}">
                <a16:creationId xmlns:a16="http://schemas.microsoft.com/office/drawing/2014/main" id="{70CD2E44-DE82-4A72-B621-848AA6125A13}"/>
              </a:ext>
            </a:extLst>
          </p:cNvPr>
          <p:cNvSpPr>
            <a:spLocks noGrp="1"/>
          </p:cNvSpPr>
          <p:nvPr>
            <p:ph idx="1"/>
          </p:nvPr>
        </p:nvSpPr>
        <p:spPr/>
        <p:txBody>
          <a:bodyPr>
            <a:normAutofit lnSpcReduction="10000"/>
          </a:bodyPr>
          <a:lstStyle/>
          <a:p>
            <a:r>
              <a:rPr lang="en-US" dirty="0"/>
              <a:t>“Critique of capitalism is fundamentally a critique of technology” (Hui, R&amp;C)</a:t>
            </a:r>
          </a:p>
          <a:p>
            <a:endParaRPr lang="en-US" dirty="0"/>
          </a:p>
          <a:p>
            <a:r>
              <a:rPr lang="en-US" dirty="0"/>
              <a:t>Marxism: ‘modern technology’ is reification of capitalist </a:t>
            </a:r>
            <a:r>
              <a:rPr lang="en-US"/>
              <a:t>science in </a:t>
            </a:r>
            <a:r>
              <a:rPr lang="en-US" dirty="0"/>
              <a:t>machinery, which informs or “modulates” surplus labor in order to increase extraction of relative surplus value (cf. </a:t>
            </a:r>
            <a:r>
              <a:rPr lang="en-US" dirty="0" err="1"/>
              <a:t>Pasquinelli</a:t>
            </a:r>
            <a:r>
              <a:rPr lang="en-US" dirty="0"/>
              <a:t>)</a:t>
            </a:r>
          </a:p>
          <a:p>
            <a:endParaRPr lang="en-US" dirty="0"/>
          </a:p>
          <a:p>
            <a:r>
              <a:rPr lang="en-US" dirty="0"/>
              <a:t>Marxist critique of </a:t>
            </a:r>
            <a:r>
              <a:rPr lang="en-US" dirty="0" err="1"/>
              <a:t>cosmotechnics</a:t>
            </a:r>
            <a:r>
              <a:rPr lang="en-US" dirty="0"/>
              <a:t>: ‘pluralism,’ whether cultural, ontological, or technological, is the negative expression of the false universalism of the value-form.</a:t>
            </a:r>
          </a:p>
        </p:txBody>
      </p:sp>
    </p:spTree>
    <p:extLst>
      <p:ext uri="{BB962C8B-B14F-4D97-AF65-F5344CB8AC3E}">
        <p14:creationId xmlns:p14="http://schemas.microsoft.com/office/powerpoint/2010/main" val="4066737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FB6D3-6CD5-4D10-9424-2D5AF7A832C3}"/>
              </a:ext>
            </a:extLst>
          </p:cNvPr>
          <p:cNvSpPr>
            <a:spLocks noGrp="1"/>
          </p:cNvSpPr>
          <p:nvPr>
            <p:ph type="title"/>
          </p:nvPr>
        </p:nvSpPr>
        <p:spPr/>
        <p:txBody>
          <a:bodyPr/>
          <a:lstStyle/>
          <a:p>
            <a:pPr algn="ctr"/>
            <a:r>
              <a:rPr lang="en-US" dirty="0"/>
              <a:t>Limits to </a:t>
            </a:r>
            <a:r>
              <a:rPr lang="en-US" dirty="0" err="1"/>
              <a:t>cosmotechnics</a:t>
            </a:r>
            <a:endParaRPr lang="en-US" dirty="0"/>
          </a:p>
        </p:txBody>
      </p:sp>
      <p:sp>
        <p:nvSpPr>
          <p:cNvPr id="3" name="Content Placeholder 2">
            <a:extLst>
              <a:ext uri="{FF2B5EF4-FFF2-40B4-BE49-F238E27FC236}">
                <a16:creationId xmlns:a16="http://schemas.microsoft.com/office/drawing/2014/main" id="{BEEA34FB-02F1-4FFD-A708-87D9099B9003}"/>
              </a:ext>
            </a:extLst>
          </p:cNvPr>
          <p:cNvSpPr>
            <a:spLocks noGrp="1"/>
          </p:cNvSpPr>
          <p:nvPr>
            <p:ph idx="1"/>
          </p:nvPr>
        </p:nvSpPr>
        <p:spPr/>
        <p:txBody>
          <a:bodyPr>
            <a:normAutofit fontScale="85000" lnSpcReduction="20000"/>
          </a:bodyPr>
          <a:lstStyle/>
          <a:p>
            <a:r>
              <a:rPr lang="en-US" dirty="0"/>
              <a:t>Ultimately inadequate expression of heterogeny which simply disavows in “bifurcations” the universal class it already implies negatively, rather than negating the negation in dialectical movement of labor, i.e. class struggle.</a:t>
            </a:r>
          </a:p>
          <a:p>
            <a:endParaRPr lang="en-US" dirty="0"/>
          </a:p>
          <a:p>
            <a:r>
              <a:rPr lang="en-US" dirty="0"/>
              <a:t>Proposal, against </a:t>
            </a:r>
            <a:r>
              <a:rPr lang="en-US" dirty="0" err="1"/>
              <a:t>cosmotechnics</a:t>
            </a:r>
            <a:r>
              <a:rPr lang="en-US" dirty="0"/>
              <a:t>, to reintroduce social individual, which results from engagement of labor not in re-attachment to ‘cosmological orders’ but in determinate negation of its own conditions of existence; and, in particular, in the development of collective, practical consciousness—general intellect.</a:t>
            </a:r>
          </a:p>
          <a:p>
            <a:endParaRPr lang="en-US" dirty="0"/>
          </a:p>
          <a:p>
            <a:r>
              <a:rPr lang="en-US" dirty="0"/>
              <a:t>In this way to </a:t>
            </a:r>
            <a:r>
              <a:rPr lang="en-US" i="1" dirty="0"/>
              <a:t>autonomize</a:t>
            </a:r>
            <a:r>
              <a:rPr lang="en-US" dirty="0"/>
              <a:t> information and communication technologies, in so doing bring about the practical re-evaluation of ICT—not just what makes things worth producing, but knowledge worth knowing, and life worth living (cf. </a:t>
            </a:r>
            <a:r>
              <a:rPr lang="en-US" dirty="0" err="1"/>
              <a:t>Lemmens</a:t>
            </a:r>
            <a:r>
              <a:rPr lang="en-US" dirty="0"/>
              <a:t>).</a:t>
            </a:r>
          </a:p>
          <a:p>
            <a:endParaRPr lang="en-US" dirty="0"/>
          </a:p>
          <a:p>
            <a:endParaRPr lang="en-US" dirty="0"/>
          </a:p>
        </p:txBody>
      </p:sp>
    </p:spTree>
    <p:extLst>
      <p:ext uri="{BB962C8B-B14F-4D97-AF65-F5344CB8AC3E}">
        <p14:creationId xmlns:p14="http://schemas.microsoft.com/office/powerpoint/2010/main" val="2385687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CDC38-7FBE-413E-973D-A907112A933F}"/>
              </a:ext>
            </a:extLst>
          </p:cNvPr>
          <p:cNvSpPr>
            <a:spLocks noGrp="1"/>
          </p:cNvSpPr>
          <p:nvPr>
            <p:ph type="title"/>
          </p:nvPr>
        </p:nvSpPr>
        <p:spPr/>
        <p:txBody>
          <a:bodyPr/>
          <a:lstStyle/>
          <a:p>
            <a:pPr algn="ctr"/>
            <a:r>
              <a:rPr lang="en-US" dirty="0"/>
              <a:t>Digital oilfield from perspective of labor</a:t>
            </a:r>
          </a:p>
        </p:txBody>
      </p:sp>
      <p:sp>
        <p:nvSpPr>
          <p:cNvPr id="3" name="Content Placeholder 2">
            <a:extLst>
              <a:ext uri="{FF2B5EF4-FFF2-40B4-BE49-F238E27FC236}">
                <a16:creationId xmlns:a16="http://schemas.microsoft.com/office/drawing/2014/main" id="{2F4642D3-9F88-4A2E-8E10-9773453F4E0D}"/>
              </a:ext>
            </a:extLst>
          </p:cNvPr>
          <p:cNvSpPr>
            <a:spLocks noGrp="1"/>
          </p:cNvSpPr>
          <p:nvPr>
            <p:ph idx="1"/>
          </p:nvPr>
        </p:nvSpPr>
        <p:spPr/>
        <p:txBody>
          <a:bodyPr>
            <a:normAutofit fontScale="92500" lnSpcReduction="20000"/>
          </a:bodyPr>
          <a:lstStyle/>
          <a:p>
            <a:r>
              <a:rPr lang="en-US" dirty="0"/>
              <a:t>Expresses present boundary condition of practical consciousness of labor – to regard not only its social being but now also the ground beneath its feet as an abstract probabilistic reality it is compelled by value-form to really reproduce—namely, in the wholesale liquidation of the Earth.</a:t>
            </a:r>
          </a:p>
          <a:p>
            <a:endParaRPr lang="en-US" dirty="0"/>
          </a:p>
          <a:p>
            <a:r>
              <a:rPr lang="en-US" dirty="0"/>
              <a:t>Heidegger’s QCT is a critique of reification also, yes, but not from the perspective of labor; Hui follows suit.</a:t>
            </a:r>
          </a:p>
          <a:p>
            <a:endParaRPr lang="en-US" dirty="0"/>
          </a:p>
          <a:p>
            <a:r>
              <a:rPr lang="en-US" dirty="0"/>
              <a:t>“Eco-Leninism” risks repeating tired Soviet scientism if it does not compel revolutionary transformation of scientific consciousness in and for itself, resolving rift between “algorithmic” and “folk knowledge” (</a:t>
            </a:r>
            <a:r>
              <a:rPr lang="en-US" dirty="0" err="1"/>
              <a:t>Arboleda</a:t>
            </a:r>
            <a:r>
              <a:rPr lang="en-US" dirty="0"/>
              <a:t>)</a:t>
            </a:r>
          </a:p>
          <a:p>
            <a:pPr lvl="1"/>
            <a:r>
              <a:rPr lang="en-US" dirty="0"/>
              <a:t>And introduce autonomy of the social individual: restoration of social consciousness to the practical, determinate mediation of its own sensuous objectivity.</a:t>
            </a:r>
          </a:p>
        </p:txBody>
      </p:sp>
    </p:spTree>
    <p:extLst>
      <p:ext uri="{BB962C8B-B14F-4D97-AF65-F5344CB8AC3E}">
        <p14:creationId xmlns:p14="http://schemas.microsoft.com/office/powerpoint/2010/main" val="1052485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3D3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6" descr="Technologies for Autonomous Oil and Gas Production">
            <a:extLst>
              <a:ext uri="{FF2B5EF4-FFF2-40B4-BE49-F238E27FC236}">
                <a16:creationId xmlns:a16="http://schemas.microsoft.com/office/drawing/2014/main" id="{A888300B-62BD-4F95-AD3F-592966BF58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692150"/>
            <a:ext cx="5459413" cy="2573338"/>
          </a:xfrm>
          <a:prstGeom prst="rect">
            <a:avLst/>
          </a:prstGeom>
          <a:extLst>
            <a:ext uri="{909E8E84-426E-40DD-AFC4-6F175D3DCCD1}">
              <a14:hiddenFill xmlns:a14="http://schemas.microsoft.com/office/drawing/2010/main">
                <a:solidFill>
                  <a:srgbClr val="FFFFFF"/>
                </a:solidFill>
              </a14:hiddenFill>
            </a:ext>
          </a:extLst>
        </p:spPr>
      </p:pic>
      <p:pic>
        <p:nvPicPr>
          <p:cNvPr id="1026" name="Picture 2" descr="OGUK issues findings from digitalization survey | Offshore">
            <a:extLst>
              <a:ext uri="{FF2B5EF4-FFF2-40B4-BE49-F238E27FC236}">
                <a16:creationId xmlns:a16="http://schemas.microsoft.com/office/drawing/2014/main" id="{EFDA24AB-2EF9-4345-87C1-E642EE1D21D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096000" y="3332163"/>
            <a:ext cx="5459413" cy="2833688"/>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5745033-DA37-4062-A375-35D9D8706A1F}"/>
              </a:ext>
            </a:extLst>
          </p:cNvPr>
          <p:cNvSpPr>
            <a:spLocks noGrp="1"/>
          </p:cNvSpPr>
          <p:nvPr>
            <p:ph type="title"/>
          </p:nvPr>
        </p:nvSpPr>
        <p:spPr>
          <a:xfrm>
            <a:off x="621629" y="640080"/>
            <a:ext cx="4225290" cy="5578816"/>
          </a:xfrm>
        </p:spPr>
        <p:txBody>
          <a:bodyPr vert="horz" lIns="91440" tIns="45720" rIns="91440" bIns="45720" rtlCol="0" anchor="ctr">
            <a:normAutofit/>
          </a:bodyPr>
          <a:lstStyle/>
          <a:p>
            <a:pPr algn="ctr"/>
            <a:r>
              <a:rPr lang="en-US" kern="1200">
                <a:solidFill>
                  <a:srgbClr val="FFFFFF"/>
                </a:solidFill>
                <a:latin typeface="+mj-lt"/>
                <a:ea typeface="+mj-ea"/>
                <a:cs typeface="+mj-cs"/>
              </a:rPr>
              <a:t>The Digital Oilfield</a:t>
            </a:r>
          </a:p>
        </p:txBody>
      </p:sp>
    </p:spTree>
    <p:extLst>
      <p:ext uri="{BB962C8B-B14F-4D97-AF65-F5344CB8AC3E}">
        <p14:creationId xmlns:p14="http://schemas.microsoft.com/office/powerpoint/2010/main" val="2931585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Content Placeholder 6">
            <a:extLst>
              <a:ext uri="{FF2B5EF4-FFF2-40B4-BE49-F238E27FC236}">
                <a16:creationId xmlns:a16="http://schemas.microsoft.com/office/drawing/2014/main" id="{E919F148-3E04-4E26-AC87-F9D7DB5EE29F}"/>
              </a:ext>
            </a:extLst>
          </p:cNvPr>
          <p:cNvSpPr>
            <a:spLocks noGrp="1"/>
          </p:cNvSpPr>
          <p:nvPr>
            <p:ph idx="1"/>
          </p:nvPr>
        </p:nvSpPr>
        <p:spPr/>
        <p:txBody>
          <a:bodyPr/>
          <a:lstStyle/>
          <a:p>
            <a:endParaRPr lang="en-US"/>
          </a:p>
        </p:txBody>
      </p:sp>
      <p:pic>
        <p:nvPicPr>
          <p:cNvPr id="17" name="Picture 16">
            <a:extLst>
              <a:ext uri="{FF2B5EF4-FFF2-40B4-BE49-F238E27FC236}">
                <a16:creationId xmlns:a16="http://schemas.microsoft.com/office/drawing/2014/main" id="{42A0AA3D-5A80-44E5-AA8D-11CC19E9647F}"/>
              </a:ext>
            </a:extLst>
          </p:cNvPr>
          <p:cNvPicPr>
            <a:picLocks noChangeAspect="1"/>
          </p:cNvPicPr>
          <p:nvPr/>
        </p:nvPicPr>
        <p:blipFill>
          <a:blip r:embed="rId2"/>
          <a:stretch>
            <a:fillRect/>
          </a:stretch>
        </p:blipFill>
        <p:spPr>
          <a:xfrm>
            <a:off x="516144" y="0"/>
            <a:ext cx="11159711" cy="6858000"/>
          </a:xfrm>
          <a:prstGeom prst="rect">
            <a:avLst/>
          </a:prstGeom>
        </p:spPr>
      </p:pic>
    </p:spTree>
    <p:extLst>
      <p:ext uri="{BB962C8B-B14F-4D97-AF65-F5344CB8AC3E}">
        <p14:creationId xmlns:p14="http://schemas.microsoft.com/office/powerpoint/2010/main" val="1048462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6D898632-9F2E-4D43-8070-8B1E146A78AA}"/>
              </a:ext>
            </a:extLst>
          </p:cNvPr>
          <p:cNvPicPr>
            <a:picLocks noGrp="1" noChangeAspect="1"/>
          </p:cNvPicPr>
          <p:nvPr>
            <p:ph idx="1"/>
          </p:nvPr>
        </p:nvPicPr>
        <p:blipFill>
          <a:blip r:embed="rId2"/>
          <a:stretch>
            <a:fillRect/>
          </a:stretch>
        </p:blipFill>
        <p:spPr>
          <a:xfrm>
            <a:off x="7790615" y="5291784"/>
            <a:ext cx="4077027" cy="964889"/>
          </a:xfrm>
        </p:spPr>
      </p:pic>
      <p:pic>
        <p:nvPicPr>
          <p:cNvPr id="5" name="Picture 4">
            <a:extLst>
              <a:ext uri="{FF2B5EF4-FFF2-40B4-BE49-F238E27FC236}">
                <a16:creationId xmlns:a16="http://schemas.microsoft.com/office/drawing/2014/main" id="{15F4BD76-4D9C-4D3E-8C67-197459C6DF72}"/>
              </a:ext>
            </a:extLst>
          </p:cNvPr>
          <p:cNvPicPr>
            <a:picLocks noChangeAspect="1"/>
          </p:cNvPicPr>
          <p:nvPr/>
        </p:nvPicPr>
        <p:blipFill>
          <a:blip r:embed="rId3"/>
          <a:stretch>
            <a:fillRect/>
          </a:stretch>
        </p:blipFill>
        <p:spPr>
          <a:xfrm>
            <a:off x="171145" y="5457591"/>
            <a:ext cx="7398327" cy="889069"/>
          </a:xfrm>
          <a:prstGeom prst="rect">
            <a:avLst/>
          </a:prstGeom>
        </p:spPr>
      </p:pic>
      <p:pic>
        <p:nvPicPr>
          <p:cNvPr id="7" name="Picture 6">
            <a:extLst>
              <a:ext uri="{FF2B5EF4-FFF2-40B4-BE49-F238E27FC236}">
                <a16:creationId xmlns:a16="http://schemas.microsoft.com/office/drawing/2014/main" id="{A8351739-3A7C-4CC1-9AB4-55AEC6C3EA58}"/>
              </a:ext>
            </a:extLst>
          </p:cNvPr>
          <p:cNvPicPr>
            <a:picLocks noChangeAspect="1"/>
          </p:cNvPicPr>
          <p:nvPr/>
        </p:nvPicPr>
        <p:blipFill>
          <a:blip r:embed="rId4"/>
          <a:stretch>
            <a:fillRect/>
          </a:stretch>
        </p:blipFill>
        <p:spPr>
          <a:xfrm>
            <a:off x="261942" y="4404993"/>
            <a:ext cx="6676740" cy="886791"/>
          </a:xfrm>
          <a:prstGeom prst="rect">
            <a:avLst/>
          </a:prstGeom>
        </p:spPr>
      </p:pic>
      <p:pic>
        <p:nvPicPr>
          <p:cNvPr id="11" name="Picture 10">
            <a:extLst>
              <a:ext uri="{FF2B5EF4-FFF2-40B4-BE49-F238E27FC236}">
                <a16:creationId xmlns:a16="http://schemas.microsoft.com/office/drawing/2014/main" id="{CEFA9863-1E5E-44EA-94C9-1E63A733AB73}"/>
              </a:ext>
            </a:extLst>
          </p:cNvPr>
          <p:cNvPicPr>
            <a:picLocks noChangeAspect="1"/>
          </p:cNvPicPr>
          <p:nvPr/>
        </p:nvPicPr>
        <p:blipFill>
          <a:blip r:embed="rId5"/>
          <a:stretch>
            <a:fillRect/>
          </a:stretch>
        </p:blipFill>
        <p:spPr>
          <a:xfrm>
            <a:off x="767845" y="171227"/>
            <a:ext cx="5394504" cy="3921570"/>
          </a:xfrm>
          <a:prstGeom prst="rect">
            <a:avLst/>
          </a:prstGeom>
        </p:spPr>
      </p:pic>
      <p:pic>
        <p:nvPicPr>
          <p:cNvPr id="13" name="Picture 12">
            <a:extLst>
              <a:ext uri="{FF2B5EF4-FFF2-40B4-BE49-F238E27FC236}">
                <a16:creationId xmlns:a16="http://schemas.microsoft.com/office/drawing/2014/main" id="{03D2B3C6-2D02-47FA-AD5C-979EB5404937}"/>
              </a:ext>
            </a:extLst>
          </p:cNvPr>
          <p:cNvPicPr>
            <a:picLocks noChangeAspect="1"/>
          </p:cNvPicPr>
          <p:nvPr/>
        </p:nvPicPr>
        <p:blipFill>
          <a:blip r:embed="rId6"/>
          <a:stretch>
            <a:fillRect/>
          </a:stretch>
        </p:blipFill>
        <p:spPr>
          <a:xfrm>
            <a:off x="7070870" y="253881"/>
            <a:ext cx="3750519" cy="4770038"/>
          </a:xfrm>
          <a:prstGeom prst="rect">
            <a:avLst/>
          </a:prstGeom>
        </p:spPr>
      </p:pic>
    </p:spTree>
    <p:extLst>
      <p:ext uri="{BB962C8B-B14F-4D97-AF65-F5344CB8AC3E}">
        <p14:creationId xmlns:p14="http://schemas.microsoft.com/office/powerpoint/2010/main" val="2834193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E523A9-1732-49EA-812B-4AD49FD53E15}"/>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a:solidFill>
                  <a:srgbClr val="FFFFFF"/>
                </a:solidFill>
                <a:latin typeface="+mj-lt"/>
                <a:ea typeface="+mj-ea"/>
                <a:cs typeface="+mj-cs"/>
              </a:rPr>
              <a:t>Schlumberger as a data science company</a:t>
            </a:r>
          </a:p>
        </p:txBody>
      </p:sp>
      <p:pic>
        <p:nvPicPr>
          <p:cNvPr id="7" name="Content Placeholder 6">
            <a:extLst>
              <a:ext uri="{FF2B5EF4-FFF2-40B4-BE49-F238E27FC236}">
                <a16:creationId xmlns:a16="http://schemas.microsoft.com/office/drawing/2014/main" id="{D1D66165-5AED-4595-9E88-157D9E84EAD1}"/>
              </a:ext>
            </a:extLst>
          </p:cNvPr>
          <p:cNvPicPr>
            <a:picLocks noGrp="1" noChangeAspect="1"/>
          </p:cNvPicPr>
          <p:nvPr>
            <p:ph idx="1"/>
          </p:nvPr>
        </p:nvPicPr>
        <p:blipFill>
          <a:blip r:embed="rId2"/>
          <a:stretch>
            <a:fillRect/>
          </a:stretch>
        </p:blipFill>
        <p:spPr>
          <a:xfrm>
            <a:off x="4994596" y="643466"/>
            <a:ext cx="6346140" cy="5568739"/>
          </a:xfrm>
          <a:prstGeom prst="rect">
            <a:avLst/>
          </a:prstGeom>
        </p:spPr>
      </p:pic>
      <p:sp>
        <p:nvSpPr>
          <p:cNvPr id="9" name="TextBox 8">
            <a:extLst>
              <a:ext uri="{FF2B5EF4-FFF2-40B4-BE49-F238E27FC236}">
                <a16:creationId xmlns:a16="http://schemas.microsoft.com/office/drawing/2014/main" id="{8447CDED-6F75-4348-B2EB-970C71A4552D}"/>
              </a:ext>
            </a:extLst>
          </p:cNvPr>
          <p:cNvSpPr txBox="1"/>
          <p:nvPr/>
        </p:nvSpPr>
        <p:spPr>
          <a:xfrm>
            <a:off x="5501070" y="6327452"/>
            <a:ext cx="5716222" cy="369332"/>
          </a:xfrm>
          <a:prstGeom prst="rect">
            <a:avLst/>
          </a:prstGeom>
          <a:noFill/>
        </p:spPr>
        <p:txBody>
          <a:bodyPr wrap="square" rtlCol="0">
            <a:spAutoFit/>
          </a:bodyPr>
          <a:lstStyle/>
          <a:p>
            <a:r>
              <a:rPr lang="en-US" dirty="0"/>
              <a:t>https://www.software.slb.com/blog/data-science-for-all</a:t>
            </a:r>
          </a:p>
        </p:txBody>
      </p:sp>
    </p:spTree>
    <p:extLst>
      <p:ext uri="{BB962C8B-B14F-4D97-AF65-F5344CB8AC3E}">
        <p14:creationId xmlns:p14="http://schemas.microsoft.com/office/powerpoint/2010/main" val="238964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Open Subsurface Data Universe™ Forum - Background | The Open Group Website">
            <a:extLst>
              <a:ext uri="{FF2B5EF4-FFF2-40B4-BE49-F238E27FC236}">
                <a16:creationId xmlns:a16="http://schemas.microsoft.com/office/drawing/2014/main" id="{A729D6A4-605A-4E8B-AD3A-5FA669009F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029" y="522373"/>
            <a:ext cx="6096000" cy="27527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he Open Group OSDU™ Forum">
            <a:extLst>
              <a:ext uri="{FF2B5EF4-FFF2-40B4-BE49-F238E27FC236}">
                <a16:creationId xmlns:a16="http://schemas.microsoft.com/office/drawing/2014/main" id="{4EB817ED-E9BA-4043-B812-8DBFD31142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553" y="3368005"/>
            <a:ext cx="4678805" cy="26318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80F8F5C-CA20-4B52-B6DF-DF7B5A31C87D}"/>
              </a:ext>
            </a:extLst>
          </p:cNvPr>
          <p:cNvSpPr txBox="1"/>
          <p:nvPr/>
        </p:nvSpPr>
        <p:spPr>
          <a:xfrm>
            <a:off x="4614377" y="6185647"/>
            <a:ext cx="4959155" cy="646331"/>
          </a:xfrm>
          <a:prstGeom prst="rect">
            <a:avLst/>
          </a:prstGeom>
          <a:noFill/>
        </p:spPr>
        <p:txBody>
          <a:bodyPr wrap="square" rtlCol="0">
            <a:spAutoFit/>
          </a:bodyPr>
          <a:lstStyle/>
          <a:p>
            <a:r>
              <a:rPr lang="en-US" dirty="0"/>
              <a:t>Johan </a:t>
            </a:r>
            <a:r>
              <a:rPr lang="en-US" dirty="0" err="1"/>
              <a:t>Krebbers</a:t>
            </a:r>
            <a:r>
              <a:rPr lang="en-US" dirty="0"/>
              <a:t>, IT CTO of Shell (former); VP IT Innovation at the Open Group – “Data, data, data”</a:t>
            </a:r>
          </a:p>
        </p:txBody>
      </p:sp>
    </p:spTree>
    <p:extLst>
      <p:ext uri="{BB962C8B-B14F-4D97-AF65-F5344CB8AC3E}">
        <p14:creationId xmlns:p14="http://schemas.microsoft.com/office/powerpoint/2010/main" val="1898960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20F8EB-3F44-445A-BBDC-EDE88E77ACAB}"/>
              </a:ext>
            </a:extLst>
          </p:cNvPr>
          <p:cNvPicPr>
            <a:picLocks noChangeAspect="1"/>
          </p:cNvPicPr>
          <p:nvPr/>
        </p:nvPicPr>
        <p:blipFill>
          <a:blip r:embed="rId2"/>
          <a:stretch>
            <a:fillRect/>
          </a:stretch>
        </p:blipFill>
        <p:spPr>
          <a:xfrm>
            <a:off x="3816377" y="1358607"/>
            <a:ext cx="3770812" cy="4449099"/>
          </a:xfrm>
          <a:prstGeom prst="rect">
            <a:avLst/>
          </a:prstGeom>
        </p:spPr>
      </p:pic>
      <p:pic>
        <p:nvPicPr>
          <p:cNvPr id="6" name="Picture 5">
            <a:extLst>
              <a:ext uri="{FF2B5EF4-FFF2-40B4-BE49-F238E27FC236}">
                <a16:creationId xmlns:a16="http://schemas.microsoft.com/office/drawing/2014/main" id="{2ECA656F-1E0F-408F-B4C2-5C9BA920A35A}"/>
              </a:ext>
            </a:extLst>
          </p:cNvPr>
          <p:cNvPicPr>
            <a:picLocks noChangeAspect="1"/>
          </p:cNvPicPr>
          <p:nvPr/>
        </p:nvPicPr>
        <p:blipFill>
          <a:blip r:embed="rId3"/>
          <a:stretch>
            <a:fillRect/>
          </a:stretch>
        </p:blipFill>
        <p:spPr>
          <a:xfrm>
            <a:off x="124598" y="1070874"/>
            <a:ext cx="3610057" cy="4786497"/>
          </a:xfrm>
          <a:prstGeom prst="rect">
            <a:avLst/>
          </a:prstGeom>
        </p:spPr>
      </p:pic>
      <p:sp>
        <p:nvSpPr>
          <p:cNvPr id="7" name="TextBox 6">
            <a:extLst>
              <a:ext uri="{FF2B5EF4-FFF2-40B4-BE49-F238E27FC236}">
                <a16:creationId xmlns:a16="http://schemas.microsoft.com/office/drawing/2014/main" id="{F91FBEB2-7EAB-49B7-8A23-085BC8D354D1}"/>
              </a:ext>
            </a:extLst>
          </p:cNvPr>
          <p:cNvSpPr txBox="1"/>
          <p:nvPr/>
        </p:nvSpPr>
        <p:spPr>
          <a:xfrm>
            <a:off x="3486456" y="213085"/>
            <a:ext cx="5344595" cy="369332"/>
          </a:xfrm>
          <a:prstGeom prst="rect">
            <a:avLst/>
          </a:prstGeom>
          <a:noFill/>
        </p:spPr>
        <p:txBody>
          <a:bodyPr wrap="square" rtlCol="0">
            <a:spAutoFit/>
          </a:bodyPr>
          <a:lstStyle/>
          <a:p>
            <a:pPr algn="ctr"/>
            <a:r>
              <a:rPr lang="en-US" dirty="0"/>
              <a:t>IBM Petroleum Conference, 1953</a:t>
            </a:r>
          </a:p>
        </p:txBody>
      </p:sp>
      <p:pic>
        <p:nvPicPr>
          <p:cNvPr id="9" name="Picture 8" descr="Text&#10;&#10;Description automatically generated">
            <a:extLst>
              <a:ext uri="{FF2B5EF4-FFF2-40B4-BE49-F238E27FC236}">
                <a16:creationId xmlns:a16="http://schemas.microsoft.com/office/drawing/2014/main" id="{40FC118D-6B63-4D89-9210-ECCA67E79155}"/>
              </a:ext>
            </a:extLst>
          </p:cNvPr>
          <p:cNvPicPr>
            <a:picLocks noChangeAspect="1"/>
          </p:cNvPicPr>
          <p:nvPr/>
        </p:nvPicPr>
        <p:blipFill>
          <a:blip r:embed="rId4"/>
          <a:stretch>
            <a:fillRect/>
          </a:stretch>
        </p:blipFill>
        <p:spPr>
          <a:xfrm rot="16200000">
            <a:off x="8803010" y="-63225"/>
            <a:ext cx="2157555" cy="4425753"/>
          </a:xfrm>
          <a:prstGeom prst="rect">
            <a:avLst/>
          </a:prstGeom>
        </p:spPr>
      </p:pic>
      <p:sp>
        <p:nvSpPr>
          <p:cNvPr id="11" name="TextBox 10">
            <a:extLst>
              <a:ext uri="{FF2B5EF4-FFF2-40B4-BE49-F238E27FC236}">
                <a16:creationId xmlns:a16="http://schemas.microsoft.com/office/drawing/2014/main" id="{ECD1C970-6A61-40FA-B603-EBA75ED0B69F}"/>
              </a:ext>
            </a:extLst>
          </p:cNvPr>
          <p:cNvSpPr txBox="1"/>
          <p:nvPr/>
        </p:nvSpPr>
        <p:spPr>
          <a:xfrm>
            <a:off x="8393340" y="3429000"/>
            <a:ext cx="3209025" cy="2031325"/>
          </a:xfrm>
          <a:prstGeom prst="rect">
            <a:avLst/>
          </a:prstGeom>
          <a:noFill/>
        </p:spPr>
        <p:txBody>
          <a:bodyPr wrap="square">
            <a:spAutoFit/>
          </a:bodyPr>
          <a:lstStyle/>
          <a:p>
            <a:r>
              <a:rPr lang="en-US" dirty="0"/>
              <a:t>IBM punch card used by The Texas Company Research Laboratories to code American Petroleum Research Project 44 property tables, comprised in total 36,000 cards (pictured is Benzene name card).</a:t>
            </a:r>
          </a:p>
        </p:txBody>
      </p:sp>
    </p:spTree>
    <p:extLst>
      <p:ext uri="{BB962C8B-B14F-4D97-AF65-F5344CB8AC3E}">
        <p14:creationId xmlns:p14="http://schemas.microsoft.com/office/powerpoint/2010/main" val="2729376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A21FFA-0B9C-47C3-B84E-B7849487AE02}"/>
              </a:ext>
            </a:extLst>
          </p:cNvPr>
          <p:cNvSpPr>
            <a:spLocks noGrp="1"/>
          </p:cNvSpPr>
          <p:nvPr>
            <p:ph idx="1"/>
          </p:nvPr>
        </p:nvSpPr>
        <p:spPr>
          <a:xfrm>
            <a:off x="838200" y="420526"/>
            <a:ext cx="10515600" cy="5756437"/>
          </a:xfrm>
        </p:spPr>
        <p:txBody>
          <a:bodyPr>
            <a:normAutofit/>
          </a:bodyPr>
          <a:lstStyle/>
          <a:p>
            <a:pPr marL="0" indent="0">
              <a:buNone/>
            </a:pPr>
            <a:r>
              <a:rPr lang="en-US" dirty="0"/>
              <a:t>“One day, [George] Wadsworth and [Patrick] Hurley fell into a discussion about the use of mathematics in geology. As the story goes, Wadsworth was needling Hurley a bit, chiding him because he thought not enough mathematics was being used in geology. Wadsworth was used to analyzing weather time-series data, which he described as data that </a:t>
            </a:r>
            <a:r>
              <a:rPr lang="en-US" dirty="0">
                <a:solidFill>
                  <a:schemeClr val="accent4">
                    <a:lumMod val="60000"/>
                    <a:lumOff val="40000"/>
                  </a:schemeClr>
                </a:solidFill>
              </a:rPr>
              <a:t>“go up and down.” </a:t>
            </a:r>
            <a:r>
              <a:rPr lang="en-US" dirty="0"/>
              <a:t>Hurley said that seismic traces also </a:t>
            </a:r>
            <a:r>
              <a:rPr lang="en-US" dirty="0">
                <a:solidFill>
                  <a:schemeClr val="accent4">
                    <a:lumMod val="60000"/>
                    <a:lumOff val="40000"/>
                  </a:schemeClr>
                </a:solidFill>
              </a:rPr>
              <a:t>“go up and down,” </a:t>
            </a:r>
            <a:r>
              <a:rPr lang="en-US" dirty="0"/>
              <a:t>and that geophysicists had to “eyeball” them in order to pick reflections. One day, on the way to the car pool, Wadsworth passed by the office of Hurley, who pulled down an issue of GEOPHYSICS with some pictures of wiggly-trace seismic records.”</a:t>
            </a:r>
          </a:p>
          <a:p>
            <a:pPr marL="0" indent="0">
              <a:buNone/>
            </a:pPr>
            <a:endParaRPr lang="en-US" dirty="0"/>
          </a:p>
          <a:p>
            <a:pPr marL="0" indent="0">
              <a:buNone/>
            </a:pPr>
            <a:r>
              <a:rPr lang="en-US" dirty="0"/>
              <a:t>-as retold by Enders Robinson (student of George Wadsworth and Norbert Wiener at MIT), “</a:t>
            </a:r>
            <a:r>
              <a:rPr lang="en-US" i="0" u="none" strike="noStrike" baseline="0" dirty="0"/>
              <a:t>The MIT Geophysical Analysis Group (GAG) from inception to 1954,” </a:t>
            </a:r>
            <a:r>
              <a:rPr lang="en-US" i="1" u="none" strike="noStrike" baseline="0" dirty="0"/>
              <a:t>Geophysics </a:t>
            </a:r>
            <a:r>
              <a:rPr lang="en-US" u="none" strike="noStrike" baseline="0" dirty="0"/>
              <a:t>vol. 70, no. 4 (2005)</a:t>
            </a:r>
            <a:endParaRPr lang="en-US" dirty="0"/>
          </a:p>
        </p:txBody>
      </p:sp>
    </p:spTree>
    <p:extLst>
      <p:ext uri="{BB962C8B-B14F-4D97-AF65-F5344CB8AC3E}">
        <p14:creationId xmlns:p14="http://schemas.microsoft.com/office/powerpoint/2010/main" val="2603866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2" name="Rectangle 72">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D12CC659-DB93-4B26-8D78-AC846C4DB38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731652" y="2677168"/>
            <a:ext cx="6351264" cy="41565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25D7DE3-8BD6-4BD5-9812-23CA9AB8BA6A}"/>
              </a:ext>
            </a:extLst>
          </p:cNvPr>
          <p:cNvSpPr txBox="1"/>
          <p:nvPr/>
        </p:nvSpPr>
        <p:spPr>
          <a:xfrm>
            <a:off x="7408107" y="2283555"/>
            <a:ext cx="3970550" cy="369332"/>
          </a:xfrm>
          <a:prstGeom prst="rect">
            <a:avLst/>
          </a:prstGeom>
          <a:noFill/>
        </p:spPr>
        <p:txBody>
          <a:bodyPr wrap="square" rtlCol="0">
            <a:spAutoFit/>
          </a:bodyPr>
          <a:lstStyle/>
          <a:p>
            <a:r>
              <a:rPr lang="en-US" dirty="0"/>
              <a:t>“Oil in the Cloud” (Greenpeace 2020)</a:t>
            </a:r>
          </a:p>
        </p:txBody>
      </p:sp>
      <p:pic>
        <p:nvPicPr>
          <p:cNvPr id="6" name="Picture 5">
            <a:extLst>
              <a:ext uri="{FF2B5EF4-FFF2-40B4-BE49-F238E27FC236}">
                <a16:creationId xmlns:a16="http://schemas.microsoft.com/office/drawing/2014/main" id="{050EDA66-4A42-4340-9427-88AE1F287FE9}"/>
              </a:ext>
            </a:extLst>
          </p:cNvPr>
          <p:cNvPicPr>
            <a:picLocks noChangeAspect="1"/>
          </p:cNvPicPr>
          <p:nvPr/>
        </p:nvPicPr>
        <p:blipFill>
          <a:blip r:embed="rId3"/>
          <a:stretch>
            <a:fillRect/>
          </a:stretch>
        </p:blipFill>
        <p:spPr>
          <a:xfrm>
            <a:off x="171901" y="86686"/>
            <a:ext cx="5453716" cy="4616009"/>
          </a:xfrm>
          <a:prstGeom prst="rect">
            <a:avLst/>
          </a:prstGeom>
        </p:spPr>
      </p:pic>
      <p:sp>
        <p:nvSpPr>
          <p:cNvPr id="7" name="TextBox 6">
            <a:extLst>
              <a:ext uri="{FF2B5EF4-FFF2-40B4-BE49-F238E27FC236}">
                <a16:creationId xmlns:a16="http://schemas.microsoft.com/office/drawing/2014/main" id="{E93962E8-0993-4F02-AF70-6E0E0454DE3B}"/>
              </a:ext>
            </a:extLst>
          </p:cNvPr>
          <p:cNvSpPr txBox="1"/>
          <p:nvPr/>
        </p:nvSpPr>
        <p:spPr>
          <a:xfrm>
            <a:off x="386297" y="4880060"/>
            <a:ext cx="4210152" cy="923330"/>
          </a:xfrm>
          <a:prstGeom prst="rect">
            <a:avLst/>
          </a:prstGeom>
          <a:noFill/>
        </p:spPr>
        <p:txBody>
          <a:bodyPr wrap="square" rtlCol="0">
            <a:spAutoFit/>
          </a:bodyPr>
          <a:lstStyle/>
          <a:p>
            <a:r>
              <a:rPr lang="en-US" dirty="0"/>
              <a:t>“Satellite-based survey of extreme methane emissions in the Permian Basin (</a:t>
            </a:r>
            <a:r>
              <a:rPr lang="en-US" dirty="0" err="1"/>
              <a:t>Irakulis-Loitxate</a:t>
            </a:r>
            <a:r>
              <a:rPr lang="en-US" dirty="0"/>
              <a:t> et al. 2021)</a:t>
            </a:r>
          </a:p>
        </p:txBody>
      </p:sp>
    </p:spTree>
    <p:extLst>
      <p:ext uri="{BB962C8B-B14F-4D97-AF65-F5344CB8AC3E}">
        <p14:creationId xmlns:p14="http://schemas.microsoft.com/office/powerpoint/2010/main" val="29371355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1079</TotalTime>
  <Words>784</Words>
  <Application>Microsoft Office PowerPoint</Application>
  <PresentationFormat>Widescreen</PresentationFormat>
  <Paragraphs>44</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Making Oil Digital</vt:lpstr>
      <vt:lpstr>The Digital Oilfield</vt:lpstr>
      <vt:lpstr>PowerPoint Presentation</vt:lpstr>
      <vt:lpstr>PowerPoint Presentation</vt:lpstr>
      <vt:lpstr>Schlumberger as a data science company</vt:lpstr>
      <vt:lpstr>PowerPoint Presentation</vt:lpstr>
      <vt:lpstr>PowerPoint Presentation</vt:lpstr>
      <vt:lpstr>PowerPoint Presentation</vt:lpstr>
      <vt:lpstr>PowerPoint Presentation</vt:lpstr>
      <vt:lpstr>Yuk Hui</vt:lpstr>
      <vt:lpstr>Antinomy of Technology</vt:lpstr>
      <vt:lpstr>Missing: Labor and Capital</vt:lpstr>
      <vt:lpstr>Limits to cosmotechnics</vt:lpstr>
      <vt:lpstr>Digital oilfield from perspective of labor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Kendall</dc:creator>
  <cp:lastModifiedBy>John Kendall</cp:lastModifiedBy>
  <cp:revision>105</cp:revision>
  <dcterms:created xsi:type="dcterms:W3CDTF">2022-02-26T00:09:11Z</dcterms:created>
  <dcterms:modified xsi:type="dcterms:W3CDTF">2022-02-26T18:08:18Z</dcterms:modified>
</cp:coreProperties>
</file>