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9" r:id="rId14"/>
    <p:sldId id="271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6A"/>
    <a:srgbClr val="FF3F21"/>
    <a:srgbClr val="1A1A1A"/>
    <a:srgbClr val="4B484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28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224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0D730-1F75-9A4A-8E6B-11C64653DEF3}" type="datetimeFigureOut">
              <a:rPr lang="en-US" smtClean="0"/>
              <a:t>2/27/22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6CC79-54B9-D345-AA58-619227CED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3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DC657-0A84-7B46-8F08-7C34FE77C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2247901"/>
            <a:ext cx="10515600" cy="17145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6C684-ABED-834F-BEEC-D8DDD27602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0100" y="4152900"/>
            <a:ext cx="10528300" cy="1141476"/>
          </a:xfrm>
        </p:spPr>
        <p:txBody>
          <a:bodyPr>
            <a:normAutofit/>
          </a:bodyPr>
          <a:lstStyle>
            <a:lvl1pPr marL="0" indent="0" algn="l">
              <a:buNone/>
              <a:defRPr sz="2200" spc="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D3288-67AE-E049-A1F8-9EEB9BAC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FBF4-62D7-BF4B-9691-0C7D28A55B8E}" type="datetime4">
              <a:rPr lang="en-US" smtClean="0"/>
              <a:t>February 27,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FE4D3-CB1B-3C42-881E-19A981F11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50148-22AC-3B46-8A82-7EA76DA8F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910F-CB18-0442-838C-D854C75643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EF843F-D1FF-C143-8EE1-2388ABD1D3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5495925"/>
            <a:ext cx="10515600" cy="600075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b="1" dirty="0">
                <a:effectLst/>
                <a:latin typeface="Gentona" pitchFamily="2" charset="77"/>
              </a:rPr>
              <a:t>Presenter, </a:t>
            </a:r>
            <a:r>
              <a:rPr lang="en-US" dirty="0">
                <a:solidFill>
                  <a:srgbClr val="69AAE4"/>
                </a:solidFill>
                <a:effectLst/>
                <a:latin typeface="Gentona" pitchFamily="2" charset="77"/>
              </a:rPr>
              <a:t>Title</a:t>
            </a:r>
            <a:endParaRPr lang="en-US" dirty="0">
              <a:effectLst/>
              <a:latin typeface="Gentona" pitchFamily="2" charset="77"/>
            </a:endParaRPr>
          </a:p>
          <a:p>
            <a:r>
              <a:rPr lang="en-US" dirty="0">
                <a:solidFill>
                  <a:srgbClr val="69AAE4"/>
                </a:solidFill>
                <a:effectLst/>
                <a:latin typeface="Gentona" pitchFamily="2" charset="77"/>
              </a:rPr>
              <a:t>Department, School/Division</a:t>
            </a:r>
          </a:p>
        </p:txBody>
      </p:sp>
    </p:spTree>
    <p:extLst>
      <p:ext uri="{BB962C8B-B14F-4D97-AF65-F5344CB8AC3E}">
        <p14:creationId xmlns:p14="http://schemas.microsoft.com/office/powerpoint/2010/main" val="169407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ondary-language-slide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817C0-600F-EA43-9140-AB0311836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0517" y="6096001"/>
            <a:ext cx="1912085" cy="294640"/>
          </a:xfrm>
        </p:spPr>
        <p:txBody>
          <a:bodyPr/>
          <a:lstStyle/>
          <a:p>
            <a:fld id="{9A18C5EC-8E11-9A42-8DD5-4E5A5FDDAAA4}" type="datetime4">
              <a:rPr lang="en-US" smtClean="0"/>
              <a:t>February 27,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4E386-0E62-5843-A64B-5876F95F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096001"/>
            <a:ext cx="6199517" cy="2946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3DD9A-5EEB-6146-BF73-8E9BC121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3102" y="6096001"/>
            <a:ext cx="482600" cy="294639"/>
          </a:xfrm>
        </p:spPr>
        <p:txBody>
          <a:bodyPr/>
          <a:lstStyle/>
          <a:p>
            <a:fld id="{D0DD910F-CB18-0442-838C-D854C75643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573154-8BF6-8446-BF6D-EC2B1B2C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728150"/>
            <a:ext cx="10515600" cy="151974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>
            <a:extLst>
              <a:ext uri="{FF2B5EF4-FFF2-40B4-BE49-F238E27FC236}">
                <a16:creationId xmlns:a16="http://schemas.microsoft.com/office/drawing/2014/main" id="{D3959CAB-8325-AC48-9D27-206352B8ED00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10228" y="2377440"/>
            <a:ext cx="10505472" cy="3051960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rgbClr val="1A1A1A"/>
                </a:solidFill>
              </a:defRPr>
            </a:lvl2pPr>
            <a:lvl3pPr>
              <a:defRPr>
                <a:solidFill>
                  <a:srgbClr val="1A1A1A"/>
                </a:solidFill>
              </a:defRPr>
            </a:lvl3pPr>
            <a:lvl4pPr>
              <a:defRPr>
                <a:solidFill>
                  <a:srgbClr val="1A1A1A"/>
                </a:solidFill>
              </a:defRPr>
            </a:lvl4pPr>
            <a:lvl5pPr>
              <a:defRPr>
                <a:solidFill>
                  <a:srgbClr val="1A1A1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167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ondary-language-slide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817C0-600F-EA43-9140-AB0311836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0517" y="6096001"/>
            <a:ext cx="1912085" cy="294640"/>
          </a:xfrm>
        </p:spPr>
        <p:txBody>
          <a:bodyPr/>
          <a:lstStyle/>
          <a:p>
            <a:fld id="{9A18C5EC-8E11-9A42-8DD5-4E5A5FDDAAA4}" type="datetime4">
              <a:rPr lang="en-US" smtClean="0"/>
              <a:t>February 27,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4E386-0E62-5843-A64B-5876F95F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096001"/>
            <a:ext cx="6199517" cy="2946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3DD9A-5EEB-6146-BF73-8E9BC121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3102" y="6096001"/>
            <a:ext cx="482600" cy="294639"/>
          </a:xfrm>
        </p:spPr>
        <p:txBody>
          <a:bodyPr/>
          <a:lstStyle/>
          <a:p>
            <a:fld id="{D0DD910F-CB18-0442-838C-D854C75643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573154-8BF6-8446-BF6D-EC2B1B2C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7934736" y="2050075"/>
            <a:ext cx="5238900" cy="151974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>
            <a:extLst>
              <a:ext uri="{FF2B5EF4-FFF2-40B4-BE49-F238E27FC236}">
                <a16:creationId xmlns:a16="http://schemas.microsoft.com/office/drawing/2014/main" id="{D3959CAB-8325-AC48-9D27-206352B8ED00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10228" y="190500"/>
            <a:ext cx="8827548" cy="5238900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rgbClr val="1A1A1A"/>
                </a:solidFill>
              </a:defRPr>
            </a:lvl2pPr>
            <a:lvl3pPr>
              <a:defRPr>
                <a:solidFill>
                  <a:srgbClr val="1A1A1A"/>
                </a:solidFill>
              </a:defRPr>
            </a:lvl3pPr>
            <a:lvl4pPr>
              <a:defRPr>
                <a:solidFill>
                  <a:srgbClr val="1A1A1A"/>
                </a:solidFill>
              </a:defRPr>
            </a:lvl4pPr>
            <a:lvl5pPr>
              <a:defRPr>
                <a:solidFill>
                  <a:srgbClr val="1A1A1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720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54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alf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DC657-0A84-7B46-8F08-7C34FE77C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2247901"/>
            <a:ext cx="10515600" cy="17145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6C684-ABED-834F-BEEC-D8DDD27602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0100" y="4152900"/>
            <a:ext cx="10528300" cy="1141476"/>
          </a:xfrm>
        </p:spPr>
        <p:txBody>
          <a:bodyPr>
            <a:normAutofit/>
          </a:bodyPr>
          <a:lstStyle>
            <a:lvl1pPr marL="0" indent="0" algn="l">
              <a:buNone/>
              <a:defRPr sz="2200" spc="3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D3288-67AE-E049-A1F8-9EEB9BAC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FBF4-62D7-BF4B-9691-0C7D28A55B8E}" type="datetime4">
              <a:rPr lang="en-US" smtClean="0"/>
              <a:t>February 27,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FE4D3-CB1B-3C42-881E-19A981F11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50148-22AC-3B46-8A82-7EA76DA8F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910F-CB18-0442-838C-D854C75643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D75E115-7763-6745-AD4F-7910532E54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5495925"/>
            <a:ext cx="10515600" cy="600075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b="1" dirty="0">
                <a:effectLst/>
                <a:latin typeface="Gentona" pitchFamily="2" charset="77"/>
              </a:rPr>
              <a:t>Presenter, </a:t>
            </a:r>
            <a:r>
              <a:rPr lang="en-US" dirty="0">
                <a:solidFill>
                  <a:srgbClr val="69AAE4"/>
                </a:solidFill>
                <a:effectLst/>
                <a:latin typeface="Gentona" pitchFamily="2" charset="77"/>
              </a:rPr>
              <a:t>Title</a:t>
            </a:r>
            <a:endParaRPr lang="en-US" dirty="0">
              <a:effectLst/>
              <a:latin typeface="Gentona" pitchFamily="2" charset="77"/>
            </a:endParaRPr>
          </a:p>
          <a:p>
            <a:r>
              <a:rPr lang="en-US" dirty="0">
                <a:solidFill>
                  <a:srgbClr val="69AAE4"/>
                </a:solidFill>
                <a:effectLst/>
                <a:latin typeface="Gentona" pitchFamily="2" charset="77"/>
              </a:rPr>
              <a:t>Department, School/Division</a:t>
            </a:r>
          </a:p>
        </p:txBody>
      </p:sp>
    </p:spTree>
    <p:extLst>
      <p:ext uri="{BB962C8B-B14F-4D97-AF65-F5344CB8AC3E}">
        <p14:creationId xmlns:p14="http://schemas.microsoft.com/office/powerpoint/2010/main" val="18494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F71F-85B5-334D-A800-FA943B8A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28" y="204486"/>
            <a:ext cx="10518172" cy="90668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26FDB-29F2-AA4B-AB14-3B0C585C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28" y="1287201"/>
            <a:ext cx="10505472" cy="4141326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>
                <a:solidFill>
                  <a:srgbClr val="1A1A1A"/>
                </a:solidFill>
              </a:defRPr>
            </a:lvl2pPr>
            <a:lvl3pPr>
              <a:defRPr>
                <a:solidFill>
                  <a:srgbClr val="1A1A1A"/>
                </a:solidFill>
              </a:defRPr>
            </a:lvl3pPr>
            <a:lvl4pPr>
              <a:defRPr>
                <a:solidFill>
                  <a:srgbClr val="1A1A1A"/>
                </a:solidFill>
              </a:defRPr>
            </a:lvl4pPr>
            <a:lvl5pPr>
              <a:defRPr>
                <a:solidFill>
                  <a:srgbClr val="1A1A1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817C0-600F-EA43-9140-AB0311836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0517" y="6096001"/>
            <a:ext cx="1912085" cy="294640"/>
          </a:xfrm>
        </p:spPr>
        <p:txBody>
          <a:bodyPr/>
          <a:lstStyle/>
          <a:p>
            <a:fld id="{9A18C5EC-8E11-9A42-8DD5-4E5A5FDDAAA4}" type="datetime4">
              <a:rPr lang="en-US" smtClean="0"/>
              <a:t>February 27,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4E386-0E62-5843-A64B-5876F95F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096001"/>
            <a:ext cx="6199517" cy="2946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3DD9A-5EEB-6146-BF73-8E9BC121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3102" y="6096001"/>
            <a:ext cx="482600" cy="294639"/>
          </a:xfrm>
        </p:spPr>
        <p:txBody>
          <a:bodyPr/>
          <a:lstStyle/>
          <a:p>
            <a:fld id="{D0DD910F-CB18-0442-838C-D854C75643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2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- Two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F71F-85B5-334D-A800-FA943B8A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28" y="204486"/>
            <a:ext cx="10518172" cy="90668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817C0-600F-EA43-9140-AB0311836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0517" y="6096001"/>
            <a:ext cx="1912085" cy="294640"/>
          </a:xfrm>
        </p:spPr>
        <p:txBody>
          <a:bodyPr/>
          <a:lstStyle/>
          <a:p>
            <a:fld id="{9A18C5EC-8E11-9A42-8DD5-4E5A5FDDAAA4}" type="datetime4">
              <a:rPr lang="en-US" smtClean="0"/>
              <a:t>February 27,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4E386-0E62-5843-A64B-5876F95F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096001"/>
            <a:ext cx="6199517" cy="2946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3DD9A-5EEB-6146-BF73-8E9BC121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3102" y="6096001"/>
            <a:ext cx="482600" cy="294639"/>
          </a:xfrm>
        </p:spPr>
        <p:txBody>
          <a:bodyPr/>
          <a:lstStyle/>
          <a:p>
            <a:fld id="{D0DD910F-CB18-0442-838C-D854C75643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92BE15-89A5-5148-AC29-ED4E4F5C1B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10228" y="1287201"/>
            <a:ext cx="5209572" cy="4141326"/>
          </a:xfrm>
        </p:spPr>
        <p:txBody>
          <a:bodyPr/>
          <a:lstStyle>
            <a:lvl1pPr>
              <a:defRPr sz="1800" spc="0">
                <a:solidFill>
                  <a:schemeClr val="tx2"/>
                </a:solidFill>
              </a:defRPr>
            </a:lvl1pPr>
            <a:lvl2pPr>
              <a:defRPr>
                <a:solidFill>
                  <a:srgbClr val="1A1A1A"/>
                </a:solidFill>
              </a:defRPr>
            </a:lvl2pPr>
            <a:lvl3pPr>
              <a:defRPr>
                <a:solidFill>
                  <a:srgbClr val="1A1A1A"/>
                </a:solidFill>
              </a:defRPr>
            </a:lvl3pPr>
            <a:lvl4pPr>
              <a:defRPr>
                <a:solidFill>
                  <a:srgbClr val="1A1A1A"/>
                </a:solidFill>
              </a:defRPr>
            </a:lvl4pPr>
            <a:lvl5pPr>
              <a:defRPr>
                <a:solidFill>
                  <a:srgbClr val="1A1A1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3710EA1-38A5-E84E-A741-71C6DA198ED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87201"/>
            <a:ext cx="5156200" cy="4141326"/>
          </a:xfrm>
        </p:spPr>
        <p:txBody>
          <a:bodyPr/>
          <a:lstStyle>
            <a:lvl1pPr>
              <a:defRPr sz="1800" spc="0">
                <a:solidFill>
                  <a:schemeClr val="tx2"/>
                </a:solidFill>
              </a:defRPr>
            </a:lvl1pPr>
            <a:lvl2pPr>
              <a:defRPr>
                <a:solidFill>
                  <a:srgbClr val="1A1A1A"/>
                </a:solidFill>
              </a:defRPr>
            </a:lvl2pPr>
            <a:lvl3pPr>
              <a:defRPr>
                <a:solidFill>
                  <a:srgbClr val="1A1A1A"/>
                </a:solidFill>
              </a:defRPr>
            </a:lvl3pPr>
            <a:lvl4pPr>
              <a:defRPr>
                <a:solidFill>
                  <a:srgbClr val="1A1A1A"/>
                </a:solidFill>
              </a:defRPr>
            </a:lvl4pPr>
            <a:lvl5pPr>
              <a:defRPr>
                <a:solidFill>
                  <a:srgbClr val="1A1A1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042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Two Column with Head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F71F-85B5-334D-A800-FA943B8A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28" y="204486"/>
            <a:ext cx="10518172" cy="90668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817C0-600F-EA43-9140-AB0311836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0517" y="6096001"/>
            <a:ext cx="1912085" cy="294640"/>
          </a:xfrm>
        </p:spPr>
        <p:txBody>
          <a:bodyPr/>
          <a:lstStyle/>
          <a:p>
            <a:fld id="{9A18C5EC-8E11-9A42-8DD5-4E5A5FDDAAA4}" type="datetime4">
              <a:rPr lang="en-US" smtClean="0"/>
              <a:t>February 27,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4E386-0E62-5843-A64B-5876F95F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096001"/>
            <a:ext cx="6199517" cy="2946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3DD9A-5EEB-6146-BF73-8E9BC121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3102" y="6096001"/>
            <a:ext cx="482600" cy="294639"/>
          </a:xfrm>
        </p:spPr>
        <p:txBody>
          <a:bodyPr/>
          <a:lstStyle/>
          <a:p>
            <a:fld id="{D0DD910F-CB18-0442-838C-D854C75643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92BE15-89A5-5148-AC29-ED4E4F5C1B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10228" y="1935082"/>
            <a:ext cx="5147659" cy="3493444"/>
          </a:xfrm>
        </p:spPr>
        <p:txBody>
          <a:bodyPr/>
          <a:lstStyle>
            <a:lvl1pPr>
              <a:defRPr sz="1800" spc="0">
                <a:solidFill>
                  <a:srgbClr val="1A1A1A"/>
                </a:solidFill>
              </a:defRPr>
            </a:lvl1pPr>
            <a:lvl2pPr>
              <a:defRPr>
                <a:solidFill>
                  <a:srgbClr val="1A1A1A"/>
                </a:solidFill>
              </a:defRPr>
            </a:lvl2pPr>
            <a:lvl3pPr>
              <a:defRPr>
                <a:solidFill>
                  <a:srgbClr val="1A1A1A"/>
                </a:solidFill>
              </a:defRPr>
            </a:lvl3pPr>
            <a:lvl4pPr>
              <a:defRPr>
                <a:solidFill>
                  <a:srgbClr val="1A1A1A"/>
                </a:solidFill>
              </a:defRPr>
            </a:lvl4pPr>
            <a:lvl5pPr>
              <a:defRPr>
                <a:solidFill>
                  <a:srgbClr val="1A1A1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3710EA1-38A5-E84E-A741-71C6DA198ED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32512" y="1935082"/>
            <a:ext cx="5195888" cy="3493444"/>
          </a:xfrm>
        </p:spPr>
        <p:txBody>
          <a:bodyPr/>
          <a:lstStyle>
            <a:lvl1pPr>
              <a:defRPr sz="1800" spc="0">
                <a:solidFill>
                  <a:srgbClr val="1A1A1A"/>
                </a:solidFill>
              </a:defRPr>
            </a:lvl1pPr>
            <a:lvl2pPr>
              <a:defRPr>
                <a:solidFill>
                  <a:srgbClr val="1A1A1A"/>
                </a:solidFill>
              </a:defRPr>
            </a:lvl2pPr>
            <a:lvl3pPr>
              <a:defRPr>
                <a:solidFill>
                  <a:srgbClr val="1A1A1A"/>
                </a:solidFill>
              </a:defRPr>
            </a:lvl3pPr>
            <a:lvl4pPr>
              <a:defRPr>
                <a:solidFill>
                  <a:srgbClr val="1A1A1A"/>
                </a:solidFill>
              </a:defRPr>
            </a:lvl4pPr>
            <a:lvl5pPr>
              <a:defRPr>
                <a:solidFill>
                  <a:srgbClr val="1A1A1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F9C821-4274-3848-8E6D-F1BB7947BFB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0100" y="111117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B2D1E72-10C5-5B47-8629-1A32C45A7BD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32512" y="111117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74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F71F-85B5-334D-A800-FA943B8A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28" y="2247900"/>
            <a:ext cx="10518172" cy="1714500"/>
          </a:xfrm>
        </p:spPr>
        <p:txBody>
          <a:bodyPr anchor="ctr" anchorCtr="0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817C0-600F-EA43-9140-AB0311836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0517" y="6096001"/>
            <a:ext cx="1912085" cy="294640"/>
          </a:xfrm>
        </p:spPr>
        <p:txBody>
          <a:bodyPr/>
          <a:lstStyle/>
          <a:p>
            <a:fld id="{9A18C5EC-8E11-9A42-8DD5-4E5A5FDDAAA4}" type="datetime4">
              <a:rPr lang="en-US" smtClean="0"/>
              <a:t>February 27,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4E386-0E62-5843-A64B-5876F95F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096001"/>
            <a:ext cx="6199517" cy="2946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3DD9A-5EEB-6146-BF73-8E9BC121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3102" y="6096001"/>
            <a:ext cx="482600" cy="294639"/>
          </a:xfrm>
        </p:spPr>
        <p:txBody>
          <a:bodyPr/>
          <a:lstStyle/>
          <a:p>
            <a:fld id="{D0DD910F-CB18-0442-838C-D854C75643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2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817C0-600F-EA43-9140-AB0311836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0517" y="6096001"/>
            <a:ext cx="1912085" cy="294640"/>
          </a:xfrm>
        </p:spPr>
        <p:txBody>
          <a:bodyPr/>
          <a:lstStyle/>
          <a:p>
            <a:fld id="{9A18C5EC-8E11-9A42-8DD5-4E5A5FDDAAA4}" type="datetime4">
              <a:rPr lang="en-US" smtClean="0"/>
              <a:t>February 27,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4E386-0E62-5843-A64B-5876F95F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096001"/>
            <a:ext cx="6199517" cy="2946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3DD9A-5EEB-6146-BF73-8E9BC121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3102" y="6096001"/>
            <a:ext cx="482600" cy="294639"/>
          </a:xfrm>
        </p:spPr>
        <p:txBody>
          <a:bodyPr/>
          <a:lstStyle/>
          <a:p>
            <a:fld id="{D0DD910F-CB18-0442-838C-D854C75643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One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817C0-600F-EA43-9140-AB0311836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0517" y="6096001"/>
            <a:ext cx="1912085" cy="294640"/>
          </a:xfrm>
        </p:spPr>
        <p:txBody>
          <a:bodyPr/>
          <a:lstStyle/>
          <a:p>
            <a:fld id="{9A18C5EC-8E11-9A42-8DD5-4E5A5FDDAAA4}" type="datetime4">
              <a:rPr lang="en-US" smtClean="0"/>
              <a:t>February 27,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4E386-0E62-5843-A64B-5876F95F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096001"/>
            <a:ext cx="6199517" cy="2946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3DD9A-5EEB-6146-BF73-8E9BC121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3102" y="6096001"/>
            <a:ext cx="482600" cy="294639"/>
          </a:xfrm>
        </p:spPr>
        <p:txBody>
          <a:bodyPr/>
          <a:lstStyle/>
          <a:p>
            <a:fld id="{D0DD910F-CB18-0442-838C-D854C75643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573154-8BF6-8446-BF6D-EC2B1B2C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90500"/>
            <a:ext cx="3932237" cy="20574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2C388E-D518-414E-B9D0-3A0B0A354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0" y="190501"/>
            <a:ext cx="6172200" cy="5238899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rgbClr val="1A1A1A"/>
                </a:solidFill>
              </a:defRPr>
            </a:lvl2pPr>
            <a:lvl3pPr>
              <a:defRPr sz="2200">
                <a:solidFill>
                  <a:srgbClr val="1A1A1A"/>
                </a:solidFill>
              </a:defRPr>
            </a:lvl3pPr>
            <a:lvl4pPr>
              <a:defRPr sz="1800">
                <a:solidFill>
                  <a:srgbClr val="1A1A1A"/>
                </a:solidFill>
              </a:defRPr>
            </a:lvl4pPr>
            <a:lvl5pPr>
              <a:defRPr sz="1800">
                <a:solidFill>
                  <a:srgbClr val="1A1A1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1FE7410-2668-CD48-9480-48E0D0F1DD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00100" y="2247900"/>
            <a:ext cx="3932237" cy="31815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37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One column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817C0-600F-EA43-9140-AB0311836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0517" y="6096001"/>
            <a:ext cx="1912085" cy="294640"/>
          </a:xfrm>
        </p:spPr>
        <p:txBody>
          <a:bodyPr/>
          <a:lstStyle/>
          <a:p>
            <a:fld id="{9A18C5EC-8E11-9A42-8DD5-4E5A5FDDAAA4}" type="datetime4">
              <a:rPr lang="en-US" smtClean="0"/>
              <a:t>February 27,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4E386-0E62-5843-A64B-5876F95F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096001"/>
            <a:ext cx="6199517" cy="2946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3DD9A-5EEB-6146-BF73-8E9BC121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3102" y="6096001"/>
            <a:ext cx="482600" cy="294639"/>
          </a:xfrm>
        </p:spPr>
        <p:txBody>
          <a:bodyPr/>
          <a:lstStyle/>
          <a:p>
            <a:fld id="{D0DD910F-CB18-0442-838C-D854C75643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573154-8BF6-8446-BF6D-EC2B1B2C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90500"/>
            <a:ext cx="3932237" cy="20574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1FE7410-2668-CD48-9480-48E0D0F1DD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00100" y="2247900"/>
            <a:ext cx="3932237" cy="31815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B5E3AF7-405B-B642-8CE7-ADDE6FE4B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43500" y="190501"/>
            <a:ext cx="6172200" cy="5238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9408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49DD52-4910-4048-A713-09DCBCA4554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823DFA-7515-1845-90BF-44F67FE05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28" y="2247784"/>
            <a:ext cx="10518172" cy="17218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F042A-5201-A44C-BC9F-C55495BD6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228" y="4166886"/>
            <a:ext cx="11191272" cy="1921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F2DAD-3ACD-D344-B432-AA52A5B71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16315" y="6248400"/>
            <a:ext cx="1912085" cy="357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entona Book" pitchFamily="2" charset="77"/>
              </a:defRPr>
            </a:lvl1pPr>
          </a:lstStyle>
          <a:p>
            <a:fld id="{331DBC1C-6959-D14C-B949-270FCF9F4463}" type="datetime4">
              <a:rPr lang="en-US" smtClean="0"/>
              <a:pPr/>
              <a:t>February 27,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A0238-F749-F646-8D51-7D5469F71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501" y="6248400"/>
            <a:ext cx="7957750" cy="357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entona Book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15B72-60EC-454C-B7CA-F3F6917C9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248401"/>
            <a:ext cx="482600" cy="2899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Gentona Book" pitchFamily="2" charset="77"/>
              </a:defRPr>
            </a:lvl1pPr>
          </a:lstStyle>
          <a:p>
            <a:r>
              <a:rPr lang="en-US" dirty="0"/>
              <a:t>|  </a:t>
            </a:r>
          </a:p>
        </p:txBody>
      </p:sp>
    </p:spTree>
    <p:extLst>
      <p:ext uri="{BB962C8B-B14F-4D97-AF65-F5344CB8AC3E}">
        <p14:creationId xmlns:p14="http://schemas.microsoft.com/office/powerpoint/2010/main" val="237598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Quado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 spc="300">
          <a:solidFill>
            <a:schemeClr val="bg2"/>
          </a:solidFill>
          <a:latin typeface="Gentona Book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Gentona Book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Gentona Book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Gentona Book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Gentona Book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0" userDrawn="1">
          <p15:clr>
            <a:srgbClr val="F26B43"/>
          </p15:clr>
        </p15:guide>
        <p15:guide id="2" pos="120" userDrawn="1">
          <p15:clr>
            <a:srgbClr val="F26B43"/>
          </p15:clr>
        </p15:guide>
        <p15:guide id="3" pos="7560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4176" userDrawn="1">
          <p15:clr>
            <a:srgbClr val="F26B43"/>
          </p15:clr>
        </p15:guide>
        <p15:guide id="6" orient="horz" pos="1416" userDrawn="1">
          <p15:clr>
            <a:srgbClr val="F26B43"/>
          </p15:clr>
        </p15:guide>
        <p15:guide id="7" orient="horz" pos="2496" userDrawn="1">
          <p15:clr>
            <a:srgbClr val="F26B43"/>
          </p15:clr>
        </p15:guide>
        <p15:guide id="8" orient="horz" pos="2616" userDrawn="1">
          <p15:clr>
            <a:srgbClr val="F26B43"/>
          </p15:clr>
        </p15:guide>
        <p15:guide id="9" orient="horz" pos="3840" userDrawn="1">
          <p15:clr>
            <a:srgbClr val="F26B43"/>
          </p15:clr>
        </p15:guide>
        <p15:guide id="10" pos="504" userDrawn="1">
          <p15:clr>
            <a:srgbClr val="F26B43"/>
          </p15:clr>
        </p15:guide>
        <p15:guide id="11" pos="7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CE0EE-C0EE-D145-B077-D41A8E48E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170" y="2140601"/>
            <a:ext cx="4364990" cy="745616"/>
          </a:xfrm>
        </p:spPr>
        <p:txBody>
          <a:bodyPr>
            <a:normAutofit/>
          </a:bodyPr>
          <a:lstStyle/>
          <a:p>
            <a:r>
              <a:rPr lang="en-US" dirty="0"/>
              <a:t>Geographic Noise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3BAB7-B62E-5E46-B640-B3AFE98F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CE30-7CA0-6345-8295-716EE835F533}" type="datetime4">
              <a:rPr lang="en-US" smtClean="0"/>
              <a:t>February 27,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BDA51-7EB5-3C4B-AAFE-D3C4F828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910F-CB18-0442-838C-D854C7564373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4EF920-F388-2B49-BE33-75D2B97F6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327" y="360262"/>
            <a:ext cx="7084673" cy="39831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B33CD3-9853-3C48-A131-C13F58FA3EE6}"/>
              </a:ext>
            </a:extLst>
          </p:cNvPr>
          <p:cNvSpPr/>
          <p:nvPr/>
        </p:nvSpPr>
        <p:spPr>
          <a:xfrm>
            <a:off x="315619" y="2886217"/>
            <a:ext cx="42665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Database Reconstruction Theorems, Differential Privacy Algorithms, &amp; the Data of the 2020 US Census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D28C17-4587-BC45-B587-105E413AE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19" y="4937760"/>
            <a:ext cx="3691335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72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7BA40-C9F3-614F-BF26-9419E499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FBF4-62D7-BF4B-9691-0C7D28A55B8E}" type="datetime4">
              <a:rPr lang="en-US" smtClean="0"/>
              <a:t>February 27,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30566-C82F-714A-8FBE-CD62A5CE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910F-CB18-0442-838C-D854C7564373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8C3011-0A20-A74C-B8E2-4F77B225D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262" y="5925180"/>
            <a:ext cx="3650876" cy="8190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3A65CE-1EE1-B346-ADDD-E4F7339AAF54}"/>
              </a:ext>
            </a:extLst>
          </p:cNvPr>
          <p:cNvCxnSpPr/>
          <p:nvPr/>
        </p:nvCxnSpPr>
        <p:spPr>
          <a:xfrm>
            <a:off x="2066306" y="5781035"/>
            <a:ext cx="0" cy="86914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C2B84E-45A2-C140-9BDA-A48389094E50}"/>
              </a:ext>
            </a:extLst>
          </p:cNvPr>
          <p:cNvCxnSpPr/>
          <p:nvPr/>
        </p:nvCxnSpPr>
        <p:spPr>
          <a:xfrm>
            <a:off x="6896724" y="5835976"/>
            <a:ext cx="0" cy="86914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3B7ABF8-9EF2-144F-A582-9E6EB5CE7EB5}"/>
              </a:ext>
            </a:extLst>
          </p:cNvPr>
          <p:cNvSpPr/>
          <p:nvPr/>
        </p:nvSpPr>
        <p:spPr>
          <a:xfrm>
            <a:off x="6580517" y="663259"/>
            <a:ext cx="48343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jaf-bernino-sans"/>
              </a:rPr>
              <a:t>Removing the constraints for statistic 4A increases the number of solutions from one to two</a:t>
            </a:r>
          </a:p>
          <a:p>
            <a:endParaRPr lang="en-US" dirty="0">
              <a:solidFill>
                <a:srgbClr val="333333"/>
              </a:solidFill>
              <a:latin typeface="jaf-bernino-sans"/>
            </a:endParaRPr>
          </a:p>
          <a:p>
            <a:pPr algn="ctr"/>
            <a:r>
              <a:rPr lang="en-US" dirty="0">
                <a:solidFill>
                  <a:srgbClr val="333333"/>
                </a:solidFill>
                <a:latin typeface="jaf-bernino-sans"/>
              </a:rPr>
              <a:t>		</a:t>
            </a:r>
            <a:r>
              <a:rPr lang="en-US" dirty="0">
                <a:solidFill>
                  <a:srgbClr val="FF3F21"/>
                </a:solidFill>
                <a:latin typeface="jaf-bernino-sans"/>
              </a:rPr>
              <a:t>No decision process possible</a:t>
            </a:r>
          </a:p>
          <a:p>
            <a:pPr algn="ctr"/>
            <a:r>
              <a:rPr lang="en-US" dirty="0">
                <a:solidFill>
                  <a:srgbClr val="FF3F21"/>
                </a:solidFill>
                <a:latin typeface="jaf-bernino-sans"/>
              </a:rPr>
              <a:t>		Solutions completely different</a:t>
            </a:r>
            <a:endParaRPr lang="en-US" dirty="0">
              <a:solidFill>
                <a:srgbClr val="FF3F2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E382A5-6F8A-E04D-8872-6CD4366DC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13" y="803170"/>
            <a:ext cx="5750349" cy="42683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A7A6AF7-98B9-0945-A37D-ACEFEE500FC4}"/>
              </a:ext>
            </a:extLst>
          </p:cNvPr>
          <p:cNvCxnSpPr/>
          <p:nvPr/>
        </p:nvCxnSpPr>
        <p:spPr>
          <a:xfrm flipH="1">
            <a:off x="3057987" y="1014608"/>
            <a:ext cx="3522530" cy="2129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7034E7A-9825-E446-A06E-C17F6AF10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552" y="2261050"/>
            <a:ext cx="3949700" cy="32385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8248FFC-6EFE-A842-81B5-5702C00F5C28}"/>
              </a:ext>
            </a:extLst>
          </p:cNvPr>
          <p:cNvCxnSpPr>
            <a:stCxn id="2" idx="2"/>
          </p:cNvCxnSpPr>
          <p:nvPr/>
        </p:nvCxnSpPr>
        <p:spPr>
          <a:xfrm flipH="1">
            <a:off x="8354860" y="2140587"/>
            <a:ext cx="642846" cy="1103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70E008-3696-8C42-97AA-A28E11E78EA2}"/>
              </a:ext>
            </a:extLst>
          </p:cNvPr>
          <p:cNvCxnSpPr>
            <a:stCxn id="2" idx="2"/>
          </p:cNvCxnSpPr>
          <p:nvPr/>
        </p:nvCxnSpPr>
        <p:spPr>
          <a:xfrm>
            <a:off x="8997706" y="2140587"/>
            <a:ext cx="457985" cy="1148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743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7BA40-C9F3-614F-BF26-9419E499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FBF4-62D7-BF4B-9691-0C7D28A55B8E}" type="datetime4">
              <a:rPr lang="en-US" smtClean="0"/>
              <a:t>February 27,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30566-C82F-714A-8FBE-CD62A5CE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910F-CB18-0442-838C-D854C7564373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8C3011-0A20-A74C-B8E2-4F77B225D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262" y="5925180"/>
            <a:ext cx="3650876" cy="8190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3A65CE-1EE1-B346-ADDD-E4F7339AAF54}"/>
              </a:ext>
            </a:extLst>
          </p:cNvPr>
          <p:cNvCxnSpPr/>
          <p:nvPr/>
        </p:nvCxnSpPr>
        <p:spPr>
          <a:xfrm>
            <a:off x="2066306" y="5781035"/>
            <a:ext cx="0" cy="86914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C2B84E-45A2-C140-9BDA-A48389094E50}"/>
              </a:ext>
            </a:extLst>
          </p:cNvPr>
          <p:cNvCxnSpPr/>
          <p:nvPr/>
        </p:nvCxnSpPr>
        <p:spPr>
          <a:xfrm>
            <a:off x="6896724" y="5835976"/>
            <a:ext cx="0" cy="86914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D016482-5718-4C4B-9E3E-7AB65BF0D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98" y="287127"/>
            <a:ext cx="6251488" cy="48809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5EC5B1E-1350-9747-8A0C-618BA6968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124" y="194528"/>
            <a:ext cx="4063719" cy="536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98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7BA40-C9F3-614F-BF26-9419E499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FBF4-62D7-BF4B-9691-0C7D28A55B8E}" type="datetime4">
              <a:rPr lang="en-US" smtClean="0"/>
              <a:t>February 27,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30566-C82F-714A-8FBE-CD62A5CE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910F-CB18-0442-838C-D854C7564373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8C3011-0A20-A74C-B8E2-4F77B225D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262" y="5925180"/>
            <a:ext cx="3650876" cy="8190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3A65CE-1EE1-B346-ADDD-E4F7339AAF54}"/>
              </a:ext>
            </a:extLst>
          </p:cNvPr>
          <p:cNvCxnSpPr/>
          <p:nvPr/>
        </p:nvCxnSpPr>
        <p:spPr>
          <a:xfrm>
            <a:off x="2066306" y="5781035"/>
            <a:ext cx="0" cy="86914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C2B84E-45A2-C140-9BDA-A48389094E50}"/>
              </a:ext>
            </a:extLst>
          </p:cNvPr>
          <p:cNvCxnSpPr/>
          <p:nvPr/>
        </p:nvCxnSpPr>
        <p:spPr>
          <a:xfrm>
            <a:off x="6896724" y="5835976"/>
            <a:ext cx="0" cy="86914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6CF66A-FD1F-8B4F-9413-6915A358F8D0}"/>
              </a:ext>
            </a:extLst>
          </p:cNvPr>
          <p:cNvSpPr txBox="1"/>
          <p:nvPr/>
        </p:nvSpPr>
        <p:spPr>
          <a:xfrm>
            <a:off x="600759" y="601884"/>
            <a:ext cx="378828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Three Possible Defenses: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Publish less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 noise 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 Noise injection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8B28467-27EE-E146-AA37-F1C6D7E09B1B}"/>
              </a:ext>
            </a:extLst>
          </p:cNvPr>
          <p:cNvCxnSpPr/>
          <p:nvPr/>
        </p:nvCxnSpPr>
        <p:spPr>
          <a:xfrm>
            <a:off x="3437681" y="1875099"/>
            <a:ext cx="26737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CF2094D-C3A7-184D-8B15-D2BABB22AAB0}"/>
              </a:ext>
            </a:extLst>
          </p:cNvPr>
          <p:cNvSpPr txBox="1"/>
          <p:nvPr/>
        </p:nvSpPr>
        <p:spPr>
          <a:xfrm>
            <a:off x="6350138" y="1690433"/>
            <a:ext cx="351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Algorithm hard to study analytically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E5C86E-582C-9F41-98ED-54A97EC34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28" y="2367904"/>
            <a:ext cx="4521200" cy="29337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6B4E3F5-2572-164F-B1CD-4953369FC881}"/>
              </a:ext>
            </a:extLst>
          </p:cNvPr>
          <p:cNvSpPr/>
          <p:nvPr/>
        </p:nvSpPr>
        <p:spPr>
          <a:xfrm>
            <a:off x="7221155" y="2926813"/>
            <a:ext cx="42594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Based on a close look at reconstructed Texas data, we find reassuring evidence that </a:t>
            </a:r>
            <a:r>
              <a:rPr lang="en-US" sz="1600" dirty="0" err="1">
                <a:latin typeface="Helvetica" pitchFamily="2" charset="0"/>
              </a:rPr>
              <a:t>TopDown</a:t>
            </a:r>
            <a:r>
              <a:rPr lang="en-US" sz="1600" dirty="0">
                <a:latin typeface="Helvetica" pitchFamily="2" charset="0"/>
              </a:rPr>
              <a:t> will not threaten the ability to produce districts with tolerable population balance or to detect signals of racial polarization for Voting Rights Act enforcement.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9E87EB9-7161-5743-A82A-1D13208B2CB1}"/>
              </a:ext>
            </a:extLst>
          </p:cNvPr>
          <p:cNvCxnSpPr/>
          <p:nvPr/>
        </p:nvCxnSpPr>
        <p:spPr>
          <a:xfrm flipH="1">
            <a:off x="5578997" y="2059765"/>
            <a:ext cx="771141" cy="1539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A82CE05-4EBF-5041-A221-5DADAF6D0848}"/>
              </a:ext>
            </a:extLst>
          </p:cNvPr>
          <p:cNvCxnSpPr/>
          <p:nvPr/>
        </p:nvCxnSpPr>
        <p:spPr>
          <a:xfrm>
            <a:off x="5683170" y="3588152"/>
            <a:ext cx="15379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20A0F49-3C3D-6147-89DF-149F96E39C86}"/>
              </a:ext>
            </a:extLst>
          </p:cNvPr>
          <p:cNvSpPr txBox="1"/>
          <p:nvPr/>
        </p:nvSpPr>
        <p:spPr>
          <a:xfrm>
            <a:off x="6118947" y="2649814"/>
            <a:ext cx="777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Modeling</a:t>
            </a:r>
          </a:p>
        </p:txBody>
      </p:sp>
    </p:spTree>
    <p:extLst>
      <p:ext uri="{BB962C8B-B14F-4D97-AF65-F5344CB8AC3E}">
        <p14:creationId xmlns:p14="http://schemas.microsoft.com/office/powerpoint/2010/main" val="94560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7BA40-C9F3-614F-BF26-9419E499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FBF4-62D7-BF4B-9691-0C7D28A55B8E}" type="datetime4">
              <a:rPr lang="en-US" smtClean="0"/>
              <a:t>February 27, 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30566-C82F-714A-8FBE-CD62A5CE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910F-CB18-0442-838C-D854C7564373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8C3011-0A20-A74C-B8E2-4F77B225D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262" y="5925180"/>
            <a:ext cx="3650876" cy="8190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3A65CE-1EE1-B346-ADDD-E4F7339AAF54}"/>
              </a:ext>
            </a:extLst>
          </p:cNvPr>
          <p:cNvCxnSpPr/>
          <p:nvPr/>
        </p:nvCxnSpPr>
        <p:spPr>
          <a:xfrm>
            <a:off x="2066306" y="5781035"/>
            <a:ext cx="0" cy="86914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C2B84E-45A2-C140-9BDA-A48389094E50}"/>
              </a:ext>
            </a:extLst>
          </p:cNvPr>
          <p:cNvCxnSpPr/>
          <p:nvPr/>
        </p:nvCxnSpPr>
        <p:spPr>
          <a:xfrm>
            <a:off x="6896724" y="5835976"/>
            <a:ext cx="0" cy="86914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8304813-EE02-B349-92AC-09E38C5D7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54" y="39429"/>
            <a:ext cx="7393366" cy="2029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ABAABE-BC47-3C45-8F35-666DED7EF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073" y="1348820"/>
            <a:ext cx="6364458" cy="39643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AE93971-79EA-164A-9A2A-0AD40444BCEC}"/>
              </a:ext>
            </a:extLst>
          </p:cNvPr>
          <p:cNvSpPr/>
          <p:nvPr/>
        </p:nvSpPr>
        <p:spPr>
          <a:xfrm>
            <a:off x="536299" y="3202347"/>
            <a:ext cx="33021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Using empirical COVID-19 mortality curves, the authors show that differential privacy will introduce substantial distortion in COVID-19 mortality rates</a:t>
            </a:r>
            <a:endParaRPr lang="en-US" dirty="0">
              <a:effectLst/>
              <a:latin typeface="Helvetica" pitchFamily="2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9380A6-A0A3-E94E-854D-82FF4BFAB9F5}"/>
              </a:ext>
            </a:extLst>
          </p:cNvPr>
          <p:cNvCxnSpPr/>
          <p:nvPr/>
        </p:nvCxnSpPr>
        <p:spPr>
          <a:xfrm flipH="1">
            <a:off x="4120587" y="3808071"/>
            <a:ext cx="8844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227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72813-96C2-D149-98A7-912C1CD57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C5EC-8E11-9A42-8DD5-4E5A5FDDAAA4}" type="datetime4">
              <a:rPr lang="en-US" smtClean="0"/>
              <a:t>February 27, 2022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E43558-F7E4-4643-BBA3-5C8993D91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910F-CB18-0442-838C-D854C7564373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14FF4A-3250-9248-B95E-D978283F12C3}"/>
              </a:ext>
            </a:extLst>
          </p:cNvPr>
          <p:cNvSpPr/>
          <p:nvPr/>
        </p:nvSpPr>
        <p:spPr>
          <a:xfrm>
            <a:off x="693420" y="953691"/>
            <a:ext cx="56159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7F6A"/>
                </a:solidFill>
              </a:rPr>
              <a:t>The fact that the efficient </a:t>
            </a:r>
            <a:r>
              <a:rPr lang="en-US" b="1" dirty="0" err="1">
                <a:solidFill>
                  <a:srgbClr val="FF7F6A"/>
                </a:solidFill>
              </a:rPr>
              <a:t>Dinur</a:t>
            </a:r>
            <a:r>
              <a:rPr lang="en-US" b="1" dirty="0">
                <a:solidFill>
                  <a:srgbClr val="FF7F6A"/>
                </a:solidFill>
              </a:rPr>
              <a:t>-Nissim type of reconstruction attack fail when the error is ≫n</a:t>
            </a:r>
            <a:r>
              <a:rPr lang="en-US" b="1" baseline="30000" dirty="0">
                <a:solidFill>
                  <a:srgbClr val="FF7F6A"/>
                </a:solidFill>
              </a:rPr>
              <a:t>-1/2</a:t>
            </a:r>
            <a:r>
              <a:rPr lang="en-US" b="1" dirty="0">
                <a:solidFill>
                  <a:srgbClr val="FF7F6A"/>
                </a:solidFill>
              </a:rPr>
              <a:t> does not mean it’s easy to achieve privacy with error of that magnitude. </a:t>
            </a:r>
          </a:p>
          <a:p>
            <a:endParaRPr lang="en-US" dirty="0"/>
          </a:p>
          <a:p>
            <a:r>
              <a:rPr lang="en-US" dirty="0"/>
              <a:t>We can achieve non-trivial error guarantees for a large number of queries simply by using a random subsample of half of the dataset, which is not a private algorithm in any reasonable sense of the word, as it can reveal everything about the chosen subset. </a:t>
            </a:r>
          </a:p>
          <a:p>
            <a:endParaRPr lang="en-US" dirty="0"/>
          </a:p>
          <a:p>
            <a:r>
              <a:rPr lang="en-US" dirty="0"/>
              <a:t>There are membership-inference attacks that succeed in violating privacy even when the queries are answered with ≫n</a:t>
            </a:r>
            <a:r>
              <a:rPr lang="en-US" baseline="30000" dirty="0"/>
              <a:t>-1/2</a:t>
            </a:r>
            <a:r>
              <a:rPr lang="en-US" dirty="0"/>
              <a:t> error.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6BA087-B85A-8C44-8A0B-49F34EC4A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137" y="1320806"/>
            <a:ext cx="4791129" cy="288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9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7BA40-C9F3-614F-BF26-9419E499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FBF4-62D7-BF4B-9691-0C7D28A55B8E}" type="datetime4">
              <a:rPr lang="en-US" smtClean="0"/>
              <a:t>February 27,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30566-C82F-714A-8FBE-CD62A5CE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910F-CB18-0442-838C-D854C7564373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8C3011-0A20-A74C-B8E2-4F77B225D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262" y="5925180"/>
            <a:ext cx="3650876" cy="8190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3A65CE-1EE1-B346-ADDD-E4F7339AAF54}"/>
              </a:ext>
            </a:extLst>
          </p:cNvPr>
          <p:cNvCxnSpPr/>
          <p:nvPr/>
        </p:nvCxnSpPr>
        <p:spPr>
          <a:xfrm>
            <a:off x="2066306" y="5781035"/>
            <a:ext cx="0" cy="86914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C2B84E-45A2-C140-9BDA-A48389094E50}"/>
              </a:ext>
            </a:extLst>
          </p:cNvPr>
          <p:cNvCxnSpPr/>
          <p:nvPr/>
        </p:nvCxnSpPr>
        <p:spPr>
          <a:xfrm>
            <a:off x="6896724" y="5835976"/>
            <a:ext cx="0" cy="86914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79D41DF-4EB9-7849-8022-502EE1292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98" y="234779"/>
            <a:ext cx="5667026" cy="4979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667BEC-0969-4B46-8B67-F844AD854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967" y="429089"/>
            <a:ext cx="6590270" cy="494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8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7BA40-C9F3-614F-BF26-9419E499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FBF4-62D7-BF4B-9691-0C7D28A55B8E}" type="datetime4">
              <a:rPr lang="en-US" smtClean="0"/>
              <a:t>February 27,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30566-C82F-714A-8FBE-CD62A5CE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910F-CB18-0442-838C-D854C7564373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8C3011-0A20-A74C-B8E2-4F77B225D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262" y="5925180"/>
            <a:ext cx="3650876" cy="8190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3A65CE-1EE1-B346-ADDD-E4F7339AAF54}"/>
              </a:ext>
            </a:extLst>
          </p:cNvPr>
          <p:cNvCxnSpPr/>
          <p:nvPr/>
        </p:nvCxnSpPr>
        <p:spPr>
          <a:xfrm>
            <a:off x="2066306" y="5781035"/>
            <a:ext cx="0" cy="86914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C2B84E-45A2-C140-9BDA-A48389094E50}"/>
              </a:ext>
            </a:extLst>
          </p:cNvPr>
          <p:cNvCxnSpPr/>
          <p:nvPr/>
        </p:nvCxnSpPr>
        <p:spPr>
          <a:xfrm>
            <a:off x="6896724" y="5835976"/>
            <a:ext cx="0" cy="86914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282F37A-DD2B-A643-8139-CF058DA7739C}"/>
              </a:ext>
            </a:extLst>
          </p:cNvPr>
          <p:cNvSpPr txBox="1"/>
          <p:nvPr/>
        </p:nvSpPr>
        <p:spPr>
          <a:xfrm>
            <a:off x="194848" y="326666"/>
            <a:ext cx="5360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Database Reconstruction Theorems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8D5BA6-E7B3-C24B-92C7-51091390E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989" y="951240"/>
            <a:ext cx="3931382" cy="9473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93740A7-DE97-E440-95DE-528ABB92CB00}"/>
              </a:ext>
            </a:extLst>
          </p:cNvPr>
          <p:cNvSpPr/>
          <p:nvPr/>
        </p:nvSpPr>
        <p:spPr>
          <a:xfrm>
            <a:off x="484517" y="326132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Intuitively, to achieve database privacy one has to play a game of balancing two sets of functions:</a:t>
            </a:r>
          </a:p>
          <a:p>
            <a:endParaRPr lang="en-US" sz="1600" dirty="0">
              <a:latin typeface="Helvetica" pitchFamily="2" charset="0"/>
            </a:endParaRPr>
          </a:p>
          <a:p>
            <a:pPr marL="400050" indent="-400050">
              <a:buAutoNum type="romanLcParenBoth"/>
            </a:pPr>
            <a:r>
              <a:rPr lang="en-US" sz="1600" dirty="0">
                <a:latin typeface="Helvetica" pitchFamily="2" charset="0"/>
              </a:rPr>
              <a:t>the “private” functions that </a:t>
            </a:r>
            <a:r>
              <a:rPr lang="en-US" sz="1600" dirty="0">
                <a:solidFill>
                  <a:srgbClr val="FF7F6A"/>
                </a:solidFill>
                <a:latin typeface="Helvetica" pitchFamily="2" charset="0"/>
              </a:rPr>
              <a:t>we wish to hide </a:t>
            </a:r>
            <a:r>
              <a:rPr lang="en-US" sz="1600" dirty="0">
                <a:latin typeface="Helvetica" pitchFamily="2" charset="0"/>
              </a:rPr>
              <a:t>and</a:t>
            </a:r>
          </a:p>
          <a:p>
            <a:r>
              <a:rPr lang="en-US" sz="1600" dirty="0">
                <a:latin typeface="Helvetica" pitchFamily="2" charset="0"/>
              </a:rPr>
              <a:t> </a:t>
            </a:r>
          </a:p>
          <a:p>
            <a:r>
              <a:rPr lang="en-US" sz="1600" dirty="0">
                <a:latin typeface="Helvetica" pitchFamily="2" charset="0"/>
              </a:rPr>
              <a:t>(ii) the “information” functions whose</a:t>
            </a:r>
          </a:p>
          <a:p>
            <a:r>
              <a:rPr lang="en-US" sz="1600" dirty="0">
                <a:latin typeface="Helvetica" pitchFamily="2" charset="0"/>
              </a:rPr>
              <a:t>values </a:t>
            </a:r>
            <a:r>
              <a:rPr lang="en-US" sz="1600" dirty="0">
                <a:solidFill>
                  <a:srgbClr val="FF7F6A"/>
                </a:solidFill>
                <a:latin typeface="Helvetica" pitchFamily="2" charset="0"/>
              </a:rPr>
              <a:t>we wish to reveal</a:t>
            </a:r>
            <a:r>
              <a:rPr lang="en-US" sz="1600" dirty="0">
                <a:latin typeface="Helvetica" pitchFamily="2" charset="0"/>
              </a:rPr>
              <a:t>. </a:t>
            </a:r>
            <a:endParaRPr lang="en-US" sz="1600" dirty="0">
              <a:effectLst/>
              <a:latin typeface="Helvetic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3F7AD6-3A94-AA47-9142-9C3C0A7B9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724" y="849886"/>
            <a:ext cx="4766919" cy="43345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42F928-EFFA-DE4E-9E48-CBCF0310D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76" y="2155164"/>
            <a:ext cx="5474979" cy="69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90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2817DB-3CCD-A44B-B8E3-E34AD1BE5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C5EC-8E11-9A42-8DD5-4E5A5FDDAAA4}" type="datetime4">
              <a:rPr lang="en-US" smtClean="0"/>
              <a:t>February 27, 2022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D74709-AB27-1142-A040-E4A6AEF7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910F-CB18-0442-838C-D854C7564373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1E3644-24DE-CE44-B233-1D51F4ED253F}"/>
              </a:ext>
            </a:extLst>
          </p:cNvPr>
          <p:cNvSpPr txBox="1"/>
          <p:nvPr/>
        </p:nvSpPr>
        <p:spPr>
          <a:xfrm>
            <a:off x="502920" y="377190"/>
            <a:ext cx="4306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Disclosure Protection Techniques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D79C2A-D5EB-2148-87B1-56B56041B000}"/>
              </a:ext>
            </a:extLst>
          </p:cNvPr>
          <p:cNvSpPr txBox="1"/>
          <p:nvPr/>
        </p:nvSpPr>
        <p:spPr>
          <a:xfrm>
            <a:off x="320040" y="1107521"/>
            <a:ext cx="736618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Statistical Disclosure Limitation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Cell Suppression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statistics from groups below a set limit are published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Top-Coding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ages higher than a certain limit are published with values of the limit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Noise Injection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random values are added to some attributes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Swapping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records for some individuals or families are “swapped”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CB2E9D-DE8A-914E-ABD4-739A3D669416}"/>
              </a:ext>
            </a:extLst>
          </p:cNvPr>
          <p:cNvSpPr/>
          <p:nvPr/>
        </p:nvSpPr>
        <p:spPr>
          <a:xfrm>
            <a:off x="7960544" y="377190"/>
            <a:ext cx="38873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2003, </a:t>
            </a:r>
            <a:r>
              <a:rPr lang="en-US" dirty="0" err="1"/>
              <a:t>Irit</a:t>
            </a:r>
            <a:r>
              <a:rPr lang="en-US" dirty="0"/>
              <a:t> </a:t>
            </a:r>
            <a:r>
              <a:rPr lang="en-US" dirty="0" err="1"/>
              <a:t>Dinur</a:t>
            </a:r>
            <a:r>
              <a:rPr lang="en-US" dirty="0"/>
              <a:t> and </a:t>
            </a:r>
            <a:r>
              <a:rPr lang="en-US" dirty="0" err="1"/>
              <a:t>Kobbi</a:t>
            </a:r>
            <a:r>
              <a:rPr lang="en-US" dirty="0"/>
              <a:t> Nissim</a:t>
            </a:r>
          </a:p>
          <a:p>
            <a:endParaRPr lang="en-US" dirty="0"/>
          </a:p>
          <a:p>
            <a:r>
              <a:rPr lang="en-US" dirty="0"/>
              <a:t>---</a:t>
            </a:r>
            <a:r>
              <a:rPr lang="en-US" dirty="0">
                <a:solidFill>
                  <a:srgbClr val="FF7F6A"/>
                </a:solidFill>
              </a:rPr>
              <a:t>a surprisingly small number </a:t>
            </a:r>
            <a:r>
              <a:rPr lang="en-US" dirty="0"/>
              <a:t>of random queries can reveal confidential data, because the results of the queries can be combined and then used to “reconstruct” the underlying confidential data. </a:t>
            </a:r>
          </a:p>
          <a:p>
            <a:endParaRPr lang="en-US" dirty="0"/>
          </a:p>
          <a:p>
            <a:r>
              <a:rPr lang="en-US" dirty="0"/>
              <a:t>Adding noise to either the database or to the results of the queries decreases the accuracy of the reconstruction, but it also decreases the accuracy of the queries. </a:t>
            </a:r>
            <a:r>
              <a:rPr lang="en-US" dirty="0">
                <a:solidFill>
                  <a:srgbClr val="FF7F6A"/>
                </a:solidFill>
              </a:rPr>
              <a:t>The challenge is to add sufficient noise in such a way that each individual’s privacy is protected, but not so much noise that the utility of the database is ruined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85921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7BA40-C9F3-614F-BF26-9419E499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FBF4-62D7-BF4B-9691-0C7D28A55B8E}" type="datetime4">
              <a:rPr lang="en-US" smtClean="0"/>
              <a:t>February 27,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30566-C82F-714A-8FBE-CD62A5CE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910F-CB18-0442-838C-D854C7564373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8C3011-0A20-A74C-B8E2-4F77B225D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262" y="5925180"/>
            <a:ext cx="3650876" cy="8190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3A65CE-1EE1-B346-ADDD-E4F7339AAF54}"/>
              </a:ext>
            </a:extLst>
          </p:cNvPr>
          <p:cNvCxnSpPr/>
          <p:nvPr/>
        </p:nvCxnSpPr>
        <p:spPr>
          <a:xfrm>
            <a:off x="2066306" y="5781035"/>
            <a:ext cx="0" cy="86914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C2B84E-45A2-C140-9BDA-A48389094E50}"/>
              </a:ext>
            </a:extLst>
          </p:cNvPr>
          <p:cNvCxnSpPr/>
          <p:nvPr/>
        </p:nvCxnSpPr>
        <p:spPr>
          <a:xfrm>
            <a:off x="6896724" y="5835976"/>
            <a:ext cx="0" cy="86914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37E06FF-8FEF-784C-BD26-0E886D58A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538"/>
            <a:ext cx="6349453" cy="32771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91F3B8-BDEB-8F46-AF7A-A8E71D2EE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291" y="3302675"/>
            <a:ext cx="9517693" cy="200319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0022CC8-752B-5247-877E-4D4B619E885E}"/>
              </a:ext>
            </a:extLst>
          </p:cNvPr>
          <p:cNvSpPr txBox="1"/>
          <p:nvPr/>
        </p:nvSpPr>
        <p:spPr>
          <a:xfrm>
            <a:off x="7717357" y="987241"/>
            <a:ext cx="2896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7F6A"/>
                </a:solidFill>
              </a:rPr>
              <a:t>Answer perturbation / noise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D565D84-2F1A-2947-AB84-BF828A590957}"/>
              </a:ext>
            </a:extLst>
          </p:cNvPr>
          <p:cNvCxnSpPr>
            <a:cxnSpLocks/>
          </p:cNvCxnSpPr>
          <p:nvPr/>
        </p:nvCxnSpPr>
        <p:spPr>
          <a:xfrm flipV="1">
            <a:off x="8683102" y="1478071"/>
            <a:ext cx="0" cy="1824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A923C9-94FF-9948-A246-21E113F98DE6}"/>
              </a:ext>
            </a:extLst>
          </p:cNvPr>
          <p:cNvCxnSpPr/>
          <p:nvPr/>
        </p:nvCxnSpPr>
        <p:spPr>
          <a:xfrm>
            <a:off x="2342367" y="1139868"/>
            <a:ext cx="51336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D7FC0C6-AED3-B244-90AF-9849F222C2E7}"/>
              </a:ext>
            </a:extLst>
          </p:cNvPr>
          <p:cNvSpPr/>
          <p:nvPr/>
        </p:nvSpPr>
        <p:spPr>
          <a:xfrm>
            <a:off x="1591291" y="4983664"/>
            <a:ext cx="5410758" cy="322201"/>
          </a:xfrm>
          <a:prstGeom prst="rect">
            <a:avLst/>
          </a:prstGeom>
          <a:solidFill>
            <a:srgbClr val="FF7F6A">
              <a:alpha val="33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3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7BA40-C9F3-614F-BF26-9419E499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FBF4-62D7-BF4B-9691-0C7D28A55B8E}" type="datetime4">
              <a:rPr lang="en-US" smtClean="0"/>
              <a:t>February 27,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30566-C82F-714A-8FBE-CD62A5CE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910F-CB18-0442-838C-D854C7564373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8C3011-0A20-A74C-B8E2-4F77B225D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262" y="5925180"/>
            <a:ext cx="3650876" cy="8190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3A65CE-1EE1-B346-ADDD-E4F7339AAF54}"/>
              </a:ext>
            </a:extLst>
          </p:cNvPr>
          <p:cNvCxnSpPr/>
          <p:nvPr/>
        </p:nvCxnSpPr>
        <p:spPr>
          <a:xfrm>
            <a:off x="2066306" y="5781035"/>
            <a:ext cx="0" cy="86914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C2B84E-45A2-C140-9BDA-A48389094E50}"/>
              </a:ext>
            </a:extLst>
          </p:cNvPr>
          <p:cNvCxnSpPr/>
          <p:nvPr/>
        </p:nvCxnSpPr>
        <p:spPr>
          <a:xfrm>
            <a:off x="6896724" y="5835976"/>
            <a:ext cx="0" cy="86914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F397CC5-CAF4-1A4A-99DB-DC2DF19DD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00" y="383816"/>
            <a:ext cx="6706524" cy="49780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D530FC-BA3D-A64F-A8E7-77D7A585998E}"/>
              </a:ext>
            </a:extLst>
          </p:cNvPr>
          <p:cNvSpPr/>
          <p:nvPr/>
        </p:nvSpPr>
        <p:spPr>
          <a:xfrm>
            <a:off x="7047124" y="3833852"/>
            <a:ext cx="5079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3F21"/>
                </a:solidFill>
                <a:latin typeface="jaf-bernino-sans"/>
              </a:rPr>
              <a:t>A substantial amount of information in the database has been suppressed — marked with a (D). </a:t>
            </a:r>
          </a:p>
          <a:p>
            <a:endParaRPr lang="en-US" dirty="0">
              <a:solidFill>
                <a:srgbClr val="333333"/>
              </a:solidFill>
              <a:latin typeface="jaf-bernino-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05CD98-DA09-4D4E-8920-C2A848A8119E}"/>
              </a:ext>
            </a:extLst>
          </p:cNvPr>
          <p:cNvSpPr txBox="1"/>
          <p:nvPr/>
        </p:nvSpPr>
        <p:spPr>
          <a:xfrm>
            <a:off x="7155805" y="1110039"/>
            <a:ext cx="48624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statistical data—no individual records…</a:t>
            </a:r>
          </a:p>
          <a:p>
            <a:endParaRPr lang="en-US" dirty="0"/>
          </a:p>
          <a:p>
            <a:r>
              <a:rPr lang="en-US" dirty="0"/>
              <a:t>…but all the records are derived from one to one</a:t>
            </a:r>
          </a:p>
          <a:p>
            <a:r>
              <a:rPr lang="en-US" dirty="0"/>
              <a:t>mappings</a:t>
            </a:r>
          </a:p>
          <a:p>
            <a:endParaRPr lang="en-US" dirty="0"/>
          </a:p>
          <a:p>
            <a:r>
              <a:rPr lang="en-US" dirty="0"/>
              <a:t>Database reconstruction theorems say however</a:t>
            </a:r>
          </a:p>
          <a:p>
            <a:r>
              <a:rPr lang="en-US" dirty="0"/>
              <a:t>that if enough statistical information is released a </a:t>
            </a:r>
          </a:p>
          <a:p>
            <a:r>
              <a:rPr lang="en-US" b="1" dirty="0">
                <a:solidFill>
                  <a:srgbClr val="FF7F6A"/>
                </a:solidFill>
              </a:rPr>
              <a:t>the unique reconstruction </a:t>
            </a:r>
            <a:r>
              <a:rPr lang="en-US" dirty="0"/>
              <a:t>of the data is possible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B3A7F7-1CBE-A748-91D8-31A399D4C201}"/>
              </a:ext>
            </a:extLst>
          </p:cNvPr>
          <p:cNvCxnSpPr/>
          <p:nvPr/>
        </p:nvCxnSpPr>
        <p:spPr>
          <a:xfrm flipH="1">
            <a:off x="5812077" y="4152510"/>
            <a:ext cx="10846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37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7BA40-C9F3-614F-BF26-9419E499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FBF4-62D7-BF4B-9691-0C7D28A55B8E}" type="datetime4">
              <a:rPr lang="en-US" smtClean="0"/>
              <a:t>February 27,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30566-C82F-714A-8FBE-CD62A5CE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910F-CB18-0442-838C-D854C7564373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8C3011-0A20-A74C-B8E2-4F77B225D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262" y="5925180"/>
            <a:ext cx="3650876" cy="8190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3A65CE-1EE1-B346-ADDD-E4F7339AAF54}"/>
              </a:ext>
            </a:extLst>
          </p:cNvPr>
          <p:cNvCxnSpPr/>
          <p:nvPr/>
        </p:nvCxnSpPr>
        <p:spPr>
          <a:xfrm>
            <a:off x="2066306" y="5781035"/>
            <a:ext cx="0" cy="86914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C2B84E-45A2-C140-9BDA-A48389094E50}"/>
              </a:ext>
            </a:extLst>
          </p:cNvPr>
          <p:cNvCxnSpPr/>
          <p:nvPr/>
        </p:nvCxnSpPr>
        <p:spPr>
          <a:xfrm>
            <a:off x="6896724" y="5835976"/>
            <a:ext cx="0" cy="86914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470C2F0-C444-FB4F-BD01-F5015F4192BB}"/>
              </a:ext>
            </a:extLst>
          </p:cNvPr>
          <p:cNvSpPr txBox="1"/>
          <p:nvPr/>
        </p:nvSpPr>
        <p:spPr>
          <a:xfrm>
            <a:off x="787220" y="698498"/>
            <a:ext cx="85298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database can be reconstructed by treating the attributes of the persons living on the block as a collection of variables. </a:t>
            </a:r>
          </a:p>
          <a:p>
            <a:endParaRPr lang="en-US" dirty="0"/>
          </a:p>
          <a:p>
            <a:r>
              <a:rPr lang="en-US" dirty="0"/>
              <a:t>A set of constraints is then extracted from the published table. </a:t>
            </a:r>
          </a:p>
          <a:p>
            <a:endParaRPr lang="en-US" dirty="0"/>
          </a:p>
          <a:p>
            <a:r>
              <a:rPr lang="en-US" dirty="0"/>
              <a:t>The database reconstruction finds a set of attributes that are consistent with the constraints.</a:t>
            </a:r>
          </a:p>
          <a:p>
            <a:endParaRPr lang="en-US" dirty="0"/>
          </a:p>
          <a:p>
            <a:r>
              <a:rPr lang="en-US" dirty="0">
                <a:solidFill>
                  <a:srgbClr val="FF3F21"/>
                </a:solidFill>
              </a:rPr>
              <a:t> If the </a:t>
            </a:r>
            <a:r>
              <a:rPr lang="en-US" u="sng" dirty="0">
                <a:solidFill>
                  <a:srgbClr val="FF3F21"/>
                </a:solidFill>
              </a:rPr>
              <a:t>statistics are highly constraining</a:t>
            </a:r>
            <a:r>
              <a:rPr lang="en-US" dirty="0">
                <a:solidFill>
                  <a:srgbClr val="FF3F21"/>
                </a:solidFill>
              </a:rPr>
              <a:t>, then there will be a single possible reconstruction, and the reconstructed microdata will necessarily be the same as the underlying microdata used to create the original statistical publication</a:t>
            </a:r>
            <a:r>
              <a:rPr lang="en-US" dirty="0"/>
              <a:t>.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Microdata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				Unique mapping onto the original data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20C660-FC41-8B43-AB3E-7A21A84DFF29}"/>
              </a:ext>
            </a:extLst>
          </p:cNvPr>
          <p:cNvCxnSpPr>
            <a:cxnSpLocks/>
          </p:cNvCxnSpPr>
          <p:nvPr/>
        </p:nvCxnSpPr>
        <p:spPr>
          <a:xfrm>
            <a:off x="3307720" y="3761066"/>
            <a:ext cx="0" cy="488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AB66E64-29A1-F14E-B3BD-B70CCE665939}"/>
              </a:ext>
            </a:extLst>
          </p:cNvPr>
          <p:cNvSpPr/>
          <p:nvPr/>
        </p:nvSpPr>
        <p:spPr>
          <a:xfrm>
            <a:off x="192720" y="4372138"/>
            <a:ext cx="37909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  <a:latin typeface="jaf-bernino-sans"/>
              </a:rPr>
              <a:t>To mount a full reconstruction attack, an attacker </a:t>
            </a:r>
            <a:r>
              <a:rPr lang="en-US" sz="1600" dirty="0">
                <a:solidFill>
                  <a:srgbClr val="FF3F21"/>
                </a:solidFill>
                <a:latin typeface="jaf-bernino-sans"/>
              </a:rPr>
              <a:t>extracts all of these constraints </a:t>
            </a:r>
            <a:r>
              <a:rPr lang="en-US" sz="1600" dirty="0">
                <a:solidFill>
                  <a:srgbClr val="333333"/>
                </a:solidFill>
                <a:latin typeface="jaf-bernino-sans"/>
              </a:rPr>
              <a:t>and then creates a single mathematical model embodying all constraints. </a:t>
            </a:r>
            <a:endParaRPr lang="en-US" sz="16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2990279-1EA8-4943-868A-266113240758}"/>
              </a:ext>
            </a:extLst>
          </p:cNvPr>
          <p:cNvCxnSpPr/>
          <p:nvPr/>
        </p:nvCxnSpPr>
        <p:spPr>
          <a:xfrm>
            <a:off x="3896444" y="4745682"/>
            <a:ext cx="6263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12A50546-C95B-1C4E-8226-8A3E76906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345" y="3296790"/>
            <a:ext cx="3143227" cy="190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39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7BA40-C9F3-614F-BF26-9419E499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FBF4-62D7-BF4B-9691-0C7D28A55B8E}" type="datetime4">
              <a:rPr lang="en-US" smtClean="0"/>
              <a:t>February 27,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30566-C82F-714A-8FBE-CD62A5CE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910F-CB18-0442-838C-D854C7564373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8C3011-0A20-A74C-B8E2-4F77B225D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262" y="5925180"/>
            <a:ext cx="3650876" cy="8190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3A65CE-1EE1-B346-ADDD-E4F7339AAF54}"/>
              </a:ext>
            </a:extLst>
          </p:cNvPr>
          <p:cNvCxnSpPr/>
          <p:nvPr/>
        </p:nvCxnSpPr>
        <p:spPr>
          <a:xfrm>
            <a:off x="2066306" y="5781035"/>
            <a:ext cx="0" cy="86914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C2B84E-45A2-C140-9BDA-A48389094E50}"/>
              </a:ext>
            </a:extLst>
          </p:cNvPr>
          <p:cNvCxnSpPr/>
          <p:nvPr/>
        </p:nvCxnSpPr>
        <p:spPr>
          <a:xfrm>
            <a:off x="6896724" y="5835976"/>
            <a:ext cx="0" cy="86914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BD5F743-7D83-2042-8929-2CDD5ED6AAEC}"/>
              </a:ext>
            </a:extLst>
          </p:cNvPr>
          <p:cNvSpPr txBox="1"/>
          <p:nvPr/>
        </p:nvSpPr>
        <p:spPr>
          <a:xfrm>
            <a:off x="964504" y="450937"/>
            <a:ext cx="2529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Satisfiability Solver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C23350-59FF-3F47-BE09-0E09BC53CBF6}"/>
              </a:ext>
            </a:extLst>
          </p:cNvPr>
          <p:cNvSpPr/>
          <p:nvPr/>
        </p:nvSpPr>
        <p:spPr>
          <a:xfrm>
            <a:off x="600308" y="120289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jaf-bernino-sans"/>
              </a:rPr>
              <a:t>Translate problem into a single Boolean formula consisting of 6,755 variables arranged in 252,575 clauses. This format is called the </a:t>
            </a:r>
            <a:r>
              <a:rPr lang="en-US" dirty="0">
                <a:solidFill>
                  <a:srgbClr val="FF3F21"/>
                </a:solidFill>
                <a:latin typeface="jaf-bernino-sans"/>
              </a:rPr>
              <a:t>CNF (conjunctive normal form) </a:t>
            </a:r>
            <a:r>
              <a:rPr lang="en-US" dirty="0">
                <a:solidFill>
                  <a:srgbClr val="333333"/>
                </a:solidFill>
                <a:latin typeface="jaf-bernino-sans"/>
              </a:rPr>
              <a:t>because it consists of many clauses that are combined using the Boolean AND operation.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576A41-1E61-5741-9BB6-0AEFB4518BDF}"/>
              </a:ext>
            </a:extLst>
          </p:cNvPr>
          <p:cNvSpPr/>
          <p:nvPr/>
        </p:nvSpPr>
        <p:spPr>
          <a:xfrm>
            <a:off x="5635102" y="316367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jaf-bernino-sans"/>
              </a:rPr>
              <a:t>There </a:t>
            </a:r>
            <a:r>
              <a:rPr lang="en-US" dirty="0">
                <a:solidFill>
                  <a:srgbClr val="FF3F21"/>
                </a:solidFill>
                <a:latin typeface="jaf-bernino-sans"/>
              </a:rPr>
              <a:t>exists a solution universe of all the possible solutions to this set of constraints</a:t>
            </a:r>
            <a:r>
              <a:rPr lang="en-US" dirty="0">
                <a:solidFill>
                  <a:srgbClr val="333333"/>
                </a:solidFill>
                <a:latin typeface="jaf-bernino-sans"/>
              </a:rPr>
              <a:t>. If the solution universe contains a single possible solution, then the published statistics completely reveal the underlying confidential data—provided that noise was not added to either the microdata or the tabulations as a disclosure-avoidance mechanism.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9B2019-FF99-1442-B346-664B6E99F8D9}"/>
              </a:ext>
            </a:extLst>
          </p:cNvPr>
          <p:cNvSpPr txBox="1"/>
          <p:nvPr/>
        </p:nvSpPr>
        <p:spPr>
          <a:xfrm>
            <a:off x="7753611" y="1465545"/>
            <a:ext cx="342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Database Reconstruction Theorem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379988-4C6E-554C-89DB-DAF784399E46}"/>
              </a:ext>
            </a:extLst>
          </p:cNvPr>
          <p:cNvCxnSpPr/>
          <p:nvPr/>
        </p:nvCxnSpPr>
        <p:spPr>
          <a:xfrm>
            <a:off x="6789107" y="1650211"/>
            <a:ext cx="8517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57A4E0-B02B-2645-AD0E-AF873F8581C1}"/>
              </a:ext>
            </a:extLst>
          </p:cNvPr>
          <p:cNvCxnSpPr/>
          <p:nvPr/>
        </p:nvCxnSpPr>
        <p:spPr>
          <a:xfrm>
            <a:off x="8924402" y="1941563"/>
            <a:ext cx="0" cy="1064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D53EF31-13B1-E74C-ABF7-59A4089A5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86" y="2843138"/>
            <a:ext cx="5261682" cy="263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10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7BA40-C9F3-614F-BF26-9419E499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FBF4-62D7-BF4B-9691-0C7D28A55B8E}" type="datetime4">
              <a:rPr lang="en-US" smtClean="0"/>
              <a:t>February 27,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30566-C82F-714A-8FBE-CD62A5CE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910F-CB18-0442-838C-D854C7564373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8C3011-0A20-A74C-B8E2-4F77B225D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262" y="5925180"/>
            <a:ext cx="3650876" cy="8190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3A65CE-1EE1-B346-ADDD-E4F7339AAF54}"/>
              </a:ext>
            </a:extLst>
          </p:cNvPr>
          <p:cNvCxnSpPr/>
          <p:nvPr/>
        </p:nvCxnSpPr>
        <p:spPr>
          <a:xfrm>
            <a:off x="2066306" y="5781035"/>
            <a:ext cx="0" cy="86914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C2B84E-45A2-C140-9BDA-A48389094E50}"/>
              </a:ext>
            </a:extLst>
          </p:cNvPr>
          <p:cNvCxnSpPr/>
          <p:nvPr/>
        </p:nvCxnSpPr>
        <p:spPr>
          <a:xfrm>
            <a:off x="6896724" y="5835976"/>
            <a:ext cx="0" cy="86914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59583B8-1CFF-F843-8AAC-2BC28991A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13" y="803170"/>
            <a:ext cx="5750349" cy="4268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938B0F-C235-FF4D-A656-B22C479EB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910" y="1746377"/>
            <a:ext cx="5897584" cy="238188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405A61-8576-164F-B8D9-94BEF39A0403}"/>
              </a:ext>
            </a:extLst>
          </p:cNvPr>
          <p:cNvCxnSpPr/>
          <p:nvPr/>
        </p:nvCxnSpPr>
        <p:spPr>
          <a:xfrm>
            <a:off x="5657850" y="2914650"/>
            <a:ext cx="834390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D948397-D771-4E4F-8926-C288CBA1B366}"/>
              </a:ext>
            </a:extLst>
          </p:cNvPr>
          <p:cNvSpPr txBox="1"/>
          <p:nvPr/>
        </p:nvSpPr>
        <p:spPr>
          <a:xfrm>
            <a:off x="7387523" y="577842"/>
            <a:ext cx="3556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 &amp; Unique Reconstruction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D5F200F-6CA9-BE42-9655-E814EFF130D8}"/>
              </a:ext>
            </a:extLst>
          </p:cNvPr>
          <p:cNvCxnSpPr>
            <a:stCxn id="7" idx="2"/>
          </p:cNvCxnSpPr>
          <p:nvPr/>
        </p:nvCxnSpPr>
        <p:spPr>
          <a:xfrm>
            <a:off x="9165702" y="947174"/>
            <a:ext cx="1869091" cy="1098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78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7BA40-C9F3-614F-BF26-9419E499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FBF4-62D7-BF4B-9691-0C7D28A55B8E}" type="datetime4">
              <a:rPr lang="en-US" smtClean="0"/>
              <a:t>February 27,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30566-C82F-714A-8FBE-CD62A5CE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910F-CB18-0442-838C-D854C7564373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8C3011-0A20-A74C-B8E2-4F77B225D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262" y="5925180"/>
            <a:ext cx="3650876" cy="8190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3A65CE-1EE1-B346-ADDD-E4F7339AAF54}"/>
              </a:ext>
            </a:extLst>
          </p:cNvPr>
          <p:cNvCxnSpPr/>
          <p:nvPr/>
        </p:nvCxnSpPr>
        <p:spPr>
          <a:xfrm>
            <a:off x="2066306" y="5781035"/>
            <a:ext cx="0" cy="86914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C2B84E-45A2-C140-9BDA-A48389094E50}"/>
              </a:ext>
            </a:extLst>
          </p:cNvPr>
          <p:cNvCxnSpPr/>
          <p:nvPr/>
        </p:nvCxnSpPr>
        <p:spPr>
          <a:xfrm>
            <a:off x="6896724" y="5835976"/>
            <a:ext cx="0" cy="86914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8C981EE-3CFA-F24E-AA19-64D8C0362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13" y="803170"/>
            <a:ext cx="5750349" cy="42683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138A40-9D76-EC44-9E8A-54C16F5BF1E8}"/>
              </a:ext>
            </a:extLst>
          </p:cNvPr>
          <p:cNvSpPr/>
          <p:nvPr/>
        </p:nvSpPr>
        <p:spPr>
          <a:xfrm>
            <a:off x="6703989" y="1257007"/>
            <a:ext cx="39582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jaf-bernino-sans"/>
              </a:rPr>
              <a:t>Dropping 2A </a:t>
            </a:r>
            <a:r>
              <a:rPr lang="en-US" i="1" dirty="0">
                <a:solidFill>
                  <a:srgbClr val="333333"/>
                </a:solidFill>
                <a:latin typeface="jaf-bernino-sans"/>
              </a:rPr>
              <a:t>and</a:t>
            </a:r>
            <a:r>
              <a:rPr lang="en-US" dirty="0">
                <a:solidFill>
                  <a:srgbClr val="333333"/>
                </a:solidFill>
                <a:latin typeface="jaf-bernino-sans"/>
              </a:rPr>
              <a:t> 2B increases the solution universe to eight satisfying solutions. </a:t>
            </a:r>
          </a:p>
          <a:p>
            <a:endParaRPr lang="en-US" dirty="0">
              <a:solidFill>
                <a:srgbClr val="333333"/>
              </a:solidFill>
              <a:latin typeface="jaf-bernino-sans"/>
            </a:endParaRPr>
          </a:p>
          <a:p>
            <a:r>
              <a:rPr lang="en-US" dirty="0">
                <a:solidFill>
                  <a:srgbClr val="333333"/>
                </a:solidFill>
                <a:latin typeface="jaf-bernino-sans"/>
              </a:rPr>
              <a:t>All of these solutions contain the reconstructed microdata records 8FBS, 36FBM, 66FBM, and 84MBM. This means that even if statistics 2A and 2B are suppressed, </a:t>
            </a:r>
            <a:r>
              <a:rPr lang="en-US" dirty="0">
                <a:solidFill>
                  <a:srgbClr val="FF3F21"/>
                </a:solidFill>
                <a:latin typeface="jaf-bernino-sans"/>
              </a:rPr>
              <a:t>we can still infer that these four microdata records must be present.</a:t>
            </a:r>
            <a:endParaRPr lang="en-US" dirty="0">
              <a:solidFill>
                <a:srgbClr val="FF3F2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01C3C4D-EE1E-4541-B914-9EE2D21D389B}"/>
              </a:ext>
            </a:extLst>
          </p:cNvPr>
          <p:cNvCxnSpPr/>
          <p:nvPr/>
        </p:nvCxnSpPr>
        <p:spPr>
          <a:xfrm flipH="1">
            <a:off x="1728592" y="1440493"/>
            <a:ext cx="4975397" cy="325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AEE8AA-6128-804C-9EF7-5D41B3E1FA4B}"/>
              </a:ext>
            </a:extLst>
          </p:cNvPr>
          <p:cNvCxnSpPr/>
          <p:nvPr/>
        </p:nvCxnSpPr>
        <p:spPr>
          <a:xfrm flipH="1">
            <a:off x="1565753" y="1427967"/>
            <a:ext cx="5138236" cy="638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199110"/>
      </p:ext>
    </p:extLst>
  </p:cSld>
  <p:clrMapOvr>
    <a:masterClrMapping/>
  </p:clrMapOvr>
</p:sld>
</file>

<file path=ppt/theme/theme1.xml><?xml version="1.0" encoding="utf-8"?>
<a:theme xmlns:a="http://schemas.openxmlformats.org/drawingml/2006/main" name="Heritage Blue Theme">
  <a:themeElements>
    <a:clrScheme name="Heritage Blue">
      <a:dk1>
        <a:srgbClr val="1D366C"/>
      </a:dk1>
      <a:lt1>
        <a:srgbClr val="FFFFFF"/>
      </a:lt1>
      <a:dk2>
        <a:srgbClr val="0070B9"/>
      </a:dk2>
      <a:lt2>
        <a:srgbClr val="6CA9DB"/>
      </a:lt2>
      <a:accent1>
        <a:srgbClr val="D44728"/>
      </a:accent1>
      <a:accent2>
        <a:srgbClr val="78222D"/>
      </a:accent2>
      <a:accent3>
        <a:srgbClr val="A55996"/>
      </a:accent3>
      <a:accent4>
        <a:srgbClr val="009875"/>
      </a:accent4>
      <a:accent5>
        <a:srgbClr val="236FB7"/>
      </a:accent5>
      <a:accent6>
        <a:srgbClr val="F5C300"/>
      </a:accent6>
      <a:hlink>
        <a:srgbClr val="0563C1"/>
      </a:hlink>
      <a:folHlink>
        <a:srgbClr val="54264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D3339E18-9EB5-134B-92DB-0323030806C1}" vid="{8363962B-F730-FD43-8FD3-1F42A77528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Heritage Blue Theme</Template>
  <TotalTime>162</TotalTime>
  <Words>815</Words>
  <Application>Microsoft Macintosh PowerPoint</Application>
  <PresentationFormat>Widescreen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Gentona</vt:lpstr>
      <vt:lpstr>Gentona Book</vt:lpstr>
      <vt:lpstr>Helvetica</vt:lpstr>
      <vt:lpstr>jaf-bernino-sans</vt:lpstr>
      <vt:lpstr>Quadon</vt:lpstr>
      <vt:lpstr>Heritage Blue Theme</vt:lpstr>
      <vt:lpstr>Geographic Noise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18</cp:revision>
  <dcterms:created xsi:type="dcterms:W3CDTF">2021-10-25T12:23:24Z</dcterms:created>
  <dcterms:modified xsi:type="dcterms:W3CDTF">2022-02-27T18:11:51Z</dcterms:modified>
</cp:coreProperties>
</file>