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Ubuntu"/>
      <p:regular r:id="rId22"/>
      <p:bold r:id="rId23"/>
      <p:italic r:id="rId24"/>
      <p:boldItalic r:id="rId25"/>
    </p:embeddedFont>
    <p:embeddedFont>
      <p:font typeface="Raleway"/>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4" roundtripDataSignature="AMtx7mh3f+jnRohK6enLY1nfg7TACy7T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Ubuntu-regular.fntdata"/><Relationship Id="rId21" Type="http://schemas.openxmlformats.org/officeDocument/2006/relationships/slide" Target="slides/slide16.xml"/><Relationship Id="rId24" Type="http://schemas.openxmlformats.org/officeDocument/2006/relationships/font" Target="fonts/Ubuntu-italic.fntdata"/><Relationship Id="rId23" Type="http://schemas.openxmlformats.org/officeDocument/2006/relationships/font" Target="fonts/Ubuntu-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font" Target="fonts/Ubuntu-boldItalic.fntdata"/><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Clr>
                <a:schemeClr val="dk1"/>
              </a:buClr>
              <a:buSzPts val="1100"/>
              <a:buFont typeface="Arial"/>
              <a:buNone/>
            </a:pPr>
            <a:r>
              <a:rPr lang="en-US" sz="1400">
                <a:latin typeface="Lato"/>
                <a:ea typeface="Lato"/>
                <a:cs typeface="Lato"/>
                <a:sym typeface="Lato"/>
              </a:rPr>
              <a:t>Any kind of update or upgrade to our compute environment:</a:t>
            </a:r>
            <a:endParaRPr sz="1400">
              <a:latin typeface="Lato"/>
              <a:ea typeface="Lato"/>
              <a:cs typeface="Lato"/>
              <a:sym typeface="Lato"/>
            </a:endParaRPr>
          </a:p>
          <a:p>
            <a:pPr indent="-317500" lvl="0" marL="457200" rtl="0" algn="l">
              <a:lnSpc>
                <a:spcPct val="100000"/>
              </a:lnSpc>
              <a:spcBef>
                <a:spcPts val="360"/>
              </a:spcBef>
              <a:spcAft>
                <a:spcPts val="0"/>
              </a:spcAft>
              <a:buClr>
                <a:schemeClr val="dk1"/>
              </a:buClr>
              <a:buSzPts val="1400"/>
              <a:buFont typeface="Lato"/>
              <a:buChar char="●"/>
            </a:pPr>
            <a:r>
              <a:rPr lang="en-US" sz="1400">
                <a:latin typeface="Lato"/>
                <a:ea typeface="Lato"/>
                <a:cs typeface="Lato"/>
                <a:sym typeface="Lato"/>
              </a:rPr>
              <a:t>Led to a rebuild of some proportion of the software. This lead to wide-ranging and unexpected changes to software and Python package versions. We tried to minimize this by splitting the container into two docker images, one inheriting from the other, but some degree of this problem would always persist. The biggest issue for us was that this means all of our example notebooks would have to be retested every release.</a:t>
            </a:r>
            <a:endParaRPr sz="1400">
              <a:latin typeface="Lato"/>
              <a:ea typeface="Lato"/>
              <a:cs typeface="Lato"/>
              <a:sym typeface="Lato"/>
            </a:endParaRPr>
          </a:p>
          <a:p>
            <a:pPr indent="-317500" lvl="0" marL="457200" rtl="0" algn="l">
              <a:lnSpc>
                <a:spcPct val="100000"/>
              </a:lnSpc>
              <a:spcBef>
                <a:spcPts val="0"/>
              </a:spcBef>
              <a:spcAft>
                <a:spcPts val="0"/>
              </a:spcAft>
              <a:buClr>
                <a:schemeClr val="dk1"/>
              </a:buClr>
              <a:buSzPts val="1400"/>
              <a:buFont typeface="Lato"/>
              <a:buChar char="●"/>
            </a:pPr>
            <a:r>
              <a:rPr lang="en-US" sz="1400">
                <a:latin typeface="Lato"/>
                <a:ea typeface="Lato"/>
                <a:cs typeface="Lato"/>
                <a:sym typeface="Lato"/>
              </a:rPr>
              <a:t>Old versions of software are no longer available in our compute environment. In theory, we could have tried to make multiple versions of the container available, but that would be an issue because of the size of the containers and provide a technical barrier to users the minute they open the gateway. It would also mean that users would have to kill their containers and re-open a different version of the container to switch between versions of kernels.</a:t>
            </a:r>
            <a:endParaRPr sz="1400">
              <a:latin typeface="Lato"/>
              <a:ea typeface="Lato"/>
              <a:cs typeface="Lato"/>
              <a:sym typeface="Lato"/>
            </a:endParaRPr>
          </a:p>
        </p:txBody>
      </p:sp>
      <p:sp>
        <p:nvSpPr>
          <p:cNvPr id="186" name="Google Shape;18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 the new approach, we have been able to move the software responsible for providing user compute environments from the container to outside of the container. This eliminates the stresses of large and growing  image sizes while allowing us to easily manage and provide as many kinds and versions of software as we see fit.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Our new approach utilizes a few amazing pieces of software:</a:t>
            </a:r>
            <a:endParaRPr/>
          </a:p>
          <a:p>
            <a:pPr indent="-317500" lvl="0" marL="457200" rtl="0" algn="l">
              <a:lnSpc>
                <a:spcPct val="100000"/>
              </a:lnSpc>
              <a:spcBef>
                <a:spcPts val="0"/>
              </a:spcBef>
              <a:spcAft>
                <a:spcPts val="0"/>
              </a:spcAft>
              <a:buClr>
                <a:schemeClr val="dk1"/>
              </a:buClr>
              <a:buSzPts val="1400"/>
              <a:buChar char="●"/>
            </a:pPr>
            <a:r>
              <a:rPr lang="en-US"/>
              <a:t>Easybuild - provides us with a simple method to install software and generates modulefiles for us, making software management much easier. We tried writing our own install scripts/modulefiles, but Easybuild is a much simpler approach, already supports thousands of software packages, and creating Easyconfigs for unsupported software is relatively simple. By utilizing and contributing to the Easybuild ecosystem, we are hoping to lower the barriers for geospatial computing and make our software stack more easily replicable outside of the gateway.</a:t>
            </a:r>
            <a:endParaRPr/>
          </a:p>
          <a:p>
            <a:pPr indent="-317500" lvl="0" marL="457200" rtl="0" algn="l">
              <a:lnSpc>
                <a:spcPct val="100000"/>
              </a:lnSpc>
              <a:spcBef>
                <a:spcPts val="0"/>
              </a:spcBef>
              <a:spcAft>
                <a:spcPts val="0"/>
              </a:spcAft>
              <a:buClr>
                <a:schemeClr val="dk1"/>
              </a:buClr>
              <a:buSzPts val="1400"/>
              <a:buChar char="●"/>
            </a:pPr>
            <a:r>
              <a:rPr lang="en-US"/>
              <a:t>Lmod - is a modules management tool, similar to Environmental Modules. It allows users to easily manage their compute environment by loading and unloading versions of software</a:t>
            </a:r>
            <a:endParaRPr/>
          </a:p>
          <a:p>
            <a:pPr indent="-317500" lvl="0" marL="457200" rtl="0" algn="l">
              <a:lnSpc>
                <a:spcPct val="100000"/>
              </a:lnSpc>
              <a:spcBef>
                <a:spcPts val="0"/>
              </a:spcBef>
              <a:spcAft>
                <a:spcPts val="0"/>
              </a:spcAft>
              <a:buClr>
                <a:schemeClr val="dk1"/>
              </a:buClr>
              <a:buSzPts val="1400"/>
              <a:buChar char="●"/>
            </a:pPr>
            <a:r>
              <a:rPr lang="en-US"/>
              <a:t>Conda - on top of our software environment provided by Easybuild and Lmod, we install a Python environment to provide users with their kernels.</a:t>
            </a:r>
            <a:endParaRPr/>
          </a:p>
        </p:txBody>
      </p:sp>
      <p:sp>
        <p:nvSpPr>
          <p:cNvPr id="193" name="Google Shape;19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specifications (conda environment, environment variables, modules, etc.) for kernels are given by a JSON file and script which runs before the kernel is started.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kernel in this approach is made up of two core components: the executable for the notebook (a conda environment) and a set of modules which are loaded. We specify a set of software and their versions using a “metamodule” which is simply a module that loads other modules.</a:t>
            </a:r>
            <a:endParaRPr/>
          </a:p>
        </p:txBody>
      </p:sp>
      <p:sp>
        <p:nvSpPr>
          <p:cNvPr id="201" name="Google Shape;20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Updating our environment in the new approach is much simpler: we can install new versions of software and new kernels on the NFS without affecting users and when we are ready to push the update, we simply edit some start-up scripts to make the new configuration our default. The old configuration is available and untouched by our upgrade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What does this give us:</a:t>
            </a:r>
            <a:endParaRPr/>
          </a:p>
          <a:p>
            <a:pPr indent="-317500" lvl="0" marL="457200" rtl="0" algn="l">
              <a:lnSpc>
                <a:spcPct val="100000"/>
              </a:lnSpc>
              <a:spcBef>
                <a:spcPts val="0"/>
              </a:spcBef>
              <a:spcAft>
                <a:spcPts val="0"/>
              </a:spcAft>
              <a:buClr>
                <a:schemeClr val="dk1"/>
              </a:buClr>
              <a:buSzPts val="1400"/>
              <a:buChar char="●"/>
            </a:pPr>
            <a:r>
              <a:rPr lang="en-US"/>
              <a:t>Allows for many versions of software to coexist - users can easily switch between the new and old versions of our compute environment</a:t>
            </a:r>
            <a:endParaRPr/>
          </a:p>
          <a:p>
            <a:pPr indent="-317500" lvl="0" marL="457200" rtl="0" algn="l">
              <a:lnSpc>
                <a:spcPct val="100000"/>
              </a:lnSpc>
              <a:spcBef>
                <a:spcPts val="0"/>
              </a:spcBef>
              <a:spcAft>
                <a:spcPts val="0"/>
              </a:spcAft>
              <a:buClr>
                <a:schemeClr val="dk1"/>
              </a:buClr>
              <a:buSzPts val="1400"/>
              <a:buChar char="●"/>
            </a:pPr>
            <a:r>
              <a:rPr lang="en-US"/>
              <a:t>Container size is drastically reduced - about 4 GB</a:t>
            </a:r>
            <a:endParaRPr/>
          </a:p>
          <a:p>
            <a:pPr indent="-317500" lvl="0" marL="457200" rtl="0" algn="l">
              <a:lnSpc>
                <a:spcPct val="100000"/>
              </a:lnSpc>
              <a:spcBef>
                <a:spcPts val="0"/>
              </a:spcBef>
              <a:spcAft>
                <a:spcPts val="0"/>
              </a:spcAft>
              <a:buClr>
                <a:schemeClr val="dk1"/>
              </a:buClr>
              <a:buSzPts val="1400"/>
              <a:buChar char="●"/>
            </a:pPr>
            <a:r>
              <a:rPr lang="en-US"/>
              <a:t>“Survives” upgrades (not rebuilt)</a:t>
            </a:r>
            <a:endParaRPr/>
          </a:p>
          <a:p>
            <a:pPr indent="-317500" lvl="0" marL="457200" rtl="0" algn="l">
              <a:lnSpc>
                <a:spcPct val="100000"/>
              </a:lnSpc>
              <a:spcBef>
                <a:spcPts val="0"/>
              </a:spcBef>
              <a:spcAft>
                <a:spcPts val="0"/>
              </a:spcAft>
              <a:buClr>
                <a:schemeClr val="dk1"/>
              </a:buClr>
              <a:buSzPts val="1400"/>
              <a:buChar char="●"/>
            </a:pPr>
            <a:r>
              <a:rPr lang="en-US"/>
              <a:t>Flexible - users can “mix and match”</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09" name="Google Shape;20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Clr>
                <a:schemeClr val="dk1"/>
              </a:buClr>
              <a:buSzPts val="1400"/>
              <a:buFont typeface="Lato"/>
              <a:buChar char="●"/>
            </a:pPr>
            <a:r>
              <a:t/>
            </a:r>
            <a:endParaRPr sz="1400">
              <a:latin typeface="Lato"/>
              <a:ea typeface="Lato"/>
              <a:cs typeface="Lato"/>
              <a:sym typeface="Lato"/>
            </a:endParaRPr>
          </a:p>
        </p:txBody>
      </p:sp>
      <p:sp>
        <p:nvSpPr>
          <p:cNvPr id="216" name="Google Shape;216;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A cross-disciplinary research field that combines GIS and Cyberinfrastructure for resolving computational and data-intensive geospatial problems.</a:t>
            </a:r>
            <a:endParaRPr/>
          </a:p>
        </p:txBody>
      </p:sp>
      <p:sp>
        <p:nvSpPr>
          <p:cNvPr id="91" name="Google Shape;9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One of products from the cyberGIS research. An open online platform that enables researchers and users from different domains to access to the latest </a:t>
            </a:r>
            <a:r>
              <a:rPr lang="en-US" sz="1200">
                <a:solidFill>
                  <a:srgbClr val="888888"/>
                </a:solidFill>
                <a:latin typeface="Calibri"/>
                <a:ea typeface="Calibri"/>
                <a:cs typeface="Calibri"/>
                <a:sym typeface="Calibri"/>
              </a:rPr>
              <a:t>cyberGIS capabilities for conducting computational and data-intensive geospatial analytics.</a:t>
            </a:r>
            <a:endParaRPr/>
          </a:p>
        </p:txBody>
      </p:sp>
      <p:sp>
        <p:nvSpPr>
          <p:cNvPr id="99" name="Google Shape;99;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Over the last few years, our approach to providing users a compute environment has been simple: everything in a single container. The diagram to the right illustrates what that looks like: you have a variety of “essentials” (bottom left), Jupyter and associated packages/extensions (bottom right), some important geospatial software (top right), and Anaconda environments to provide users with their kernels (top left). We utilized a shared directory, but only to hold a select set of example notebooks we wanted every user to have access to and some large datasets used by multiple users.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image was quite large though, 7.66 GB compressed and 22.4 GB uncompressed.</a:t>
            </a:r>
            <a:endParaRPr/>
          </a:p>
        </p:txBody>
      </p:sp>
      <p:sp>
        <p:nvSpPr>
          <p:cNvPr id="178" name="Google Shape;17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8"/>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0" name="Google Shape;20;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8"/>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7"/>
          <p:cNvSpPr txBox="1"/>
          <p:nvPr>
            <p:ph type="title"/>
          </p:nvPr>
        </p:nvSpPr>
        <p:spPr>
          <a:xfrm>
            <a:off x="233200" y="479375"/>
            <a:ext cx="3738000" cy="161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3600"/>
              <a:buFont typeface="Calibri"/>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 type="body"/>
          </p:nvPr>
        </p:nvSpPr>
        <p:spPr>
          <a:xfrm>
            <a:off x="4314325" y="589500"/>
            <a:ext cx="4372500" cy="40053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640"/>
              </a:spcBef>
              <a:spcAft>
                <a:spcPts val="0"/>
              </a:spcAft>
              <a:buClr>
                <a:srgbClr val="000000"/>
              </a:buClr>
              <a:buSzPts val="2400"/>
              <a:buChar char="•"/>
              <a:defRPr sz="2400">
                <a:solidFill>
                  <a:srgbClr val="000000"/>
                </a:solidFill>
              </a:defRPr>
            </a:lvl1pPr>
            <a:lvl2pPr indent="-368300" lvl="1" marL="914400" algn="l">
              <a:lnSpc>
                <a:spcPct val="100000"/>
              </a:lnSpc>
              <a:spcBef>
                <a:spcPts val="560"/>
              </a:spcBef>
              <a:spcAft>
                <a:spcPts val="0"/>
              </a:spcAft>
              <a:buClr>
                <a:srgbClr val="000000"/>
              </a:buClr>
              <a:buSzPts val="2200"/>
              <a:buChar char="–"/>
              <a:defRPr sz="2200">
                <a:solidFill>
                  <a:srgbClr val="000000"/>
                </a:solidFill>
              </a:defRPr>
            </a:lvl2pPr>
            <a:lvl3pPr indent="-355600" lvl="2" marL="1371600" algn="l">
              <a:lnSpc>
                <a:spcPct val="100000"/>
              </a:lnSpc>
              <a:spcBef>
                <a:spcPts val="480"/>
              </a:spcBef>
              <a:spcAft>
                <a:spcPts val="0"/>
              </a:spcAft>
              <a:buClr>
                <a:srgbClr val="000000"/>
              </a:buClr>
              <a:buSzPts val="2000"/>
              <a:buChar char="•"/>
              <a:defRPr sz="2000">
                <a:solidFill>
                  <a:srgbClr val="000000"/>
                </a:solidFill>
              </a:defRPr>
            </a:lvl3pPr>
            <a:lvl4pPr indent="-355600" lvl="3" marL="1828800" algn="l">
              <a:lnSpc>
                <a:spcPct val="100000"/>
              </a:lnSpc>
              <a:spcBef>
                <a:spcPts val="400"/>
              </a:spcBef>
              <a:spcAft>
                <a:spcPts val="0"/>
              </a:spcAft>
              <a:buClr>
                <a:srgbClr val="000000"/>
              </a:buClr>
              <a:buSzPts val="2000"/>
              <a:buChar char="–"/>
              <a:defRPr sz="2000">
                <a:solidFill>
                  <a:srgbClr val="000000"/>
                </a:solidFill>
              </a:defRPr>
            </a:lvl4pPr>
            <a:lvl5pPr indent="-355600" lvl="4" marL="2286000" algn="l">
              <a:lnSpc>
                <a:spcPct val="100000"/>
              </a:lnSpc>
              <a:spcBef>
                <a:spcPts val="400"/>
              </a:spcBef>
              <a:spcAft>
                <a:spcPts val="0"/>
              </a:spcAft>
              <a:buClr>
                <a:srgbClr val="000000"/>
              </a:buClr>
              <a:buSzPts val="2000"/>
              <a:buChar char="»"/>
              <a:defRPr sz="2000">
                <a:solidFill>
                  <a:srgbClr val="000000"/>
                </a:solidFill>
              </a:defRPr>
            </a:lvl5pPr>
            <a:lvl6pPr indent="-355600" lvl="5" marL="2743200" algn="l">
              <a:lnSpc>
                <a:spcPct val="100000"/>
              </a:lnSpc>
              <a:spcBef>
                <a:spcPts val="400"/>
              </a:spcBef>
              <a:spcAft>
                <a:spcPts val="0"/>
              </a:spcAft>
              <a:buClr>
                <a:srgbClr val="000000"/>
              </a:buClr>
              <a:buSzPts val="2000"/>
              <a:buChar char="•"/>
              <a:defRPr sz="2000">
                <a:solidFill>
                  <a:srgbClr val="000000"/>
                </a:solidFill>
              </a:defRPr>
            </a:lvl6pPr>
            <a:lvl7pPr indent="-355600" lvl="6" marL="3200400" algn="l">
              <a:lnSpc>
                <a:spcPct val="100000"/>
              </a:lnSpc>
              <a:spcBef>
                <a:spcPts val="400"/>
              </a:spcBef>
              <a:spcAft>
                <a:spcPts val="0"/>
              </a:spcAft>
              <a:buClr>
                <a:srgbClr val="000000"/>
              </a:buClr>
              <a:buSzPts val="2000"/>
              <a:buChar char="•"/>
              <a:defRPr sz="2000">
                <a:solidFill>
                  <a:srgbClr val="000000"/>
                </a:solidFill>
              </a:defRPr>
            </a:lvl7pPr>
            <a:lvl8pPr indent="-355600" lvl="7" marL="3657600" algn="l">
              <a:lnSpc>
                <a:spcPct val="100000"/>
              </a:lnSpc>
              <a:spcBef>
                <a:spcPts val="400"/>
              </a:spcBef>
              <a:spcAft>
                <a:spcPts val="0"/>
              </a:spcAft>
              <a:buClr>
                <a:srgbClr val="000000"/>
              </a:buClr>
              <a:buSzPts val="2000"/>
              <a:buChar char="•"/>
              <a:defRPr sz="2000">
                <a:solidFill>
                  <a:srgbClr val="000000"/>
                </a:solidFill>
              </a:defRPr>
            </a:lvl8pPr>
            <a:lvl9pPr indent="-355600" lvl="8" marL="4114800" algn="l">
              <a:lnSpc>
                <a:spcPct val="100000"/>
              </a:lnSpc>
              <a:spcBef>
                <a:spcPts val="400"/>
              </a:spcBef>
              <a:spcAft>
                <a:spcPts val="0"/>
              </a:spcAft>
              <a:buClr>
                <a:srgbClr val="000000"/>
              </a:buClr>
              <a:buSzPts val="2000"/>
              <a:buChar char="•"/>
              <a:defRPr sz="2000">
                <a:solidFill>
                  <a:srgbClr val="000000"/>
                </a:solidFill>
              </a:defRPr>
            </a:lvl9pPr>
          </a:lstStyle>
          <a:p/>
        </p:txBody>
      </p:sp>
      <p:sp>
        <p:nvSpPr>
          <p:cNvPr id="67" name="Google Shape;67;p2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8"/>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8"/>
          <p:cNvSpPr txBox="1"/>
          <p:nvPr>
            <p:ph idx="1" type="body"/>
          </p:nvPr>
        </p:nvSpPr>
        <p:spPr>
          <a:xfrm rot="5400000">
            <a:off x="2955900" y="-1136368"/>
            <a:ext cx="32322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 name="Google Shape;73;p2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8"/>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29"/>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2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9"/>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9"/>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360"/>
              </a:spcBef>
              <a:spcAft>
                <a:spcPts val="0"/>
              </a:spcAft>
              <a:buClr>
                <a:schemeClr val="dk1"/>
              </a:buClr>
              <a:buSzPts val="2400"/>
              <a:buChar char="•"/>
              <a:defRPr sz="2400"/>
            </a:lvl1pPr>
            <a:lvl2pPr indent="-368300" lvl="1" marL="914400" algn="l">
              <a:lnSpc>
                <a:spcPct val="100000"/>
              </a:lnSpc>
              <a:spcBef>
                <a:spcPts val="360"/>
              </a:spcBef>
              <a:spcAft>
                <a:spcPts val="0"/>
              </a:spcAft>
              <a:buClr>
                <a:schemeClr val="dk1"/>
              </a:buClr>
              <a:buSzPts val="2200"/>
              <a:buChar char="–"/>
              <a:defRPr sz="2200"/>
            </a:lvl2pPr>
            <a:lvl3pPr indent="-368300" lvl="2" marL="1371600" algn="l">
              <a:lnSpc>
                <a:spcPct val="100000"/>
              </a:lnSpc>
              <a:spcBef>
                <a:spcPts val="360"/>
              </a:spcBef>
              <a:spcAft>
                <a:spcPts val="0"/>
              </a:spcAft>
              <a:buClr>
                <a:schemeClr val="dk1"/>
              </a:buClr>
              <a:buSzPts val="2200"/>
              <a:buChar char="•"/>
              <a:defRPr sz="2200"/>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 name="Google Shape;26;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2" type="sldNum"/>
          </p:nvPr>
        </p:nvSpPr>
        <p:spPr>
          <a:xfrm>
            <a:off x="8686800" y="4767263"/>
            <a:ext cx="3810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20"/>
          <p:cNvSpPr txBox="1"/>
          <p:nvPr>
            <p:ph type="title"/>
          </p:nvPr>
        </p:nvSpPr>
        <p:spPr>
          <a:xfrm>
            <a:off x="457200" y="4210675"/>
            <a:ext cx="7206300" cy="449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Calibri"/>
              <a:buNone/>
              <a:defRPr b="1"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
        <p:nvSpPr>
          <p:cNvPr id="31" name="Google Shape;31;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dea">
  <p:cSld name="CUSTOM">
    <p:bg>
      <p:bgPr>
        <a:solidFill>
          <a:schemeClr val="dk2"/>
        </a:solidFill>
      </p:bgPr>
    </p:bg>
    <p:spTree>
      <p:nvGrpSpPr>
        <p:cNvPr id="34" name="Shape 34"/>
        <p:cNvGrpSpPr/>
        <p:nvPr/>
      </p:nvGrpSpPr>
      <p:grpSpPr>
        <a:xfrm>
          <a:off x="0" y="0"/>
          <a:ext cx="0" cy="0"/>
          <a:chOff x="0" y="0"/>
          <a:chExt cx="0" cy="0"/>
        </a:xfrm>
      </p:grpSpPr>
      <p:sp>
        <p:nvSpPr>
          <p:cNvPr id="35" name="Google Shape;35;p21"/>
          <p:cNvSpPr txBox="1"/>
          <p:nvPr>
            <p:ph type="title"/>
          </p:nvPr>
        </p:nvSpPr>
        <p:spPr>
          <a:xfrm>
            <a:off x="492325" y="755075"/>
            <a:ext cx="7546800" cy="405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4400"/>
              <a:buNone/>
              <a:defRPr sz="4800">
                <a:solidFill>
                  <a:srgbClr val="FFFFFF"/>
                </a:solidFill>
                <a:latin typeface="Lato"/>
                <a:ea typeface="Lato"/>
                <a:cs typeface="Lato"/>
                <a:sym typeface="Lato"/>
              </a:defRPr>
            </a:lvl1pPr>
            <a:lvl2pPr lvl="1" algn="l">
              <a:lnSpc>
                <a:spcPct val="100000"/>
              </a:lnSpc>
              <a:spcBef>
                <a:spcPts val="0"/>
              </a:spcBef>
              <a:spcAft>
                <a:spcPts val="0"/>
              </a:spcAft>
              <a:buSzPts val="1400"/>
              <a:buNone/>
              <a:defRPr>
                <a:latin typeface="Lato"/>
                <a:ea typeface="Lato"/>
                <a:cs typeface="Lato"/>
                <a:sym typeface="Lato"/>
              </a:defRPr>
            </a:lvl2pPr>
            <a:lvl3pPr lvl="2" algn="l">
              <a:lnSpc>
                <a:spcPct val="100000"/>
              </a:lnSpc>
              <a:spcBef>
                <a:spcPts val="0"/>
              </a:spcBef>
              <a:spcAft>
                <a:spcPts val="0"/>
              </a:spcAft>
              <a:buSzPts val="1400"/>
              <a:buNone/>
              <a:defRPr>
                <a:latin typeface="Lato"/>
                <a:ea typeface="Lato"/>
                <a:cs typeface="Lato"/>
                <a:sym typeface="Lato"/>
              </a:defRPr>
            </a:lvl3pPr>
            <a:lvl4pPr lvl="3" algn="l">
              <a:lnSpc>
                <a:spcPct val="100000"/>
              </a:lnSpc>
              <a:spcBef>
                <a:spcPts val="0"/>
              </a:spcBef>
              <a:spcAft>
                <a:spcPts val="0"/>
              </a:spcAft>
              <a:buSzPts val="1400"/>
              <a:buNone/>
              <a:defRPr>
                <a:latin typeface="Lato"/>
                <a:ea typeface="Lato"/>
                <a:cs typeface="Lato"/>
                <a:sym typeface="Lato"/>
              </a:defRPr>
            </a:lvl4pPr>
            <a:lvl5pPr lvl="4" algn="l">
              <a:lnSpc>
                <a:spcPct val="100000"/>
              </a:lnSpc>
              <a:spcBef>
                <a:spcPts val="0"/>
              </a:spcBef>
              <a:spcAft>
                <a:spcPts val="0"/>
              </a:spcAft>
              <a:buSzPts val="1400"/>
              <a:buNone/>
              <a:defRPr>
                <a:latin typeface="Lato"/>
                <a:ea typeface="Lato"/>
                <a:cs typeface="Lato"/>
                <a:sym typeface="Lato"/>
              </a:defRPr>
            </a:lvl5pPr>
            <a:lvl6pPr lvl="5" algn="l">
              <a:lnSpc>
                <a:spcPct val="100000"/>
              </a:lnSpc>
              <a:spcBef>
                <a:spcPts val="0"/>
              </a:spcBef>
              <a:spcAft>
                <a:spcPts val="0"/>
              </a:spcAft>
              <a:buSzPts val="1400"/>
              <a:buNone/>
              <a:defRPr>
                <a:latin typeface="Lato"/>
                <a:ea typeface="Lato"/>
                <a:cs typeface="Lato"/>
                <a:sym typeface="Lato"/>
              </a:defRPr>
            </a:lvl6pPr>
            <a:lvl7pPr lvl="6" algn="l">
              <a:lnSpc>
                <a:spcPct val="100000"/>
              </a:lnSpc>
              <a:spcBef>
                <a:spcPts val="0"/>
              </a:spcBef>
              <a:spcAft>
                <a:spcPts val="0"/>
              </a:spcAft>
              <a:buSzPts val="1400"/>
              <a:buNone/>
              <a:defRPr>
                <a:latin typeface="Lato"/>
                <a:ea typeface="Lato"/>
                <a:cs typeface="Lato"/>
                <a:sym typeface="Lato"/>
              </a:defRPr>
            </a:lvl7pPr>
            <a:lvl8pPr lvl="7" algn="l">
              <a:lnSpc>
                <a:spcPct val="100000"/>
              </a:lnSpc>
              <a:spcBef>
                <a:spcPts val="0"/>
              </a:spcBef>
              <a:spcAft>
                <a:spcPts val="0"/>
              </a:spcAft>
              <a:buSzPts val="1400"/>
              <a:buNone/>
              <a:defRPr>
                <a:latin typeface="Lato"/>
                <a:ea typeface="Lato"/>
                <a:cs typeface="Lato"/>
                <a:sym typeface="Lato"/>
              </a:defRPr>
            </a:lvl8pPr>
            <a:lvl9pPr lvl="8" algn="l">
              <a:lnSpc>
                <a:spcPct val="100000"/>
              </a:lnSpc>
              <a:spcBef>
                <a:spcPts val="0"/>
              </a:spcBef>
              <a:spcAft>
                <a:spcPts val="0"/>
              </a:spcAft>
              <a:buSzPts val="1400"/>
              <a:buNone/>
              <a:defRPr>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22"/>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3"/>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3"/>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560"/>
              </a:spcBef>
              <a:spcAft>
                <a:spcPts val="0"/>
              </a:spcAft>
              <a:buClr>
                <a:schemeClr val="dk1"/>
              </a:buClr>
              <a:buSzPts val="2400"/>
              <a:buChar char="•"/>
              <a:defRPr sz="2400"/>
            </a:lvl1pPr>
            <a:lvl2pPr indent="-368300" lvl="1" marL="914400" algn="l">
              <a:lnSpc>
                <a:spcPct val="100000"/>
              </a:lnSpc>
              <a:spcBef>
                <a:spcPts val="480"/>
              </a:spcBef>
              <a:spcAft>
                <a:spcPts val="0"/>
              </a:spcAft>
              <a:buClr>
                <a:schemeClr val="dk1"/>
              </a:buClr>
              <a:buSzPts val="2200"/>
              <a:buChar char="–"/>
              <a:defRPr sz="22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23"/>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560"/>
              </a:spcBef>
              <a:spcAft>
                <a:spcPts val="0"/>
              </a:spcAft>
              <a:buClr>
                <a:schemeClr val="dk1"/>
              </a:buClr>
              <a:buSzPts val="2400"/>
              <a:buChar char="•"/>
              <a:defRPr sz="2400"/>
            </a:lvl1pPr>
            <a:lvl2pPr indent="-368300" lvl="1" marL="914400" algn="l">
              <a:lnSpc>
                <a:spcPct val="100000"/>
              </a:lnSpc>
              <a:spcBef>
                <a:spcPts val="480"/>
              </a:spcBef>
              <a:spcAft>
                <a:spcPts val="0"/>
              </a:spcAft>
              <a:buClr>
                <a:schemeClr val="dk1"/>
              </a:buClr>
              <a:buSzPts val="2200"/>
              <a:buChar char="–"/>
              <a:defRPr sz="22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4"/>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4"/>
          <p:cNvSpPr txBox="1"/>
          <p:nvPr>
            <p:ph idx="1"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24"/>
          <p:cNvSpPr txBox="1"/>
          <p:nvPr>
            <p:ph idx="2"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5"/>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3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5"/>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Raleway"/>
              <a:buNone/>
              <a:defRPr b="1" i="0" sz="4400" u="none" cap="none" strike="noStrike">
                <a:solidFill>
                  <a:schemeClr val="dk1"/>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2pPr>
            <a:lvl3pPr lvl="2"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3pPr>
            <a:lvl4pPr lvl="3"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4pPr>
            <a:lvl5pPr lvl="4"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5pPr>
            <a:lvl6pPr lvl="5"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6pPr>
            <a:lvl7pPr lvl="6"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7pPr>
            <a:lvl8pPr lvl="7"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8pPr>
            <a:lvl9pPr lvl="8" marR="0" rtl="0" algn="l">
              <a:lnSpc>
                <a:spcPct val="100000"/>
              </a:lnSpc>
              <a:spcBef>
                <a:spcPts val="0"/>
              </a:spcBef>
              <a:spcAft>
                <a:spcPts val="0"/>
              </a:spcAft>
              <a:buClr>
                <a:srgbClr val="000000"/>
              </a:buClr>
              <a:buSzPts val="1400"/>
              <a:buFont typeface="Ubuntu"/>
              <a:buNone/>
              <a:defRPr b="0" i="0" sz="1800" u="none" cap="none" strike="noStrike">
                <a:solidFill>
                  <a:srgbClr val="000000"/>
                </a:solidFill>
                <a:latin typeface="Ubuntu"/>
                <a:ea typeface="Ubuntu"/>
                <a:cs typeface="Ubuntu"/>
                <a:sym typeface="Ubuntu"/>
              </a:defRPr>
            </a:lvl9pPr>
          </a:lstStyle>
          <a:p/>
        </p:txBody>
      </p:sp>
      <p:sp>
        <p:nvSpPr>
          <p:cNvPr id="11" name="Google Shape;11;p17"/>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Lato"/>
              <a:buChar char="•"/>
              <a:defRPr b="0" i="0" sz="3200" u="none" cap="none" strike="noStrike">
                <a:solidFill>
                  <a:schemeClr val="dk1"/>
                </a:solidFill>
                <a:latin typeface="Lato"/>
                <a:ea typeface="Lato"/>
                <a:cs typeface="Lato"/>
                <a:sym typeface="Lato"/>
              </a:defRPr>
            </a:lvl1pPr>
            <a:lvl2pPr indent="-406400" lvl="1" marL="914400" marR="0" rtl="0" algn="l">
              <a:lnSpc>
                <a:spcPct val="100000"/>
              </a:lnSpc>
              <a:spcBef>
                <a:spcPts val="560"/>
              </a:spcBef>
              <a:spcAft>
                <a:spcPts val="0"/>
              </a:spcAft>
              <a:buClr>
                <a:schemeClr val="dk1"/>
              </a:buClr>
              <a:buSzPts val="2800"/>
              <a:buFont typeface="Lato"/>
              <a:buChar char="–"/>
              <a:defRPr b="0" i="0" sz="2800" u="none" cap="none" strike="noStrike">
                <a:solidFill>
                  <a:schemeClr val="dk1"/>
                </a:solidFill>
                <a:latin typeface="Lato"/>
                <a:ea typeface="Lato"/>
                <a:cs typeface="Lato"/>
                <a:sym typeface="Lato"/>
              </a:defRPr>
            </a:lvl2pPr>
            <a:lvl3pPr indent="-381000" lvl="2" marL="1371600" marR="0" rtl="0" algn="l">
              <a:lnSpc>
                <a:spcPct val="100000"/>
              </a:lnSpc>
              <a:spcBef>
                <a:spcPts val="480"/>
              </a:spcBef>
              <a:spcAft>
                <a:spcPts val="0"/>
              </a:spcAft>
              <a:buClr>
                <a:schemeClr val="dk1"/>
              </a:buClr>
              <a:buSzPts val="2400"/>
              <a:buFont typeface="Lato"/>
              <a:buChar char="•"/>
              <a:defRPr b="0" i="0" sz="2400" u="none" cap="none" strike="noStrike">
                <a:solidFill>
                  <a:schemeClr val="dk1"/>
                </a:solidFill>
                <a:latin typeface="Lato"/>
                <a:ea typeface="Lato"/>
                <a:cs typeface="Lato"/>
                <a:sym typeface="Lato"/>
              </a:defRPr>
            </a:lvl3pPr>
            <a:lvl4pPr indent="-355600" lvl="3" marL="1828800" marR="0" rtl="0" algn="l">
              <a:lnSpc>
                <a:spcPct val="100000"/>
              </a:lnSpc>
              <a:spcBef>
                <a:spcPts val="400"/>
              </a:spcBef>
              <a:spcAft>
                <a:spcPts val="0"/>
              </a:spcAft>
              <a:buClr>
                <a:schemeClr val="dk1"/>
              </a:buClr>
              <a:buSzPts val="2000"/>
              <a:buFont typeface="Lato"/>
              <a:buChar char="–"/>
              <a:defRPr b="0" i="0" sz="2000" u="none" cap="none" strike="noStrike">
                <a:solidFill>
                  <a:schemeClr val="dk1"/>
                </a:solidFill>
                <a:latin typeface="Lato"/>
                <a:ea typeface="Lato"/>
                <a:cs typeface="Lato"/>
                <a:sym typeface="Lato"/>
              </a:defRPr>
            </a:lvl4pPr>
            <a:lvl5pPr indent="-355600" lvl="4" marL="2286000" marR="0" rtl="0" algn="l">
              <a:lnSpc>
                <a:spcPct val="100000"/>
              </a:lnSpc>
              <a:spcBef>
                <a:spcPts val="400"/>
              </a:spcBef>
              <a:spcAft>
                <a:spcPts val="0"/>
              </a:spcAft>
              <a:buClr>
                <a:schemeClr val="dk1"/>
              </a:buClr>
              <a:buSzPts val="2000"/>
              <a:buFont typeface="Lato"/>
              <a:buChar char="»"/>
              <a:defRPr b="0" i="0" sz="2000" u="none" cap="none" strike="noStrike">
                <a:solidFill>
                  <a:schemeClr val="dk1"/>
                </a:solidFill>
                <a:latin typeface="Lato"/>
                <a:ea typeface="Lato"/>
                <a:cs typeface="Lato"/>
                <a:sym typeface="Lato"/>
              </a:defRPr>
            </a:lvl5pPr>
            <a:lvl6pPr indent="-355600" lvl="5" marL="2743200" marR="0" rtl="0" algn="l">
              <a:lnSpc>
                <a:spcPct val="100000"/>
              </a:lnSpc>
              <a:spcBef>
                <a:spcPts val="400"/>
              </a:spcBef>
              <a:spcAft>
                <a:spcPts val="0"/>
              </a:spcAft>
              <a:buClr>
                <a:schemeClr val="dk1"/>
              </a:buClr>
              <a:buSzPts val="2000"/>
              <a:buFont typeface="Lato"/>
              <a:buChar char="•"/>
              <a:defRPr b="0" i="0" sz="2000" u="none" cap="none" strike="noStrike">
                <a:solidFill>
                  <a:schemeClr val="dk1"/>
                </a:solidFill>
                <a:latin typeface="Lato"/>
                <a:ea typeface="Lato"/>
                <a:cs typeface="Lato"/>
                <a:sym typeface="Lato"/>
              </a:defRPr>
            </a:lvl6pPr>
            <a:lvl7pPr indent="-355600" lvl="6" marL="3200400" marR="0" rtl="0" algn="l">
              <a:lnSpc>
                <a:spcPct val="100000"/>
              </a:lnSpc>
              <a:spcBef>
                <a:spcPts val="400"/>
              </a:spcBef>
              <a:spcAft>
                <a:spcPts val="0"/>
              </a:spcAft>
              <a:buClr>
                <a:schemeClr val="dk1"/>
              </a:buClr>
              <a:buSzPts val="2000"/>
              <a:buFont typeface="Lato"/>
              <a:buChar char="•"/>
              <a:defRPr b="0" i="0" sz="2000" u="none" cap="none" strike="noStrike">
                <a:solidFill>
                  <a:schemeClr val="dk1"/>
                </a:solidFill>
                <a:latin typeface="Lato"/>
                <a:ea typeface="Lato"/>
                <a:cs typeface="Lato"/>
                <a:sym typeface="Lato"/>
              </a:defRPr>
            </a:lvl7pPr>
            <a:lvl8pPr indent="-355600" lvl="7" marL="3657600" marR="0" rtl="0" algn="l">
              <a:lnSpc>
                <a:spcPct val="100000"/>
              </a:lnSpc>
              <a:spcBef>
                <a:spcPts val="400"/>
              </a:spcBef>
              <a:spcAft>
                <a:spcPts val="0"/>
              </a:spcAft>
              <a:buClr>
                <a:schemeClr val="dk1"/>
              </a:buClr>
              <a:buSzPts val="2000"/>
              <a:buFont typeface="Lato"/>
              <a:buChar char="•"/>
              <a:defRPr b="0" i="0" sz="2000" u="none" cap="none" strike="noStrike">
                <a:solidFill>
                  <a:schemeClr val="dk1"/>
                </a:solidFill>
                <a:latin typeface="Lato"/>
                <a:ea typeface="Lato"/>
                <a:cs typeface="Lato"/>
                <a:sym typeface="Lato"/>
              </a:defRPr>
            </a:lvl8pPr>
            <a:lvl9pPr indent="-355600" lvl="8" marL="4114800" marR="0" rtl="0" algn="l">
              <a:lnSpc>
                <a:spcPct val="100000"/>
              </a:lnSpc>
              <a:spcBef>
                <a:spcPts val="400"/>
              </a:spcBef>
              <a:spcAft>
                <a:spcPts val="0"/>
              </a:spcAft>
              <a:buClr>
                <a:schemeClr val="dk1"/>
              </a:buClr>
              <a:buSzPts val="2000"/>
              <a:buFont typeface="Lato"/>
              <a:buChar char="•"/>
              <a:defRPr b="0" i="0" sz="2000" u="none" cap="none" strike="noStrike">
                <a:solidFill>
                  <a:schemeClr val="dk1"/>
                </a:solidFill>
                <a:latin typeface="Lato"/>
                <a:ea typeface="Lato"/>
                <a:cs typeface="Lato"/>
                <a:sym typeface="Lato"/>
              </a:defRPr>
            </a:lvl9pPr>
          </a:lstStyle>
          <a:p/>
        </p:txBody>
      </p:sp>
      <p:sp>
        <p:nvSpPr>
          <p:cNvPr id="12" name="Google Shape;12;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Lato"/>
              <a:buNone/>
              <a:defRPr b="0" i="0" sz="1200" u="none" cap="none" strike="noStrike">
                <a:solidFill>
                  <a:srgbClr val="888888"/>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9pPr>
          </a:lstStyle>
          <a:p/>
        </p:txBody>
      </p:sp>
      <p:sp>
        <p:nvSpPr>
          <p:cNvPr id="13" name="Google Shape;13;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Lato"/>
              <a:buNone/>
              <a:defRPr b="0" i="0" sz="1200" u="none" cap="none" strike="noStrike">
                <a:solidFill>
                  <a:srgbClr val="888888"/>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rgbClr val="000000"/>
              </a:buClr>
              <a:buSzPts val="1400"/>
              <a:buFont typeface="Lato"/>
              <a:buNone/>
              <a:defRPr b="0" i="0" sz="1800" u="none" cap="none" strike="noStrike">
                <a:solidFill>
                  <a:schemeClr val="dk1"/>
                </a:solidFill>
                <a:latin typeface="Lato"/>
                <a:ea typeface="Lato"/>
                <a:cs typeface="Lato"/>
                <a:sym typeface="Lato"/>
              </a:defRPr>
            </a:lvl9pPr>
          </a:lstStyle>
          <a:p/>
        </p:txBody>
      </p:sp>
      <p:sp>
        <p:nvSpPr>
          <p:cNvPr id="14" name="Google Shape;14;p17"/>
          <p:cNvSpPr txBox="1"/>
          <p:nvPr>
            <p:ph idx="12" type="sldNum"/>
          </p:nvPr>
        </p:nvSpPr>
        <p:spPr>
          <a:xfrm>
            <a:off x="8686800" y="4767263"/>
            <a:ext cx="3642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7"/>
          <p:cNvSpPr txBox="1"/>
          <p:nvPr/>
        </p:nvSpPr>
        <p:spPr>
          <a:xfrm>
            <a:off x="0" y="2251"/>
            <a:ext cx="9144000" cy="403200"/>
          </a:xfrm>
          <a:prstGeom prst="rect">
            <a:avLst/>
          </a:prstGeom>
          <a:solidFill>
            <a:srgbClr val="13294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E84A27"/>
                </a:solidFill>
                <a:latin typeface="Calibri"/>
                <a:ea typeface="Calibri"/>
                <a:cs typeface="Calibri"/>
                <a:sym typeface="Calibri"/>
              </a:rPr>
              <a:t>   </a:t>
            </a:r>
            <a:r>
              <a:rPr b="1" i="0" lang="en-US" sz="2200" u="none" cap="none" strike="noStrike">
                <a:solidFill>
                  <a:srgbClr val="E84A27"/>
                </a:solidFill>
                <a:latin typeface="Raleway"/>
                <a:ea typeface="Raleway"/>
                <a:cs typeface="Raleway"/>
                <a:sym typeface="Raleway"/>
              </a:rPr>
              <a:t>CyberGIS Center for Advanced Digital and Spatial Studies</a:t>
            </a:r>
            <a:endParaRPr b="0" i="0" sz="1400" u="none" cap="none" strike="noStrike">
              <a:solidFill>
                <a:srgbClr val="000000"/>
              </a:solidFill>
              <a:latin typeface="Raleway"/>
              <a:ea typeface="Raleway"/>
              <a:cs typeface="Raleway"/>
              <a:sym typeface="Raleway"/>
            </a:endParaRPr>
          </a:p>
        </p:txBody>
      </p:sp>
      <p:pic>
        <p:nvPicPr>
          <p:cNvPr id="16" name="Google Shape;16;p17"/>
          <p:cNvPicPr preferRelativeResize="0"/>
          <p:nvPr/>
        </p:nvPicPr>
        <p:blipFill rotWithShape="1">
          <a:blip r:embed="rId1">
            <a:alphaModFix/>
          </a:blip>
          <a:srcRect b="0" l="0" r="0" t="0"/>
          <a:stretch/>
        </p:blipFill>
        <p:spPr>
          <a:xfrm>
            <a:off x="0" y="-1"/>
            <a:ext cx="294543" cy="4254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mailto:apadmana@Illinois.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26.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hyperlink" Target="https://cybergisxhub.cigi.illinois.edu/"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3.jpg"/><Relationship Id="rId12"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9.jpg"/><Relationship Id="rId5" Type="http://schemas.openxmlformats.org/officeDocument/2006/relationships/image" Target="../media/image6.png"/><Relationship Id="rId6" Type="http://schemas.openxmlformats.org/officeDocument/2006/relationships/image" Target="../media/image2.jpg"/><Relationship Id="rId7" Type="http://schemas.openxmlformats.org/officeDocument/2006/relationships/image" Target="../media/image20.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127000" y="585280"/>
            <a:ext cx="8851800" cy="1640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3600">
                <a:solidFill>
                  <a:srgbClr val="13294B"/>
                </a:solidFill>
              </a:rPr>
              <a:t>Enabling Reproducible Geospatial Research on CyberGISX</a:t>
            </a:r>
            <a:endParaRPr sz="3600">
              <a:solidFill>
                <a:srgbClr val="13294B"/>
              </a:solidFill>
            </a:endParaRPr>
          </a:p>
        </p:txBody>
      </p:sp>
      <p:sp>
        <p:nvSpPr>
          <p:cNvPr id="87" name="Google Shape;87;p1"/>
          <p:cNvSpPr txBox="1"/>
          <p:nvPr>
            <p:ph idx="1" type="subTitle"/>
          </p:nvPr>
        </p:nvSpPr>
        <p:spPr>
          <a:xfrm>
            <a:off x="189275" y="2993099"/>
            <a:ext cx="8608800" cy="2001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00"/>
              </a:spcBef>
              <a:spcAft>
                <a:spcPts val="0"/>
              </a:spcAft>
              <a:buClr>
                <a:schemeClr val="dk1"/>
              </a:buClr>
              <a:buSzPts val="1100"/>
              <a:buNone/>
            </a:pPr>
            <a:r>
              <a:rPr b="1" lang="en-US" sz="2400">
                <a:solidFill>
                  <a:srgbClr val="13294B"/>
                </a:solidFill>
              </a:rPr>
              <a:t>Anand Padmanabhan, Alexander Michels, Zhiyu Li, and Shaowen Wang</a:t>
            </a:r>
            <a:endParaRPr b="1" sz="2400">
              <a:solidFill>
                <a:srgbClr val="13294B"/>
              </a:solidFill>
            </a:endParaRPr>
          </a:p>
          <a:p>
            <a:pPr indent="0" lvl="0" marL="0" rtl="0" algn="ctr">
              <a:lnSpc>
                <a:spcPct val="60000"/>
              </a:lnSpc>
              <a:spcBef>
                <a:spcPts val="400"/>
              </a:spcBef>
              <a:spcAft>
                <a:spcPts val="0"/>
              </a:spcAft>
              <a:buClr>
                <a:schemeClr val="dk1"/>
              </a:buClr>
              <a:buSzPts val="1100"/>
              <a:buFont typeface="Arial"/>
              <a:buNone/>
            </a:pPr>
            <a:r>
              <a:t/>
            </a:r>
            <a:endParaRPr b="1" sz="2400">
              <a:solidFill>
                <a:srgbClr val="13294B"/>
              </a:solidFill>
            </a:endParaRPr>
          </a:p>
          <a:p>
            <a:pPr indent="0" lvl="0" marL="0" rtl="0" algn="ctr">
              <a:lnSpc>
                <a:spcPct val="60000"/>
              </a:lnSpc>
              <a:spcBef>
                <a:spcPts val="400"/>
              </a:spcBef>
              <a:spcAft>
                <a:spcPts val="0"/>
              </a:spcAft>
              <a:buClr>
                <a:schemeClr val="dk1"/>
              </a:buClr>
              <a:buSzPts val="1100"/>
              <a:buFont typeface="Arial"/>
              <a:buNone/>
            </a:pPr>
            <a:r>
              <a:rPr lang="en-US" sz="1500">
                <a:solidFill>
                  <a:srgbClr val="13294B"/>
                </a:solidFill>
              </a:rPr>
              <a:t>CyberGIS Center for Advanced Digital and Spatial Studies</a:t>
            </a:r>
            <a:endParaRPr sz="1500">
              <a:solidFill>
                <a:srgbClr val="13294B"/>
              </a:solidFill>
            </a:endParaRPr>
          </a:p>
          <a:p>
            <a:pPr indent="0" lvl="0" marL="0" rtl="0" algn="ctr">
              <a:lnSpc>
                <a:spcPct val="60000"/>
              </a:lnSpc>
              <a:spcBef>
                <a:spcPts val="400"/>
              </a:spcBef>
              <a:spcAft>
                <a:spcPts val="0"/>
              </a:spcAft>
              <a:buClr>
                <a:schemeClr val="dk1"/>
              </a:buClr>
              <a:buSzPts val="1100"/>
              <a:buFont typeface="Arial"/>
              <a:buNone/>
            </a:pPr>
            <a:r>
              <a:rPr lang="en-US" sz="1500">
                <a:solidFill>
                  <a:srgbClr val="13294B"/>
                </a:solidFill>
              </a:rPr>
              <a:t>University of Illinois at Urbana-Champaign</a:t>
            </a:r>
            <a:endParaRPr sz="1500">
              <a:solidFill>
                <a:srgbClr val="13294B"/>
              </a:solidFill>
            </a:endParaRPr>
          </a:p>
          <a:p>
            <a:pPr indent="0" lvl="0" marL="0" rtl="0" algn="ctr">
              <a:lnSpc>
                <a:spcPct val="60000"/>
              </a:lnSpc>
              <a:spcBef>
                <a:spcPts val="400"/>
              </a:spcBef>
              <a:spcAft>
                <a:spcPts val="0"/>
              </a:spcAft>
              <a:buClr>
                <a:schemeClr val="dk1"/>
              </a:buClr>
              <a:buSzPts val="1100"/>
              <a:buFont typeface="Arial"/>
              <a:buNone/>
            </a:pPr>
            <a:r>
              <a:rPr lang="en-US" sz="1500">
                <a:solidFill>
                  <a:srgbClr val="13294B"/>
                </a:solidFill>
              </a:rPr>
              <a:t>Urbana, IL, USA</a:t>
            </a:r>
            <a:endParaRPr sz="1500">
              <a:solidFill>
                <a:srgbClr val="13294B"/>
              </a:solidFill>
            </a:endParaRPr>
          </a:p>
          <a:p>
            <a:pPr indent="0" lvl="0" marL="0" rtl="0" algn="ctr">
              <a:lnSpc>
                <a:spcPct val="60000"/>
              </a:lnSpc>
              <a:spcBef>
                <a:spcPts val="400"/>
              </a:spcBef>
              <a:spcAft>
                <a:spcPts val="0"/>
              </a:spcAft>
              <a:buClr>
                <a:schemeClr val="dk1"/>
              </a:buClr>
              <a:buSzPts val="1100"/>
              <a:buFont typeface="Arial"/>
              <a:buNone/>
            </a:pPr>
            <a:r>
              <a:rPr lang="en-US" sz="1500">
                <a:solidFill>
                  <a:srgbClr val="13294B"/>
                </a:solidFill>
              </a:rPr>
              <a:t>{apadmana, michels9, zhiyul, shaowen}@illinois.edu</a:t>
            </a:r>
            <a:endParaRPr sz="1500">
              <a:solidFill>
                <a:srgbClr val="13294B"/>
              </a:solidFill>
            </a:endParaRPr>
          </a:p>
          <a:p>
            <a:pPr indent="0" lvl="0" marL="0" rtl="0" algn="ctr">
              <a:lnSpc>
                <a:spcPct val="60000"/>
              </a:lnSpc>
              <a:spcBef>
                <a:spcPts val="400"/>
              </a:spcBef>
              <a:spcAft>
                <a:spcPts val="0"/>
              </a:spcAft>
              <a:buClr>
                <a:srgbClr val="888888"/>
              </a:buClr>
              <a:buSzPts val="2000"/>
              <a:buNone/>
            </a:pPr>
            <a:r>
              <a:t/>
            </a:r>
            <a:endParaRPr b="1" sz="1400">
              <a:solidFill>
                <a:srgbClr val="13294B"/>
              </a:solidFill>
            </a:endParaRPr>
          </a:p>
          <a:p>
            <a:pPr indent="0" lvl="0" marL="0" rtl="0" algn="ctr">
              <a:lnSpc>
                <a:spcPct val="60000"/>
              </a:lnSpc>
              <a:spcBef>
                <a:spcPts val="400"/>
              </a:spcBef>
              <a:spcAft>
                <a:spcPts val="0"/>
              </a:spcAft>
              <a:buClr>
                <a:srgbClr val="13294B"/>
              </a:buClr>
              <a:buSzPts val="2000"/>
              <a:buNone/>
            </a:pPr>
            <a:r>
              <a:rPr i="1" lang="en-US" sz="1400">
                <a:solidFill>
                  <a:srgbClr val="13294B"/>
                </a:solidFill>
              </a:rPr>
              <a:t>AAG 2022</a:t>
            </a:r>
            <a:endParaRPr i="1" sz="1400">
              <a:solidFill>
                <a:srgbClr val="13294B"/>
              </a:solidFill>
            </a:endParaRPr>
          </a:p>
          <a:p>
            <a:pPr indent="0" lvl="0" marL="0" rtl="0" algn="ctr">
              <a:lnSpc>
                <a:spcPct val="60000"/>
              </a:lnSpc>
              <a:spcBef>
                <a:spcPts val="400"/>
              </a:spcBef>
              <a:spcAft>
                <a:spcPts val="0"/>
              </a:spcAft>
              <a:buClr>
                <a:srgbClr val="13294B"/>
              </a:buClr>
              <a:buSzPts val="2000"/>
              <a:buNone/>
            </a:pPr>
            <a:r>
              <a:rPr i="1" lang="en-US" sz="1400">
                <a:solidFill>
                  <a:srgbClr val="13294B"/>
                </a:solidFill>
              </a:rPr>
              <a:t>Feb. 27, 2022</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Software Environment Update</a:t>
            </a:r>
            <a:endParaRPr/>
          </a:p>
        </p:txBody>
      </p:sp>
      <p:sp>
        <p:nvSpPr>
          <p:cNvPr id="189" name="Google Shape;189;p10"/>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2400"/>
              <a:buNone/>
            </a:pPr>
            <a:r>
              <a:rPr lang="en-US"/>
              <a:t>Any kind of update or upgrade to our compute environment</a:t>
            </a:r>
            <a:endParaRPr/>
          </a:p>
          <a:p>
            <a:pPr indent="-381000" lvl="0" marL="457200" rtl="0" algn="l">
              <a:lnSpc>
                <a:spcPct val="100000"/>
              </a:lnSpc>
              <a:spcBef>
                <a:spcPts val="360"/>
              </a:spcBef>
              <a:spcAft>
                <a:spcPts val="0"/>
              </a:spcAft>
              <a:buSzPts val="2400"/>
              <a:buChar char="●"/>
            </a:pPr>
            <a:r>
              <a:rPr lang="en-US"/>
              <a:t>Led to a rebuild/reinstall of some parts of our software </a:t>
            </a:r>
            <a:r>
              <a:rPr lang="en-US"/>
              <a:t>environment</a:t>
            </a:r>
            <a:endParaRPr/>
          </a:p>
          <a:p>
            <a:pPr indent="-381000" lvl="0" marL="457200" rtl="0" algn="l">
              <a:lnSpc>
                <a:spcPct val="100000"/>
              </a:lnSpc>
              <a:spcBef>
                <a:spcPts val="0"/>
              </a:spcBef>
              <a:spcAft>
                <a:spcPts val="0"/>
              </a:spcAft>
              <a:buSzPts val="2400"/>
              <a:buChar char="●"/>
            </a:pPr>
            <a:r>
              <a:rPr lang="en-US"/>
              <a:t>Old versions of software are no longer available in our compute environment compromising reproducibility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type="title"/>
          </p:nvPr>
        </p:nvSpPr>
        <p:spPr>
          <a:xfrm>
            <a:off x="457200" y="498050"/>
            <a:ext cx="45360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New Approach</a:t>
            </a:r>
            <a:endParaRPr/>
          </a:p>
        </p:txBody>
      </p:sp>
      <p:sp>
        <p:nvSpPr>
          <p:cNvPr id="196" name="Google Shape;196;p11"/>
          <p:cNvSpPr txBox="1"/>
          <p:nvPr>
            <p:ph idx="1" type="body"/>
          </p:nvPr>
        </p:nvSpPr>
        <p:spPr>
          <a:xfrm>
            <a:off x="457200" y="1362325"/>
            <a:ext cx="4536000" cy="325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2400"/>
              <a:buNone/>
            </a:pPr>
            <a:r>
              <a:rPr lang="en-US" sz="2200"/>
              <a:t>Compute environment software is moved outside of the container. To do this, we utilize:</a:t>
            </a:r>
            <a:endParaRPr sz="2200"/>
          </a:p>
          <a:p>
            <a:pPr indent="-368300" lvl="0" marL="457200" rtl="0" algn="l">
              <a:lnSpc>
                <a:spcPct val="100000"/>
              </a:lnSpc>
              <a:spcBef>
                <a:spcPts val="360"/>
              </a:spcBef>
              <a:spcAft>
                <a:spcPts val="0"/>
              </a:spcAft>
              <a:buSzPts val="2200"/>
              <a:buChar char="●"/>
            </a:pPr>
            <a:r>
              <a:rPr b="1" lang="en-US" sz="2200"/>
              <a:t>Easybuild</a:t>
            </a:r>
            <a:r>
              <a:rPr lang="en-US" sz="2200"/>
              <a:t> - to build software and provide use with modulefiles</a:t>
            </a:r>
            <a:endParaRPr sz="2200"/>
          </a:p>
          <a:p>
            <a:pPr indent="-368300" lvl="0" marL="457200" rtl="0" algn="l">
              <a:lnSpc>
                <a:spcPct val="100000"/>
              </a:lnSpc>
              <a:spcBef>
                <a:spcPts val="0"/>
              </a:spcBef>
              <a:spcAft>
                <a:spcPts val="0"/>
              </a:spcAft>
              <a:buSzPts val="2200"/>
              <a:buChar char="●"/>
            </a:pPr>
            <a:r>
              <a:rPr b="1" lang="en-US" sz="2200"/>
              <a:t>Lmod</a:t>
            </a:r>
            <a:r>
              <a:rPr lang="en-US" sz="2200"/>
              <a:t> - for users to manage software</a:t>
            </a:r>
            <a:endParaRPr sz="2200"/>
          </a:p>
          <a:p>
            <a:pPr indent="-368300" lvl="0" marL="457200" rtl="0" algn="l">
              <a:lnSpc>
                <a:spcPct val="100000"/>
              </a:lnSpc>
              <a:spcBef>
                <a:spcPts val="0"/>
              </a:spcBef>
              <a:spcAft>
                <a:spcPts val="0"/>
              </a:spcAft>
              <a:buSzPts val="2200"/>
              <a:buChar char="●"/>
            </a:pPr>
            <a:r>
              <a:rPr b="1" lang="en-US" sz="2200"/>
              <a:t>Conda</a:t>
            </a:r>
            <a:r>
              <a:rPr lang="en-US" sz="2200"/>
              <a:t> - for Python environments</a:t>
            </a:r>
            <a:endParaRPr sz="2200"/>
          </a:p>
        </p:txBody>
      </p:sp>
      <p:pic>
        <p:nvPicPr>
          <p:cNvPr id="197" name="Google Shape;197;p11"/>
          <p:cNvPicPr preferRelativeResize="0"/>
          <p:nvPr/>
        </p:nvPicPr>
        <p:blipFill rotWithShape="1">
          <a:blip r:embed="rId3">
            <a:alphaModFix/>
          </a:blip>
          <a:srcRect b="0" l="0" r="0" t="0"/>
          <a:stretch/>
        </p:blipFill>
        <p:spPr>
          <a:xfrm>
            <a:off x="5153225" y="457650"/>
            <a:ext cx="3819525" cy="458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Kernels in the New Approach</a:t>
            </a:r>
            <a:endParaRPr/>
          </a:p>
        </p:txBody>
      </p:sp>
      <p:sp>
        <p:nvSpPr>
          <p:cNvPr id="204" name="Google Shape;204;p12"/>
          <p:cNvSpPr txBox="1"/>
          <p:nvPr>
            <p:ph idx="1" type="body"/>
          </p:nvPr>
        </p:nvSpPr>
        <p:spPr>
          <a:xfrm>
            <a:off x="457200" y="1362325"/>
            <a:ext cx="5597700" cy="323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2400"/>
              <a:buNone/>
            </a:pPr>
            <a:r>
              <a:rPr lang="en-US"/>
              <a:t>The specifications for kernels are given by a JSON file and a script which runs before the kernel is started.</a:t>
            </a:r>
            <a:endParaRPr/>
          </a:p>
        </p:txBody>
      </p:sp>
      <p:pic>
        <p:nvPicPr>
          <p:cNvPr id="205" name="Google Shape;205;p12"/>
          <p:cNvPicPr preferRelativeResize="0"/>
          <p:nvPr/>
        </p:nvPicPr>
        <p:blipFill rotWithShape="1">
          <a:blip r:embed="rId3">
            <a:alphaModFix/>
          </a:blip>
          <a:srcRect b="0" l="0" r="0" t="0"/>
          <a:stretch/>
        </p:blipFill>
        <p:spPr>
          <a:xfrm>
            <a:off x="5822825" y="1578150"/>
            <a:ext cx="3016376" cy="30163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448850" y="4469525"/>
            <a:ext cx="7206300" cy="449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2800"/>
              <a:buNone/>
            </a:pPr>
            <a:r>
              <a:rPr lang="en-US"/>
              <a:t>Updating in Our New Approach</a:t>
            </a:r>
            <a:endParaRPr/>
          </a:p>
        </p:txBody>
      </p:sp>
      <p:pic>
        <p:nvPicPr>
          <p:cNvPr id="212" name="Google Shape;212;p13"/>
          <p:cNvPicPr preferRelativeResize="0"/>
          <p:nvPr/>
        </p:nvPicPr>
        <p:blipFill rotWithShape="1">
          <a:blip r:embed="rId3">
            <a:alphaModFix/>
          </a:blip>
          <a:srcRect b="0" l="0" r="0" t="0"/>
          <a:stretch/>
        </p:blipFill>
        <p:spPr>
          <a:xfrm>
            <a:off x="859088" y="415250"/>
            <a:ext cx="7425826" cy="4054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Summary</a:t>
            </a:r>
            <a:endParaRPr/>
          </a:p>
        </p:txBody>
      </p:sp>
      <p:sp>
        <p:nvSpPr>
          <p:cNvPr id="219" name="Google Shape;219;p14"/>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360"/>
              </a:spcBef>
              <a:spcAft>
                <a:spcPts val="0"/>
              </a:spcAft>
              <a:buSzPts val="2400"/>
              <a:buChar char="•"/>
            </a:pPr>
            <a:r>
              <a:rPr lang="en-US"/>
              <a:t>The new approach has balanced the tradeoff</a:t>
            </a:r>
            <a:endParaRPr/>
          </a:p>
          <a:p>
            <a:pPr indent="-342900" lvl="1" marL="800100" rtl="0" algn="l">
              <a:lnSpc>
                <a:spcPct val="100000"/>
              </a:lnSpc>
              <a:spcBef>
                <a:spcPts val="360"/>
              </a:spcBef>
              <a:spcAft>
                <a:spcPts val="0"/>
              </a:spcAft>
              <a:buSzPts val="2200"/>
              <a:buChar char="–"/>
            </a:pPr>
            <a:r>
              <a:rPr lang="en-US"/>
              <a:t>Software environment update is streamlined </a:t>
            </a:r>
            <a:endParaRPr/>
          </a:p>
          <a:p>
            <a:pPr indent="-342900" lvl="2" marL="1257300" rtl="0" algn="l">
              <a:lnSpc>
                <a:spcPct val="100000"/>
              </a:lnSpc>
              <a:spcBef>
                <a:spcPts val="360"/>
              </a:spcBef>
              <a:spcAft>
                <a:spcPts val="0"/>
              </a:spcAft>
              <a:buSzPts val="2200"/>
              <a:buChar char="•"/>
            </a:pPr>
            <a:r>
              <a:rPr lang="en-US"/>
              <a:t>Keeping the scientific software up-to-date</a:t>
            </a:r>
            <a:endParaRPr/>
          </a:p>
          <a:p>
            <a:pPr indent="-342900" lvl="1" marL="800100" rtl="0" algn="l">
              <a:lnSpc>
                <a:spcPct val="100000"/>
              </a:lnSpc>
              <a:spcBef>
                <a:spcPts val="360"/>
              </a:spcBef>
              <a:spcAft>
                <a:spcPts val="0"/>
              </a:spcAft>
              <a:buSzPts val="2200"/>
              <a:buChar char="–"/>
            </a:pPr>
            <a:r>
              <a:rPr lang="en-US"/>
              <a:t>Older releases of software packages are maintained</a:t>
            </a:r>
            <a:endParaRPr/>
          </a:p>
          <a:p>
            <a:pPr indent="-342900" lvl="2" marL="1257300" rtl="0" algn="l">
              <a:lnSpc>
                <a:spcPct val="100000"/>
              </a:lnSpc>
              <a:spcBef>
                <a:spcPts val="360"/>
              </a:spcBef>
              <a:spcAft>
                <a:spcPts val="0"/>
              </a:spcAft>
              <a:buSzPts val="2200"/>
              <a:buChar char="•"/>
            </a:pPr>
            <a:r>
              <a:rPr lang="en-US"/>
              <a:t>Enhancing reproducibility   </a:t>
            </a:r>
            <a:endParaRPr/>
          </a:p>
          <a:p>
            <a:pPr indent="-342900" lvl="0" marL="342900" rtl="0" algn="l">
              <a:lnSpc>
                <a:spcPct val="100000"/>
              </a:lnSpc>
              <a:spcBef>
                <a:spcPts val="360"/>
              </a:spcBef>
              <a:spcAft>
                <a:spcPts val="0"/>
              </a:spcAft>
              <a:buSzPts val="2400"/>
              <a:buChar char="•"/>
            </a:pPr>
            <a:r>
              <a:rPr lang="en-US"/>
              <a:t>The software environment is tied to every notebook</a:t>
            </a:r>
            <a:endParaRPr/>
          </a:p>
          <a:p>
            <a:pPr indent="-342900" lvl="1" marL="800100" rtl="0" algn="l">
              <a:lnSpc>
                <a:spcPct val="100000"/>
              </a:lnSpc>
              <a:spcBef>
                <a:spcPts val="360"/>
              </a:spcBef>
              <a:spcAft>
                <a:spcPts val="0"/>
              </a:spcAft>
              <a:buSzPts val="2200"/>
              <a:buChar char="–"/>
            </a:pPr>
            <a:r>
              <a:rPr lang="en-US"/>
              <a:t>Complexity of managing the software </a:t>
            </a:r>
            <a:r>
              <a:rPr lang="en-US"/>
              <a:t>environment</a:t>
            </a:r>
            <a:r>
              <a:rPr lang="en-US"/>
              <a:t> is hidden from users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None/>
            </a:pPr>
            <a:r>
              <a:rPr lang="en-US"/>
              <a:t>Acknowledgement </a:t>
            </a:r>
            <a:endParaRPr/>
          </a:p>
        </p:txBody>
      </p:sp>
      <p:sp>
        <p:nvSpPr>
          <p:cNvPr id="225" name="Google Shape;225;p15"/>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Autofit/>
          </a:bodyPr>
          <a:lstStyle/>
          <a:p>
            <a:pPr indent="-381000" lvl="0" marL="457200" rtl="0" algn="l">
              <a:lnSpc>
                <a:spcPct val="80000"/>
              </a:lnSpc>
              <a:spcBef>
                <a:spcPts val="375"/>
              </a:spcBef>
              <a:spcAft>
                <a:spcPts val="0"/>
              </a:spcAft>
              <a:buClr>
                <a:srgbClr val="3366FF"/>
              </a:buClr>
              <a:buSzPts val="2100"/>
              <a:buFont typeface="Noto Sans Symbols"/>
              <a:buChar char="■"/>
            </a:pPr>
            <a:r>
              <a:rPr lang="en-US" sz="3000">
                <a:latin typeface="Arial"/>
                <a:ea typeface="Arial"/>
                <a:cs typeface="Arial"/>
                <a:sym typeface="Arial"/>
              </a:rPr>
              <a:t>National Science Foundation</a:t>
            </a:r>
            <a:endParaRPr sz="3000">
              <a:latin typeface="Arial"/>
              <a:ea typeface="Arial"/>
              <a:cs typeface="Arial"/>
              <a:sym typeface="Arial"/>
            </a:endParaRPr>
          </a:p>
          <a:p>
            <a:pPr indent="-368300" lvl="1" marL="914400" rtl="0" algn="l">
              <a:lnSpc>
                <a:spcPct val="80000"/>
              </a:lnSpc>
              <a:spcBef>
                <a:spcPts val="375"/>
              </a:spcBef>
              <a:spcAft>
                <a:spcPts val="0"/>
              </a:spcAft>
              <a:buSzPts val="2200"/>
              <a:buFont typeface="Tahoma"/>
              <a:buChar char="–"/>
            </a:pPr>
            <a:r>
              <a:rPr lang="en-US" sz="3000">
                <a:latin typeface="Arial"/>
                <a:ea typeface="Arial"/>
                <a:cs typeface="Arial"/>
                <a:sym typeface="Arial"/>
              </a:rPr>
              <a:t>OAC-1664119</a:t>
            </a:r>
            <a:endParaRPr sz="3000">
              <a:latin typeface="Arial"/>
              <a:ea typeface="Arial"/>
              <a:cs typeface="Arial"/>
              <a:sym typeface="Arial"/>
            </a:endParaRPr>
          </a:p>
          <a:p>
            <a:pPr indent="-368300" lvl="1" marL="914400" rtl="0" algn="l">
              <a:lnSpc>
                <a:spcPct val="80000"/>
              </a:lnSpc>
              <a:spcBef>
                <a:spcPts val="375"/>
              </a:spcBef>
              <a:spcAft>
                <a:spcPts val="0"/>
              </a:spcAft>
              <a:buSzPts val="2200"/>
              <a:buFont typeface="Tahoma"/>
              <a:buChar char="–"/>
            </a:pPr>
            <a:r>
              <a:rPr lang="en-US" sz="3000">
                <a:latin typeface="Arial"/>
                <a:ea typeface="Arial"/>
                <a:cs typeface="Arial"/>
                <a:sym typeface="Arial"/>
              </a:rPr>
              <a:t>OAC-1743184</a:t>
            </a:r>
            <a:endParaRPr/>
          </a:p>
          <a:p>
            <a:pPr indent="-368300" lvl="1" marL="914400" rtl="0" algn="l">
              <a:lnSpc>
                <a:spcPct val="80000"/>
              </a:lnSpc>
              <a:spcBef>
                <a:spcPts val="375"/>
              </a:spcBef>
              <a:spcAft>
                <a:spcPts val="0"/>
              </a:spcAft>
              <a:buSzPts val="2200"/>
              <a:buFont typeface="Tahoma"/>
              <a:buChar char="–"/>
            </a:pPr>
            <a:r>
              <a:rPr lang="en-US" sz="3000">
                <a:latin typeface="Arial"/>
                <a:ea typeface="Arial"/>
                <a:cs typeface="Arial"/>
                <a:sym typeface="Arial"/>
              </a:rPr>
              <a:t>OAC-2118329</a:t>
            </a:r>
            <a:endParaRPr/>
          </a:p>
          <a:p>
            <a:pPr indent="-368300" lvl="1" marL="914400" rtl="0" algn="l">
              <a:lnSpc>
                <a:spcPct val="80000"/>
              </a:lnSpc>
              <a:spcBef>
                <a:spcPts val="375"/>
              </a:spcBef>
              <a:spcAft>
                <a:spcPts val="0"/>
              </a:spcAft>
              <a:buSzPts val="2200"/>
              <a:buFont typeface="Tahoma"/>
              <a:buChar char="–"/>
            </a:pPr>
            <a:r>
              <a:rPr lang="en-US" sz="3000">
                <a:latin typeface="Arial"/>
                <a:ea typeface="Arial"/>
                <a:cs typeface="Arial"/>
                <a:sym typeface="Arial"/>
              </a:rPr>
              <a:t>XSEDE</a:t>
            </a:r>
            <a:endParaRPr/>
          </a:p>
          <a:p>
            <a:pPr indent="-368300" lvl="1" marL="914400" rtl="0" algn="l">
              <a:lnSpc>
                <a:spcPct val="80000"/>
              </a:lnSpc>
              <a:spcBef>
                <a:spcPts val="375"/>
              </a:spcBef>
              <a:spcAft>
                <a:spcPts val="0"/>
              </a:spcAft>
              <a:buSzPts val="2200"/>
              <a:buFont typeface="Tahoma"/>
              <a:buChar char="–"/>
            </a:pPr>
            <a:r>
              <a:rPr lang="en-US" sz="3000">
                <a:latin typeface="Arial"/>
                <a:ea typeface="Arial"/>
                <a:cs typeface="Arial"/>
                <a:sym typeface="Arial"/>
              </a:rPr>
              <a:t>XSEDE ECSS</a:t>
            </a:r>
            <a:endParaRPr sz="3000">
              <a:latin typeface="Arial"/>
              <a:ea typeface="Arial"/>
              <a:cs typeface="Arial"/>
              <a:sym typeface="Arial"/>
            </a:endParaRPr>
          </a:p>
          <a:p>
            <a:pPr indent="-228600" lvl="0" marL="457200" rtl="0" algn="l">
              <a:lnSpc>
                <a:spcPct val="100000"/>
              </a:lnSpc>
              <a:spcBef>
                <a:spcPts val="360"/>
              </a:spcBef>
              <a:spcAft>
                <a:spcPts val="0"/>
              </a:spcAft>
              <a:buClr>
                <a:schemeClr val="dk1"/>
              </a:buClr>
              <a:buSzPts val="2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492325" y="755075"/>
            <a:ext cx="7546800" cy="405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a:t>Questions?</a:t>
            </a:r>
            <a:endParaRPr/>
          </a:p>
          <a:p>
            <a:pPr indent="0" lvl="0" marL="0" rtl="0" algn="l">
              <a:lnSpc>
                <a:spcPct val="100000"/>
              </a:lnSpc>
              <a:spcBef>
                <a:spcPts val="0"/>
              </a:spcBef>
              <a:spcAft>
                <a:spcPts val="0"/>
              </a:spcAft>
              <a:buSzPts val="4400"/>
              <a:buNone/>
            </a:pPr>
            <a:r>
              <a:t/>
            </a:r>
            <a:endParaRPr/>
          </a:p>
          <a:p>
            <a:pPr indent="0" lvl="0" marL="0" rtl="0" algn="l">
              <a:lnSpc>
                <a:spcPct val="100000"/>
              </a:lnSpc>
              <a:spcBef>
                <a:spcPts val="0"/>
              </a:spcBef>
              <a:spcAft>
                <a:spcPts val="0"/>
              </a:spcAft>
              <a:buSzPts val="4400"/>
              <a:buNone/>
            </a:pPr>
            <a:r>
              <a:rPr b="0" lang="en-US" sz="2400"/>
              <a:t>Anand Padmanabhan</a:t>
            </a:r>
            <a:br>
              <a:rPr b="0" lang="en-US" sz="2400"/>
            </a:br>
            <a:r>
              <a:rPr b="0" lang="en-US" sz="2400" u="sng">
                <a:solidFill>
                  <a:srgbClr val="00FF00"/>
                </a:solidFill>
                <a:hlinkClick r:id="rId3">
                  <a:extLst>
                    <a:ext uri="{A12FA001-AC4F-418D-AE19-62706E023703}">
                      <ahyp:hlinkClr val="tx"/>
                    </a:ext>
                  </a:extLst>
                </a:hlinkClick>
              </a:rPr>
              <a:t>apadmana@Illinois.edu</a:t>
            </a:r>
            <a:r>
              <a:rPr b="0" lang="en-US" sz="2400"/>
              <a:t>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1423153" y="805696"/>
            <a:ext cx="6172200" cy="771608"/>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1800"/>
              <a:buNone/>
            </a:pPr>
            <a:r>
              <a:rPr lang="en-US"/>
              <a:t>CyberGIS</a:t>
            </a:r>
            <a:endParaRPr/>
          </a:p>
        </p:txBody>
      </p:sp>
      <p:sp>
        <p:nvSpPr>
          <p:cNvPr id="94" name="Google Shape;94;p2"/>
          <p:cNvSpPr txBox="1"/>
          <p:nvPr/>
        </p:nvSpPr>
        <p:spPr>
          <a:xfrm>
            <a:off x="1423153" y="2116132"/>
            <a:ext cx="6172201" cy="807883"/>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2400" u="none" cap="none" strike="noStrike">
                <a:solidFill>
                  <a:srgbClr val="888888"/>
                </a:solidFill>
                <a:latin typeface="Calibri"/>
                <a:ea typeface="Calibri"/>
                <a:cs typeface="Calibri"/>
                <a:sym typeface="Calibri"/>
              </a:rPr>
              <a:t>Geographic Information Science and Systems </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2400" u="none" cap="none" strike="noStrike">
                <a:solidFill>
                  <a:srgbClr val="888888"/>
                </a:solidFill>
                <a:latin typeface="Calibri"/>
                <a:ea typeface="Calibri"/>
                <a:cs typeface="Calibri"/>
                <a:sym typeface="Calibri"/>
              </a:rPr>
              <a:t>based on Advanced Cyberinfrastructure</a:t>
            </a:r>
            <a:endParaRPr b="0" i="0" sz="2400" u="none" cap="none" strike="noStrike">
              <a:solidFill>
                <a:srgbClr val="000000"/>
              </a:solidFill>
              <a:latin typeface="Arial"/>
              <a:ea typeface="Arial"/>
              <a:cs typeface="Arial"/>
              <a:sym typeface="Arial"/>
            </a:endParaRPr>
          </a:p>
        </p:txBody>
      </p:sp>
      <p:sp>
        <p:nvSpPr>
          <p:cNvPr id="95" name="Google Shape;95;p2"/>
          <p:cNvSpPr txBox="1"/>
          <p:nvPr/>
        </p:nvSpPr>
        <p:spPr>
          <a:xfrm>
            <a:off x="1649485" y="4056869"/>
            <a:ext cx="5845030" cy="71555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1050" u="none" cap="none" strike="noStrike">
                <a:solidFill>
                  <a:srgbClr val="000000"/>
                </a:solidFill>
                <a:latin typeface="Calibri"/>
                <a:ea typeface="Calibri"/>
                <a:cs typeface="Calibri"/>
                <a:sym typeface="Calibri"/>
              </a:rPr>
              <a:t>Wang, S. (2010) A CyberGIS Framework for the Synthesis of Cyberinfrastructure, GIS, and Spatial Analysis. </a:t>
            </a:r>
            <a:r>
              <a:rPr b="0" i="1" lang="en-US" sz="1050" u="none" cap="none" strike="noStrike">
                <a:solidFill>
                  <a:srgbClr val="000000"/>
                </a:solidFill>
                <a:latin typeface="Calibri"/>
                <a:ea typeface="Calibri"/>
                <a:cs typeface="Calibri"/>
                <a:sym typeface="Calibri"/>
              </a:rPr>
              <a:t>Annals of the Association of American Geographers</a:t>
            </a:r>
            <a:r>
              <a:rPr b="0" i="0" lang="en-US" sz="1050" u="none" cap="none" strike="noStrike">
                <a:solidFill>
                  <a:srgbClr val="000000"/>
                </a:solidFill>
                <a:latin typeface="Calibri"/>
                <a:ea typeface="Calibri"/>
                <a:cs typeface="Calibri"/>
                <a:sym typeface="Calibri"/>
              </a:rPr>
              <a:t>, 100(3): 535-557</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050" u="none" cap="none" strike="noStrike">
                <a:solidFill>
                  <a:srgbClr val="000000"/>
                </a:solidFill>
                <a:latin typeface="Arial"/>
                <a:ea typeface="Arial"/>
                <a:cs typeface="Arial"/>
                <a:sym typeface="Arial"/>
              </a:rPr>
            </a:b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Engineering Hydrology | Importance &amp;amp; Scope of…" id="101" name="Google Shape;101;p3"/>
          <p:cNvPicPr preferRelativeResize="0"/>
          <p:nvPr/>
        </p:nvPicPr>
        <p:blipFill rotWithShape="1">
          <a:blip r:embed="rId3">
            <a:alphaModFix/>
          </a:blip>
          <a:srcRect b="0" l="0" r="0" t="0"/>
          <a:stretch/>
        </p:blipFill>
        <p:spPr>
          <a:xfrm>
            <a:off x="3890024" y="4112811"/>
            <a:ext cx="1527379" cy="988168"/>
          </a:xfrm>
          <a:prstGeom prst="rect">
            <a:avLst/>
          </a:prstGeom>
          <a:noFill/>
          <a:ln>
            <a:noFill/>
          </a:ln>
        </p:spPr>
      </p:pic>
      <p:sp>
        <p:nvSpPr>
          <p:cNvPr id="102" name="Google Shape;102;p3"/>
          <p:cNvSpPr txBox="1"/>
          <p:nvPr>
            <p:ph type="title"/>
          </p:nvPr>
        </p:nvSpPr>
        <p:spPr>
          <a:xfrm>
            <a:off x="1355059" y="767452"/>
            <a:ext cx="6172200" cy="771608"/>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1800"/>
              <a:buNone/>
            </a:pPr>
            <a:r>
              <a:rPr lang="en-US"/>
              <a:t>CyberGIS</a:t>
            </a:r>
            <a:r>
              <a:rPr lang="en-US">
                <a:solidFill>
                  <a:srgbClr val="C00000"/>
                </a:solidFill>
              </a:rPr>
              <a:t>X</a:t>
            </a:r>
            <a:endParaRPr>
              <a:solidFill>
                <a:srgbClr val="C00000"/>
              </a:solidFill>
            </a:endParaRPr>
          </a:p>
        </p:txBody>
      </p:sp>
      <p:sp>
        <p:nvSpPr>
          <p:cNvPr id="103" name="Google Shape;103;p3"/>
          <p:cNvSpPr txBox="1"/>
          <p:nvPr/>
        </p:nvSpPr>
        <p:spPr>
          <a:xfrm>
            <a:off x="1058675" y="1798450"/>
            <a:ext cx="7199100" cy="11775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2400" u="none" cap="none" strike="noStrike">
                <a:solidFill>
                  <a:srgbClr val="888888"/>
                </a:solidFill>
                <a:latin typeface="Calibri"/>
                <a:ea typeface="Calibri"/>
                <a:cs typeface="Calibri"/>
                <a:sym typeface="Calibri"/>
              </a:rPr>
              <a:t>An open online platform </a:t>
            </a:r>
            <a:r>
              <a:rPr lang="en-US" sz="2400">
                <a:solidFill>
                  <a:srgbClr val="888888"/>
                </a:solidFill>
                <a:latin typeface="Calibri"/>
                <a:ea typeface="Calibri"/>
                <a:cs typeface="Calibri"/>
                <a:sym typeface="Calibri"/>
              </a:rPr>
              <a:t>for democratizing</a:t>
            </a:r>
            <a:r>
              <a:rPr b="0" i="0" lang="en-US" sz="2400" u="none" cap="none" strike="noStrike">
                <a:solidFill>
                  <a:srgbClr val="888888"/>
                </a:solidFill>
                <a:latin typeface="Calibri"/>
                <a:ea typeface="Calibri"/>
                <a:cs typeface="Calibri"/>
                <a:sym typeface="Calibri"/>
              </a:rPr>
              <a:t> </a:t>
            </a:r>
            <a:r>
              <a:rPr lang="en-US" sz="2400">
                <a:solidFill>
                  <a:srgbClr val="888888"/>
                </a:solidFill>
                <a:latin typeface="Calibri"/>
                <a:ea typeface="Calibri"/>
                <a:cs typeface="Calibri"/>
                <a:sym typeface="Calibri"/>
              </a:rPr>
              <a:t>cutting-edge</a:t>
            </a:r>
            <a:r>
              <a:rPr b="0" i="0" lang="en-US" sz="2400" u="none" cap="none" strike="noStrike">
                <a:solidFill>
                  <a:srgbClr val="888888"/>
                </a:solidFill>
                <a:latin typeface="Calibri"/>
                <a:ea typeface="Calibri"/>
                <a:cs typeface="Calibri"/>
                <a:sym typeface="Calibri"/>
              </a:rPr>
              <a:t> cyberGIS capabilities </a:t>
            </a:r>
            <a:r>
              <a:rPr lang="en-US" sz="2400">
                <a:solidFill>
                  <a:srgbClr val="888888"/>
                </a:solidFill>
                <a:latin typeface="Calibri"/>
                <a:ea typeface="Calibri"/>
                <a:cs typeface="Calibri"/>
                <a:sym typeface="Calibri"/>
              </a:rPr>
              <a:t>to enable</a:t>
            </a:r>
            <a:r>
              <a:rPr b="0" i="0" lang="en-US" sz="2400" u="none" cap="none" strike="noStrike">
                <a:solidFill>
                  <a:srgbClr val="888888"/>
                </a:solidFill>
                <a:latin typeface="Calibri"/>
                <a:ea typeface="Calibri"/>
                <a:cs typeface="Calibri"/>
                <a:sym typeface="Calibri"/>
              </a:rPr>
              <a:t> computational and data-intensive geospatial analytics. </a:t>
            </a:r>
            <a:endParaRPr b="0" i="0" sz="1050" u="none" cap="none" strike="noStrike">
              <a:solidFill>
                <a:srgbClr val="000000"/>
              </a:solidFill>
              <a:latin typeface="Arial"/>
              <a:ea typeface="Arial"/>
              <a:cs typeface="Arial"/>
              <a:sym typeface="Arial"/>
            </a:endParaRPr>
          </a:p>
        </p:txBody>
      </p:sp>
      <p:pic>
        <p:nvPicPr>
          <p:cNvPr descr="Set of Geography Symbols. Equipments for Web Banners. Vintage Outline  Sketch for Web Banners. Doodle Style. Education Stock Vector - Illustration  of flora, isolated: 139778195" id="104" name="Google Shape;104;p3"/>
          <p:cNvPicPr preferRelativeResize="0"/>
          <p:nvPr/>
        </p:nvPicPr>
        <p:blipFill rotWithShape="1">
          <a:blip r:embed="rId4">
            <a:alphaModFix/>
          </a:blip>
          <a:srcRect b="0" l="0" r="0" t="0"/>
          <a:stretch/>
        </p:blipFill>
        <p:spPr>
          <a:xfrm>
            <a:off x="1241695" y="4104494"/>
            <a:ext cx="1396772" cy="950717"/>
          </a:xfrm>
          <a:prstGeom prst="rect">
            <a:avLst/>
          </a:prstGeom>
          <a:noFill/>
          <a:ln>
            <a:noFill/>
          </a:ln>
        </p:spPr>
      </p:pic>
      <p:pic>
        <p:nvPicPr>
          <p:cNvPr descr="Tractor Watering Soil, Field Vector Illustration by UnitoneVector |  GraphicRiver" id="105" name="Google Shape;105;p3"/>
          <p:cNvPicPr preferRelativeResize="0"/>
          <p:nvPr/>
        </p:nvPicPr>
        <p:blipFill rotWithShape="1">
          <a:blip r:embed="rId5">
            <a:alphaModFix/>
          </a:blip>
          <a:srcRect b="0" l="0" r="0" t="0"/>
          <a:stretch/>
        </p:blipFill>
        <p:spPr>
          <a:xfrm>
            <a:off x="2638466" y="4149275"/>
            <a:ext cx="1269602" cy="905936"/>
          </a:xfrm>
          <a:prstGeom prst="rect">
            <a:avLst/>
          </a:prstGeom>
          <a:noFill/>
          <a:ln>
            <a:noFill/>
          </a:ln>
        </p:spPr>
      </p:pic>
      <p:pic>
        <p:nvPicPr>
          <p:cNvPr descr="Public health after COVID-19 - The Source - Washington University in St.  Louis" id="106" name="Google Shape;106;p3"/>
          <p:cNvPicPr preferRelativeResize="0"/>
          <p:nvPr/>
        </p:nvPicPr>
        <p:blipFill rotWithShape="1">
          <a:blip r:embed="rId6">
            <a:alphaModFix/>
          </a:blip>
          <a:srcRect b="0" l="0" r="0" t="0"/>
          <a:stretch/>
        </p:blipFill>
        <p:spPr>
          <a:xfrm>
            <a:off x="5230306" y="4104494"/>
            <a:ext cx="1651856" cy="1030690"/>
          </a:xfrm>
          <a:prstGeom prst="rect">
            <a:avLst/>
          </a:prstGeom>
          <a:noFill/>
          <a:ln>
            <a:noFill/>
          </a:ln>
        </p:spPr>
      </p:pic>
      <p:pic>
        <p:nvPicPr>
          <p:cNvPr descr="Comprehensive Strategies for Interdisciplinary Education (Proceedings  Binder) - Academic Impressions" id="107" name="Google Shape;107;p3"/>
          <p:cNvPicPr preferRelativeResize="0"/>
          <p:nvPr/>
        </p:nvPicPr>
        <p:blipFill rotWithShape="1">
          <a:blip r:embed="rId7">
            <a:alphaModFix/>
          </a:blip>
          <a:srcRect b="0" l="0" r="0" t="0"/>
          <a:stretch/>
        </p:blipFill>
        <p:spPr>
          <a:xfrm>
            <a:off x="6783467" y="4112810"/>
            <a:ext cx="1217533" cy="954692"/>
          </a:xfrm>
          <a:prstGeom prst="rect">
            <a:avLst/>
          </a:prstGeom>
          <a:noFill/>
          <a:ln>
            <a:noFill/>
          </a:ln>
        </p:spPr>
      </p:pic>
      <p:sp>
        <p:nvSpPr>
          <p:cNvPr id="108" name="Google Shape;108;p3"/>
          <p:cNvSpPr txBox="1"/>
          <p:nvPr/>
        </p:nvSpPr>
        <p:spPr>
          <a:xfrm>
            <a:off x="2268834" y="3429536"/>
            <a:ext cx="4556925" cy="71555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100" u="sng" cap="none" strike="noStrike">
                <a:solidFill>
                  <a:srgbClr val="0000FF"/>
                </a:solidFill>
                <a:latin typeface="Arial"/>
                <a:ea typeface="Arial"/>
                <a:cs typeface="Arial"/>
                <a:sym typeface="Arial"/>
                <a:hlinkClick r:id="rId8">
                  <a:extLst>
                    <a:ext uri="{A12FA001-AC4F-418D-AE19-62706E023703}">
                      <ahyp:hlinkClr val="tx"/>
                    </a:ext>
                  </a:extLst>
                </a:hlinkClick>
              </a:rPr>
              <a:t>https://cybergisxhub.cigi.illinois.edu/</a:t>
            </a:r>
            <a:endParaRPr b="0" i="0" sz="21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descr="jupyter logo" id="113" name="Google Shape;113;p4"/>
          <p:cNvSpPr/>
          <p:nvPr/>
        </p:nvSpPr>
        <p:spPr>
          <a:xfrm>
            <a:off x="4457700" y="2654241"/>
            <a:ext cx="228600" cy="2286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14" name="Google Shape;114;p4"/>
          <p:cNvSpPr txBox="1"/>
          <p:nvPr/>
        </p:nvSpPr>
        <p:spPr>
          <a:xfrm>
            <a:off x="1468877" y="425531"/>
            <a:ext cx="6172200" cy="771608"/>
          </a:xfrm>
          <a:prstGeom prst="rect">
            <a:avLst/>
          </a:prstGeom>
          <a:noFill/>
          <a:ln>
            <a:noFill/>
          </a:ln>
        </p:spPr>
        <p:txBody>
          <a:bodyPr anchorCtr="0" anchor="ctr" bIns="34275" lIns="68550" spcFirstLastPara="1" rIns="68550" wrap="square" tIns="34275">
            <a:normAutofit/>
          </a:bodyPr>
          <a:lstStyle/>
          <a:p>
            <a:pPr indent="0" lvl="0" marL="0" marR="0" rtl="0" algn="ctr">
              <a:lnSpc>
                <a:spcPct val="100000"/>
              </a:lnSpc>
              <a:spcBef>
                <a:spcPts val="0"/>
              </a:spcBef>
              <a:spcAft>
                <a:spcPts val="0"/>
              </a:spcAft>
              <a:buNone/>
            </a:pPr>
            <a:r>
              <a:rPr b="1" i="0" lang="en-US" sz="3300" u="none" cap="none" strike="noStrike">
                <a:solidFill>
                  <a:schemeClr val="dk1"/>
                </a:solidFill>
                <a:latin typeface="Calibri"/>
                <a:ea typeface="Calibri"/>
                <a:cs typeface="Calibri"/>
                <a:sym typeface="Calibri"/>
              </a:rPr>
              <a:t>CyberGIS</a:t>
            </a:r>
            <a:r>
              <a:rPr b="1" i="0" lang="en-US" sz="3300" u="none" cap="none" strike="noStrike">
                <a:solidFill>
                  <a:srgbClr val="C00000"/>
                </a:solidFill>
                <a:latin typeface="Calibri"/>
                <a:ea typeface="Calibri"/>
                <a:cs typeface="Calibri"/>
                <a:sym typeface="Calibri"/>
              </a:rPr>
              <a:t>X </a:t>
            </a:r>
            <a:r>
              <a:rPr b="1" i="0" lang="en-US" sz="3300" u="none" cap="none" strike="noStrike">
                <a:solidFill>
                  <a:schemeClr val="dk1"/>
                </a:solidFill>
                <a:latin typeface="Calibri"/>
                <a:ea typeface="Calibri"/>
                <a:cs typeface="Calibri"/>
                <a:sym typeface="Calibri"/>
              </a:rPr>
              <a:t>Components</a:t>
            </a:r>
            <a:endParaRPr b="1" i="0" sz="3300" u="none" cap="none" strike="noStrike">
              <a:solidFill>
                <a:srgbClr val="C00000"/>
              </a:solidFill>
              <a:latin typeface="Calibri"/>
              <a:ea typeface="Calibri"/>
              <a:cs typeface="Calibri"/>
              <a:sym typeface="Calibri"/>
            </a:endParaRPr>
          </a:p>
        </p:txBody>
      </p:sp>
      <p:pic>
        <p:nvPicPr>
          <p:cNvPr id="115" name="Google Shape;115;p4"/>
          <p:cNvPicPr preferRelativeResize="0"/>
          <p:nvPr/>
        </p:nvPicPr>
        <p:blipFill rotWithShape="1">
          <a:blip r:embed="rId3">
            <a:alphaModFix/>
          </a:blip>
          <a:srcRect b="0" l="0" r="0" t="0"/>
          <a:stretch/>
        </p:blipFill>
        <p:spPr>
          <a:xfrm>
            <a:off x="1417400" y="1463233"/>
            <a:ext cx="2816682" cy="1419608"/>
          </a:xfrm>
          <a:prstGeom prst="rect">
            <a:avLst/>
          </a:prstGeom>
          <a:noFill/>
          <a:ln>
            <a:noFill/>
          </a:ln>
        </p:spPr>
      </p:pic>
      <p:pic>
        <p:nvPicPr>
          <p:cNvPr id="116" name="Google Shape;116;p4"/>
          <p:cNvPicPr preferRelativeResize="0"/>
          <p:nvPr/>
        </p:nvPicPr>
        <p:blipFill rotWithShape="1">
          <a:blip r:embed="rId4">
            <a:alphaModFix/>
          </a:blip>
          <a:srcRect b="0" l="0" r="0" t="0"/>
          <a:stretch/>
        </p:blipFill>
        <p:spPr>
          <a:xfrm>
            <a:off x="4961947" y="1350363"/>
            <a:ext cx="2170649" cy="1532478"/>
          </a:xfrm>
          <a:prstGeom prst="rect">
            <a:avLst/>
          </a:prstGeom>
          <a:noFill/>
          <a:ln>
            <a:noFill/>
          </a:ln>
        </p:spPr>
      </p:pic>
      <p:pic>
        <p:nvPicPr>
          <p:cNvPr id="117" name="Google Shape;117;p4"/>
          <p:cNvPicPr preferRelativeResize="0"/>
          <p:nvPr/>
        </p:nvPicPr>
        <p:blipFill rotWithShape="1">
          <a:blip r:embed="rId5">
            <a:alphaModFix/>
          </a:blip>
          <a:srcRect b="0" l="0" r="0" t="0"/>
          <a:stretch/>
        </p:blipFill>
        <p:spPr>
          <a:xfrm>
            <a:off x="6502942" y="2396195"/>
            <a:ext cx="831041" cy="581556"/>
          </a:xfrm>
          <a:prstGeom prst="rect">
            <a:avLst/>
          </a:prstGeom>
          <a:noFill/>
          <a:ln>
            <a:noFill/>
          </a:ln>
        </p:spPr>
      </p:pic>
      <p:grpSp>
        <p:nvGrpSpPr>
          <p:cNvPr id="118" name="Google Shape;118;p4"/>
          <p:cNvGrpSpPr/>
          <p:nvPr/>
        </p:nvGrpSpPr>
        <p:grpSpPr>
          <a:xfrm>
            <a:off x="1468877" y="3297678"/>
            <a:ext cx="2818727" cy="1772247"/>
            <a:chOff x="-81249" y="4338537"/>
            <a:chExt cx="3933821" cy="2461359"/>
          </a:xfrm>
        </p:grpSpPr>
        <p:grpSp>
          <p:nvGrpSpPr>
            <p:cNvPr id="119" name="Google Shape;119;p4"/>
            <p:cNvGrpSpPr/>
            <p:nvPr/>
          </p:nvGrpSpPr>
          <p:grpSpPr>
            <a:xfrm>
              <a:off x="-81249" y="6083223"/>
              <a:ext cx="1036008" cy="689481"/>
              <a:chOff x="3453934" y="5268650"/>
              <a:chExt cx="1762719" cy="1173120"/>
            </a:xfrm>
          </p:grpSpPr>
          <p:pic>
            <p:nvPicPr>
              <p:cNvPr descr="Laptop Icon Graphic by marco.livolsi2014 · Creative Fabrica" id="120" name="Google Shape;120;p4"/>
              <p:cNvPicPr preferRelativeResize="0"/>
              <p:nvPr/>
            </p:nvPicPr>
            <p:blipFill rotWithShape="1">
              <a:blip r:embed="rId6">
                <a:alphaModFix/>
              </a:blip>
              <a:srcRect b="0" l="0" r="0" t="0"/>
              <a:stretch/>
            </p:blipFill>
            <p:spPr>
              <a:xfrm>
                <a:off x="3453934" y="5268650"/>
                <a:ext cx="1762719" cy="1173120"/>
              </a:xfrm>
              <a:prstGeom prst="rect">
                <a:avLst/>
              </a:prstGeom>
              <a:noFill/>
              <a:ln>
                <a:noFill/>
              </a:ln>
            </p:spPr>
          </p:pic>
          <p:pic>
            <p:nvPicPr>
              <p:cNvPr id="121" name="Google Shape;121;p4"/>
              <p:cNvPicPr preferRelativeResize="0"/>
              <p:nvPr/>
            </p:nvPicPr>
            <p:blipFill rotWithShape="1">
              <a:blip r:embed="rId7">
                <a:alphaModFix/>
              </a:blip>
              <a:srcRect b="0" l="0" r="0" t="0"/>
              <a:stretch/>
            </p:blipFill>
            <p:spPr>
              <a:xfrm>
                <a:off x="3950564" y="5489783"/>
                <a:ext cx="766523" cy="523973"/>
              </a:xfrm>
              <a:prstGeom prst="rect">
                <a:avLst/>
              </a:prstGeom>
              <a:noFill/>
              <a:ln>
                <a:noFill/>
              </a:ln>
            </p:spPr>
          </p:pic>
        </p:grpSp>
        <p:grpSp>
          <p:nvGrpSpPr>
            <p:cNvPr id="122" name="Google Shape;122;p4"/>
            <p:cNvGrpSpPr/>
            <p:nvPr/>
          </p:nvGrpSpPr>
          <p:grpSpPr>
            <a:xfrm>
              <a:off x="465263" y="4338537"/>
              <a:ext cx="3387310" cy="2461359"/>
              <a:chOff x="190204" y="3943836"/>
              <a:chExt cx="3894443" cy="2897016"/>
            </a:xfrm>
          </p:grpSpPr>
          <p:grpSp>
            <p:nvGrpSpPr>
              <p:cNvPr id="123" name="Google Shape;123;p4"/>
              <p:cNvGrpSpPr/>
              <p:nvPr/>
            </p:nvGrpSpPr>
            <p:grpSpPr>
              <a:xfrm>
                <a:off x="1873694" y="3943836"/>
                <a:ext cx="2210953" cy="1597962"/>
                <a:chOff x="2211021" y="4641543"/>
                <a:chExt cx="1698528" cy="1165379"/>
              </a:xfrm>
            </p:grpSpPr>
            <p:pic>
              <p:nvPicPr>
                <p:cNvPr descr="Surgisil Llp Us - Blue Map Of Us, HD Png Download , Transparent Png Image -  PNGitem" id="124" name="Google Shape;124;p4"/>
                <p:cNvPicPr preferRelativeResize="0"/>
                <p:nvPr/>
              </p:nvPicPr>
              <p:blipFill rotWithShape="1">
                <a:blip r:embed="rId8">
                  <a:alphaModFix/>
                </a:blip>
                <a:srcRect b="0" l="0" r="0" t="0"/>
                <a:stretch/>
              </p:blipFill>
              <p:spPr>
                <a:xfrm>
                  <a:off x="2211021" y="4641543"/>
                  <a:ext cx="1698528" cy="1165379"/>
                </a:xfrm>
                <a:prstGeom prst="rect">
                  <a:avLst/>
                </a:prstGeom>
                <a:noFill/>
                <a:ln>
                  <a:noFill/>
                </a:ln>
              </p:spPr>
            </p:pic>
            <p:pic>
              <p:nvPicPr>
                <p:cNvPr descr="European Commission Announces Coordinated Response Using HPC Resources to  Fight COVID-19" id="125" name="Google Shape;125;p4"/>
                <p:cNvPicPr preferRelativeResize="0"/>
                <p:nvPr/>
              </p:nvPicPr>
              <p:blipFill rotWithShape="1">
                <a:blip r:embed="rId9">
                  <a:alphaModFix/>
                </a:blip>
                <a:srcRect b="0" l="0" r="0" t="0"/>
                <a:stretch/>
              </p:blipFill>
              <p:spPr>
                <a:xfrm>
                  <a:off x="2605961" y="4941086"/>
                  <a:ext cx="875719" cy="566292"/>
                </a:xfrm>
                <a:prstGeom prst="rect">
                  <a:avLst/>
                </a:prstGeom>
                <a:noFill/>
                <a:ln>
                  <a:noFill/>
                </a:ln>
              </p:spPr>
            </p:pic>
          </p:grpSp>
          <p:grpSp>
            <p:nvGrpSpPr>
              <p:cNvPr id="126" name="Google Shape;126;p4"/>
              <p:cNvGrpSpPr/>
              <p:nvPr/>
            </p:nvGrpSpPr>
            <p:grpSpPr>
              <a:xfrm>
                <a:off x="646745" y="5193918"/>
                <a:ext cx="1603391" cy="1165378"/>
                <a:chOff x="990652" y="5288327"/>
                <a:chExt cx="1252702" cy="890593"/>
              </a:xfrm>
            </p:grpSpPr>
            <p:pic>
              <p:nvPicPr>
                <p:cNvPr descr="Should You Set Up Your Office in the Cloud? - Dom&amp;#39;s Tech &amp;amp; Computer Blog" id="127" name="Google Shape;127;p4"/>
                <p:cNvPicPr preferRelativeResize="0"/>
                <p:nvPr/>
              </p:nvPicPr>
              <p:blipFill rotWithShape="1">
                <a:blip r:embed="rId10">
                  <a:alphaModFix/>
                </a:blip>
                <a:srcRect b="0" l="0" r="0" t="0"/>
                <a:stretch/>
              </p:blipFill>
              <p:spPr>
                <a:xfrm>
                  <a:off x="990652" y="5288327"/>
                  <a:ext cx="1252702" cy="890593"/>
                </a:xfrm>
                <a:prstGeom prst="rect">
                  <a:avLst/>
                </a:prstGeom>
                <a:noFill/>
                <a:ln>
                  <a:noFill/>
                </a:ln>
              </p:spPr>
            </p:pic>
            <p:pic>
              <p:nvPicPr>
                <p:cNvPr descr="Web Service Icon #108506 - Free Icons Library" id="128" name="Google Shape;128;p4"/>
                <p:cNvPicPr preferRelativeResize="0"/>
                <p:nvPr/>
              </p:nvPicPr>
              <p:blipFill rotWithShape="1">
                <a:blip r:embed="rId11">
                  <a:alphaModFix/>
                </a:blip>
                <a:srcRect b="0" l="0" r="0" t="0"/>
                <a:stretch/>
              </p:blipFill>
              <p:spPr>
                <a:xfrm>
                  <a:off x="1405596" y="5505810"/>
                  <a:ext cx="455629" cy="455629"/>
                </a:xfrm>
                <a:prstGeom prst="rect">
                  <a:avLst/>
                </a:prstGeom>
                <a:noFill/>
                <a:ln>
                  <a:noFill/>
                </a:ln>
              </p:spPr>
            </p:pic>
          </p:grpSp>
          <p:sp>
            <p:nvSpPr>
              <p:cNvPr id="129" name="Google Shape;129;p4"/>
              <p:cNvSpPr/>
              <p:nvPr/>
            </p:nvSpPr>
            <p:spPr>
              <a:xfrm rot="-4539930">
                <a:off x="287295" y="5813446"/>
                <a:ext cx="931381" cy="923729"/>
              </a:xfrm>
              <a:prstGeom prst="arc">
                <a:avLst>
                  <a:gd fmla="val 16200000" name="adj1"/>
                  <a:gd fmla="val 20556988" name="adj2"/>
                </a:avLst>
              </a:prstGeom>
              <a:noFill/>
              <a:ln cap="flat" cmpd="sng" w="25400">
                <a:solidFill>
                  <a:srgbClr val="4A7DBA"/>
                </a:solidFill>
                <a:prstDash val="solid"/>
                <a:round/>
                <a:headEnd len="med" w="med" type="stealth"/>
                <a:tailEnd len="med" w="med" type="stealth"/>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130" name="Google Shape;130;p4"/>
              <p:cNvSpPr/>
              <p:nvPr/>
            </p:nvSpPr>
            <p:spPr>
              <a:xfrm rot="6308702">
                <a:off x="1379140" y="4509748"/>
                <a:ext cx="931381" cy="923729"/>
              </a:xfrm>
              <a:prstGeom prst="arc">
                <a:avLst>
                  <a:gd fmla="val 16200000" name="adj1"/>
                  <a:gd fmla="val 20556988" name="adj2"/>
                </a:avLst>
              </a:prstGeom>
              <a:noFill/>
              <a:ln cap="flat" cmpd="sng" w="25400">
                <a:solidFill>
                  <a:srgbClr val="4A7DBA"/>
                </a:solidFill>
                <a:prstDash val="solid"/>
                <a:round/>
                <a:headEnd len="med" w="med" type="stealth"/>
                <a:tailEnd len="med" w="med" type="stealth"/>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grpSp>
      </p:grpSp>
      <p:grpSp>
        <p:nvGrpSpPr>
          <p:cNvPr id="131" name="Google Shape;131;p4"/>
          <p:cNvGrpSpPr/>
          <p:nvPr/>
        </p:nvGrpSpPr>
        <p:grpSpPr>
          <a:xfrm>
            <a:off x="5077198" y="3297678"/>
            <a:ext cx="2213220" cy="1420292"/>
            <a:chOff x="6362399" y="972432"/>
            <a:chExt cx="2894449" cy="1822095"/>
          </a:xfrm>
        </p:grpSpPr>
        <p:pic>
          <p:nvPicPr>
            <p:cNvPr id="132" name="Google Shape;132;p4"/>
            <p:cNvPicPr preferRelativeResize="0"/>
            <p:nvPr/>
          </p:nvPicPr>
          <p:blipFill rotWithShape="1">
            <a:blip r:embed="rId12">
              <a:alphaModFix/>
            </a:blip>
            <a:srcRect b="0" l="0" r="0" t="0"/>
            <a:stretch/>
          </p:blipFill>
          <p:spPr>
            <a:xfrm>
              <a:off x="6362399" y="972432"/>
              <a:ext cx="2894449" cy="1822095"/>
            </a:xfrm>
            <a:prstGeom prst="rect">
              <a:avLst/>
            </a:prstGeom>
            <a:noFill/>
            <a:ln>
              <a:noFill/>
            </a:ln>
          </p:spPr>
        </p:pic>
        <p:sp>
          <p:nvSpPr>
            <p:cNvPr id="133" name="Google Shape;133;p4"/>
            <p:cNvSpPr txBox="1"/>
            <p:nvPr/>
          </p:nvSpPr>
          <p:spPr>
            <a:xfrm>
              <a:off x="6572913" y="1551997"/>
              <a:ext cx="2595689" cy="621846"/>
            </a:xfrm>
            <a:prstGeom prst="rect">
              <a:avLst/>
            </a:prstGeom>
            <a:solidFill>
              <a:schemeClr val="lt1">
                <a:alpha val="78823"/>
              </a:schemeClr>
            </a:solidFill>
            <a:ln>
              <a:noFill/>
            </a:ln>
            <a:effectLst>
              <a:outerShdw blurRad="50800" rotWithShape="0" algn="ctr" dir="5400000" dist="50800">
                <a:srgbClr val="000000">
                  <a:alpha val="49411"/>
                </a:srgbClr>
              </a:outerShdw>
            </a:effectLst>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CyberGIS-Vi</a:t>
              </a:r>
              <a:r>
                <a:rPr lang="en-US" sz="1350"/>
                <a:t>s</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  </a:t>
              </a:r>
              <a:r>
                <a:rPr b="1" i="1" lang="en-US" sz="1050" u="none" cap="none" strike="noStrike">
                  <a:solidFill>
                    <a:srgbClr val="000000"/>
                  </a:solidFill>
                  <a:latin typeface="Arial"/>
                  <a:ea typeface="Arial"/>
                  <a:cs typeface="Arial"/>
                  <a:sym typeface="Arial"/>
                </a:rPr>
                <a:t>Advanced Geovisualization</a:t>
              </a:r>
              <a:endParaRPr b="1" i="1" sz="1050" u="none" cap="none" strike="noStrike">
                <a:solidFill>
                  <a:srgbClr val="000000"/>
                </a:solidFill>
                <a:latin typeface="Arial"/>
                <a:ea typeface="Arial"/>
                <a:cs typeface="Arial"/>
                <a:sym typeface="Arial"/>
              </a:endParaRPr>
            </a:p>
          </p:txBody>
        </p:sp>
      </p:grpSp>
      <p:sp>
        <p:nvSpPr>
          <p:cNvPr id="134" name="Google Shape;134;p4"/>
          <p:cNvSpPr txBox="1"/>
          <p:nvPr/>
        </p:nvSpPr>
        <p:spPr>
          <a:xfrm>
            <a:off x="1984497" y="1893892"/>
            <a:ext cx="1616990" cy="484718"/>
          </a:xfrm>
          <a:prstGeom prst="rect">
            <a:avLst/>
          </a:prstGeom>
          <a:solidFill>
            <a:schemeClr val="lt1">
              <a:alpha val="78823"/>
            </a:schemeClr>
          </a:solidFill>
          <a:ln>
            <a:noFill/>
          </a:ln>
          <a:effectLst>
            <a:outerShdw blurRad="50800" rotWithShape="0" algn="ctr" dir="5400000" dist="50800">
              <a:srgbClr val="000000">
                <a:alpha val="49411"/>
              </a:srgbClr>
            </a:outerShdw>
          </a:effectLst>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CyberGIS-Hub</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  </a:t>
            </a:r>
            <a:r>
              <a:rPr b="1" i="1" lang="en-US" sz="1050" u="none" cap="none" strike="noStrike">
                <a:solidFill>
                  <a:srgbClr val="000000"/>
                </a:solidFill>
                <a:latin typeface="Arial"/>
                <a:ea typeface="Arial"/>
                <a:cs typeface="Arial"/>
                <a:sym typeface="Arial"/>
              </a:rPr>
              <a:t>Discovery &amp; Sharing</a:t>
            </a:r>
            <a:endParaRPr b="0" i="0" sz="1050" u="none" cap="none" strike="noStrike">
              <a:solidFill>
                <a:srgbClr val="000000"/>
              </a:solidFill>
              <a:latin typeface="Arial"/>
              <a:ea typeface="Arial"/>
              <a:cs typeface="Arial"/>
              <a:sym typeface="Arial"/>
            </a:endParaRPr>
          </a:p>
        </p:txBody>
      </p:sp>
      <p:sp>
        <p:nvSpPr>
          <p:cNvPr id="135" name="Google Shape;135;p4"/>
          <p:cNvSpPr txBox="1"/>
          <p:nvPr/>
        </p:nvSpPr>
        <p:spPr>
          <a:xfrm>
            <a:off x="4896361" y="1926307"/>
            <a:ext cx="2394057" cy="438551"/>
          </a:xfrm>
          <a:prstGeom prst="rect">
            <a:avLst/>
          </a:prstGeom>
          <a:solidFill>
            <a:schemeClr val="lt1">
              <a:alpha val="55686"/>
            </a:schemeClr>
          </a:solid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1350" u="none" cap="none" strike="noStrike">
                <a:solidFill>
                  <a:schemeClr val="dk1"/>
                </a:solidFill>
                <a:latin typeface="Arial"/>
                <a:ea typeface="Arial"/>
                <a:cs typeface="Arial"/>
                <a:sym typeface="Arial"/>
              </a:rPr>
              <a:t>CyberGIS-Jupyter</a:t>
            </a:r>
            <a:endParaRPr b="0" i="0" sz="13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1" lang="en-US" sz="1050" u="none" cap="none" strike="noStrike">
                <a:solidFill>
                  <a:schemeClr val="dk1"/>
                </a:solidFill>
                <a:latin typeface="Arial"/>
                <a:ea typeface="Arial"/>
                <a:cs typeface="Arial"/>
                <a:sym typeface="Arial"/>
              </a:rPr>
              <a:t>Interactive Computing</a:t>
            </a:r>
            <a:endParaRPr b="0" i="0" sz="1050" u="none" cap="none" strike="noStrike">
              <a:solidFill>
                <a:srgbClr val="000000"/>
              </a:solidFill>
              <a:latin typeface="Arial"/>
              <a:ea typeface="Arial"/>
              <a:cs typeface="Arial"/>
              <a:sym typeface="Arial"/>
            </a:endParaRPr>
          </a:p>
        </p:txBody>
      </p:sp>
      <p:sp>
        <p:nvSpPr>
          <p:cNvPr id="136" name="Google Shape;136;p4"/>
          <p:cNvSpPr txBox="1"/>
          <p:nvPr/>
        </p:nvSpPr>
        <p:spPr>
          <a:xfrm>
            <a:off x="1439599" y="3593558"/>
            <a:ext cx="1704686" cy="438551"/>
          </a:xfrm>
          <a:prstGeom prst="rect">
            <a:avLst/>
          </a:prstGeom>
          <a:solidFill>
            <a:schemeClr val="lt1">
              <a:alpha val="82352"/>
            </a:schemeClr>
          </a:solid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1350" u="none" cap="none" strike="noStrike">
                <a:solidFill>
                  <a:srgbClr val="000000"/>
                </a:solidFill>
                <a:latin typeface="Arial"/>
                <a:ea typeface="Arial"/>
                <a:cs typeface="Arial"/>
                <a:sym typeface="Arial"/>
              </a:rPr>
              <a:t>CyberGIS-Compute</a:t>
            </a:r>
            <a:endParaRPr b="0" i="0" sz="105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1" lang="en-US" sz="1050" u="none" cap="none" strike="noStrike">
                <a:solidFill>
                  <a:srgbClr val="000000"/>
                </a:solidFill>
                <a:latin typeface="Arial"/>
                <a:ea typeface="Arial"/>
                <a:cs typeface="Arial"/>
                <a:sym typeface="Arial"/>
              </a:rPr>
              <a:t>Large-scale Modelling</a:t>
            </a:r>
            <a:endParaRPr b="0" i="0" sz="1050" u="none" cap="none" strike="noStrike">
              <a:solidFill>
                <a:srgbClr val="000000"/>
              </a:solidFill>
              <a:latin typeface="Arial"/>
              <a:ea typeface="Arial"/>
              <a:cs typeface="Arial"/>
              <a:sym typeface="Arial"/>
            </a:endParaRPr>
          </a:p>
        </p:txBody>
      </p:sp>
      <p:sp>
        <p:nvSpPr>
          <p:cNvPr id="137" name="Google Shape;137;p4"/>
          <p:cNvSpPr txBox="1"/>
          <p:nvPr/>
        </p:nvSpPr>
        <p:spPr>
          <a:xfrm>
            <a:off x="2291942" y="3339125"/>
            <a:ext cx="2712153" cy="190471"/>
          </a:xfrm>
          <a:prstGeom prst="rect">
            <a:avLst/>
          </a:prstGeom>
          <a:solidFill>
            <a:schemeClr val="lt1">
              <a:alpha val="82352"/>
            </a:schemeClr>
          </a:solid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788" u="none" cap="none" strike="noStrike">
                <a:solidFill>
                  <a:srgbClr val="000000"/>
                </a:solidFill>
                <a:latin typeface="Arial"/>
                <a:ea typeface="Arial"/>
                <a:cs typeface="Arial"/>
                <a:sym typeface="Arial"/>
              </a:rPr>
              <a:t>High Performance Computing</a:t>
            </a:r>
            <a:endParaRPr b="0" i="0" sz="675"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None/>
            </a:pPr>
            <a:r>
              <a:rPr lang="en-US"/>
              <a:t>Computational Reproducibility</a:t>
            </a:r>
            <a:endParaRPr/>
          </a:p>
        </p:txBody>
      </p:sp>
      <p:sp>
        <p:nvSpPr>
          <p:cNvPr id="143" name="Google Shape;143;p5"/>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rmAutofit fontScale="70000" lnSpcReduction="20000"/>
          </a:bodyPr>
          <a:lstStyle/>
          <a:p>
            <a:pPr indent="-366251" lvl="0" marL="457200" rtl="0" algn="l">
              <a:lnSpc>
                <a:spcPct val="100000"/>
              </a:lnSpc>
              <a:spcBef>
                <a:spcPts val="360"/>
              </a:spcBef>
              <a:spcAft>
                <a:spcPts val="0"/>
              </a:spcAft>
              <a:buClr>
                <a:schemeClr val="dk1"/>
              </a:buClr>
              <a:buSzPct val="129032"/>
              <a:buChar char="•"/>
            </a:pPr>
            <a:r>
              <a:rPr lang="en-US"/>
              <a:t>Challenges</a:t>
            </a:r>
            <a:endParaRPr/>
          </a:p>
          <a:p>
            <a:pPr indent="-354780" lvl="1" marL="914400" rtl="0" algn="l">
              <a:lnSpc>
                <a:spcPct val="100000"/>
              </a:lnSpc>
              <a:spcBef>
                <a:spcPts val="360"/>
              </a:spcBef>
              <a:spcAft>
                <a:spcPts val="0"/>
              </a:spcAft>
              <a:buSzPct val="129032"/>
              <a:buChar char="–"/>
            </a:pPr>
            <a:r>
              <a:rPr lang="en-US"/>
              <a:t>Code and notebooks along with associated data need to be findable, accessible and </a:t>
            </a:r>
            <a:r>
              <a:rPr lang="en-US"/>
              <a:t>reusable</a:t>
            </a:r>
            <a:endParaRPr/>
          </a:p>
          <a:p>
            <a:pPr indent="-354780" lvl="1" marL="914400" rtl="0" algn="l">
              <a:lnSpc>
                <a:spcPct val="100000"/>
              </a:lnSpc>
              <a:spcBef>
                <a:spcPts val="360"/>
              </a:spcBef>
              <a:spcAft>
                <a:spcPts val="0"/>
              </a:spcAft>
              <a:buSzPct val="129032"/>
              <a:buChar char="–"/>
            </a:pPr>
            <a:r>
              <a:rPr lang="en-US"/>
              <a:t>Software and computational </a:t>
            </a:r>
            <a:r>
              <a:rPr lang="en-US"/>
              <a:t>environment</a:t>
            </a:r>
            <a:r>
              <a:rPr lang="en-US"/>
              <a:t> &amp; libraries need to be matched</a:t>
            </a:r>
            <a:endParaRPr/>
          </a:p>
          <a:p>
            <a:pPr indent="-366251" lvl="0" marL="457200" rtl="0" algn="l">
              <a:lnSpc>
                <a:spcPct val="100000"/>
              </a:lnSpc>
              <a:spcBef>
                <a:spcPts val="360"/>
              </a:spcBef>
              <a:spcAft>
                <a:spcPts val="0"/>
              </a:spcAft>
              <a:buClr>
                <a:schemeClr val="dk1"/>
              </a:buClr>
              <a:buSzPct val="129032"/>
              <a:buChar char="•"/>
            </a:pPr>
            <a:r>
              <a:rPr lang="en-US"/>
              <a:t>CyberGISX solutions</a:t>
            </a:r>
            <a:endParaRPr/>
          </a:p>
          <a:p>
            <a:pPr indent="-354780" lvl="1" marL="914400" rtl="0" algn="l">
              <a:lnSpc>
                <a:spcPct val="100000"/>
              </a:lnSpc>
              <a:spcBef>
                <a:spcPts val="360"/>
              </a:spcBef>
              <a:spcAft>
                <a:spcPts val="0"/>
              </a:spcAft>
              <a:buSzPct val="129032"/>
              <a:buChar char="–"/>
            </a:pPr>
            <a:r>
              <a:rPr lang="en-US"/>
              <a:t>CyberGIS-Hub provides an open environment to share and find many computational notebooks along with data through an one-click solution to access and launch these notebooks</a:t>
            </a:r>
            <a:endParaRPr/>
          </a:p>
          <a:p>
            <a:pPr indent="-354780" lvl="1" marL="914400" rtl="0" algn="l">
              <a:lnSpc>
                <a:spcPct val="100000"/>
              </a:lnSpc>
              <a:spcBef>
                <a:spcPts val="360"/>
              </a:spcBef>
              <a:spcAft>
                <a:spcPts val="0"/>
              </a:spcAft>
              <a:buSzPct val="129032"/>
              <a:buChar char="–"/>
            </a:pPr>
            <a:r>
              <a:rPr lang="en-US"/>
              <a:t>CyberGIS-Jupyter provides a </a:t>
            </a:r>
            <a:r>
              <a:rPr lang="en-US"/>
              <a:t>scalable</a:t>
            </a:r>
            <a:r>
              <a:rPr lang="en-US"/>
              <a:t> solution for managing software environments and associated libraries </a:t>
            </a:r>
            <a:r>
              <a:rPr b="1" lang="en-US"/>
              <a:t>(main focus of this talk)</a:t>
            </a:r>
            <a:endParaRPr/>
          </a:p>
          <a:p>
            <a:pPr indent="-354780" lvl="1" marL="914400" rtl="0" algn="l">
              <a:lnSpc>
                <a:spcPct val="100000"/>
              </a:lnSpc>
              <a:spcBef>
                <a:spcPts val="360"/>
              </a:spcBef>
              <a:spcAft>
                <a:spcPts val="0"/>
              </a:spcAft>
              <a:buSzPct val="129032"/>
              <a:buChar char="–"/>
            </a:pPr>
            <a:r>
              <a:rPr lang="en-US"/>
              <a:t>CyberGIS-Compute enables shared access to advanced cyberinfrastructure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descr="jupyter logo" id="148" name="Google Shape;148;p6"/>
          <p:cNvSpPr/>
          <p:nvPr/>
        </p:nvSpPr>
        <p:spPr>
          <a:xfrm>
            <a:off x="4457700" y="2654241"/>
            <a:ext cx="228600" cy="2286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9" name="Google Shape;149;p6"/>
          <p:cNvSpPr txBox="1"/>
          <p:nvPr/>
        </p:nvSpPr>
        <p:spPr>
          <a:xfrm>
            <a:off x="1449531" y="283043"/>
            <a:ext cx="6172200" cy="771608"/>
          </a:xfrm>
          <a:prstGeom prst="rect">
            <a:avLst/>
          </a:prstGeom>
          <a:noFill/>
          <a:ln>
            <a:noFill/>
          </a:ln>
        </p:spPr>
        <p:txBody>
          <a:bodyPr anchorCtr="0" anchor="ctr" bIns="34275" lIns="68550" spcFirstLastPara="1" rIns="68550" wrap="square" tIns="34275">
            <a:normAutofit/>
          </a:bodyPr>
          <a:lstStyle/>
          <a:p>
            <a:pPr indent="0" lvl="0" marL="0" marR="0" rtl="0" algn="ctr">
              <a:lnSpc>
                <a:spcPct val="100000"/>
              </a:lnSpc>
              <a:spcBef>
                <a:spcPts val="0"/>
              </a:spcBef>
              <a:spcAft>
                <a:spcPts val="0"/>
              </a:spcAft>
              <a:buNone/>
            </a:pPr>
            <a:r>
              <a:rPr b="1" i="0" lang="en-US" sz="3300" u="none" cap="none" strike="noStrike">
                <a:solidFill>
                  <a:schemeClr val="dk1"/>
                </a:solidFill>
                <a:latin typeface="Calibri"/>
                <a:ea typeface="Calibri"/>
                <a:cs typeface="Calibri"/>
                <a:sym typeface="Calibri"/>
              </a:rPr>
              <a:t>CyberGIS-Hub</a:t>
            </a:r>
            <a:endParaRPr b="0" i="0" sz="1050" u="none" cap="none" strike="noStrike">
              <a:solidFill>
                <a:srgbClr val="000000"/>
              </a:solidFill>
              <a:latin typeface="Arial"/>
              <a:ea typeface="Arial"/>
              <a:cs typeface="Arial"/>
              <a:sym typeface="Arial"/>
            </a:endParaRPr>
          </a:p>
        </p:txBody>
      </p:sp>
      <p:sp>
        <p:nvSpPr>
          <p:cNvPr id="150" name="Google Shape;150;p6"/>
          <p:cNvSpPr txBox="1"/>
          <p:nvPr/>
        </p:nvSpPr>
        <p:spPr>
          <a:xfrm>
            <a:off x="4067301" y="1096848"/>
            <a:ext cx="3293936" cy="553968"/>
          </a:xfrm>
          <a:prstGeom prst="rect">
            <a:avLst/>
          </a:prstGeom>
          <a:noFill/>
          <a:ln>
            <a:noFill/>
          </a:ln>
        </p:spPr>
        <p:txBody>
          <a:bodyPr anchorCtr="0" anchor="t" bIns="34275" lIns="68550" spcFirstLastPara="1" rIns="68550" wrap="square" tIns="34275">
            <a:spAutoFit/>
          </a:bodyPr>
          <a:lstStyle/>
          <a:p>
            <a:pPr indent="-214313" lvl="0" marL="214313" marR="0" rtl="0" algn="l">
              <a:lnSpc>
                <a:spcPct val="150000"/>
              </a:lnSpc>
              <a:spcBef>
                <a:spcPts val="0"/>
              </a:spcBef>
              <a:spcAft>
                <a:spcPts val="0"/>
              </a:spcAft>
              <a:buClr>
                <a:srgbClr val="000000"/>
              </a:buClr>
              <a:buSzPts val="1400"/>
              <a:buFont typeface="Arial"/>
              <a:buChar char="•"/>
            </a:pPr>
            <a:r>
              <a:rPr b="0" i="0" lang="en-US" sz="1050" u="none" cap="none" strike="noStrike">
                <a:solidFill>
                  <a:srgbClr val="000000"/>
                </a:solidFill>
                <a:latin typeface="Arial"/>
                <a:ea typeface="Arial"/>
                <a:cs typeface="Arial"/>
                <a:sym typeface="Arial"/>
              </a:rPr>
              <a:t>One-stop access to CyberGISX platform</a:t>
            </a:r>
            <a:endParaRPr b="0" i="0" sz="1050" u="none" cap="none" strike="noStrike">
              <a:solidFill>
                <a:srgbClr val="000000"/>
              </a:solidFill>
              <a:latin typeface="Arial"/>
              <a:ea typeface="Arial"/>
              <a:cs typeface="Arial"/>
              <a:sym typeface="Arial"/>
            </a:endParaRPr>
          </a:p>
          <a:p>
            <a:pPr indent="-214313" lvl="0" marL="214313" marR="0" rtl="0" algn="l">
              <a:lnSpc>
                <a:spcPct val="150000"/>
              </a:lnSpc>
              <a:spcBef>
                <a:spcPts val="0"/>
              </a:spcBef>
              <a:spcAft>
                <a:spcPts val="0"/>
              </a:spcAft>
              <a:buClr>
                <a:srgbClr val="000000"/>
              </a:buClr>
              <a:buSzPts val="1400"/>
              <a:buFont typeface="Arial"/>
              <a:buChar char="•"/>
            </a:pPr>
            <a:r>
              <a:rPr b="0" i="0" lang="en-US" sz="1050" u="none" cap="none" strike="noStrike">
                <a:solidFill>
                  <a:srgbClr val="000000"/>
                </a:solidFill>
                <a:latin typeface="Arial"/>
                <a:ea typeface="Arial"/>
                <a:cs typeface="Arial"/>
                <a:sym typeface="Arial"/>
              </a:rPr>
              <a:t>Use your organizational credentials</a:t>
            </a:r>
            <a:endParaRPr b="0" i="0" sz="1050" u="none" cap="none" strike="noStrike">
              <a:solidFill>
                <a:srgbClr val="000000"/>
              </a:solidFill>
              <a:latin typeface="Arial"/>
              <a:ea typeface="Arial"/>
              <a:cs typeface="Arial"/>
              <a:sym typeface="Arial"/>
            </a:endParaRPr>
          </a:p>
        </p:txBody>
      </p:sp>
      <p:pic>
        <p:nvPicPr>
          <p:cNvPr id="151" name="Google Shape;151;p6"/>
          <p:cNvPicPr preferRelativeResize="0"/>
          <p:nvPr/>
        </p:nvPicPr>
        <p:blipFill rotWithShape="1">
          <a:blip r:embed="rId3">
            <a:alphaModFix/>
          </a:blip>
          <a:srcRect b="0" l="0" r="0" t="0"/>
          <a:stretch/>
        </p:blipFill>
        <p:spPr>
          <a:xfrm>
            <a:off x="1132798" y="946601"/>
            <a:ext cx="2768138" cy="1352832"/>
          </a:xfrm>
          <a:prstGeom prst="rect">
            <a:avLst/>
          </a:prstGeom>
          <a:noFill/>
          <a:ln>
            <a:noFill/>
          </a:ln>
        </p:spPr>
      </p:pic>
      <p:pic>
        <p:nvPicPr>
          <p:cNvPr id="152" name="Google Shape;152;p6"/>
          <p:cNvPicPr preferRelativeResize="0"/>
          <p:nvPr/>
        </p:nvPicPr>
        <p:blipFill rotWithShape="1">
          <a:blip r:embed="rId4">
            <a:alphaModFix/>
          </a:blip>
          <a:srcRect b="0" l="0" r="0" t="0"/>
          <a:stretch/>
        </p:blipFill>
        <p:spPr>
          <a:xfrm>
            <a:off x="2305874" y="1762134"/>
            <a:ext cx="2411762" cy="1465480"/>
          </a:xfrm>
          <a:prstGeom prst="rect">
            <a:avLst/>
          </a:prstGeom>
          <a:noFill/>
          <a:ln cap="flat" cmpd="sng" w="9525">
            <a:solidFill>
              <a:schemeClr val="dk1"/>
            </a:solidFill>
            <a:prstDash val="solid"/>
            <a:round/>
            <a:headEnd len="sm" w="sm" type="none"/>
            <a:tailEnd len="sm" w="sm" type="none"/>
          </a:ln>
        </p:spPr>
      </p:pic>
      <p:pic>
        <p:nvPicPr>
          <p:cNvPr id="153" name="Google Shape;153;p6"/>
          <p:cNvPicPr preferRelativeResize="0"/>
          <p:nvPr/>
        </p:nvPicPr>
        <p:blipFill rotWithShape="1">
          <a:blip r:embed="rId5">
            <a:alphaModFix/>
          </a:blip>
          <a:srcRect b="0" l="0" r="0" t="0"/>
          <a:stretch/>
        </p:blipFill>
        <p:spPr>
          <a:xfrm>
            <a:off x="3927831" y="2630915"/>
            <a:ext cx="2740621" cy="1665308"/>
          </a:xfrm>
          <a:prstGeom prst="rect">
            <a:avLst/>
          </a:prstGeom>
          <a:noFill/>
          <a:ln cap="flat" cmpd="sng" w="9525">
            <a:solidFill>
              <a:schemeClr val="dk1"/>
            </a:solidFill>
            <a:prstDash val="solid"/>
            <a:round/>
            <a:headEnd len="sm" w="sm" type="none"/>
            <a:tailEnd len="sm" w="sm" type="none"/>
          </a:ln>
        </p:spPr>
      </p:pic>
      <p:pic>
        <p:nvPicPr>
          <p:cNvPr id="154" name="Google Shape;154;p6"/>
          <p:cNvPicPr preferRelativeResize="0"/>
          <p:nvPr/>
        </p:nvPicPr>
        <p:blipFill rotWithShape="1">
          <a:blip r:embed="rId6">
            <a:alphaModFix/>
          </a:blip>
          <a:srcRect b="0" l="0" r="0" t="0"/>
          <a:stretch/>
        </p:blipFill>
        <p:spPr>
          <a:xfrm>
            <a:off x="5387533" y="3703731"/>
            <a:ext cx="2740621" cy="1446439"/>
          </a:xfrm>
          <a:prstGeom prst="rect">
            <a:avLst/>
          </a:prstGeom>
          <a:noFill/>
          <a:ln>
            <a:noFill/>
          </a:ln>
        </p:spPr>
      </p:pic>
      <p:sp>
        <p:nvSpPr>
          <p:cNvPr id="155" name="Google Shape;155;p6"/>
          <p:cNvSpPr txBox="1"/>
          <p:nvPr/>
        </p:nvSpPr>
        <p:spPr>
          <a:xfrm>
            <a:off x="4834218" y="1742703"/>
            <a:ext cx="3294000" cy="877200"/>
          </a:xfrm>
          <a:prstGeom prst="rect">
            <a:avLst/>
          </a:prstGeom>
          <a:noFill/>
          <a:ln>
            <a:noFill/>
          </a:ln>
        </p:spPr>
        <p:txBody>
          <a:bodyPr anchorCtr="0" anchor="t" bIns="34275" lIns="68550" spcFirstLastPara="1" rIns="68550" wrap="square" tIns="34275">
            <a:spAutoFit/>
          </a:bodyPr>
          <a:lstStyle/>
          <a:p>
            <a:pPr indent="-214313" lvl="0" marL="214313" marR="0" rtl="0" algn="l">
              <a:lnSpc>
                <a:spcPct val="150000"/>
              </a:lnSpc>
              <a:spcBef>
                <a:spcPts val="0"/>
              </a:spcBef>
              <a:spcAft>
                <a:spcPts val="0"/>
              </a:spcAft>
              <a:buClr>
                <a:srgbClr val="000000"/>
              </a:buClr>
              <a:buSzPts val="1400"/>
              <a:buFont typeface="Arial"/>
              <a:buChar char="•"/>
            </a:pPr>
            <a:r>
              <a:rPr b="0" i="0" lang="en-US" sz="1050" u="none" cap="none" strike="noStrike">
                <a:solidFill>
                  <a:srgbClr val="000000"/>
                </a:solidFill>
                <a:latin typeface="Arial"/>
                <a:ea typeface="Arial"/>
                <a:cs typeface="Arial"/>
                <a:sym typeface="Arial"/>
              </a:rPr>
              <a:t>Discover shared notebooks &amp; leave comments</a:t>
            </a:r>
            <a:endParaRPr b="0" i="0" sz="1050" u="none" cap="none" strike="noStrike">
              <a:solidFill>
                <a:srgbClr val="000000"/>
              </a:solidFill>
              <a:latin typeface="Arial"/>
              <a:ea typeface="Arial"/>
              <a:cs typeface="Arial"/>
              <a:sym typeface="Arial"/>
            </a:endParaRPr>
          </a:p>
          <a:p>
            <a:pPr indent="-214313" lvl="0" marL="214313" marR="0" rtl="0" algn="l">
              <a:lnSpc>
                <a:spcPct val="150000"/>
              </a:lnSpc>
              <a:spcBef>
                <a:spcPts val="0"/>
              </a:spcBef>
              <a:spcAft>
                <a:spcPts val="0"/>
              </a:spcAft>
              <a:buClr>
                <a:srgbClr val="000000"/>
              </a:buClr>
              <a:buSzPts val="1400"/>
              <a:buFont typeface="Arial"/>
              <a:buChar char="•"/>
            </a:pPr>
            <a:r>
              <a:rPr b="0" i="0" lang="en-US" sz="1050" u="none" cap="none" strike="noStrike">
                <a:solidFill>
                  <a:srgbClr val="000000"/>
                </a:solidFill>
                <a:latin typeface="Arial"/>
                <a:ea typeface="Arial"/>
                <a:cs typeface="Arial"/>
                <a:sym typeface="Arial"/>
              </a:rPr>
              <a:t>One-click to open in CyberGIS-Jupyter &amp; Reproduce eac</a:t>
            </a:r>
            <a:r>
              <a:rPr lang="en-US" sz="1050"/>
              <a:t>h </a:t>
            </a:r>
            <a:r>
              <a:rPr b="0" i="0" lang="en-US" sz="1050" u="none" cap="none" strike="noStrike">
                <a:solidFill>
                  <a:srgbClr val="000000"/>
                </a:solidFill>
                <a:latin typeface="Arial"/>
                <a:ea typeface="Arial"/>
                <a:cs typeface="Arial"/>
                <a:sym typeface="Arial"/>
              </a:rPr>
              <a:t>other</a:t>
            </a:r>
            <a:r>
              <a:rPr lang="en-US" sz="1050"/>
              <a:t>’</a:t>
            </a:r>
            <a:r>
              <a:rPr b="0" i="0" lang="en-US" sz="1050" u="none" cap="none" strike="noStrike">
                <a:solidFill>
                  <a:srgbClr val="000000"/>
                </a:solidFill>
                <a:latin typeface="Arial"/>
                <a:ea typeface="Arial"/>
                <a:cs typeface="Arial"/>
                <a:sym typeface="Arial"/>
              </a:rPr>
              <a:t>s work!</a:t>
            </a:r>
            <a:endParaRPr b="0" i="0" sz="1050" u="none" cap="none" strike="noStrike">
              <a:solidFill>
                <a:srgbClr val="000000"/>
              </a:solidFill>
              <a:latin typeface="Arial"/>
              <a:ea typeface="Arial"/>
              <a:cs typeface="Arial"/>
              <a:sym typeface="Arial"/>
            </a:endParaRPr>
          </a:p>
        </p:txBody>
      </p:sp>
      <p:sp>
        <p:nvSpPr>
          <p:cNvPr id="156" name="Google Shape;156;p6"/>
          <p:cNvSpPr txBox="1"/>
          <p:nvPr/>
        </p:nvSpPr>
        <p:spPr>
          <a:xfrm>
            <a:off x="914401" y="3441711"/>
            <a:ext cx="3294000" cy="608100"/>
          </a:xfrm>
          <a:prstGeom prst="rect">
            <a:avLst/>
          </a:prstGeom>
          <a:noFill/>
          <a:ln>
            <a:noFill/>
          </a:ln>
        </p:spPr>
        <p:txBody>
          <a:bodyPr anchorCtr="0" anchor="t" bIns="34275" lIns="68550" spcFirstLastPara="1" rIns="68550" wrap="square" tIns="34275">
            <a:spAutoFit/>
          </a:bodyPr>
          <a:lstStyle/>
          <a:p>
            <a:pPr indent="-214313" lvl="0" marL="214313" marR="0" rtl="0" algn="l">
              <a:lnSpc>
                <a:spcPct val="150000"/>
              </a:lnSpc>
              <a:spcBef>
                <a:spcPts val="0"/>
              </a:spcBef>
              <a:spcAft>
                <a:spcPts val="0"/>
              </a:spcAft>
              <a:buClr>
                <a:srgbClr val="000000"/>
              </a:buClr>
              <a:buSzPts val="1400"/>
              <a:buFont typeface="Arial"/>
              <a:buChar char="•"/>
            </a:pPr>
            <a:r>
              <a:rPr b="0" i="0" lang="en-US" sz="1050" u="none" cap="none" strike="noStrike">
                <a:solidFill>
                  <a:srgbClr val="000000"/>
                </a:solidFill>
                <a:latin typeface="Arial"/>
                <a:ea typeface="Arial"/>
                <a:cs typeface="Arial"/>
                <a:sym typeface="Arial"/>
              </a:rPr>
              <a:t>Share your notebooks with the community</a:t>
            </a:r>
            <a:endParaRPr b="0" i="0" sz="1050" u="none" cap="none" strike="noStrike">
              <a:solidFill>
                <a:srgbClr val="000000"/>
              </a:solidFill>
              <a:latin typeface="Arial"/>
              <a:ea typeface="Arial"/>
              <a:cs typeface="Arial"/>
              <a:sym typeface="Arial"/>
            </a:endParaRPr>
          </a:p>
          <a:p>
            <a:pPr indent="-214313" lvl="0" marL="214313" marR="0" rtl="0" algn="l">
              <a:lnSpc>
                <a:spcPct val="150000"/>
              </a:lnSpc>
              <a:spcBef>
                <a:spcPts val="0"/>
              </a:spcBef>
              <a:spcAft>
                <a:spcPts val="0"/>
              </a:spcAft>
              <a:buClr>
                <a:srgbClr val="000000"/>
              </a:buClr>
              <a:buSzPts val="1400"/>
              <a:buFont typeface="Arial"/>
              <a:buChar char="•"/>
            </a:pPr>
            <a:r>
              <a:rPr b="0" i="0" lang="en-US" sz="1050" u="none" cap="none" strike="noStrike">
                <a:solidFill>
                  <a:srgbClr val="000000"/>
                </a:solidFill>
                <a:latin typeface="Arial"/>
                <a:ea typeface="Arial"/>
                <a:cs typeface="Arial"/>
                <a:sym typeface="Arial"/>
              </a:rPr>
              <a:t>Publish blogs to </a:t>
            </a:r>
            <a:r>
              <a:rPr lang="en-US" sz="1050"/>
              <a:t>enhance </a:t>
            </a:r>
            <a:r>
              <a:rPr lang="en-US" sz="1050"/>
              <a:t>knowledge</a:t>
            </a:r>
            <a:r>
              <a:rPr lang="en-US" sz="1050"/>
              <a:t> sharing</a:t>
            </a:r>
            <a:endParaRPr b="0" i="0" sz="1050" u="none" cap="none" strike="noStrike">
              <a:solidFill>
                <a:srgbClr val="000000"/>
              </a:solidFill>
              <a:latin typeface="Arial"/>
              <a:ea typeface="Arial"/>
              <a:cs typeface="Arial"/>
              <a:sym typeface="Arial"/>
            </a:endParaRPr>
          </a:p>
        </p:txBody>
      </p:sp>
      <p:sp>
        <p:nvSpPr>
          <p:cNvPr id="157" name="Google Shape;157;p6"/>
          <p:cNvSpPr txBox="1"/>
          <p:nvPr/>
        </p:nvSpPr>
        <p:spPr>
          <a:xfrm>
            <a:off x="2730495" y="4475481"/>
            <a:ext cx="3118976" cy="553968"/>
          </a:xfrm>
          <a:prstGeom prst="rect">
            <a:avLst/>
          </a:prstGeom>
          <a:noFill/>
          <a:ln>
            <a:noFill/>
          </a:ln>
        </p:spPr>
        <p:txBody>
          <a:bodyPr anchorCtr="0" anchor="t" bIns="34275" lIns="68550" spcFirstLastPara="1" rIns="68550" wrap="square" tIns="34275">
            <a:spAutoFit/>
          </a:bodyPr>
          <a:lstStyle/>
          <a:p>
            <a:pPr indent="-214313" lvl="0" marL="214313" marR="0" rtl="0" algn="l">
              <a:lnSpc>
                <a:spcPct val="150000"/>
              </a:lnSpc>
              <a:spcBef>
                <a:spcPts val="0"/>
              </a:spcBef>
              <a:spcAft>
                <a:spcPts val="0"/>
              </a:spcAft>
              <a:buClr>
                <a:srgbClr val="000000"/>
              </a:buClr>
              <a:buSzPts val="1400"/>
              <a:buFont typeface="Arial"/>
              <a:buChar char="•"/>
            </a:pPr>
            <a:r>
              <a:rPr b="0" i="0" lang="en-US" sz="1050" u="none" cap="none" strike="noStrike">
                <a:solidFill>
                  <a:srgbClr val="000000"/>
                </a:solidFill>
                <a:latin typeface="Arial"/>
                <a:ea typeface="Arial"/>
                <a:cs typeface="Arial"/>
                <a:sym typeface="Arial"/>
              </a:rPr>
              <a:t>Professional profile page with your contributions highlighted</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None/>
            </a:pPr>
            <a:r>
              <a:rPr lang="en-US"/>
              <a:t>Key Reproducibility Challenge</a:t>
            </a:r>
            <a:endParaRPr/>
          </a:p>
        </p:txBody>
      </p:sp>
      <p:sp>
        <p:nvSpPr>
          <p:cNvPr id="163" name="Google Shape;163;p7"/>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360"/>
              </a:spcBef>
              <a:spcAft>
                <a:spcPts val="0"/>
              </a:spcAft>
              <a:buClr>
                <a:schemeClr val="dk1"/>
              </a:buClr>
              <a:buSzPts val="2400"/>
              <a:buChar char="•"/>
            </a:pPr>
            <a:r>
              <a:rPr lang="en-US"/>
              <a:t>Important to balance a trade-off between </a:t>
            </a:r>
            <a:endParaRPr/>
          </a:p>
          <a:p>
            <a:pPr indent="-368300" lvl="1" marL="914400" rtl="0" algn="l">
              <a:lnSpc>
                <a:spcPct val="100000"/>
              </a:lnSpc>
              <a:spcBef>
                <a:spcPts val="360"/>
              </a:spcBef>
              <a:spcAft>
                <a:spcPts val="0"/>
              </a:spcAft>
              <a:buSzPts val="2200"/>
              <a:buChar char="–"/>
            </a:pPr>
            <a:r>
              <a:rPr lang="en-US"/>
              <a:t>Providing a stable software environment may enhance reproducibility but the environment can soon become outdated</a:t>
            </a:r>
            <a:endParaRPr/>
          </a:p>
          <a:p>
            <a:pPr indent="-368300" lvl="1" marL="914400" rtl="0" algn="l">
              <a:lnSpc>
                <a:spcPct val="100000"/>
              </a:lnSpc>
              <a:spcBef>
                <a:spcPts val="360"/>
              </a:spcBef>
              <a:spcAft>
                <a:spcPts val="0"/>
              </a:spcAft>
              <a:buSzPts val="2200"/>
              <a:buChar char="–"/>
            </a:pPr>
            <a:r>
              <a:rPr lang="en-US"/>
              <a:t>Continuously updating the software environment to keep up with advances in scientific software but making reproducibility challenging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1485900" y="275454"/>
            <a:ext cx="6172200" cy="771608"/>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1800"/>
              <a:buNone/>
            </a:pPr>
            <a:r>
              <a:rPr lang="en-US">
                <a:solidFill>
                  <a:schemeClr val="dk1"/>
                </a:solidFill>
              </a:rPr>
              <a:t>CyberGIS-Jupyter</a:t>
            </a:r>
            <a:endParaRPr>
              <a:solidFill>
                <a:schemeClr val="dk1"/>
              </a:solidFill>
            </a:endParaRPr>
          </a:p>
        </p:txBody>
      </p:sp>
      <p:sp>
        <p:nvSpPr>
          <p:cNvPr descr="jupyter logo" id="169" name="Google Shape;169;p8"/>
          <p:cNvSpPr/>
          <p:nvPr/>
        </p:nvSpPr>
        <p:spPr>
          <a:xfrm>
            <a:off x="4457700" y="2654241"/>
            <a:ext cx="228600" cy="2286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nvGrpSpPr>
          <p:cNvPr id="170" name="Google Shape;170;p8"/>
          <p:cNvGrpSpPr/>
          <p:nvPr/>
        </p:nvGrpSpPr>
        <p:grpSpPr>
          <a:xfrm>
            <a:off x="1563158" y="1047062"/>
            <a:ext cx="2966334" cy="2796158"/>
            <a:chOff x="3155394" y="2929770"/>
            <a:chExt cx="3211708" cy="2555903"/>
          </a:xfrm>
        </p:grpSpPr>
        <p:pic>
          <p:nvPicPr>
            <p:cNvPr descr="Graphical user interface&#10;&#10;Description automatically generated" id="171" name="Google Shape;171;p8"/>
            <p:cNvPicPr preferRelativeResize="0"/>
            <p:nvPr/>
          </p:nvPicPr>
          <p:blipFill rotWithShape="1">
            <a:blip r:embed="rId3">
              <a:alphaModFix/>
            </a:blip>
            <a:srcRect b="0" l="0" r="0" t="0"/>
            <a:stretch/>
          </p:blipFill>
          <p:spPr>
            <a:xfrm>
              <a:off x="3155394" y="2929770"/>
              <a:ext cx="3022074" cy="2514516"/>
            </a:xfrm>
            <a:prstGeom prst="rect">
              <a:avLst/>
            </a:prstGeom>
            <a:noFill/>
            <a:ln>
              <a:noFill/>
            </a:ln>
          </p:spPr>
        </p:pic>
        <p:pic>
          <p:nvPicPr>
            <p:cNvPr id="172" name="Google Shape;172;p8"/>
            <p:cNvPicPr preferRelativeResize="0"/>
            <p:nvPr/>
          </p:nvPicPr>
          <p:blipFill rotWithShape="1">
            <a:blip r:embed="rId4">
              <a:alphaModFix/>
            </a:blip>
            <a:srcRect b="0" l="0" r="0" t="0"/>
            <a:stretch/>
          </p:blipFill>
          <p:spPr>
            <a:xfrm>
              <a:off x="5226928" y="4719618"/>
              <a:ext cx="1140174" cy="766055"/>
            </a:xfrm>
            <a:prstGeom prst="rect">
              <a:avLst/>
            </a:prstGeom>
            <a:noFill/>
            <a:ln>
              <a:noFill/>
            </a:ln>
          </p:spPr>
        </p:pic>
      </p:grpSp>
      <p:pic>
        <p:nvPicPr>
          <p:cNvPr id="173" name="Google Shape;173;p8"/>
          <p:cNvPicPr preferRelativeResize="0"/>
          <p:nvPr/>
        </p:nvPicPr>
        <p:blipFill rotWithShape="1">
          <a:blip r:embed="rId5">
            <a:alphaModFix/>
          </a:blip>
          <a:srcRect b="0" l="0" r="0" t="0"/>
          <a:stretch/>
        </p:blipFill>
        <p:spPr>
          <a:xfrm>
            <a:off x="1299125" y="3335381"/>
            <a:ext cx="2170648" cy="1596659"/>
          </a:xfrm>
          <a:prstGeom prst="rect">
            <a:avLst/>
          </a:prstGeom>
          <a:noFill/>
          <a:ln>
            <a:noFill/>
          </a:ln>
        </p:spPr>
      </p:pic>
      <p:sp>
        <p:nvSpPr>
          <p:cNvPr id="174" name="Google Shape;174;p8"/>
          <p:cNvSpPr txBox="1"/>
          <p:nvPr/>
        </p:nvSpPr>
        <p:spPr>
          <a:xfrm>
            <a:off x="4686300" y="1127751"/>
            <a:ext cx="3903300" cy="3921300"/>
          </a:xfrm>
          <a:prstGeom prst="rect">
            <a:avLst/>
          </a:prstGeom>
          <a:noFill/>
          <a:ln>
            <a:noFill/>
          </a:ln>
        </p:spPr>
        <p:txBody>
          <a:bodyPr anchorCtr="0" anchor="t" bIns="34275" lIns="68550" spcFirstLastPara="1" rIns="68550" wrap="square" tIns="34275">
            <a:spAutoFit/>
          </a:bodyPr>
          <a:lstStyle/>
          <a:p>
            <a:pPr indent="-227013" lvl="0" marL="214313" marR="0" rtl="0" algn="l">
              <a:lnSpc>
                <a:spcPct val="150000"/>
              </a:lnSpc>
              <a:spcBef>
                <a:spcPts val="0"/>
              </a:spcBef>
              <a:spcAft>
                <a:spcPts val="0"/>
              </a:spcAft>
              <a:buClr>
                <a:srgbClr val="000000"/>
              </a:buClr>
              <a:buSzPts val="1600"/>
              <a:buFont typeface="Arial"/>
              <a:buChar char="•"/>
            </a:pPr>
            <a:r>
              <a:rPr b="0" i="0" lang="en-US" sz="1250" u="none" cap="none" strike="noStrike">
                <a:solidFill>
                  <a:srgbClr val="000000"/>
                </a:solidFill>
                <a:latin typeface="Arial"/>
                <a:ea typeface="Arial"/>
                <a:cs typeface="Arial"/>
                <a:sym typeface="Arial"/>
              </a:rPr>
              <a:t>Focus on Python programming (for now)</a:t>
            </a:r>
            <a:endParaRPr b="0" i="0" sz="1250" u="none" cap="none" strike="noStrike">
              <a:solidFill>
                <a:srgbClr val="000000"/>
              </a:solidFill>
              <a:latin typeface="Arial"/>
              <a:ea typeface="Arial"/>
              <a:cs typeface="Arial"/>
              <a:sym typeface="Arial"/>
            </a:endParaRPr>
          </a:p>
          <a:p>
            <a:pPr indent="-227013" lvl="0" marL="214313" marR="0" rtl="0" algn="l">
              <a:lnSpc>
                <a:spcPct val="150000"/>
              </a:lnSpc>
              <a:spcBef>
                <a:spcPts val="0"/>
              </a:spcBef>
              <a:spcAft>
                <a:spcPts val="0"/>
              </a:spcAft>
              <a:buClr>
                <a:srgbClr val="000000"/>
              </a:buClr>
              <a:buSzPts val="1600"/>
              <a:buFont typeface="Arial"/>
              <a:buChar char="•"/>
            </a:pPr>
            <a:r>
              <a:rPr b="0" i="0" lang="en-US" sz="1250" u="none" cap="none" strike="noStrike">
                <a:solidFill>
                  <a:srgbClr val="000000"/>
                </a:solidFill>
                <a:latin typeface="Arial"/>
                <a:ea typeface="Arial"/>
                <a:cs typeface="Arial"/>
                <a:sym typeface="Arial"/>
              </a:rPr>
              <a:t>Pre-installed geospatial libs and cyberGIS tools</a:t>
            </a:r>
            <a:endParaRPr b="0" i="0" sz="125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i="0" lang="en-US" sz="1250" u="none" cap="none" strike="noStrike">
                <a:solidFill>
                  <a:srgbClr val="000000"/>
                </a:solidFill>
                <a:latin typeface="Arial"/>
                <a:ea typeface="Arial"/>
                <a:cs typeface="Arial"/>
                <a:sym typeface="Arial"/>
              </a:rPr>
              <a:t>                    </a:t>
            </a:r>
            <a:r>
              <a:rPr b="0" i="1" lang="en-US" sz="1250" u="none" cap="none" strike="noStrike">
                <a:solidFill>
                  <a:srgbClr val="000000"/>
                </a:solidFill>
                <a:latin typeface="Arial"/>
                <a:ea typeface="Arial"/>
                <a:cs typeface="Arial"/>
                <a:sym typeface="Arial"/>
              </a:rPr>
              <a:t>with example notebooks</a:t>
            </a:r>
            <a:endParaRPr b="0" i="1" sz="1250" u="none" cap="none" strike="noStrike">
              <a:solidFill>
                <a:srgbClr val="000000"/>
              </a:solidFill>
              <a:latin typeface="Arial"/>
              <a:ea typeface="Arial"/>
              <a:cs typeface="Arial"/>
              <a:sym typeface="Arial"/>
            </a:endParaRPr>
          </a:p>
          <a:p>
            <a:pPr indent="-227013" lvl="0" marL="214313" marR="0" rtl="0" algn="l">
              <a:lnSpc>
                <a:spcPct val="150000"/>
              </a:lnSpc>
              <a:spcBef>
                <a:spcPts val="0"/>
              </a:spcBef>
              <a:spcAft>
                <a:spcPts val="0"/>
              </a:spcAft>
              <a:buClr>
                <a:srgbClr val="000000"/>
              </a:buClr>
              <a:buSzPts val="1600"/>
              <a:buFont typeface="Arial"/>
              <a:buChar char="•"/>
            </a:pPr>
            <a:r>
              <a:rPr b="0" i="0" lang="en-US" sz="1250" u="none" cap="none" strike="noStrike">
                <a:solidFill>
                  <a:srgbClr val="000000"/>
                </a:solidFill>
                <a:latin typeface="Arial"/>
                <a:ea typeface="Arial"/>
                <a:cs typeface="Arial"/>
                <a:sym typeface="Arial"/>
              </a:rPr>
              <a:t>Include both general &amp; domain-specific needs in different kernels: </a:t>
            </a:r>
            <a:endParaRPr b="0" i="0" sz="1250" u="none" cap="none" strike="noStrike">
              <a:solidFill>
                <a:srgbClr val="000000"/>
              </a:solidFill>
              <a:latin typeface="Arial"/>
              <a:ea typeface="Arial"/>
              <a:cs typeface="Arial"/>
              <a:sym typeface="Arial"/>
            </a:endParaRPr>
          </a:p>
          <a:p>
            <a:pPr indent="0" lvl="2" marL="0" marR="0" rtl="0" algn="l">
              <a:lnSpc>
                <a:spcPct val="150000"/>
              </a:lnSpc>
              <a:spcBef>
                <a:spcPts val="0"/>
              </a:spcBef>
              <a:spcAft>
                <a:spcPts val="0"/>
              </a:spcAft>
              <a:buNone/>
            </a:pPr>
            <a:r>
              <a:rPr b="0" i="0" lang="en-US" sz="1250" u="none" cap="none" strike="noStrike">
                <a:solidFill>
                  <a:srgbClr val="000000"/>
                </a:solidFill>
                <a:latin typeface="Arial"/>
                <a:ea typeface="Arial"/>
                <a:cs typeface="Arial"/>
                <a:sym typeface="Arial"/>
              </a:rPr>
              <a:t>                  </a:t>
            </a:r>
            <a:r>
              <a:rPr b="0" i="1" lang="en-US" sz="1250" u="none" cap="none" strike="noStrike">
                <a:solidFill>
                  <a:srgbClr val="000000"/>
                </a:solidFill>
                <a:latin typeface="Arial"/>
                <a:ea typeface="Arial"/>
                <a:cs typeface="Arial"/>
                <a:sym typeface="Arial"/>
              </a:rPr>
              <a:t>Python3, Hydro, GeoAI</a:t>
            </a:r>
            <a:r>
              <a:rPr b="0" i="0" lang="en-US" sz="1250" u="none" cap="none" strike="noStrike">
                <a:solidFill>
                  <a:srgbClr val="000000"/>
                </a:solidFill>
                <a:latin typeface="Arial"/>
                <a:ea typeface="Arial"/>
                <a:cs typeface="Arial"/>
                <a:sym typeface="Arial"/>
              </a:rPr>
              <a:t>….</a:t>
            </a:r>
            <a:endParaRPr b="0" i="0" sz="1250" u="none" cap="none" strike="noStrike">
              <a:solidFill>
                <a:srgbClr val="000000"/>
              </a:solidFill>
              <a:latin typeface="Arial"/>
              <a:ea typeface="Arial"/>
              <a:cs typeface="Arial"/>
              <a:sym typeface="Arial"/>
            </a:endParaRPr>
          </a:p>
          <a:p>
            <a:pPr indent="-227013" lvl="2" marL="214313" marR="0" rtl="0" algn="l">
              <a:lnSpc>
                <a:spcPct val="150000"/>
              </a:lnSpc>
              <a:spcBef>
                <a:spcPts val="0"/>
              </a:spcBef>
              <a:spcAft>
                <a:spcPts val="0"/>
              </a:spcAft>
              <a:buClr>
                <a:srgbClr val="000000"/>
              </a:buClr>
              <a:buSzPts val="1600"/>
              <a:buFont typeface="Arial"/>
              <a:buChar char="•"/>
            </a:pPr>
            <a:r>
              <a:rPr b="0" i="0" lang="en-US" sz="1250" u="none" cap="none" strike="noStrike">
                <a:solidFill>
                  <a:srgbClr val="000000"/>
                </a:solidFill>
                <a:latin typeface="Arial"/>
                <a:ea typeface="Arial"/>
                <a:cs typeface="Arial"/>
                <a:sym typeface="Arial"/>
              </a:rPr>
              <a:t>Periodically update/expand/swap out</a:t>
            </a:r>
            <a:endParaRPr b="0" i="0" sz="1250" u="none" cap="none" strike="noStrike">
              <a:solidFill>
                <a:srgbClr val="000000"/>
              </a:solidFill>
              <a:latin typeface="Arial"/>
              <a:ea typeface="Arial"/>
              <a:cs typeface="Arial"/>
              <a:sym typeface="Arial"/>
            </a:endParaRPr>
          </a:p>
          <a:p>
            <a:pPr indent="-227013" lvl="2" marL="214313" marR="0" rtl="0" algn="l">
              <a:lnSpc>
                <a:spcPct val="150000"/>
              </a:lnSpc>
              <a:spcBef>
                <a:spcPts val="0"/>
              </a:spcBef>
              <a:spcAft>
                <a:spcPts val="0"/>
              </a:spcAft>
              <a:buClr>
                <a:srgbClr val="000000"/>
              </a:buClr>
              <a:buSzPts val="1600"/>
              <a:buFont typeface="Arial"/>
              <a:buChar char="•"/>
            </a:pPr>
            <a:r>
              <a:rPr b="0" i="0" lang="en-US" sz="1250" u="none" cap="none" strike="noStrike">
                <a:solidFill>
                  <a:srgbClr val="000000"/>
                </a:solidFill>
                <a:latin typeface="Arial"/>
                <a:ea typeface="Arial"/>
                <a:cs typeface="Arial"/>
                <a:sym typeface="Arial"/>
              </a:rPr>
              <a:t>Provide versioned kernels for supp</a:t>
            </a:r>
            <a:r>
              <a:rPr lang="en-US" sz="1250"/>
              <a:t>orting </a:t>
            </a:r>
            <a:r>
              <a:rPr b="0" i="0" lang="en-US" sz="1250" u="none" cap="none" strike="noStrike">
                <a:solidFill>
                  <a:srgbClr val="000000"/>
                </a:solidFill>
                <a:latin typeface="Arial"/>
                <a:ea typeface="Arial"/>
                <a:cs typeface="Arial"/>
                <a:sym typeface="Arial"/>
              </a:rPr>
              <a:t>reproducibility</a:t>
            </a:r>
            <a:endParaRPr b="0" i="0" sz="1250" u="none" cap="none" strike="noStrike">
              <a:solidFill>
                <a:srgbClr val="000000"/>
              </a:solidFill>
              <a:latin typeface="Arial"/>
              <a:ea typeface="Arial"/>
              <a:cs typeface="Arial"/>
              <a:sym typeface="Arial"/>
            </a:endParaRPr>
          </a:p>
          <a:p>
            <a:pPr indent="-227013" lvl="2" marL="214313" marR="0" rtl="0" algn="l">
              <a:lnSpc>
                <a:spcPct val="150000"/>
              </a:lnSpc>
              <a:spcBef>
                <a:spcPts val="0"/>
              </a:spcBef>
              <a:spcAft>
                <a:spcPts val="0"/>
              </a:spcAft>
              <a:buClr>
                <a:srgbClr val="000000"/>
              </a:buClr>
              <a:buSzPts val="1600"/>
              <a:buFont typeface="Arial"/>
              <a:buChar char="•"/>
            </a:pPr>
            <a:r>
              <a:rPr b="0" i="0" lang="en-US" sz="1250" u="none" cap="none" strike="noStrike">
                <a:solidFill>
                  <a:srgbClr val="000000"/>
                </a:solidFill>
                <a:latin typeface="Arial"/>
                <a:ea typeface="Arial"/>
                <a:cs typeface="Arial"/>
                <a:sym typeface="Arial"/>
              </a:rPr>
              <a:t>On-demand customization by users</a:t>
            </a:r>
            <a:endParaRPr b="0" i="0" sz="1250" u="none" cap="none" strike="noStrike">
              <a:solidFill>
                <a:srgbClr val="000000"/>
              </a:solidFill>
              <a:latin typeface="Arial"/>
              <a:ea typeface="Arial"/>
              <a:cs typeface="Arial"/>
              <a:sym typeface="Arial"/>
            </a:endParaRPr>
          </a:p>
          <a:p>
            <a:pPr indent="0" lvl="2" marL="0" marR="0" rtl="0" algn="l">
              <a:lnSpc>
                <a:spcPct val="150000"/>
              </a:lnSpc>
              <a:spcBef>
                <a:spcPts val="0"/>
              </a:spcBef>
              <a:spcAft>
                <a:spcPts val="0"/>
              </a:spcAft>
              <a:buNone/>
            </a:pPr>
            <a:r>
              <a:t/>
            </a:r>
            <a:endParaRPr b="0" i="0" sz="1250" u="none" cap="none" strike="noStrike">
              <a:solidFill>
                <a:srgbClr val="000000"/>
              </a:solidFill>
              <a:latin typeface="Arial"/>
              <a:ea typeface="Arial"/>
              <a:cs typeface="Arial"/>
              <a:sym typeface="Arial"/>
            </a:endParaRPr>
          </a:p>
          <a:p>
            <a:pPr indent="-147638" lvl="0" marL="214313" marR="0" rtl="0" algn="l">
              <a:lnSpc>
                <a:spcPct val="150000"/>
              </a:lnSpc>
              <a:spcBef>
                <a:spcPts val="0"/>
              </a:spcBef>
              <a:spcAft>
                <a:spcPts val="0"/>
              </a:spcAft>
              <a:buNone/>
            </a:pPr>
            <a:r>
              <a:t/>
            </a:r>
            <a:endParaRPr b="0" i="0" sz="125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457200" y="498048"/>
            <a:ext cx="8229600" cy="77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lang="en-US"/>
              <a:t>Initial Solution</a:t>
            </a:r>
            <a:endParaRPr/>
          </a:p>
        </p:txBody>
      </p:sp>
      <p:sp>
        <p:nvSpPr>
          <p:cNvPr id="181" name="Google Shape;181;p9"/>
          <p:cNvSpPr txBox="1"/>
          <p:nvPr>
            <p:ph idx="1" type="body"/>
          </p:nvPr>
        </p:nvSpPr>
        <p:spPr>
          <a:xfrm>
            <a:off x="457200" y="1362332"/>
            <a:ext cx="8229600" cy="3232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2400"/>
              <a:buNone/>
            </a:pPr>
            <a:r>
              <a:rPr lang="en-US"/>
              <a:t>Everything in one container</a:t>
            </a:r>
            <a:endParaRPr/>
          </a:p>
          <a:p>
            <a:pPr indent="0" lvl="0" marL="0" rtl="0" algn="l">
              <a:lnSpc>
                <a:spcPct val="100000"/>
              </a:lnSpc>
              <a:spcBef>
                <a:spcPts val="360"/>
              </a:spcBef>
              <a:spcAft>
                <a:spcPts val="0"/>
              </a:spcAft>
              <a:buSzPts val="2400"/>
              <a:buNone/>
            </a:pPr>
            <a:r>
              <a:t/>
            </a:r>
            <a:endParaRPr/>
          </a:p>
          <a:p>
            <a:pPr indent="0" lvl="0" marL="0" rtl="0" algn="l">
              <a:lnSpc>
                <a:spcPct val="100000"/>
              </a:lnSpc>
              <a:spcBef>
                <a:spcPts val="360"/>
              </a:spcBef>
              <a:spcAft>
                <a:spcPts val="0"/>
              </a:spcAft>
              <a:buSzPts val="2400"/>
              <a:buNone/>
            </a:pPr>
            <a:r>
              <a:rPr lang="en-US"/>
              <a:t>7.66GB compressed</a:t>
            </a:r>
            <a:endParaRPr/>
          </a:p>
          <a:p>
            <a:pPr indent="0" lvl="0" marL="0" rtl="0" algn="l">
              <a:lnSpc>
                <a:spcPct val="100000"/>
              </a:lnSpc>
              <a:spcBef>
                <a:spcPts val="360"/>
              </a:spcBef>
              <a:spcAft>
                <a:spcPts val="0"/>
              </a:spcAft>
              <a:buSzPts val="2400"/>
              <a:buNone/>
            </a:pPr>
            <a:r>
              <a:rPr lang="en-US"/>
              <a:t>22.4GB uncompressed</a:t>
            </a:r>
            <a:endParaRPr/>
          </a:p>
        </p:txBody>
      </p:sp>
      <p:pic>
        <p:nvPicPr>
          <p:cNvPr id="182" name="Google Shape;182;p9"/>
          <p:cNvPicPr preferRelativeResize="0"/>
          <p:nvPr/>
        </p:nvPicPr>
        <p:blipFill rotWithShape="1">
          <a:blip r:embed="rId3">
            <a:alphaModFix/>
          </a:blip>
          <a:srcRect b="0" l="0" r="0" t="0"/>
          <a:stretch/>
        </p:blipFill>
        <p:spPr>
          <a:xfrm>
            <a:off x="5070713" y="1227300"/>
            <a:ext cx="3819525" cy="3819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