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6799" r:id="rId70"/>
  </p:sldMasterIdLst>
  <p:notesMasterIdLst>
    <p:notesMasterId r:id="rId92"/>
  </p:notesMasterIdLst>
  <p:handoutMasterIdLst>
    <p:handoutMasterId r:id="rId93"/>
  </p:handoutMasterIdLst>
  <p:sldIdLst>
    <p:sldId id="619" r:id="rId71"/>
    <p:sldId id="620" r:id="rId72"/>
    <p:sldId id="588" r:id="rId73"/>
    <p:sldId id="634" r:id="rId74"/>
    <p:sldId id="627" r:id="rId75"/>
    <p:sldId id="624" r:id="rId76"/>
    <p:sldId id="638" r:id="rId77"/>
    <p:sldId id="645" r:id="rId78"/>
    <p:sldId id="646" r:id="rId79"/>
    <p:sldId id="647" r:id="rId80"/>
    <p:sldId id="644" r:id="rId81"/>
    <p:sldId id="648" r:id="rId82"/>
    <p:sldId id="653" r:id="rId83"/>
    <p:sldId id="649" r:id="rId84"/>
    <p:sldId id="651" r:id="rId85"/>
    <p:sldId id="635" r:id="rId86"/>
    <p:sldId id="652" r:id="rId87"/>
    <p:sldId id="636" r:id="rId88"/>
    <p:sldId id="642" r:id="rId89"/>
    <p:sldId id="640" r:id="rId90"/>
    <p:sldId id="641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pos="431">
          <p15:clr>
            <a:srgbClr val="A4A3A4"/>
          </p15:clr>
        </p15:guide>
        <p15:guide id="6" pos="7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4FE"/>
    <a:srgbClr val="0073B4"/>
    <a:srgbClr val="438EB7"/>
    <a:srgbClr val="00B9F2"/>
    <a:srgbClr val="007AC2"/>
    <a:srgbClr val="C0E8FF"/>
    <a:srgbClr val="C8EBFF"/>
    <a:srgbClr val="053264"/>
    <a:srgbClr val="7BDBF4"/>
    <a:srgbClr val="8D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407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14" y="102"/>
      </p:cViewPr>
      <p:guideLst>
        <p:guide orient="horz" pos="430"/>
        <p:guide orient="horz" pos="3888"/>
        <p:guide pos="576"/>
        <p:guide pos="7104"/>
        <p:guide pos="431"/>
        <p:guide pos="7247"/>
      </p:guideLst>
    </p:cSldViewPr>
  </p:slideViewPr>
  <p:outlineViewPr>
    <p:cViewPr>
      <p:scale>
        <a:sx n="33" d="100"/>
        <a:sy n="33" d="100"/>
      </p:scale>
      <p:origin x="0" y="-6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76" Type="http://schemas.openxmlformats.org/officeDocument/2006/relationships/slide" Target="slides/slide6.xml"/><Relationship Id="rId84" Type="http://schemas.openxmlformats.org/officeDocument/2006/relationships/slide" Target="slides/slide14.xml"/><Relationship Id="rId89" Type="http://schemas.openxmlformats.org/officeDocument/2006/relationships/slide" Target="slides/slide19.xml"/><Relationship Id="rId97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slide" Target="slides/slide1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4.xml"/><Relationship Id="rId79" Type="http://schemas.openxmlformats.org/officeDocument/2006/relationships/slide" Target="slides/slide9.xml"/><Relationship Id="rId87" Type="http://schemas.openxmlformats.org/officeDocument/2006/relationships/slide" Target="slides/slide17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2.xml"/><Relationship Id="rId90" Type="http://schemas.openxmlformats.org/officeDocument/2006/relationships/slide" Target="slides/slide20.xml"/><Relationship Id="rId95" Type="http://schemas.openxmlformats.org/officeDocument/2006/relationships/viewProps" Target="view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slide" Target="slides/slide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2.xml"/><Relationship Id="rId80" Type="http://schemas.openxmlformats.org/officeDocument/2006/relationships/slide" Target="slides/slide10.xml"/><Relationship Id="rId85" Type="http://schemas.openxmlformats.org/officeDocument/2006/relationships/slide" Target="slides/slide15.xml"/><Relationship Id="rId9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Master" Target="slideMasters/slideMaster1.xml"/><Relationship Id="rId75" Type="http://schemas.openxmlformats.org/officeDocument/2006/relationships/slide" Target="slides/slide5.xml"/><Relationship Id="rId83" Type="http://schemas.openxmlformats.org/officeDocument/2006/relationships/slide" Target="slides/slide13.xml"/><Relationship Id="rId88" Type="http://schemas.openxmlformats.org/officeDocument/2006/relationships/slide" Target="slides/slide18.xml"/><Relationship Id="rId91" Type="http://schemas.openxmlformats.org/officeDocument/2006/relationships/slide" Target="slides/slide21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3.xml"/><Relationship Id="rId78" Type="http://schemas.openxmlformats.org/officeDocument/2006/relationships/slide" Target="slides/slide8.xml"/><Relationship Id="rId81" Type="http://schemas.openxmlformats.org/officeDocument/2006/relationships/slide" Target="slides/slide11.xml"/><Relationship Id="rId86" Type="http://schemas.openxmlformats.org/officeDocument/2006/relationships/slide" Target="slides/slide16.xml"/><Relationship Id="rId9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F1192-9158-4B35-A642-83DE9B6342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9F132-56D8-4690-A072-CD3F17784E34}">
      <dgm:prSet phldrT="[Text]"/>
      <dgm:spPr/>
      <dgm:t>
        <a:bodyPr/>
        <a:lstStyle/>
        <a:p>
          <a:r>
            <a:rPr lang="en-US" dirty="0"/>
            <a:t>Prepare Datasets in ArcGIS </a:t>
          </a:r>
        </a:p>
      </dgm:t>
    </dgm:pt>
    <dgm:pt modelId="{FBE75BDD-F4DD-4493-8BE2-FCC2A2DC967D}" type="parTrans" cxnId="{C940BF3C-556D-430A-A7A8-D85B3C596C2F}">
      <dgm:prSet/>
      <dgm:spPr/>
      <dgm:t>
        <a:bodyPr/>
        <a:lstStyle/>
        <a:p>
          <a:endParaRPr lang="en-US"/>
        </a:p>
      </dgm:t>
    </dgm:pt>
    <dgm:pt modelId="{E862D2E5-D1D6-4FED-ADEC-D3EB779CF381}" type="sibTrans" cxnId="{C940BF3C-556D-430A-A7A8-D85B3C596C2F}">
      <dgm:prSet/>
      <dgm:spPr/>
      <dgm:t>
        <a:bodyPr/>
        <a:lstStyle/>
        <a:p>
          <a:endParaRPr lang="en-US"/>
        </a:p>
      </dgm:t>
    </dgm:pt>
    <dgm:pt modelId="{78725AD3-87B0-4CBE-BB30-FF7BD8C5A8CB}">
      <dgm:prSet phldrT="[Text]"/>
      <dgm:spPr/>
      <dgm:t>
        <a:bodyPr/>
        <a:lstStyle/>
        <a:p>
          <a:r>
            <a:rPr lang="en-US" b="0" i="0" u="none" dirty="0"/>
            <a:t>Train and Test the Random Forest Model </a:t>
          </a:r>
          <a:br>
            <a:rPr lang="en-US" b="0" i="0" u="none" dirty="0"/>
          </a:br>
          <a:r>
            <a:rPr lang="en-US" b="0" i="0" u="none" dirty="0"/>
            <a:t>in R</a:t>
          </a:r>
          <a:endParaRPr lang="en-US" dirty="0"/>
        </a:p>
      </dgm:t>
    </dgm:pt>
    <dgm:pt modelId="{F4CC950E-D604-4216-B4E1-E6B959513299}" type="parTrans" cxnId="{F93BE970-3BC3-4BEA-BFED-3C03EE8E253E}">
      <dgm:prSet/>
      <dgm:spPr/>
      <dgm:t>
        <a:bodyPr/>
        <a:lstStyle/>
        <a:p>
          <a:endParaRPr lang="en-US"/>
        </a:p>
      </dgm:t>
    </dgm:pt>
    <dgm:pt modelId="{5944B73A-E597-4D60-A1BC-FA0564276340}" type="sibTrans" cxnId="{F93BE970-3BC3-4BEA-BFED-3C03EE8E253E}">
      <dgm:prSet/>
      <dgm:spPr/>
      <dgm:t>
        <a:bodyPr/>
        <a:lstStyle/>
        <a:p>
          <a:endParaRPr lang="en-US"/>
        </a:p>
      </dgm:t>
    </dgm:pt>
    <dgm:pt modelId="{F15D6744-8FE8-4B5C-9881-BF25BC77CF17}">
      <dgm:prSet phldrT="[Text]"/>
      <dgm:spPr/>
      <dgm:t>
        <a:bodyPr/>
        <a:lstStyle/>
        <a:p>
          <a:r>
            <a:rPr lang="en-US" b="0" i="0" u="none" dirty="0"/>
            <a:t>Quantify the impact of variables based on SHAP values</a:t>
          </a:r>
          <a:endParaRPr lang="en-US" dirty="0"/>
        </a:p>
      </dgm:t>
    </dgm:pt>
    <dgm:pt modelId="{23F4E020-729D-4862-8D3D-7DAC77958249}" type="parTrans" cxnId="{40739CF0-5D6C-422F-B2E8-41E260DB9AA0}">
      <dgm:prSet/>
      <dgm:spPr/>
      <dgm:t>
        <a:bodyPr/>
        <a:lstStyle/>
        <a:p>
          <a:endParaRPr lang="en-US"/>
        </a:p>
      </dgm:t>
    </dgm:pt>
    <dgm:pt modelId="{76B3D8B8-6FA5-4AC8-88FC-8DF579074782}" type="sibTrans" cxnId="{40739CF0-5D6C-422F-B2E8-41E260DB9AA0}">
      <dgm:prSet/>
      <dgm:spPr/>
      <dgm:t>
        <a:bodyPr/>
        <a:lstStyle/>
        <a:p>
          <a:endParaRPr lang="en-US"/>
        </a:p>
      </dgm:t>
    </dgm:pt>
    <dgm:pt modelId="{DDF746A8-A3C5-46EA-95E1-75D3FA77E24C}">
      <dgm:prSet/>
      <dgm:spPr/>
      <dgm:t>
        <a:bodyPr/>
        <a:lstStyle/>
        <a:p>
          <a:r>
            <a:rPr lang="en-US" dirty="0"/>
            <a:t>Share Results in Interactive Online Dashboard</a:t>
          </a:r>
        </a:p>
      </dgm:t>
    </dgm:pt>
    <dgm:pt modelId="{A5A82C57-9A9B-4829-81AA-BDFE77DC24F8}" type="parTrans" cxnId="{AE93AC3D-AE6A-4038-8728-54D4C471800B}">
      <dgm:prSet/>
      <dgm:spPr/>
      <dgm:t>
        <a:bodyPr/>
        <a:lstStyle/>
        <a:p>
          <a:endParaRPr lang="en-US"/>
        </a:p>
      </dgm:t>
    </dgm:pt>
    <dgm:pt modelId="{1AA43BBE-013D-408B-BA0F-B91020BC0525}" type="sibTrans" cxnId="{AE93AC3D-AE6A-4038-8728-54D4C471800B}">
      <dgm:prSet/>
      <dgm:spPr/>
      <dgm:t>
        <a:bodyPr/>
        <a:lstStyle/>
        <a:p>
          <a:endParaRPr lang="en-US"/>
        </a:p>
      </dgm:t>
    </dgm:pt>
    <dgm:pt modelId="{130E4A81-857D-46F8-9228-B79D3150E725}" type="pres">
      <dgm:prSet presAssocID="{833F1192-9158-4B35-A642-83DE9B634240}" presName="Name0" presStyleCnt="0">
        <dgm:presLayoutVars>
          <dgm:dir/>
          <dgm:resizeHandles val="exact"/>
        </dgm:presLayoutVars>
      </dgm:prSet>
      <dgm:spPr/>
    </dgm:pt>
    <dgm:pt modelId="{8820B94C-9B91-492A-A413-3B3EADE57E44}" type="pres">
      <dgm:prSet presAssocID="{CB09F132-56D8-4690-A072-CD3F17784E34}" presName="node" presStyleLbl="node1" presStyleIdx="0" presStyleCnt="4">
        <dgm:presLayoutVars>
          <dgm:bulletEnabled val="1"/>
        </dgm:presLayoutVars>
      </dgm:prSet>
      <dgm:spPr/>
    </dgm:pt>
    <dgm:pt modelId="{16EC1C51-1721-4D72-9266-EE63C3F0BDC5}" type="pres">
      <dgm:prSet presAssocID="{E862D2E5-D1D6-4FED-ADEC-D3EB779CF381}" presName="sibTrans" presStyleLbl="sibTrans2D1" presStyleIdx="0" presStyleCnt="3"/>
      <dgm:spPr/>
    </dgm:pt>
    <dgm:pt modelId="{09C5D9A3-B27A-4380-A27F-534F5E74CC3D}" type="pres">
      <dgm:prSet presAssocID="{E862D2E5-D1D6-4FED-ADEC-D3EB779CF381}" presName="connectorText" presStyleLbl="sibTrans2D1" presStyleIdx="0" presStyleCnt="3"/>
      <dgm:spPr/>
    </dgm:pt>
    <dgm:pt modelId="{B4A0AB31-297F-4A39-A5CA-35BB6F44FAE5}" type="pres">
      <dgm:prSet presAssocID="{78725AD3-87B0-4CBE-BB30-FF7BD8C5A8CB}" presName="node" presStyleLbl="node1" presStyleIdx="1" presStyleCnt="4">
        <dgm:presLayoutVars>
          <dgm:bulletEnabled val="1"/>
        </dgm:presLayoutVars>
      </dgm:prSet>
      <dgm:spPr/>
    </dgm:pt>
    <dgm:pt modelId="{98C1DD0A-83D1-4175-8CDC-D89F9824C08F}" type="pres">
      <dgm:prSet presAssocID="{5944B73A-E597-4D60-A1BC-FA0564276340}" presName="sibTrans" presStyleLbl="sibTrans2D1" presStyleIdx="1" presStyleCnt="3"/>
      <dgm:spPr/>
    </dgm:pt>
    <dgm:pt modelId="{E9C319C4-F1D1-4E10-A70E-C19110A5E473}" type="pres">
      <dgm:prSet presAssocID="{5944B73A-E597-4D60-A1BC-FA0564276340}" presName="connectorText" presStyleLbl="sibTrans2D1" presStyleIdx="1" presStyleCnt="3"/>
      <dgm:spPr/>
    </dgm:pt>
    <dgm:pt modelId="{0055EC13-880A-43FB-A993-61EFEAD79D1D}" type="pres">
      <dgm:prSet presAssocID="{F15D6744-8FE8-4B5C-9881-BF25BC77CF17}" presName="node" presStyleLbl="node1" presStyleIdx="2" presStyleCnt="4">
        <dgm:presLayoutVars>
          <dgm:bulletEnabled val="1"/>
        </dgm:presLayoutVars>
      </dgm:prSet>
      <dgm:spPr/>
    </dgm:pt>
    <dgm:pt modelId="{359199DB-87EC-44C7-881A-C28D7396323C}" type="pres">
      <dgm:prSet presAssocID="{76B3D8B8-6FA5-4AC8-88FC-8DF579074782}" presName="sibTrans" presStyleLbl="sibTrans2D1" presStyleIdx="2" presStyleCnt="3"/>
      <dgm:spPr/>
    </dgm:pt>
    <dgm:pt modelId="{6BFD4BEB-C72D-4D41-B1EC-B723DE2D8648}" type="pres">
      <dgm:prSet presAssocID="{76B3D8B8-6FA5-4AC8-88FC-8DF579074782}" presName="connectorText" presStyleLbl="sibTrans2D1" presStyleIdx="2" presStyleCnt="3"/>
      <dgm:spPr/>
    </dgm:pt>
    <dgm:pt modelId="{CABAABD1-5E02-4650-AB89-709B8728AD96}" type="pres">
      <dgm:prSet presAssocID="{DDF746A8-A3C5-46EA-95E1-75D3FA77E24C}" presName="node" presStyleLbl="node1" presStyleIdx="3" presStyleCnt="4">
        <dgm:presLayoutVars>
          <dgm:bulletEnabled val="1"/>
        </dgm:presLayoutVars>
      </dgm:prSet>
      <dgm:spPr/>
    </dgm:pt>
  </dgm:ptLst>
  <dgm:cxnLst>
    <dgm:cxn modelId="{DBBF8703-4F43-444B-B21A-A572675E4E22}" type="presOf" srcId="{DDF746A8-A3C5-46EA-95E1-75D3FA77E24C}" destId="{CABAABD1-5E02-4650-AB89-709B8728AD96}" srcOrd="0" destOrd="0" presId="urn:microsoft.com/office/officeart/2005/8/layout/process1"/>
    <dgm:cxn modelId="{3829AF08-6D0F-46BF-B0E7-4D846B746DD7}" type="presOf" srcId="{78725AD3-87B0-4CBE-BB30-FF7BD8C5A8CB}" destId="{B4A0AB31-297F-4A39-A5CA-35BB6F44FAE5}" srcOrd="0" destOrd="0" presId="urn:microsoft.com/office/officeart/2005/8/layout/process1"/>
    <dgm:cxn modelId="{AD5C551F-C36D-4A55-AB48-50405451D83D}" type="presOf" srcId="{E862D2E5-D1D6-4FED-ADEC-D3EB779CF381}" destId="{09C5D9A3-B27A-4380-A27F-534F5E74CC3D}" srcOrd="1" destOrd="0" presId="urn:microsoft.com/office/officeart/2005/8/layout/process1"/>
    <dgm:cxn modelId="{37FF5C30-C0F6-441C-B67E-C64C9B9D0048}" type="presOf" srcId="{833F1192-9158-4B35-A642-83DE9B634240}" destId="{130E4A81-857D-46F8-9228-B79D3150E725}" srcOrd="0" destOrd="0" presId="urn:microsoft.com/office/officeart/2005/8/layout/process1"/>
    <dgm:cxn modelId="{C940BF3C-556D-430A-A7A8-D85B3C596C2F}" srcId="{833F1192-9158-4B35-A642-83DE9B634240}" destId="{CB09F132-56D8-4690-A072-CD3F17784E34}" srcOrd="0" destOrd="0" parTransId="{FBE75BDD-F4DD-4493-8BE2-FCC2A2DC967D}" sibTransId="{E862D2E5-D1D6-4FED-ADEC-D3EB779CF381}"/>
    <dgm:cxn modelId="{AE93AC3D-AE6A-4038-8728-54D4C471800B}" srcId="{833F1192-9158-4B35-A642-83DE9B634240}" destId="{DDF746A8-A3C5-46EA-95E1-75D3FA77E24C}" srcOrd="3" destOrd="0" parTransId="{A5A82C57-9A9B-4829-81AA-BDFE77DC24F8}" sibTransId="{1AA43BBE-013D-408B-BA0F-B91020BC0525}"/>
    <dgm:cxn modelId="{13B6B762-E782-48A4-8637-98082D994AD7}" type="presOf" srcId="{CB09F132-56D8-4690-A072-CD3F17784E34}" destId="{8820B94C-9B91-492A-A413-3B3EADE57E44}" srcOrd="0" destOrd="0" presId="urn:microsoft.com/office/officeart/2005/8/layout/process1"/>
    <dgm:cxn modelId="{68754166-E796-49CA-9DD1-A492075C515D}" type="presOf" srcId="{F15D6744-8FE8-4B5C-9881-BF25BC77CF17}" destId="{0055EC13-880A-43FB-A993-61EFEAD79D1D}" srcOrd="0" destOrd="0" presId="urn:microsoft.com/office/officeart/2005/8/layout/process1"/>
    <dgm:cxn modelId="{E4560E50-3B19-4468-87CF-4542A313D1F6}" type="presOf" srcId="{76B3D8B8-6FA5-4AC8-88FC-8DF579074782}" destId="{359199DB-87EC-44C7-881A-C28D7396323C}" srcOrd="0" destOrd="0" presId="urn:microsoft.com/office/officeart/2005/8/layout/process1"/>
    <dgm:cxn modelId="{F93BE970-3BC3-4BEA-BFED-3C03EE8E253E}" srcId="{833F1192-9158-4B35-A642-83DE9B634240}" destId="{78725AD3-87B0-4CBE-BB30-FF7BD8C5A8CB}" srcOrd="1" destOrd="0" parTransId="{F4CC950E-D604-4216-B4E1-E6B959513299}" sibTransId="{5944B73A-E597-4D60-A1BC-FA0564276340}"/>
    <dgm:cxn modelId="{55BD4E7F-B9EB-4A9F-88EA-1AB1F4614EF8}" type="presOf" srcId="{E862D2E5-D1D6-4FED-ADEC-D3EB779CF381}" destId="{16EC1C51-1721-4D72-9266-EE63C3F0BDC5}" srcOrd="0" destOrd="0" presId="urn:microsoft.com/office/officeart/2005/8/layout/process1"/>
    <dgm:cxn modelId="{5AE44884-39E6-49C5-B0FC-F90CBE4DF807}" type="presOf" srcId="{76B3D8B8-6FA5-4AC8-88FC-8DF579074782}" destId="{6BFD4BEB-C72D-4D41-B1EC-B723DE2D8648}" srcOrd="1" destOrd="0" presId="urn:microsoft.com/office/officeart/2005/8/layout/process1"/>
    <dgm:cxn modelId="{9D38FCC1-930C-4DB7-AFDA-C33EF58538CA}" type="presOf" srcId="{5944B73A-E597-4D60-A1BC-FA0564276340}" destId="{E9C319C4-F1D1-4E10-A70E-C19110A5E473}" srcOrd="1" destOrd="0" presId="urn:microsoft.com/office/officeart/2005/8/layout/process1"/>
    <dgm:cxn modelId="{8B3207E2-D68E-49A7-BCAD-9A7533631074}" type="presOf" srcId="{5944B73A-E597-4D60-A1BC-FA0564276340}" destId="{98C1DD0A-83D1-4175-8CDC-D89F9824C08F}" srcOrd="0" destOrd="0" presId="urn:microsoft.com/office/officeart/2005/8/layout/process1"/>
    <dgm:cxn modelId="{40739CF0-5D6C-422F-B2E8-41E260DB9AA0}" srcId="{833F1192-9158-4B35-A642-83DE9B634240}" destId="{F15D6744-8FE8-4B5C-9881-BF25BC77CF17}" srcOrd="2" destOrd="0" parTransId="{23F4E020-729D-4862-8D3D-7DAC77958249}" sibTransId="{76B3D8B8-6FA5-4AC8-88FC-8DF579074782}"/>
    <dgm:cxn modelId="{E61065CF-DA73-4E0B-AD6C-E25D584110D7}" type="presParOf" srcId="{130E4A81-857D-46F8-9228-B79D3150E725}" destId="{8820B94C-9B91-492A-A413-3B3EADE57E44}" srcOrd="0" destOrd="0" presId="urn:microsoft.com/office/officeart/2005/8/layout/process1"/>
    <dgm:cxn modelId="{719C0272-5368-4333-A67B-E4A6D633AC7C}" type="presParOf" srcId="{130E4A81-857D-46F8-9228-B79D3150E725}" destId="{16EC1C51-1721-4D72-9266-EE63C3F0BDC5}" srcOrd="1" destOrd="0" presId="urn:microsoft.com/office/officeart/2005/8/layout/process1"/>
    <dgm:cxn modelId="{21C9BA53-64E3-4A79-8D0A-4EBF8A924BD8}" type="presParOf" srcId="{16EC1C51-1721-4D72-9266-EE63C3F0BDC5}" destId="{09C5D9A3-B27A-4380-A27F-534F5E74CC3D}" srcOrd="0" destOrd="0" presId="urn:microsoft.com/office/officeart/2005/8/layout/process1"/>
    <dgm:cxn modelId="{47000421-564B-4239-8594-1316061C7DEF}" type="presParOf" srcId="{130E4A81-857D-46F8-9228-B79D3150E725}" destId="{B4A0AB31-297F-4A39-A5CA-35BB6F44FAE5}" srcOrd="2" destOrd="0" presId="urn:microsoft.com/office/officeart/2005/8/layout/process1"/>
    <dgm:cxn modelId="{38847CC4-4C8E-49C8-89EA-ADDCB518C940}" type="presParOf" srcId="{130E4A81-857D-46F8-9228-B79D3150E725}" destId="{98C1DD0A-83D1-4175-8CDC-D89F9824C08F}" srcOrd="3" destOrd="0" presId="urn:microsoft.com/office/officeart/2005/8/layout/process1"/>
    <dgm:cxn modelId="{60E6C828-1B09-4A1D-8272-32ECD8775B1F}" type="presParOf" srcId="{98C1DD0A-83D1-4175-8CDC-D89F9824C08F}" destId="{E9C319C4-F1D1-4E10-A70E-C19110A5E473}" srcOrd="0" destOrd="0" presId="urn:microsoft.com/office/officeart/2005/8/layout/process1"/>
    <dgm:cxn modelId="{7F7FBDB2-01DC-4E8C-965D-A96252E06325}" type="presParOf" srcId="{130E4A81-857D-46F8-9228-B79D3150E725}" destId="{0055EC13-880A-43FB-A993-61EFEAD79D1D}" srcOrd="4" destOrd="0" presId="urn:microsoft.com/office/officeart/2005/8/layout/process1"/>
    <dgm:cxn modelId="{1E71B6A7-835D-4372-8F07-98BB81FDB1C8}" type="presParOf" srcId="{130E4A81-857D-46F8-9228-B79D3150E725}" destId="{359199DB-87EC-44C7-881A-C28D7396323C}" srcOrd="5" destOrd="0" presId="urn:microsoft.com/office/officeart/2005/8/layout/process1"/>
    <dgm:cxn modelId="{C5C635C6-40F0-4865-BCD6-A2B12FDCEC4A}" type="presParOf" srcId="{359199DB-87EC-44C7-881A-C28D7396323C}" destId="{6BFD4BEB-C72D-4D41-B1EC-B723DE2D8648}" srcOrd="0" destOrd="0" presId="urn:microsoft.com/office/officeart/2005/8/layout/process1"/>
    <dgm:cxn modelId="{5956511C-FE8A-48D2-8DF3-7106FEDDFC2F}" type="presParOf" srcId="{130E4A81-857D-46F8-9228-B79D3150E725}" destId="{CABAABD1-5E02-4650-AB89-709B8728AD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B94C-9B91-492A-A413-3B3EADE57E44}">
      <dsp:nvSpPr>
        <dsp:cNvPr id="0" name=""/>
        <dsp:cNvSpPr/>
      </dsp:nvSpPr>
      <dsp:spPr>
        <a:xfrm>
          <a:off x="5046" y="1257269"/>
          <a:ext cx="2206359" cy="1323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Prepare Datasets in ArcGIS </a:t>
          </a:r>
        </a:p>
      </dsp:txBody>
      <dsp:txXfrm>
        <a:off x="43819" y="1296042"/>
        <a:ext cx="2128813" cy="1246269"/>
      </dsp:txXfrm>
    </dsp:sp>
    <dsp:sp modelId="{16EC1C51-1721-4D72-9266-EE63C3F0BDC5}">
      <dsp:nvSpPr>
        <dsp:cNvPr id="0" name=""/>
        <dsp:cNvSpPr/>
      </dsp:nvSpPr>
      <dsp:spPr>
        <a:xfrm>
          <a:off x="2432041" y="1645588"/>
          <a:ext cx="467748" cy="547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32041" y="1755023"/>
        <a:ext cx="327424" cy="328307"/>
      </dsp:txXfrm>
    </dsp:sp>
    <dsp:sp modelId="{B4A0AB31-297F-4A39-A5CA-35BB6F44FAE5}">
      <dsp:nvSpPr>
        <dsp:cNvPr id="0" name=""/>
        <dsp:cNvSpPr/>
      </dsp:nvSpPr>
      <dsp:spPr>
        <a:xfrm>
          <a:off x="3093949" y="1257269"/>
          <a:ext cx="2206359" cy="1323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Train and Test the Random Forest Model </a:t>
          </a:r>
          <a:br>
            <a:rPr lang="en-US" sz="2000" b="0" i="0" u="none" kern="1200" dirty="0"/>
          </a:br>
          <a:r>
            <a:rPr lang="en-US" sz="2000" b="0" i="0" u="none" kern="1200" dirty="0"/>
            <a:t>in R</a:t>
          </a:r>
          <a:endParaRPr lang="en-US" sz="2000" kern="1200" dirty="0"/>
        </a:p>
      </dsp:txBody>
      <dsp:txXfrm>
        <a:off x="3132722" y="1296042"/>
        <a:ext cx="2128813" cy="1246269"/>
      </dsp:txXfrm>
    </dsp:sp>
    <dsp:sp modelId="{98C1DD0A-83D1-4175-8CDC-D89F9824C08F}">
      <dsp:nvSpPr>
        <dsp:cNvPr id="0" name=""/>
        <dsp:cNvSpPr/>
      </dsp:nvSpPr>
      <dsp:spPr>
        <a:xfrm>
          <a:off x="5520945" y="1645588"/>
          <a:ext cx="467748" cy="547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520945" y="1755023"/>
        <a:ext cx="327424" cy="328307"/>
      </dsp:txXfrm>
    </dsp:sp>
    <dsp:sp modelId="{0055EC13-880A-43FB-A993-61EFEAD79D1D}">
      <dsp:nvSpPr>
        <dsp:cNvPr id="0" name=""/>
        <dsp:cNvSpPr/>
      </dsp:nvSpPr>
      <dsp:spPr>
        <a:xfrm>
          <a:off x="6182852" y="1257269"/>
          <a:ext cx="2206359" cy="1323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Quantify the impact of variables based on SHAP values</a:t>
          </a:r>
          <a:endParaRPr lang="en-US" sz="2000" kern="1200" dirty="0"/>
        </a:p>
      </dsp:txBody>
      <dsp:txXfrm>
        <a:off x="6221625" y="1296042"/>
        <a:ext cx="2128813" cy="1246269"/>
      </dsp:txXfrm>
    </dsp:sp>
    <dsp:sp modelId="{359199DB-87EC-44C7-881A-C28D7396323C}">
      <dsp:nvSpPr>
        <dsp:cNvPr id="0" name=""/>
        <dsp:cNvSpPr/>
      </dsp:nvSpPr>
      <dsp:spPr>
        <a:xfrm>
          <a:off x="8609848" y="1645588"/>
          <a:ext cx="467748" cy="547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609848" y="1755023"/>
        <a:ext cx="327424" cy="328307"/>
      </dsp:txXfrm>
    </dsp:sp>
    <dsp:sp modelId="{CABAABD1-5E02-4650-AB89-709B8728AD96}">
      <dsp:nvSpPr>
        <dsp:cNvPr id="0" name=""/>
        <dsp:cNvSpPr/>
      </dsp:nvSpPr>
      <dsp:spPr>
        <a:xfrm>
          <a:off x="9271756" y="1257269"/>
          <a:ext cx="2206359" cy="1323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Share Results in Interactive Online Dashboard</a:t>
          </a:r>
        </a:p>
      </dsp:txBody>
      <dsp:txXfrm>
        <a:off x="9310529" y="1296042"/>
        <a:ext cx="2128813" cy="124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AB64-BB16-014D-AF59-00877FFB53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D56D-3A20-2943-930A-2361A9DD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1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1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2000 Decision trees are slightly different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Prediction of random Forest is the average prediction of all its trees.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an easier way to interpret a Random Forest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RFM is a mathematical non-linear regression formula with many parameters (splitting values) similar to 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1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Prediction are not the only advantage of Random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0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70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sake of the argument, let us assume we have only 3 predictor variables</a:t>
            </a:r>
          </a:p>
          <a:p>
            <a:r>
              <a:rPr lang="en-US" dirty="0"/>
              <a:t>We want to measure the impact of Asians:</a:t>
            </a:r>
            <a:br>
              <a:rPr lang="en-US" dirty="0"/>
            </a:b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could measure the marginal impact given Poverty and Politics</a:t>
            </a:r>
            <a:br>
              <a:rPr lang="en-US" dirty="0"/>
            </a:b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could measure the impact of Asian alone compared to considering no variable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1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96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15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02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18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2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7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9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8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0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0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Sample Decision Tree consisting of several decision rules (left is yes)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ML Algorithm finds optimal decision rules and splitting values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training data (counties) are led through the tree, and each ends up in one of the bins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use training (2238 records) and testing (392) withheld from any optimization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the training data, we predict with the testing data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5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33121" y="2428193"/>
            <a:ext cx="8525773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28801" y="3465218"/>
            <a:ext cx="8534401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1B51-25EE-0147-9293-37E16A70024E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/>
          <a:stretch/>
        </p:blipFill>
        <p:spPr>
          <a:xfrm>
            <a:off x="10013894" y="572078"/>
            <a:ext cx="1274495" cy="4655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gradFill flip="none" rotWithShape="1">
          <a:gsLst>
            <a:gs pos="100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0"/>
          <p:cNvSpPr/>
          <p:nvPr/>
        </p:nvSpPr>
        <p:spPr bwMode="auto">
          <a:xfrm flipH="1">
            <a:off x="1" y="2"/>
            <a:ext cx="5497956" cy="6865697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Parallelogram 10"/>
          <p:cNvSpPr/>
          <p:nvPr/>
        </p:nvSpPr>
        <p:spPr bwMode="auto">
          <a:xfrm rot="16200000" flipH="1" flipV="1">
            <a:off x="4707461" y="-626538"/>
            <a:ext cx="277707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icture Placeholder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4213" y="1757363"/>
            <a:ext cx="5943600" cy="334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76871" y="3582548"/>
            <a:ext cx="4527741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871" y="2348110"/>
            <a:ext cx="4527741" cy="1169551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Demo Title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A6FB-FDD3-A446-B5AE-30BBE73852D8}" type="datetime1">
              <a:rPr lang="en-US" smtClean="0"/>
              <a:t>2/27/2022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52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_User Scree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User Screens Title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0726-017F-9249-8B2E-2A4DDB444ED8}" type="datetime1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304" y="1990427"/>
            <a:ext cx="10367433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304" y="3467761"/>
            <a:ext cx="103674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Smaller word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C214-390A-F944-BF27-73F37F4360F9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250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2625441"/>
            <a:ext cx="7315200" cy="461665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3683197"/>
            <a:ext cx="73152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C2B-15EC-3348-B6CD-75D75F51F610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26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0"/>
          <p:cNvSpPr/>
          <p:nvPr userDrawn="1"/>
        </p:nvSpPr>
        <p:spPr bwMode="auto">
          <a:xfrm rot="16811740" flipH="1">
            <a:off x="2821442" y="-2136101"/>
            <a:ext cx="6318215" cy="12766191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3826999 w 5497956"/>
              <a:gd name="connsiteY2" fmla="*/ 4279505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  <a:gd name="connsiteX0" fmla="*/ 0 w 5497956"/>
              <a:gd name="connsiteY0" fmla="*/ 0 h 5277653"/>
              <a:gd name="connsiteX1" fmla="*/ 5497956 w 5497956"/>
              <a:gd name="connsiteY1" fmla="*/ 0 h 5277653"/>
              <a:gd name="connsiteX2" fmla="*/ 3826999 w 5497956"/>
              <a:gd name="connsiteY2" fmla="*/ 4279505 h 5277653"/>
              <a:gd name="connsiteX3" fmla="*/ 2377650 w 5497956"/>
              <a:gd name="connsiteY3" fmla="*/ 5277653 h 5277653"/>
              <a:gd name="connsiteX4" fmla="*/ 0 w 5497956"/>
              <a:gd name="connsiteY4" fmla="*/ 0 h 5277653"/>
              <a:gd name="connsiteX0" fmla="*/ 0 w 3863432"/>
              <a:gd name="connsiteY0" fmla="*/ 2222226 h 5277653"/>
              <a:gd name="connsiteX1" fmla="*/ 3863432 w 3863432"/>
              <a:gd name="connsiteY1" fmla="*/ 0 h 5277653"/>
              <a:gd name="connsiteX2" fmla="*/ 2192475 w 3863432"/>
              <a:gd name="connsiteY2" fmla="*/ 4279505 h 5277653"/>
              <a:gd name="connsiteX3" fmla="*/ 743126 w 3863432"/>
              <a:gd name="connsiteY3" fmla="*/ 5277653 h 5277653"/>
              <a:gd name="connsiteX4" fmla="*/ 0 w 3863432"/>
              <a:gd name="connsiteY4" fmla="*/ 2222226 h 5277653"/>
              <a:gd name="connsiteX0" fmla="*/ 0 w 4172478"/>
              <a:gd name="connsiteY0" fmla="*/ 1085159 h 4140586"/>
              <a:gd name="connsiteX1" fmla="*/ 4172478 w 4172478"/>
              <a:gd name="connsiteY1" fmla="*/ 0 h 4140586"/>
              <a:gd name="connsiteX2" fmla="*/ 2192475 w 4172478"/>
              <a:gd name="connsiteY2" fmla="*/ 3142438 h 4140586"/>
              <a:gd name="connsiteX3" fmla="*/ 743126 w 4172478"/>
              <a:gd name="connsiteY3" fmla="*/ 4140586 h 4140586"/>
              <a:gd name="connsiteX4" fmla="*/ 0 w 4172478"/>
              <a:gd name="connsiteY4" fmla="*/ 1085159 h 4140586"/>
              <a:gd name="connsiteX0" fmla="*/ 0 w 3868783"/>
              <a:gd name="connsiteY0" fmla="*/ 887305 h 4140586"/>
              <a:gd name="connsiteX1" fmla="*/ 3868783 w 3868783"/>
              <a:gd name="connsiteY1" fmla="*/ 0 h 4140586"/>
              <a:gd name="connsiteX2" fmla="*/ 1888780 w 3868783"/>
              <a:gd name="connsiteY2" fmla="*/ 3142438 h 4140586"/>
              <a:gd name="connsiteX3" fmla="*/ 439431 w 3868783"/>
              <a:gd name="connsiteY3" fmla="*/ 4140586 h 4140586"/>
              <a:gd name="connsiteX4" fmla="*/ 0 w 3868783"/>
              <a:gd name="connsiteY4" fmla="*/ 887305 h 4140586"/>
              <a:gd name="connsiteX0" fmla="*/ 269818 w 4138601"/>
              <a:gd name="connsiteY0" fmla="*/ 887305 h 3536775"/>
              <a:gd name="connsiteX1" fmla="*/ 4138601 w 4138601"/>
              <a:gd name="connsiteY1" fmla="*/ 0 h 3536775"/>
              <a:gd name="connsiteX2" fmla="*/ 2158598 w 4138601"/>
              <a:gd name="connsiteY2" fmla="*/ 3142438 h 3536775"/>
              <a:gd name="connsiteX3" fmla="*/ 0 w 4138601"/>
              <a:gd name="connsiteY3" fmla="*/ 3536775 h 3536775"/>
              <a:gd name="connsiteX4" fmla="*/ 269818 w 4138601"/>
              <a:gd name="connsiteY4" fmla="*/ 887305 h 3536775"/>
              <a:gd name="connsiteX0" fmla="*/ 269818 w 4138601"/>
              <a:gd name="connsiteY0" fmla="*/ 887305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269818 w 4138601"/>
              <a:gd name="connsiteY4" fmla="*/ 887305 h 3635085"/>
              <a:gd name="connsiteX0" fmla="*/ 453784 w 4138601"/>
              <a:gd name="connsiteY0" fmla="*/ 250562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453784 w 4138601"/>
              <a:gd name="connsiteY4" fmla="*/ 250562 h 3635085"/>
              <a:gd name="connsiteX0" fmla="*/ 1391303 w 4138601"/>
              <a:gd name="connsiteY0" fmla="*/ 75768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1391303 w 4138601"/>
              <a:gd name="connsiteY4" fmla="*/ 75768 h 3635085"/>
              <a:gd name="connsiteX0" fmla="*/ 1391303 w 4138601"/>
              <a:gd name="connsiteY0" fmla="*/ 75768 h 3536775"/>
              <a:gd name="connsiteX1" fmla="*/ 4138601 w 4138601"/>
              <a:gd name="connsiteY1" fmla="*/ 0 h 3536775"/>
              <a:gd name="connsiteX2" fmla="*/ 1273242 w 4138601"/>
              <a:gd name="connsiteY2" fmla="*/ 3407480 h 3536775"/>
              <a:gd name="connsiteX3" fmla="*/ 0 w 4138601"/>
              <a:gd name="connsiteY3" fmla="*/ 3536775 h 3536775"/>
              <a:gd name="connsiteX4" fmla="*/ 1391303 w 4138601"/>
              <a:gd name="connsiteY4" fmla="*/ 75768 h 3536775"/>
              <a:gd name="connsiteX0" fmla="*/ 1391303 w 3058684"/>
              <a:gd name="connsiteY0" fmla="*/ 103474 h 3564481"/>
              <a:gd name="connsiteX1" fmla="*/ 3058684 w 3058684"/>
              <a:gd name="connsiteY1" fmla="*/ 0 h 3564481"/>
              <a:gd name="connsiteX2" fmla="*/ 1273242 w 3058684"/>
              <a:gd name="connsiteY2" fmla="*/ 3435186 h 3564481"/>
              <a:gd name="connsiteX3" fmla="*/ 0 w 3058684"/>
              <a:gd name="connsiteY3" fmla="*/ 3564481 h 3564481"/>
              <a:gd name="connsiteX4" fmla="*/ 1391303 w 3058684"/>
              <a:gd name="connsiteY4" fmla="*/ 103474 h 3564481"/>
              <a:gd name="connsiteX0" fmla="*/ 1521436 w 3188817"/>
              <a:gd name="connsiteY0" fmla="*/ 103474 h 3464355"/>
              <a:gd name="connsiteX1" fmla="*/ 3188817 w 3188817"/>
              <a:gd name="connsiteY1" fmla="*/ 0 h 3464355"/>
              <a:gd name="connsiteX2" fmla="*/ 1403375 w 3188817"/>
              <a:gd name="connsiteY2" fmla="*/ 3435186 h 3464355"/>
              <a:gd name="connsiteX3" fmla="*/ 0 w 3188817"/>
              <a:gd name="connsiteY3" fmla="*/ 3464355 h 3464355"/>
              <a:gd name="connsiteX4" fmla="*/ 1521436 w 3188817"/>
              <a:gd name="connsiteY4" fmla="*/ 103474 h 3464355"/>
              <a:gd name="connsiteX0" fmla="*/ 1521436 w 3188817"/>
              <a:gd name="connsiteY0" fmla="*/ 103474 h 3632772"/>
              <a:gd name="connsiteX1" fmla="*/ 3188817 w 3188817"/>
              <a:gd name="connsiteY1" fmla="*/ 0 h 3632772"/>
              <a:gd name="connsiteX2" fmla="*/ 1626674 w 3188817"/>
              <a:gd name="connsiteY2" fmla="*/ 3632772 h 3632772"/>
              <a:gd name="connsiteX3" fmla="*/ 0 w 3188817"/>
              <a:gd name="connsiteY3" fmla="*/ 3464355 h 3632772"/>
              <a:gd name="connsiteX4" fmla="*/ 1521436 w 3188817"/>
              <a:gd name="connsiteY4" fmla="*/ 103474 h 3632772"/>
              <a:gd name="connsiteX0" fmla="*/ 1521436 w 3605461"/>
              <a:gd name="connsiteY0" fmla="*/ 69855 h 3599153"/>
              <a:gd name="connsiteX1" fmla="*/ 3605461 w 3605461"/>
              <a:gd name="connsiteY1" fmla="*/ 0 h 3599153"/>
              <a:gd name="connsiteX2" fmla="*/ 1626674 w 3605461"/>
              <a:gd name="connsiteY2" fmla="*/ 3599153 h 3599153"/>
              <a:gd name="connsiteX3" fmla="*/ 0 w 3605461"/>
              <a:gd name="connsiteY3" fmla="*/ 3430736 h 3599153"/>
              <a:gd name="connsiteX4" fmla="*/ 1521436 w 3605461"/>
              <a:gd name="connsiteY4" fmla="*/ 69855 h 3599153"/>
              <a:gd name="connsiteX0" fmla="*/ 1488157 w 3605461"/>
              <a:gd name="connsiteY0" fmla="*/ 0 h 3645127"/>
              <a:gd name="connsiteX1" fmla="*/ 3605461 w 3605461"/>
              <a:gd name="connsiteY1" fmla="*/ 45974 h 3645127"/>
              <a:gd name="connsiteX2" fmla="*/ 1626674 w 3605461"/>
              <a:gd name="connsiteY2" fmla="*/ 3645127 h 3645127"/>
              <a:gd name="connsiteX3" fmla="*/ 0 w 3605461"/>
              <a:gd name="connsiteY3" fmla="*/ 3476710 h 3645127"/>
              <a:gd name="connsiteX4" fmla="*/ 1488157 w 3605461"/>
              <a:gd name="connsiteY4" fmla="*/ 0 h 3645127"/>
              <a:gd name="connsiteX0" fmla="*/ 1488157 w 3494077"/>
              <a:gd name="connsiteY0" fmla="*/ 138768 h 3783895"/>
              <a:gd name="connsiteX1" fmla="*/ 3494077 w 3494077"/>
              <a:gd name="connsiteY1" fmla="*/ 0 h 3783895"/>
              <a:gd name="connsiteX2" fmla="*/ 1626674 w 3494077"/>
              <a:gd name="connsiteY2" fmla="*/ 3783895 h 3783895"/>
              <a:gd name="connsiteX3" fmla="*/ 0 w 3494077"/>
              <a:gd name="connsiteY3" fmla="*/ 3615478 h 3783895"/>
              <a:gd name="connsiteX4" fmla="*/ 1488157 w 3494077"/>
              <a:gd name="connsiteY4" fmla="*/ 138768 h 3783895"/>
              <a:gd name="connsiteX0" fmla="*/ 1124549 w 3130469"/>
              <a:gd name="connsiteY0" fmla="*/ 138768 h 3783895"/>
              <a:gd name="connsiteX1" fmla="*/ 3130469 w 3130469"/>
              <a:gd name="connsiteY1" fmla="*/ 0 h 3783895"/>
              <a:gd name="connsiteX2" fmla="*/ 1263066 w 3130469"/>
              <a:gd name="connsiteY2" fmla="*/ 3783895 h 3783895"/>
              <a:gd name="connsiteX3" fmla="*/ 0 w 3130469"/>
              <a:gd name="connsiteY3" fmla="*/ 3710249 h 3783895"/>
              <a:gd name="connsiteX4" fmla="*/ 1124549 w 3130469"/>
              <a:gd name="connsiteY4" fmla="*/ 138768 h 3783895"/>
              <a:gd name="connsiteX0" fmla="*/ 1124549 w 2637804"/>
              <a:gd name="connsiteY0" fmla="*/ 122113 h 3767240"/>
              <a:gd name="connsiteX1" fmla="*/ 2637804 w 2637804"/>
              <a:gd name="connsiteY1" fmla="*/ 0 h 3767240"/>
              <a:gd name="connsiteX2" fmla="*/ 1263066 w 2637804"/>
              <a:gd name="connsiteY2" fmla="*/ 3767240 h 3767240"/>
              <a:gd name="connsiteX3" fmla="*/ 0 w 2637804"/>
              <a:gd name="connsiteY3" fmla="*/ 3693594 h 3767240"/>
              <a:gd name="connsiteX4" fmla="*/ 1124549 w 2637804"/>
              <a:gd name="connsiteY4" fmla="*/ 122113 h 3767240"/>
              <a:gd name="connsiteX0" fmla="*/ 1305037 w 2637804"/>
              <a:gd name="connsiteY0" fmla="*/ 0 h 3855679"/>
              <a:gd name="connsiteX1" fmla="*/ 2637804 w 2637804"/>
              <a:gd name="connsiteY1" fmla="*/ 88439 h 3855679"/>
              <a:gd name="connsiteX2" fmla="*/ 1263066 w 2637804"/>
              <a:gd name="connsiteY2" fmla="*/ 3855679 h 3855679"/>
              <a:gd name="connsiteX3" fmla="*/ 0 w 2637804"/>
              <a:gd name="connsiteY3" fmla="*/ 3782033 h 3855679"/>
              <a:gd name="connsiteX4" fmla="*/ 1305037 w 2637804"/>
              <a:gd name="connsiteY4" fmla="*/ 0 h 3855679"/>
              <a:gd name="connsiteX0" fmla="*/ 1264430 w 2637804"/>
              <a:gd name="connsiteY0" fmla="*/ 0 h 3899282"/>
              <a:gd name="connsiteX1" fmla="*/ 2637804 w 2637804"/>
              <a:gd name="connsiteY1" fmla="*/ 132042 h 3899282"/>
              <a:gd name="connsiteX2" fmla="*/ 1263066 w 2637804"/>
              <a:gd name="connsiteY2" fmla="*/ 3899282 h 3899282"/>
              <a:gd name="connsiteX3" fmla="*/ 0 w 2637804"/>
              <a:gd name="connsiteY3" fmla="*/ 3825636 h 3899282"/>
              <a:gd name="connsiteX4" fmla="*/ 1264430 w 2637804"/>
              <a:gd name="connsiteY4" fmla="*/ 0 h 3899282"/>
              <a:gd name="connsiteX0" fmla="*/ 1264430 w 2637804"/>
              <a:gd name="connsiteY0" fmla="*/ 0 h 4163698"/>
              <a:gd name="connsiteX1" fmla="*/ 2637804 w 2637804"/>
              <a:gd name="connsiteY1" fmla="*/ 132042 h 4163698"/>
              <a:gd name="connsiteX2" fmla="*/ 1331152 w 2637804"/>
              <a:gd name="connsiteY2" fmla="*/ 4163698 h 4163698"/>
              <a:gd name="connsiteX3" fmla="*/ 0 w 2637804"/>
              <a:gd name="connsiteY3" fmla="*/ 3825636 h 4163698"/>
              <a:gd name="connsiteX4" fmla="*/ 1264430 w 2637804"/>
              <a:gd name="connsiteY4" fmla="*/ 0 h 4163698"/>
              <a:gd name="connsiteX0" fmla="*/ 1182770 w 2556144"/>
              <a:gd name="connsiteY0" fmla="*/ 0 h 4163698"/>
              <a:gd name="connsiteX1" fmla="*/ 2556144 w 2556144"/>
              <a:gd name="connsiteY1" fmla="*/ 132042 h 4163698"/>
              <a:gd name="connsiteX2" fmla="*/ 1249492 w 2556144"/>
              <a:gd name="connsiteY2" fmla="*/ 4163698 h 4163698"/>
              <a:gd name="connsiteX3" fmla="*/ 0 w 2556144"/>
              <a:gd name="connsiteY3" fmla="*/ 3580706 h 4163698"/>
              <a:gd name="connsiteX4" fmla="*/ 1182770 w 2556144"/>
              <a:gd name="connsiteY4" fmla="*/ 0 h 4163698"/>
              <a:gd name="connsiteX0" fmla="*/ 1182770 w 2556144"/>
              <a:gd name="connsiteY0" fmla="*/ 0 h 3715230"/>
              <a:gd name="connsiteX1" fmla="*/ 2556144 w 2556144"/>
              <a:gd name="connsiteY1" fmla="*/ 132042 h 3715230"/>
              <a:gd name="connsiteX2" fmla="*/ 1481730 w 2556144"/>
              <a:gd name="connsiteY2" fmla="*/ 3715230 h 3715230"/>
              <a:gd name="connsiteX3" fmla="*/ 0 w 2556144"/>
              <a:gd name="connsiteY3" fmla="*/ 3580706 h 3715230"/>
              <a:gd name="connsiteX4" fmla="*/ 1182770 w 2556144"/>
              <a:gd name="connsiteY4" fmla="*/ 0 h 3715230"/>
              <a:gd name="connsiteX0" fmla="*/ 1182770 w 2556144"/>
              <a:gd name="connsiteY0" fmla="*/ 0 h 3745461"/>
              <a:gd name="connsiteX1" fmla="*/ 2556144 w 2556144"/>
              <a:gd name="connsiteY1" fmla="*/ 132042 h 3745461"/>
              <a:gd name="connsiteX2" fmla="*/ 1793329 w 2556144"/>
              <a:gd name="connsiteY2" fmla="*/ 3745461 h 3745461"/>
              <a:gd name="connsiteX3" fmla="*/ 0 w 2556144"/>
              <a:gd name="connsiteY3" fmla="*/ 3580706 h 3745461"/>
              <a:gd name="connsiteX4" fmla="*/ 1182770 w 2556144"/>
              <a:gd name="connsiteY4" fmla="*/ 0 h 3745461"/>
              <a:gd name="connsiteX0" fmla="*/ 810452 w 2556144"/>
              <a:gd name="connsiteY0" fmla="*/ 0 h 3786541"/>
              <a:gd name="connsiteX1" fmla="*/ 2556144 w 2556144"/>
              <a:gd name="connsiteY1" fmla="*/ 173122 h 3786541"/>
              <a:gd name="connsiteX2" fmla="*/ 1793329 w 2556144"/>
              <a:gd name="connsiteY2" fmla="*/ 3786541 h 3786541"/>
              <a:gd name="connsiteX3" fmla="*/ 0 w 2556144"/>
              <a:gd name="connsiteY3" fmla="*/ 3621786 h 3786541"/>
              <a:gd name="connsiteX4" fmla="*/ 810452 w 2556144"/>
              <a:gd name="connsiteY4" fmla="*/ 0 h 3786541"/>
              <a:gd name="connsiteX0" fmla="*/ 810452 w 2490881"/>
              <a:gd name="connsiteY0" fmla="*/ 0 h 3786541"/>
              <a:gd name="connsiteX1" fmla="*/ 2490881 w 2490881"/>
              <a:gd name="connsiteY1" fmla="*/ 479137 h 3786541"/>
              <a:gd name="connsiteX2" fmla="*/ 1793329 w 2490881"/>
              <a:gd name="connsiteY2" fmla="*/ 3786541 h 3786541"/>
              <a:gd name="connsiteX3" fmla="*/ 0 w 2490881"/>
              <a:gd name="connsiteY3" fmla="*/ 3621786 h 3786541"/>
              <a:gd name="connsiteX4" fmla="*/ 810452 w 2490881"/>
              <a:gd name="connsiteY4" fmla="*/ 0 h 3786541"/>
              <a:gd name="connsiteX0" fmla="*/ 750890 w 2490881"/>
              <a:gd name="connsiteY0" fmla="*/ 0 h 3470057"/>
              <a:gd name="connsiteX1" fmla="*/ 2490881 w 2490881"/>
              <a:gd name="connsiteY1" fmla="*/ 162653 h 3470057"/>
              <a:gd name="connsiteX2" fmla="*/ 1793329 w 2490881"/>
              <a:gd name="connsiteY2" fmla="*/ 3470057 h 3470057"/>
              <a:gd name="connsiteX3" fmla="*/ 0 w 2490881"/>
              <a:gd name="connsiteY3" fmla="*/ 3305302 h 3470057"/>
              <a:gd name="connsiteX4" fmla="*/ 750890 w 2490881"/>
              <a:gd name="connsiteY4" fmla="*/ 0 h 3470057"/>
              <a:gd name="connsiteX0" fmla="*/ 761393 w 2490881"/>
              <a:gd name="connsiteY0" fmla="*/ 0 h 3473996"/>
              <a:gd name="connsiteX1" fmla="*/ 2490881 w 2490881"/>
              <a:gd name="connsiteY1" fmla="*/ 166592 h 3473996"/>
              <a:gd name="connsiteX2" fmla="*/ 1793329 w 2490881"/>
              <a:gd name="connsiteY2" fmla="*/ 3473996 h 3473996"/>
              <a:gd name="connsiteX3" fmla="*/ 0 w 2490881"/>
              <a:gd name="connsiteY3" fmla="*/ 3309241 h 3473996"/>
              <a:gd name="connsiteX4" fmla="*/ 761393 w 2490881"/>
              <a:gd name="connsiteY4" fmla="*/ 0 h 3473996"/>
              <a:gd name="connsiteX0" fmla="*/ 756589 w 2486077"/>
              <a:gd name="connsiteY0" fmla="*/ 0 h 3473996"/>
              <a:gd name="connsiteX1" fmla="*/ 2486077 w 2486077"/>
              <a:gd name="connsiteY1" fmla="*/ 166592 h 3473996"/>
              <a:gd name="connsiteX2" fmla="*/ 1788525 w 2486077"/>
              <a:gd name="connsiteY2" fmla="*/ 3473996 h 3473996"/>
              <a:gd name="connsiteX3" fmla="*/ 0 w 2486077"/>
              <a:gd name="connsiteY3" fmla="*/ 3294834 h 3473996"/>
              <a:gd name="connsiteX4" fmla="*/ 756589 w 2486077"/>
              <a:gd name="connsiteY4" fmla="*/ 0 h 3473996"/>
              <a:gd name="connsiteX0" fmla="*/ 740384 w 2469872"/>
              <a:gd name="connsiteY0" fmla="*/ 0 h 3473996"/>
              <a:gd name="connsiteX1" fmla="*/ 2469872 w 2469872"/>
              <a:gd name="connsiteY1" fmla="*/ 166592 h 3473996"/>
              <a:gd name="connsiteX2" fmla="*/ 1772320 w 2469872"/>
              <a:gd name="connsiteY2" fmla="*/ 3473996 h 3473996"/>
              <a:gd name="connsiteX3" fmla="*/ 0 w 2469872"/>
              <a:gd name="connsiteY3" fmla="*/ 3301364 h 3473996"/>
              <a:gd name="connsiteX4" fmla="*/ 740384 w 2469872"/>
              <a:gd name="connsiteY4" fmla="*/ 0 h 3473996"/>
              <a:gd name="connsiteX0" fmla="*/ 740384 w 3180498"/>
              <a:gd name="connsiteY0" fmla="*/ 0 h 3473996"/>
              <a:gd name="connsiteX1" fmla="*/ 3180498 w 3180498"/>
              <a:gd name="connsiteY1" fmla="*/ 240494 h 3473996"/>
              <a:gd name="connsiteX2" fmla="*/ 1772320 w 3180498"/>
              <a:gd name="connsiteY2" fmla="*/ 3473996 h 3473996"/>
              <a:gd name="connsiteX3" fmla="*/ 0 w 3180498"/>
              <a:gd name="connsiteY3" fmla="*/ 3301364 h 3473996"/>
              <a:gd name="connsiteX4" fmla="*/ 740384 w 3180498"/>
              <a:gd name="connsiteY4" fmla="*/ 0 h 3473996"/>
              <a:gd name="connsiteX0" fmla="*/ 736813 w 3180498"/>
              <a:gd name="connsiteY0" fmla="*/ 0 h 3472657"/>
              <a:gd name="connsiteX1" fmla="*/ 3180498 w 3180498"/>
              <a:gd name="connsiteY1" fmla="*/ 239155 h 3472657"/>
              <a:gd name="connsiteX2" fmla="*/ 1772320 w 3180498"/>
              <a:gd name="connsiteY2" fmla="*/ 3472657 h 3472657"/>
              <a:gd name="connsiteX3" fmla="*/ 0 w 3180498"/>
              <a:gd name="connsiteY3" fmla="*/ 3300025 h 3472657"/>
              <a:gd name="connsiteX4" fmla="*/ 736813 w 3180498"/>
              <a:gd name="connsiteY4" fmla="*/ 0 h 3472657"/>
              <a:gd name="connsiteX0" fmla="*/ 736813 w 3187641"/>
              <a:gd name="connsiteY0" fmla="*/ 0 h 3472657"/>
              <a:gd name="connsiteX1" fmla="*/ 3187641 w 3187641"/>
              <a:gd name="connsiteY1" fmla="*/ 236478 h 3472657"/>
              <a:gd name="connsiteX2" fmla="*/ 1772320 w 3187641"/>
              <a:gd name="connsiteY2" fmla="*/ 3472657 h 3472657"/>
              <a:gd name="connsiteX3" fmla="*/ 0 w 3187641"/>
              <a:gd name="connsiteY3" fmla="*/ 3300025 h 3472657"/>
              <a:gd name="connsiteX4" fmla="*/ 736813 w 3187641"/>
              <a:gd name="connsiteY4" fmla="*/ 0 h 34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7641" h="3472657">
                <a:moveTo>
                  <a:pt x="736813" y="0"/>
                </a:moveTo>
                <a:lnTo>
                  <a:pt x="3187641" y="236478"/>
                </a:lnTo>
                <a:lnTo>
                  <a:pt x="1772320" y="3472657"/>
                </a:lnTo>
                <a:lnTo>
                  <a:pt x="0" y="3300025"/>
                </a:lnTo>
                <a:lnTo>
                  <a:pt x="736813" y="0"/>
                </a:lnTo>
                <a:close/>
              </a:path>
            </a:pathLst>
          </a:custGeom>
          <a:gradFill flip="none" rotWithShape="1">
            <a:gsLst>
              <a:gs pos="98000">
                <a:srgbClr val="053264"/>
              </a:gs>
              <a:gs pos="51000">
                <a:srgbClr val="027FB5"/>
              </a:gs>
              <a:gs pos="0">
                <a:srgbClr val="00B9F2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Parallelogram 10"/>
          <p:cNvSpPr/>
          <p:nvPr/>
        </p:nvSpPr>
        <p:spPr bwMode="auto">
          <a:xfrm rot="5400000" flipV="1">
            <a:off x="5295901" y="-38098"/>
            <a:ext cx="160019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gradFill flip="none" rotWithShape="1">
            <a:gsLst>
              <a:gs pos="100000">
                <a:srgbClr val="00B9F2"/>
              </a:gs>
              <a:gs pos="10000">
                <a:srgbClr val="053264"/>
              </a:gs>
            </a:gsLst>
            <a:lin ang="378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08" y="2489995"/>
            <a:ext cx="6073985" cy="1878011"/>
          </a:xfrm>
          <a:prstGeom prst="rect">
            <a:avLst/>
          </a:prstGeom>
        </p:spPr>
      </p:pic>
      <p:sp>
        <p:nvSpPr>
          <p:cNvPr id="12" name="Parallelogram 10"/>
          <p:cNvSpPr/>
          <p:nvPr userDrawn="1"/>
        </p:nvSpPr>
        <p:spPr bwMode="auto">
          <a:xfrm rot="5400000" flipH="1">
            <a:off x="5320618" y="-642728"/>
            <a:ext cx="1555939" cy="12227867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2777078"/>
              <a:gd name="connsiteY0" fmla="*/ 35863 h 12227861"/>
              <a:gd name="connsiteX1" fmla="*/ 2358932 w 2777078"/>
              <a:gd name="connsiteY1" fmla="*/ 0 h 12227861"/>
              <a:gd name="connsiteX2" fmla="*/ 2777078 w 2777078"/>
              <a:gd name="connsiteY2" fmla="*/ 12227861 h 12227861"/>
              <a:gd name="connsiteX3" fmla="*/ 0 w 2777078"/>
              <a:gd name="connsiteY3" fmla="*/ 12227861 h 12227861"/>
              <a:gd name="connsiteX4" fmla="*/ 1085273 w 2777078"/>
              <a:gd name="connsiteY4" fmla="*/ 35863 h 12227861"/>
              <a:gd name="connsiteX0" fmla="*/ 273578 w 1965383"/>
              <a:gd name="connsiteY0" fmla="*/ 35863 h 12245793"/>
              <a:gd name="connsiteX1" fmla="*/ 1547237 w 1965383"/>
              <a:gd name="connsiteY1" fmla="*/ 0 h 12245793"/>
              <a:gd name="connsiteX2" fmla="*/ 1965383 w 1965383"/>
              <a:gd name="connsiteY2" fmla="*/ 12227861 h 12245793"/>
              <a:gd name="connsiteX3" fmla="*/ 0 w 1965383"/>
              <a:gd name="connsiteY3" fmla="*/ 12245793 h 12245793"/>
              <a:gd name="connsiteX4" fmla="*/ 273578 w 1965383"/>
              <a:gd name="connsiteY4" fmla="*/ 35863 h 12245793"/>
              <a:gd name="connsiteX0" fmla="*/ 0 w 2257531"/>
              <a:gd name="connsiteY0" fmla="*/ 17934 h 12245793"/>
              <a:gd name="connsiteX1" fmla="*/ 1839385 w 2257531"/>
              <a:gd name="connsiteY1" fmla="*/ 0 h 12245793"/>
              <a:gd name="connsiteX2" fmla="*/ 2257531 w 2257531"/>
              <a:gd name="connsiteY2" fmla="*/ 12227861 h 12245793"/>
              <a:gd name="connsiteX3" fmla="*/ 292148 w 2257531"/>
              <a:gd name="connsiteY3" fmla="*/ 12245793 h 12245793"/>
              <a:gd name="connsiteX4" fmla="*/ 0 w 2257531"/>
              <a:gd name="connsiteY4" fmla="*/ 17934 h 12245793"/>
              <a:gd name="connsiteX0" fmla="*/ 0 w 2257531"/>
              <a:gd name="connsiteY0" fmla="*/ 17934 h 12245793"/>
              <a:gd name="connsiteX1" fmla="*/ 1445837 w 2257531"/>
              <a:gd name="connsiteY1" fmla="*/ 0 h 12245793"/>
              <a:gd name="connsiteX2" fmla="*/ 2257531 w 2257531"/>
              <a:gd name="connsiteY2" fmla="*/ 12227861 h 12245793"/>
              <a:gd name="connsiteX3" fmla="*/ 292148 w 2257531"/>
              <a:gd name="connsiteY3" fmla="*/ 12245793 h 12245793"/>
              <a:gd name="connsiteX4" fmla="*/ 0 w 2257531"/>
              <a:gd name="connsiteY4" fmla="*/ 17934 h 12245793"/>
              <a:gd name="connsiteX0" fmla="*/ 0 w 2134547"/>
              <a:gd name="connsiteY0" fmla="*/ 17934 h 12245793"/>
              <a:gd name="connsiteX1" fmla="*/ 1445837 w 2134547"/>
              <a:gd name="connsiteY1" fmla="*/ 0 h 12245793"/>
              <a:gd name="connsiteX2" fmla="*/ 2134547 w 2134547"/>
              <a:gd name="connsiteY2" fmla="*/ 12209931 h 12245793"/>
              <a:gd name="connsiteX3" fmla="*/ 292148 w 2134547"/>
              <a:gd name="connsiteY3" fmla="*/ 12245793 h 12245793"/>
              <a:gd name="connsiteX4" fmla="*/ 0 w 2134547"/>
              <a:gd name="connsiteY4" fmla="*/ 17934 h 12245793"/>
              <a:gd name="connsiteX0" fmla="*/ 0 w 2134547"/>
              <a:gd name="connsiteY0" fmla="*/ 17934 h 12227867"/>
              <a:gd name="connsiteX1" fmla="*/ 1445837 w 2134547"/>
              <a:gd name="connsiteY1" fmla="*/ 0 h 12227867"/>
              <a:gd name="connsiteX2" fmla="*/ 2134547 w 2134547"/>
              <a:gd name="connsiteY2" fmla="*/ 12209931 h 12227867"/>
              <a:gd name="connsiteX3" fmla="*/ 242953 w 2134547"/>
              <a:gd name="connsiteY3" fmla="*/ 12227867 h 12227867"/>
              <a:gd name="connsiteX4" fmla="*/ 0 w 2134547"/>
              <a:gd name="connsiteY4" fmla="*/ 17934 h 12227867"/>
              <a:gd name="connsiteX0" fmla="*/ 0 w 2134546"/>
              <a:gd name="connsiteY0" fmla="*/ 17934 h 12227867"/>
              <a:gd name="connsiteX1" fmla="*/ 1445837 w 2134546"/>
              <a:gd name="connsiteY1" fmla="*/ 0 h 12227867"/>
              <a:gd name="connsiteX2" fmla="*/ 2134546 w 2134546"/>
              <a:gd name="connsiteY2" fmla="*/ 12222126 h 12227867"/>
              <a:gd name="connsiteX3" fmla="*/ 242953 w 2134546"/>
              <a:gd name="connsiteY3" fmla="*/ 12227867 h 12227867"/>
              <a:gd name="connsiteX4" fmla="*/ 0 w 2134546"/>
              <a:gd name="connsiteY4" fmla="*/ 17934 h 12227867"/>
              <a:gd name="connsiteX0" fmla="*/ 0 w 2134546"/>
              <a:gd name="connsiteY0" fmla="*/ 17934 h 12227867"/>
              <a:gd name="connsiteX1" fmla="*/ 1445837 w 2134546"/>
              <a:gd name="connsiteY1" fmla="*/ 0 h 12227867"/>
              <a:gd name="connsiteX2" fmla="*/ 2134546 w 2134546"/>
              <a:gd name="connsiteY2" fmla="*/ 12222126 h 12227867"/>
              <a:gd name="connsiteX3" fmla="*/ 234590 w 2134546"/>
              <a:gd name="connsiteY3" fmla="*/ 12227867 h 12227867"/>
              <a:gd name="connsiteX4" fmla="*/ 0 w 2134546"/>
              <a:gd name="connsiteY4" fmla="*/ 17934 h 1222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546" h="12227867">
                <a:moveTo>
                  <a:pt x="0" y="17934"/>
                </a:moveTo>
                <a:lnTo>
                  <a:pt x="1445837" y="0"/>
                </a:lnTo>
                <a:lnTo>
                  <a:pt x="2134546" y="12222126"/>
                </a:lnTo>
                <a:lnTo>
                  <a:pt x="234590" y="12227867"/>
                </a:lnTo>
                <a:lnTo>
                  <a:pt x="0" y="17934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6" name="Parallelogram 10"/>
          <p:cNvSpPr/>
          <p:nvPr userDrawn="1"/>
        </p:nvSpPr>
        <p:spPr bwMode="auto">
          <a:xfrm rot="5400000" flipH="1">
            <a:off x="4922486" y="-4888259"/>
            <a:ext cx="2364960" cy="12209928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3244418"/>
              <a:gd name="connsiteY0" fmla="*/ 1 h 12191999"/>
              <a:gd name="connsiteX1" fmla="*/ 2777078 w 3244418"/>
              <a:gd name="connsiteY1" fmla="*/ 0 h 12191999"/>
              <a:gd name="connsiteX2" fmla="*/ 3244417 w 3244418"/>
              <a:gd name="connsiteY2" fmla="*/ 12191999 h 12191999"/>
              <a:gd name="connsiteX3" fmla="*/ 0 w 3244418"/>
              <a:gd name="connsiteY3" fmla="*/ 12191999 h 12191999"/>
              <a:gd name="connsiteX4" fmla="*/ 1085273 w 3244418"/>
              <a:gd name="connsiteY4" fmla="*/ 1 h 12191999"/>
              <a:gd name="connsiteX0" fmla="*/ 1085273 w 3244417"/>
              <a:gd name="connsiteY0" fmla="*/ 17930 h 12209928"/>
              <a:gd name="connsiteX1" fmla="*/ 2309739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  <a:gd name="connsiteX0" fmla="*/ 1085273 w 3244417"/>
              <a:gd name="connsiteY0" fmla="*/ 17930 h 12209928"/>
              <a:gd name="connsiteX1" fmla="*/ 2186755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417" h="12209928">
                <a:moveTo>
                  <a:pt x="1085273" y="17930"/>
                </a:moveTo>
                <a:lnTo>
                  <a:pt x="2186755" y="0"/>
                </a:lnTo>
                <a:lnTo>
                  <a:pt x="3244417" y="12209928"/>
                </a:lnTo>
                <a:lnTo>
                  <a:pt x="0" y="12209928"/>
                </a:lnTo>
                <a:lnTo>
                  <a:pt x="1085273" y="1793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3" name="Parallelogram 10"/>
          <p:cNvSpPr/>
          <p:nvPr userDrawn="1"/>
        </p:nvSpPr>
        <p:spPr bwMode="auto">
          <a:xfrm rot="5400000" flipH="1">
            <a:off x="5083850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9" name="Parallelogram 10"/>
          <p:cNvSpPr/>
          <p:nvPr userDrawn="1"/>
        </p:nvSpPr>
        <p:spPr bwMode="auto">
          <a:xfrm rot="16200000">
            <a:off x="4904554" y="-454481"/>
            <a:ext cx="2364960" cy="12209928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3244418"/>
              <a:gd name="connsiteY0" fmla="*/ 1 h 12191999"/>
              <a:gd name="connsiteX1" fmla="*/ 2777078 w 3244418"/>
              <a:gd name="connsiteY1" fmla="*/ 0 h 12191999"/>
              <a:gd name="connsiteX2" fmla="*/ 3244417 w 3244418"/>
              <a:gd name="connsiteY2" fmla="*/ 12191999 h 12191999"/>
              <a:gd name="connsiteX3" fmla="*/ 0 w 3244418"/>
              <a:gd name="connsiteY3" fmla="*/ 12191999 h 12191999"/>
              <a:gd name="connsiteX4" fmla="*/ 1085273 w 3244418"/>
              <a:gd name="connsiteY4" fmla="*/ 1 h 12191999"/>
              <a:gd name="connsiteX0" fmla="*/ 1085273 w 3244417"/>
              <a:gd name="connsiteY0" fmla="*/ 17930 h 12209928"/>
              <a:gd name="connsiteX1" fmla="*/ 2309739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  <a:gd name="connsiteX0" fmla="*/ 1085273 w 3244417"/>
              <a:gd name="connsiteY0" fmla="*/ 17930 h 12209928"/>
              <a:gd name="connsiteX1" fmla="*/ 2186755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417" h="12209928">
                <a:moveTo>
                  <a:pt x="1085273" y="17930"/>
                </a:moveTo>
                <a:lnTo>
                  <a:pt x="2186755" y="0"/>
                </a:lnTo>
                <a:lnTo>
                  <a:pt x="3244417" y="12209928"/>
                </a:lnTo>
                <a:lnTo>
                  <a:pt x="0" y="12209928"/>
                </a:lnTo>
                <a:lnTo>
                  <a:pt x="1085273" y="17930"/>
                </a:lnTo>
                <a:close/>
              </a:path>
            </a:pathLst>
          </a:custGeom>
          <a:solidFill>
            <a:schemeClr val="accent4">
              <a:alpha val="3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 userDrawn="1"/>
        </p:nvSpPr>
        <p:spPr bwMode="auto">
          <a:xfrm rot="5400000" flipV="1">
            <a:off x="5083849" y="-268081"/>
            <a:ext cx="2024302" cy="12227861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2456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EFD86-78C4-084A-B0B5-04A7A3431B39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625" y="682625"/>
            <a:ext cx="10826496" cy="369332"/>
          </a:xfrm>
        </p:spPr>
        <p:txBody>
          <a:bodyPr/>
          <a:lstStyle>
            <a:lvl1pPr>
              <a:defRPr lang="en-US" sz="24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625" y="1097309"/>
            <a:ext cx="10826496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4"/>
            <a:ext cx="10369296" cy="342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F95B-0B80-6A4D-A813-6F9D9F38EBA2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263" y="6177085"/>
            <a:ext cx="10826495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Tagline (optional)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5AC9-5819-304B-AB8A-EC561A98EE59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309"/>
            <a:ext cx="10826496" cy="246221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10826496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/>
              <a:t>Click to Edit Tagline (optional)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F111-1245-FB4C-ACB7-129F68E66232}" type="datetime1">
              <a:rPr lang="en-US" smtClean="0"/>
              <a:t>2/27/2022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39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21C6-642C-6F4C-B53C-06F3F35CEF14}" type="datetime1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BE2-FFFE-0B46-AE5A-CBB4C5FEC6FC}" type="datetime1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1994C-B8B3-A740-949B-C8D716F26A7F}" type="datetime1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0"/>
          <p:cNvSpPr/>
          <p:nvPr/>
        </p:nvSpPr>
        <p:spPr bwMode="auto">
          <a:xfrm flipV="1">
            <a:off x="8866909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/>
        </p:nvSpPr>
        <p:spPr bwMode="auto">
          <a:xfrm rot="5400000" flipH="1">
            <a:off x="5083849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Parallelogram 10"/>
          <p:cNvSpPr/>
          <p:nvPr/>
        </p:nvSpPr>
        <p:spPr bwMode="auto">
          <a:xfrm rot="16200000" flipH="1" flipV="1">
            <a:off x="5083850" y="-250150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512743"/>
            <a:ext cx="8221903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32670"/>
            <a:ext cx="8683723" cy="738664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Section 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F20F-8413-1548-BF61-558511100DB7}" type="datetime1">
              <a:rPr lang="en-US" smtClean="0"/>
              <a:t>2/27/2022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5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5000">
              <a:srgbClr val="053264"/>
            </a:gs>
            <a:gs pos="0">
              <a:srgbClr val="00B9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361957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E69C-4D79-BB49-9350-1FEE210EB4F7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800" r:id="rId1"/>
    <p:sldLayoutId id="2147486801" r:id="rId2"/>
    <p:sldLayoutId id="2147486802" r:id="rId3"/>
    <p:sldLayoutId id="2147486803" r:id="rId4"/>
    <p:sldLayoutId id="2147486804" r:id="rId5"/>
    <p:sldLayoutId id="2147486805" r:id="rId6"/>
    <p:sldLayoutId id="2147486806" r:id="rId7"/>
    <p:sldLayoutId id="2147486807" r:id="rId8"/>
    <p:sldLayoutId id="2147486808" r:id="rId9"/>
    <p:sldLayoutId id="2147486809" r:id="rId10"/>
    <p:sldLayoutId id="2147486810" r:id="rId11"/>
    <p:sldLayoutId id="2147486811" r:id="rId12"/>
    <p:sldLayoutId id="2147486812" r:id="rId13"/>
    <p:sldLayoutId id="2147486816" r:id="rId14"/>
  </p:sldLayoutIdLst>
  <p:transition spd="med">
    <p:fade/>
  </p:transition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1.0507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www.arcgis.com/apps/dashboards/e41bde52d4f743ce8f931009c15c8c9c" TargetMode="External"/><Relationship Id="rId4" Type="http://schemas.openxmlformats.org/officeDocument/2006/relationships/hyperlink" Target="https://polycentric.cpp.edu/2021/10/new-study-examines-how-interplay-of-factors-affect-covid-19-vaccine-rat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apps/dashboards/e41bde52d4f743ce8f931009c15c8c9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170A2500-604B-456C-A767-9CE0E728559C}"/>
              </a:ext>
            </a:extLst>
          </p:cNvPr>
          <p:cNvSpPr txBox="1">
            <a:spLocks/>
          </p:cNvSpPr>
          <p:nvPr/>
        </p:nvSpPr>
        <p:spPr>
          <a:xfrm>
            <a:off x="1724956" y="2486813"/>
            <a:ext cx="8559208" cy="73866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Apply GIS and Machine Learning to Examine the Interplay of Factors Affecting COVID-19 Vaccine Rates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2FBEB0-0F6F-473A-AEC3-BCAE0E41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5" y="176921"/>
            <a:ext cx="3037605" cy="16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60">
            <a:extLst>
              <a:ext uri="{FF2B5EF4-FFF2-40B4-BE49-F238E27FC236}">
                <a16:creationId xmlns:a16="http://schemas.microsoft.com/office/drawing/2014/main" id="{FB1C827C-BEBE-4853-936C-64AFABE5D0B3}"/>
              </a:ext>
            </a:extLst>
          </p:cNvPr>
          <p:cNvSpPr txBox="1">
            <a:spLocks/>
          </p:cNvSpPr>
          <p:nvPr/>
        </p:nvSpPr>
        <p:spPr>
          <a:xfrm>
            <a:off x="426324" y="4741229"/>
            <a:ext cx="8534401" cy="6597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Jian Lange, Esri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jlange@esri.com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Carsten Lange, California State </a:t>
            </a:r>
            <a:r>
              <a:rPr lang="en-US">
                <a:solidFill>
                  <a:schemeClr val="tx2"/>
                </a:solidFill>
              </a:rPr>
              <a:t>Polytechnic University, </a:t>
            </a:r>
            <a:r>
              <a:rPr lang="en-US" dirty="0">
                <a:solidFill>
                  <a:schemeClr val="tx2"/>
                </a:solidFill>
              </a:rPr>
              <a:t>Pomona clange@cpp.edu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FEE40E-4719-464C-9DB7-3306D02E396D}"/>
              </a:ext>
            </a:extLst>
          </p:cNvPr>
          <p:cNvSpPr txBox="1"/>
          <p:nvPr/>
        </p:nvSpPr>
        <p:spPr>
          <a:xfrm>
            <a:off x="5346667" y="342900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/>
              <a:t>2</a:t>
            </a:r>
            <a:r>
              <a:rPr lang="en-US" sz="1400" b="1" dirty="0">
                <a:ea typeface="+mn-ea"/>
                <a:cs typeface="+mn-cs"/>
              </a:rPr>
              <a:t>/28/2022</a:t>
            </a:r>
          </a:p>
        </p:txBody>
      </p:sp>
    </p:spTree>
    <p:extLst>
      <p:ext uri="{BB962C8B-B14F-4D97-AF65-F5344CB8AC3E}">
        <p14:creationId xmlns:p14="http://schemas.microsoft.com/office/powerpoint/2010/main" val="4033213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8E37-90AD-4594-B445-46ED4178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5901-3807-4EBC-919C-09B39764C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A Random Forest Model consist of many Decision Trees (2000 in our case)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prediction of the Random Forest Model is the average of all its </a:t>
            </a:r>
            <a:br>
              <a:rPr lang="en-US" dirty="0"/>
            </a:br>
            <a:r>
              <a:rPr lang="en-US" dirty="0"/>
              <a:t>decision tree predictions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A09A7-4855-4C5B-8D09-B56EABEC5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69253-CF1F-41DB-AC24-3A5CDD3B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70" y="2366157"/>
            <a:ext cx="4509370" cy="21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457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3B98-7029-4FBC-B2F9-CA4B7123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OLS and Random Forest Regression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FE75-A7A0-4A5C-8E51-BCD75F6F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510" y="1438273"/>
            <a:ext cx="4655948" cy="2942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Results of OLS Benchmark Model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83D57-5948-451C-A763-61195DBBB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8658AC-E097-4018-A5B5-C82271D3B1A9}"/>
              </a:ext>
            </a:extLst>
          </p:cNvPr>
          <p:cNvGrpSpPr/>
          <p:nvPr/>
        </p:nvGrpSpPr>
        <p:grpSpPr>
          <a:xfrm>
            <a:off x="339181" y="1474315"/>
            <a:ext cx="11335076" cy="1704975"/>
            <a:chOff x="339181" y="1474315"/>
            <a:chExt cx="11335076" cy="170497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1158FDD-DB94-4857-AA1E-A9FBF206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9607" y="1474315"/>
              <a:ext cx="2914650" cy="17049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DB02328-D6BB-4D45-A970-6F18711CD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81" y="1911737"/>
              <a:ext cx="7705725" cy="78105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805882-0D88-470E-AFE6-EF88CBEEB709}"/>
              </a:ext>
            </a:extLst>
          </p:cNvPr>
          <p:cNvGrpSpPr/>
          <p:nvPr/>
        </p:nvGrpSpPr>
        <p:grpSpPr>
          <a:xfrm>
            <a:off x="339181" y="3848708"/>
            <a:ext cx="11335076" cy="2581363"/>
            <a:chOff x="339181" y="3848708"/>
            <a:chExt cx="11335076" cy="25813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0B270C-8C6A-4AA9-A986-B79CE285FD8E}"/>
                </a:ext>
              </a:extLst>
            </p:cNvPr>
            <p:cNvSpPr txBox="1"/>
            <p:nvPr/>
          </p:nvSpPr>
          <p:spPr>
            <a:xfrm>
              <a:off x="4622104" y="6043360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</a:t>
              </a:r>
              <a:r>
                <a:rPr lang="en-US" sz="1200" b="1" dirty="0" err="1">
                  <a:ea typeface="+mn-ea"/>
                  <a:cs typeface="+mn-cs"/>
                </a:rPr>
                <a:t>Republ</a:t>
              </a:r>
              <a:r>
                <a:rPr lang="en-US" sz="1200" b="1" dirty="0"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933E872-E8F0-46F9-8A82-01C88FB89060}"/>
                </a:ext>
              </a:extLst>
            </p:cNvPr>
            <p:cNvSpPr/>
            <p:nvPr/>
          </p:nvSpPr>
          <p:spPr>
            <a:xfrm>
              <a:off x="6747354" y="4340158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Random Forest</a:t>
              </a:r>
              <a:br>
                <a:rPr lang="en-US" sz="2000" kern="1200" dirty="0"/>
              </a:br>
              <a:r>
                <a:rPr lang="en-US" sz="2000" kern="1200" dirty="0"/>
                <a:t>Formula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5B4AD2-884A-4129-A2E2-7F73AF305934}"/>
                </a:ext>
              </a:extLst>
            </p:cNvPr>
            <p:cNvSpPr txBox="1"/>
            <p:nvPr/>
          </p:nvSpPr>
          <p:spPr>
            <a:xfrm>
              <a:off x="4622104" y="3848708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Asians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51D2D5-7230-4922-B9CA-4352EB07238B}"/>
                </a:ext>
              </a:extLst>
            </p:cNvPr>
            <p:cNvSpPr txBox="1"/>
            <p:nvPr/>
          </p:nvSpPr>
          <p:spPr>
            <a:xfrm>
              <a:off x="4622104" y="4221233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Blacks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F10C82-5749-479F-9104-0725BD275D44}"/>
                </a:ext>
              </a:extLst>
            </p:cNvPr>
            <p:cNvSpPr txBox="1"/>
            <p:nvPr/>
          </p:nvSpPr>
          <p:spPr>
            <a:xfrm>
              <a:off x="4622104" y="4600851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/>
                <a:t>% </a:t>
              </a:r>
              <a:r>
                <a:rPr lang="en-US" sz="1200" b="1" dirty="0" err="1"/>
                <a:t>Hisp</a:t>
              </a:r>
              <a:endParaRPr lang="en-US" sz="1200" b="1" dirty="0"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0900DF-1EBD-4FC6-80D9-E20455436C88}"/>
                </a:ext>
              </a:extLst>
            </p:cNvPr>
            <p:cNvSpPr txBox="1"/>
            <p:nvPr/>
          </p:nvSpPr>
          <p:spPr>
            <a:xfrm>
              <a:off x="4622104" y="4980469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Senior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B94793-E84B-4601-B699-9FF865446C83}"/>
                </a:ext>
              </a:extLst>
            </p:cNvPr>
            <p:cNvSpPr txBox="1"/>
            <p:nvPr/>
          </p:nvSpPr>
          <p:spPr>
            <a:xfrm>
              <a:off x="4622104" y="5368890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Young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3A77D3-2591-43BE-B3D2-EA34E74A1C5B}"/>
                </a:ext>
              </a:extLst>
            </p:cNvPr>
            <p:cNvSpPr txBox="1"/>
            <p:nvPr/>
          </p:nvSpPr>
          <p:spPr>
            <a:xfrm>
              <a:off x="4622104" y="5696312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Poverty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A4D6B82-0A62-42E8-982A-976DB10701B5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5401710" y="4042064"/>
              <a:ext cx="1345644" cy="945498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DE412A-AA4E-45DD-B560-9609F4BAB3B5}"/>
                </a:ext>
              </a:extLst>
            </p:cNvPr>
            <p:cNvCxnSpPr>
              <a:cxnSpLocks/>
              <a:stCxn id="8" idx="3"/>
            </p:cNvCxnSpPr>
            <p:nvPr/>
          </p:nvCxnSpPr>
          <p:spPr bwMode="auto">
            <a:xfrm>
              <a:off x="5401710" y="4414589"/>
              <a:ext cx="1345644" cy="597672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242F123-015E-414C-9262-3F05B33582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3458" y="4794206"/>
              <a:ext cx="1473896" cy="222636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57C05D2-180C-4A4E-AC8D-7EBE1BDCFF42}"/>
                </a:ext>
              </a:extLst>
            </p:cNvPr>
            <p:cNvCxnSpPr>
              <a:cxnSpLocks/>
              <a:stCxn id="10" idx="3"/>
            </p:cNvCxnSpPr>
            <p:nvPr/>
          </p:nvCxnSpPr>
          <p:spPr bwMode="auto">
            <a:xfrm flipV="1">
              <a:off x="5401710" y="5038349"/>
              <a:ext cx="1345644" cy="135476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6F1C84-DAAA-460C-8FE0-764F1143B123}"/>
                </a:ext>
              </a:extLst>
            </p:cNvPr>
            <p:cNvCxnSpPr>
              <a:cxnSpLocks/>
              <a:stCxn id="11" idx="3"/>
            </p:cNvCxnSpPr>
            <p:nvPr/>
          </p:nvCxnSpPr>
          <p:spPr bwMode="auto">
            <a:xfrm flipV="1">
              <a:off x="5401710" y="5059361"/>
              <a:ext cx="1345644" cy="502885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498BCF-9739-4D32-A288-2BB053EBEBE9}"/>
                </a:ext>
              </a:extLst>
            </p:cNvPr>
            <p:cNvCxnSpPr>
              <a:cxnSpLocks/>
              <a:stCxn id="12" idx="3"/>
            </p:cNvCxnSpPr>
            <p:nvPr/>
          </p:nvCxnSpPr>
          <p:spPr bwMode="auto">
            <a:xfrm flipV="1">
              <a:off x="5401710" y="5106087"/>
              <a:ext cx="1345644" cy="783581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EDE4DD0-A38A-44C0-A611-76C5FDDD747C}"/>
                </a:ext>
              </a:extLst>
            </p:cNvPr>
            <p:cNvCxnSpPr>
              <a:cxnSpLocks/>
              <a:stCxn id="13" idx="3"/>
            </p:cNvCxnSpPr>
            <p:nvPr/>
          </p:nvCxnSpPr>
          <p:spPr bwMode="auto">
            <a:xfrm flipV="1">
              <a:off x="5401710" y="5059361"/>
              <a:ext cx="1345644" cy="1177355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B6A2AB-5E7A-4DDF-A497-AE0A58524ECD}"/>
                </a:ext>
              </a:extLst>
            </p:cNvPr>
            <p:cNvSpPr txBox="1"/>
            <p:nvPr/>
          </p:nvSpPr>
          <p:spPr>
            <a:xfrm>
              <a:off x="10299356" y="4823486"/>
              <a:ext cx="1374901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Pred. Vac. Rate 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CF9ED7A-31A4-4AA5-B275-9836C9F7498A}"/>
                </a:ext>
              </a:extLst>
            </p:cNvPr>
            <p:cNvCxnSpPr>
              <a:cxnSpLocks/>
              <a:endCxn id="34" idx="1"/>
            </p:cNvCxnSpPr>
            <p:nvPr/>
          </p:nvCxnSpPr>
          <p:spPr bwMode="auto">
            <a:xfrm>
              <a:off x="8953714" y="4980469"/>
              <a:ext cx="1345642" cy="36373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F097C0-F37E-48A9-82CF-7DB41C384F87}"/>
                </a:ext>
              </a:extLst>
            </p:cNvPr>
            <p:cNvSpPr txBox="1"/>
            <p:nvPr/>
          </p:nvSpPr>
          <p:spPr>
            <a:xfrm>
              <a:off x="339181" y="3917352"/>
              <a:ext cx="6093724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Results of Random Forest: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9107355-D42B-46EB-9C88-6A482AD7F758}"/>
              </a:ext>
            </a:extLst>
          </p:cNvPr>
          <p:cNvSpPr txBox="1"/>
          <p:nvPr/>
        </p:nvSpPr>
        <p:spPr>
          <a:xfrm>
            <a:off x="516835" y="3061252"/>
            <a:ext cx="914400" cy="400110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none" lIns="0" tIns="0" rIns="0" bIns="0" rtlCol="0" anchor="ctr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400" b="1" dirty="0">
                <a:ea typeface="+mn-ea"/>
                <a:cs typeface="+mn-cs"/>
              </a:rPr>
              <a:t>MAE: 8.3%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F3ACA8-DF8F-4D04-B7CC-18541823D06A}"/>
              </a:ext>
            </a:extLst>
          </p:cNvPr>
          <p:cNvSpPr txBox="1"/>
          <p:nvPr/>
        </p:nvSpPr>
        <p:spPr>
          <a:xfrm>
            <a:off x="516835" y="5041584"/>
            <a:ext cx="914400" cy="400110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none" lIns="0" tIns="0" rIns="0" bIns="0" rtlCol="0" anchor="ctr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400" b="1" dirty="0">
                <a:ea typeface="+mn-ea"/>
                <a:cs typeface="+mn-cs"/>
              </a:rPr>
              <a:t>MAE: 7.8%</a:t>
            </a:r>
          </a:p>
        </p:txBody>
      </p:sp>
    </p:spTree>
    <p:extLst>
      <p:ext uri="{BB962C8B-B14F-4D97-AF65-F5344CB8AC3E}">
        <p14:creationId xmlns:p14="http://schemas.microsoft.com/office/powerpoint/2010/main" val="1960527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EEBEFE2-53D4-438A-8A00-FD04A23DD7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3409760"/>
              </p:ext>
            </p:extLst>
          </p:nvPr>
        </p:nvGraphicFramePr>
        <p:xfrm>
          <a:off x="914400" y="1828800"/>
          <a:ext cx="103695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775">
                  <a:extLst>
                    <a:ext uri="{9D8B030D-6E8A-4147-A177-3AD203B41FA5}">
                      <a16:colId xmlns:a16="http://schemas.microsoft.com/office/drawing/2014/main" val="1131500575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3448046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Random 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2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non-linear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73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interaction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interaction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62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interpretation: average of all counties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interpretation: individual counties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48987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B7F7B-2C10-4623-8E45-F0BA1C0FE8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66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677108"/>
          </a:xfrm>
        </p:spPr>
        <p:txBody>
          <a:bodyPr/>
          <a:lstStyle/>
          <a:p>
            <a:r>
              <a:rPr lang="en-US" dirty="0"/>
              <a:t>Project Workflow</a:t>
            </a:r>
            <a:br>
              <a:rPr lang="en-US" dirty="0"/>
            </a:b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339122-095B-46CB-84EE-66ABEF5D7914}"/>
              </a:ext>
            </a:extLst>
          </p:cNvPr>
          <p:cNvGrpSpPr/>
          <p:nvPr/>
        </p:nvGrpSpPr>
        <p:grpSpPr>
          <a:xfrm>
            <a:off x="359465" y="2905316"/>
            <a:ext cx="11473069" cy="1323815"/>
            <a:chOff x="359465" y="2905316"/>
            <a:chExt cx="11473069" cy="132381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B4307C-6463-40E5-B71E-AE10D950AB8C}"/>
                </a:ext>
              </a:extLst>
            </p:cNvPr>
            <p:cNvSpPr/>
            <p:nvPr/>
          </p:nvSpPr>
          <p:spPr>
            <a:xfrm>
              <a:off x="359465" y="290531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Prepare Datasets in ArcGIS 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20608B4-B7BD-441B-AE44-E13A5E66CBF9}"/>
                </a:ext>
              </a:extLst>
            </p:cNvPr>
            <p:cNvSpPr/>
            <p:nvPr/>
          </p:nvSpPr>
          <p:spPr>
            <a:xfrm>
              <a:off x="2786460" y="3293635"/>
              <a:ext cx="467748" cy="547177"/>
            </a:xfrm>
            <a:custGeom>
              <a:avLst/>
              <a:gdLst>
                <a:gd name="connsiteX0" fmla="*/ 0 w 467748"/>
                <a:gd name="connsiteY0" fmla="*/ 109435 h 547177"/>
                <a:gd name="connsiteX1" fmla="*/ 233874 w 467748"/>
                <a:gd name="connsiteY1" fmla="*/ 109435 h 547177"/>
                <a:gd name="connsiteX2" fmla="*/ 233874 w 467748"/>
                <a:gd name="connsiteY2" fmla="*/ 0 h 547177"/>
                <a:gd name="connsiteX3" fmla="*/ 467748 w 467748"/>
                <a:gd name="connsiteY3" fmla="*/ 273589 h 547177"/>
                <a:gd name="connsiteX4" fmla="*/ 233874 w 467748"/>
                <a:gd name="connsiteY4" fmla="*/ 547177 h 547177"/>
                <a:gd name="connsiteX5" fmla="*/ 233874 w 467748"/>
                <a:gd name="connsiteY5" fmla="*/ 437742 h 547177"/>
                <a:gd name="connsiteX6" fmla="*/ 0 w 467748"/>
                <a:gd name="connsiteY6" fmla="*/ 437742 h 547177"/>
                <a:gd name="connsiteX7" fmla="*/ 0 w 467748"/>
                <a:gd name="connsiteY7" fmla="*/ 109435 h 5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48" h="547177">
                  <a:moveTo>
                    <a:pt x="0" y="109435"/>
                  </a:moveTo>
                  <a:lnTo>
                    <a:pt x="233874" y="109435"/>
                  </a:lnTo>
                  <a:lnTo>
                    <a:pt x="233874" y="0"/>
                  </a:lnTo>
                  <a:lnTo>
                    <a:pt x="467748" y="273589"/>
                  </a:lnTo>
                  <a:lnTo>
                    <a:pt x="233874" y="547177"/>
                  </a:lnTo>
                  <a:lnTo>
                    <a:pt x="233874" y="437742"/>
                  </a:lnTo>
                  <a:lnTo>
                    <a:pt x="0" y="437742"/>
                  </a:lnTo>
                  <a:lnTo>
                    <a:pt x="0" y="1094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435" rIns="140324" bIns="10943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422B74-4D7A-4EDD-883B-5EC798A75839}"/>
                </a:ext>
              </a:extLst>
            </p:cNvPr>
            <p:cNvSpPr/>
            <p:nvPr/>
          </p:nvSpPr>
          <p:spPr>
            <a:xfrm>
              <a:off x="3448368" y="290531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u="none" kern="1200" dirty="0"/>
                <a:t>Train and Test the Random Forest Model </a:t>
              </a:r>
              <a:br>
                <a:rPr lang="en-US" sz="2000" b="0" i="0" u="none" kern="1200" dirty="0"/>
              </a:br>
              <a:r>
                <a:rPr lang="en-US" sz="2000" b="0" i="0" u="none" kern="1200" dirty="0"/>
                <a:t>in R</a:t>
              </a:r>
              <a:endParaRPr lang="en-US" sz="20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0CCE04-A409-4EC5-8CAD-8CC6D9C465C4}"/>
                </a:ext>
              </a:extLst>
            </p:cNvPr>
            <p:cNvSpPr/>
            <p:nvPr/>
          </p:nvSpPr>
          <p:spPr>
            <a:xfrm>
              <a:off x="5875364" y="3293635"/>
              <a:ext cx="467748" cy="547177"/>
            </a:xfrm>
            <a:custGeom>
              <a:avLst/>
              <a:gdLst>
                <a:gd name="connsiteX0" fmla="*/ 0 w 467748"/>
                <a:gd name="connsiteY0" fmla="*/ 109435 h 547177"/>
                <a:gd name="connsiteX1" fmla="*/ 233874 w 467748"/>
                <a:gd name="connsiteY1" fmla="*/ 109435 h 547177"/>
                <a:gd name="connsiteX2" fmla="*/ 233874 w 467748"/>
                <a:gd name="connsiteY2" fmla="*/ 0 h 547177"/>
                <a:gd name="connsiteX3" fmla="*/ 467748 w 467748"/>
                <a:gd name="connsiteY3" fmla="*/ 273589 h 547177"/>
                <a:gd name="connsiteX4" fmla="*/ 233874 w 467748"/>
                <a:gd name="connsiteY4" fmla="*/ 547177 h 547177"/>
                <a:gd name="connsiteX5" fmla="*/ 233874 w 467748"/>
                <a:gd name="connsiteY5" fmla="*/ 437742 h 547177"/>
                <a:gd name="connsiteX6" fmla="*/ 0 w 467748"/>
                <a:gd name="connsiteY6" fmla="*/ 437742 h 547177"/>
                <a:gd name="connsiteX7" fmla="*/ 0 w 467748"/>
                <a:gd name="connsiteY7" fmla="*/ 109435 h 5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48" h="547177">
                  <a:moveTo>
                    <a:pt x="0" y="109435"/>
                  </a:moveTo>
                  <a:lnTo>
                    <a:pt x="233874" y="109435"/>
                  </a:lnTo>
                  <a:lnTo>
                    <a:pt x="233874" y="0"/>
                  </a:lnTo>
                  <a:lnTo>
                    <a:pt x="467748" y="273589"/>
                  </a:lnTo>
                  <a:lnTo>
                    <a:pt x="233874" y="547177"/>
                  </a:lnTo>
                  <a:lnTo>
                    <a:pt x="233874" y="437742"/>
                  </a:lnTo>
                  <a:lnTo>
                    <a:pt x="0" y="437742"/>
                  </a:lnTo>
                  <a:lnTo>
                    <a:pt x="0" y="1094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435" rIns="140324" bIns="10943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68BA9F-325F-4B8E-A1DF-78D5B2D07313}"/>
                </a:ext>
              </a:extLst>
            </p:cNvPr>
            <p:cNvSpPr/>
            <p:nvPr/>
          </p:nvSpPr>
          <p:spPr>
            <a:xfrm>
              <a:off x="6537271" y="290531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u="none" kern="1200" dirty="0"/>
                <a:t>Quantify the impact of variables based on SHAP values</a:t>
              </a:r>
              <a:endParaRPr lang="en-US" sz="20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A87BA0-F18C-4141-BCFF-BB808F4B4951}"/>
                </a:ext>
              </a:extLst>
            </p:cNvPr>
            <p:cNvSpPr/>
            <p:nvPr/>
          </p:nvSpPr>
          <p:spPr>
            <a:xfrm>
              <a:off x="8964267" y="3293635"/>
              <a:ext cx="467748" cy="547177"/>
            </a:xfrm>
            <a:custGeom>
              <a:avLst/>
              <a:gdLst>
                <a:gd name="connsiteX0" fmla="*/ 0 w 467748"/>
                <a:gd name="connsiteY0" fmla="*/ 109435 h 547177"/>
                <a:gd name="connsiteX1" fmla="*/ 233874 w 467748"/>
                <a:gd name="connsiteY1" fmla="*/ 109435 h 547177"/>
                <a:gd name="connsiteX2" fmla="*/ 233874 w 467748"/>
                <a:gd name="connsiteY2" fmla="*/ 0 h 547177"/>
                <a:gd name="connsiteX3" fmla="*/ 467748 w 467748"/>
                <a:gd name="connsiteY3" fmla="*/ 273589 h 547177"/>
                <a:gd name="connsiteX4" fmla="*/ 233874 w 467748"/>
                <a:gd name="connsiteY4" fmla="*/ 547177 h 547177"/>
                <a:gd name="connsiteX5" fmla="*/ 233874 w 467748"/>
                <a:gd name="connsiteY5" fmla="*/ 437742 h 547177"/>
                <a:gd name="connsiteX6" fmla="*/ 0 w 467748"/>
                <a:gd name="connsiteY6" fmla="*/ 437742 h 547177"/>
                <a:gd name="connsiteX7" fmla="*/ 0 w 467748"/>
                <a:gd name="connsiteY7" fmla="*/ 109435 h 5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48" h="547177">
                  <a:moveTo>
                    <a:pt x="0" y="109435"/>
                  </a:moveTo>
                  <a:lnTo>
                    <a:pt x="233874" y="109435"/>
                  </a:lnTo>
                  <a:lnTo>
                    <a:pt x="233874" y="0"/>
                  </a:lnTo>
                  <a:lnTo>
                    <a:pt x="467748" y="273589"/>
                  </a:lnTo>
                  <a:lnTo>
                    <a:pt x="233874" y="547177"/>
                  </a:lnTo>
                  <a:lnTo>
                    <a:pt x="233874" y="437742"/>
                  </a:lnTo>
                  <a:lnTo>
                    <a:pt x="0" y="437742"/>
                  </a:lnTo>
                  <a:lnTo>
                    <a:pt x="0" y="1094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435" rIns="140324" bIns="10943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529815-D924-40DE-96D4-D9FC6DB6FDFC}"/>
                </a:ext>
              </a:extLst>
            </p:cNvPr>
            <p:cNvSpPr/>
            <p:nvPr/>
          </p:nvSpPr>
          <p:spPr>
            <a:xfrm>
              <a:off x="9626175" y="290531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Share Results in Interactive Online Dashboard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96382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F4EB-E7C2-4BB0-B38A-FE2931A4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 Values: Random Forest is not a Black Box Model Anymore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38C59-1DC7-4485-A5A2-1694AAD32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4575D2-3186-47E7-9267-49574A45B502}"/>
              </a:ext>
            </a:extLst>
          </p:cNvPr>
          <p:cNvGrpSpPr/>
          <p:nvPr/>
        </p:nvGrpSpPr>
        <p:grpSpPr>
          <a:xfrm>
            <a:off x="1843165" y="1918447"/>
            <a:ext cx="7614344" cy="3358947"/>
            <a:chOff x="4622104" y="2456986"/>
            <a:chExt cx="7052153" cy="25813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9514A-2BE0-4F2D-AA22-0C00B5C9CCBD}"/>
                </a:ext>
              </a:extLst>
            </p:cNvPr>
            <p:cNvSpPr txBox="1"/>
            <p:nvPr/>
          </p:nvSpPr>
          <p:spPr>
            <a:xfrm>
              <a:off x="4622104" y="4651638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</a:t>
              </a:r>
              <a:r>
                <a:rPr lang="en-US" sz="1200" b="1" dirty="0" err="1">
                  <a:ea typeface="+mn-ea"/>
                  <a:cs typeface="+mn-cs"/>
                </a:rPr>
                <a:t>Republ</a:t>
              </a:r>
              <a:r>
                <a:rPr lang="en-US" sz="1200" b="1" dirty="0"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18AF8B-3645-4491-96CB-9AA4A1D47374}"/>
                </a:ext>
              </a:extLst>
            </p:cNvPr>
            <p:cNvSpPr/>
            <p:nvPr/>
          </p:nvSpPr>
          <p:spPr>
            <a:xfrm>
              <a:off x="6747354" y="294843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Black</a:t>
              </a:r>
              <a:br>
                <a:rPr lang="en-US" sz="2000" kern="1200" dirty="0"/>
              </a:br>
              <a:r>
                <a:rPr lang="en-US" sz="2000" kern="1200" dirty="0"/>
                <a:t>Box ???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77B949-B414-48A3-B5E3-7CD74FFB9256}"/>
                </a:ext>
              </a:extLst>
            </p:cNvPr>
            <p:cNvSpPr txBox="1"/>
            <p:nvPr/>
          </p:nvSpPr>
          <p:spPr>
            <a:xfrm>
              <a:off x="4622104" y="2456986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Asians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C81BF1-5A5C-4C20-9842-CB3EB5F01165}"/>
                </a:ext>
              </a:extLst>
            </p:cNvPr>
            <p:cNvSpPr txBox="1"/>
            <p:nvPr/>
          </p:nvSpPr>
          <p:spPr>
            <a:xfrm>
              <a:off x="4622104" y="2829511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Blacks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F5811A-0A79-489A-BD5A-F4DC814CB7EB}"/>
                </a:ext>
              </a:extLst>
            </p:cNvPr>
            <p:cNvSpPr txBox="1"/>
            <p:nvPr/>
          </p:nvSpPr>
          <p:spPr>
            <a:xfrm>
              <a:off x="4622104" y="3209129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/>
                <a:t>% </a:t>
              </a:r>
              <a:r>
                <a:rPr lang="en-US" sz="1200" b="1" dirty="0" err="1"/>
                <a:t>Hisp</a:t>
              </a:r>
              <a:endParaRPr lang="en-US" sz="1200" b="1" dirty="0"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A98A7B-E278-4B0C-AB39-5907B8D27D49}"/>
                </a:ext>
              </a:extLst>
            </p:cNvPr>
            <p:cNvSpPr txBox="1"/>
            <p:nvPr/>
          </p:nvSpPr>
          <p:spPr>
            <a:xfrm>
              <a:off x="4622104" y="3588747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Senior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A220ED-B27F-41E4-AE3B-C751A18DE7D7}"/>
                </a:ext>
              </a:extLst>
            </p:cNvPr>
            <p:cNvSpPr txBox="1"/>
            <p:nvPr/>
          </p:nvSpPr>
          <p:spPr>
            <a:xfrm>
              <a:off x="4622104" y="3977168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Young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B78844-D368-4206-AFC8-5205CE963118}"/>
                </a:ext>
              </a:extLst>
            </p:cNvPr>
            <p:cNvSpPr txBox="1"/>
            <p:nvPr/>
          </p:nvSpPr>
          <p:spPr>
            <a:xfrm>
              <a:off x="4622104" y="4304590"/>
              <a:ext cx="779606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Poverty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671F31A-56FB-4A64-8A9D-D4ADD54F5239}"/>
                </a:ext>
              </a:extLst>
            </p:cNvPr>
            <p:cNvCxnSpPr>
              <a:stCxn id="12" idx="3"/>
            </p:cNvCxnSpPr>
            <p:nvPr/>
          </p:nvCxnSpPr>
          <p:spPr bwMode="auto">
            <a:xfrm>
              <a:off x="5401710" y="2650342"/>
              <a:ext cx="1345644" cy="945498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DFB93B-0B95-4E80-8CF5-F639E309B8D0}"/>
                </a:ext>
              </a:extLst>
            </p:cNvPr>
            <p:cNvCxnSpPr>
              <a:cxnSpLocks/>
              <a:stCxn id="13" idx="3"/>
            </p:cNvCxnSpPr>
            <p:nvPr/>
          </p:nvCxnSpPr>
          <p:spPr bwMode="auto">
            <a:xfrm>
              <a:off x="5401710" y="3022867"/>
              <a:ext cx="1345644" cy="597672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DDB64D4-78F6-42EF-8BE9-24E87A16C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3458" y="3402484"/>
              <a:ext cx="1473896" cy="222636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EFBB6B-588D-401B-B444-A26983961477}"/>
                </a:ext>
              </a:extLst>
            </p:cNvPr>
            <p:cNvCxnSpPr>
              <a:cxnSpLocks/>
              <a:stCxn id="15" idx="3"/>
            </p:cNvCxnSpPr>
            <p:nvPr/>
          </p:nvCxnSpPr>
          <p:spPr bwMode="auto">
            <a:xfrm flipV="1">
              <a:off x="5401710" y="3646627"/>
              <a:ext cx="1345644" cy="135476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DD6931D-588F-45C3-ACC2-0464204D7FF4}"/>
                </a:ext>
              </a:extLst>
            </p:cNvPr>
            <p:cNvCxnSpPr>
              <a:cxnSpLocks/>
              <a:stCxn id="16" idx="3"/>
            </p:cNvCxnSpPr>
            <p:nvPr/>
          </p:nvCxnSpPr>
          <p:spPr bwMode="auto">
            <a:xfrm flipV="1">
              <a:off x="5401710" y="3667639"/>
              <a:ext cx="1345644" cy="502885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0DCD782-CC0D-49C6-A10C-2B083FAD51FF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 flipV="1">
              <a:off x="5401710" y="3714365"/>
              <a:ext cx="1345644" cy="783581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AF4DC21-2BA3-46F1-BF65-9B62A7368BC0}"/>
                </a:ext>
              </a:extLst>
            </p:cNvPr>
            <p:cNvCxnSpPr>
              <a:cxnSpLocks/>
              <a:stCxn id="10" idx="3"/>
            </p:cNvCxnSpPr>
            <p:nvPr/>
          </p:nvCxnSpPr>
          <p:spPr bwMode="auto">
            <a:xfrm flipV="1">
              <a:off x="5401710" y="3667639"/>
              <a:ext cx="1345644" cy="1177355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CD3A6D-71EA-4240-BB58-D4E8B47BC4BC}"/>
                </a:ext>
              </a:extLst>
            </p:cNvPr>
            <p:cNvSpPr txBox="1"/>
            <p:nvPr/>
          </p:nvSpPr>
          <p:spPr>
            <a:xfrm>
              <a:off x="10299356" y="3431764"/>
              <a:ext cx="1374901" cy="3867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Pred. Vac. Rate 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C27A362-EBBA-4985-8FFB-794D92D0BC0D}"/>
                </a:ext>
              </a:extLst>
            </p:cNvPr>
            <p:cNvCxnSpPr>
              <a:cxnSpLocks/>
              <a:endCxn id="25" idx="1"/>
            </p:cNvCxnSpPr>
            <p:nvPr/>
          </p:nvCxnSpPr>
          <p:spPr bwMode="auto">
            <a:xfrm>
              <a:off x="8953714" y="3588747"/>
              <a:ext cx="1345642" cy="36373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023284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F4EB-E7C2-4BB0-B38A-FE2931A4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</p:spPr>
        <p:txBody>
          <a:bodyPr/>
          <a:lstStyle/>
          <a:p>
            <a:r>
              <a:rPr lang="en-US" dirty="0"/>
              <a:t>How are SHAP Values Calculated?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550B27-96F4-43D5-B8AD-226E2EFDF816}"/>
              </a:ext>
            </a:extLst>
          </p:cNvPr>
          <p:cNvGrpSpPr/>
          <p:nvPr/>
        </p:nvGrpSpPr>
        <p:grpSpPr>
          <a:xfrm>
            <a:off x="2117485" y="2359366"/>
            <a:ext cx="7614344" cy="2661381"/>
            <a:chOff x="1843165" y="1918447"/>
            <a:chExt cx="7614344" cy="26613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9514A-2BE0-4F2D-AA22-0C00B5C9CCBD}"/>
                </a:ext>
              </a:extLst>
            </p:cNvPr>
            <p:cNvSpPr txBox="1"/>
            <p:nvPr/>
          </p:nvSpPr>
          <p:spPr>
            <a:xfrm>
              <a:off x="1843165" y="4076628"/>
              <a:ext cx="841755" cy="503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</a:t>
              </a:r>
              <a:r>
                <a:rPr lang="en-US" sz="1200" b="1" dirty="0" err="1">
                  <a:ea typeface="+mn-ea"/>
                  <a:cs typeface="+mn-cs"/>
                </a:rPr>
                <a:t>Republ</a:t>
              </a:r>
              <a:r>
                <a:rPr lang="en-US" sz="1200" b="1" dirty="0"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18AF8B-3645-4491-96CB-9AA4A1D47374}"/>
                </a:ext>
              </a:extLst>
            </p:cNvPr>
            <p:cNvSpPr/>
            <p:nvPr/>
          </p:nvSpPr>
          <p:spPr>
            <a:xfrm>
              <a:off x="4137838" y="2557936"/>
              <a:ext cx="2382248" cy="1722588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Random Forest</a:t>
              </a:r>
              <a:br>
                <a:rPr lang="en-US" sz="2000" kern="1200" dirty="0"/>
              </a:br>
              <a:r>
                <a:rPr lang="en-US" sz="2000" kern="1200" dirty="0"/>
                <a:t>Model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77B949-B414-48A3-B5E3-7CD74FFB9256}"/>
                </a:ext>
              </a:extLst>
            </p:cNvPr>
            <p:cNvSpPr txBox="1"/>
            <p:nvPr/>
          </p:nvSpPr>
          <p:spPr>
            <a:xfrm>
              <a:off x="1843165" y="1918447"/>
              <a:ext cx="841755" cy="503200"/>
            </a:xfrm>
            <a:prstGeom prst="rect">
              <a:avLst/>
            </a:prstGeom>
            <a:solidFill>
              <a:srgbClr val="FFC000"/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Asians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B78844-D368-4206-AFC8-5205CE963118}"/>
                </a:ext>
              </a:extLst>
            </p:cNvPr>
            <p:cNvSpPr txBox="1"/>
            <p:nvPr/>
          </p:nvSpPr>
          <p:spPr>
            <a:xfrm>
              <a:off x="1843165" y="3042007"/>
              <a:ext cx="841755" cy="503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% Poverty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671F31A-56FB-4A64-8A9D-D4ADD54F5239}"/>
                </a:ext>
              </a:extLst>
            </p:cNvPr>
            <p:cNvCxnSpPr>
              <a:stCxn id="12" idx="3"/>
            </p:cNvCxnSpPr>
            <p:nvPr/>
          </p:nvCxnSpPr>
          <p:spPr bwMode="auto">
            <a:xfrm>
              <a:off x="2684920" y="2170048"/>
              <a:ext cx="1452917" cy="1230310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DFB93B-0B95-4E80-8CF5-F639E309B8D0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>
              <a:off x="2684920" y="3293607"/>
              <a:ext cx="1452917" cy="138890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DDB64D4-78F6-42EF-8BE9-24E87A16C713}"/>
                </a:ext>
              </a:extLst>
            </p:cNvPr>
            <p:cNvCxnSpPr>
              <a:cxnSpLocks/>
              <a:stCxn id="10" idx="3"/>
            </p:cNvCxnSpPr>
            <p:nvPr/>
          </p:nvCxnSpPr>
          <p:spPr bwMode="auto">
            <a:xfrm flipV="1">
              <a:off x="2684920" y="3457644"/>
              <a:ext cx="1452915" cy="870584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CD3A6D-71EA-4240-BB58-D4E8B47BC4BC}"/>
                </a:ext>
              </a:extLst>
            </p:cNvPr>
            <p:cNvSpPr txBox="1"/>
            <p:nvPr/>
          </p:nvSpPr>
          <p:spPr>
            <a:xfrm>
              <a:off x="7973002" y="3186857"/>
              <a:ext cx="1484507" cy="503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200" b="1" dirty="0">
                  <a:ea typeface="+mn-ea"/>
                  <a:cs typeface="+mn-cs"/>
                </a:rPr>
                <a:t>Pred. Vac. Rate 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C27A362-EBBA-4985-8FFB-794D92D0BC0D}"/>
                </a:ext>
              </a:extLst>
            </p:cNvPr>
            <p:cNvCxnSpPr>
              <a:cxnSpLocks/>
              <a:endCxn id="25" idx="1"/>
            </p:cNvCxnSpPr>
            <p:nvPr/>
          </p:nvCxnSpPr>
          <p:spPr bwMode="auto">
            <a:xfrm>
              <a:off x="6520087" y="3391128"/>
              <a:ext cx="1452915" cy="47330"/>
            </a:xfrm>
            <a:prstGeom prst="straightConnector1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8BED3B-C7E7-49F6-8B16-5C1675185488}"/>
              </a:ext>
            </a:extLst>
          </p:cNvPr>
          <p:cNvSpPr txBox="1"/>
          <p:nvPr/>
        </p:nvSpPr>
        <p:spPr>
          <a:xfrm flipV="1">
            <a:off x="2236381" y="4271159"/>
            <a:ext cx="457200" cy="4158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4800" b="1" dirty="0">
                <a:solidFill>
                  <a:srgbClr val="FF0000"/>
                </a:solidFill>
                <a:ea typeface="+mn-ea"/>
                <a:cs typeface="+mn-cs"/>
              </a:rPr>
              <a:t>X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4CE8F4-8E45-4C74-AE88-AAD3E38CABC5}"/>
              </a:ext>
            </a:extLst>
          </p:cNvPr>
          <p:cNvGrpSpPr/>
          <p:nvPr/>
        </p:nvGrpSpPr>
        <p:grpSpPr>
          <a:xfrm>
            <a:off x="2226761" y="3357145"/>
            <a:ext cx="466820" cy="1412002"/>
            <a:chOff x="426347" y="3274996"/>
            <a:chExt cx="466820" cy="14120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76353-7163-47A0-ABA1-59E5C3F1ACB1}"/>
                </a:ext>
              </a:extLst>
            </p:cNvPr>
            <p:cNvSpPr txBox="1"/>
            <p:nvPr/>
          </p:nvSpPr>
          <p:spPr>
            <a:xfrm flipV="1">
              <a:off x="426347" y="4223195"/>
              <a:ext cx="457200" cy="463803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l" eaLnBrk="0" hangingPunct="0">
                <a:lnSpc>
                  <a:spcPts val="1800"/>
                </a:lnSpc>
              </a:pPr>
              <a:r>
                <a:rPr lang="en-US" sz="4800" b="1" dirty="0">
                  <a:solidFill>
                    <a:srgbClr val="FF0000"/>
                  </a:solidFill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15C275-47A9-40AD-8A3F-19A351120CEA}"/>
                </a:ext>
              </a:extLst>
            </p:cNvPr>
            <p:cNvSpPr txBox="1"/>
            <p:nvPr/>
          </p:nvSpPr>
          <p:spPr>
            <a:xfrm flipV="1">
              <a:off x="435967" y="3274996"/>
              <a:ext cx="457200" cy="415859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l" eaLnBrk="0" hangingPunct="0">
                <a:lnSpc>
                  <a:spcPts val="1800"/>
                </a:lnSpc>
              </a:pPr>
              <a:r>
                <a:rPr lang="en-US" sz="4800" b="1" dirty="0">
                  <a:solidFill>
                    <a:srgbClr val="FF0000"/>
                  </a:solidFill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15B164E-57B5-4777-930E-F02C9D333827}"/>
              </a:ext>
            </a:extLst>
          </p:cNvPr>
          <p:cNvSpPr txBox="1"/>
          <p:nvPr/>
        </p:nvSpPr>
        <p:spPr>
          <a:xfrm flipV="1">
            <a:off x="2226761" y="3316080"/>
            <a:ext cx="457200" cy="4158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4800" b="1" dirty="0">
                <a:solidFill>
                  <a:srgbClr val="FF0000"/>
                </a:solidFill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69740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2625"/>
            <a:ext cx="11105271" cy="369332"/>
          </a:xfrm>
        </p:spPr>
        <p:txBody>
          <a:bodyPr/>
          <a:lstStyle/>
          <a:p>
            <a:r>
              <a:rPr lang="en-US" dirty="0"/>
              <a:t>SHAP Values for One County</a:t>
            </a: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91ED124-BFB9-418A-9920-E1AC119F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28" y="2090745"/>
            <a:ext cx="5358308" cy="26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5003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2" y="497959"/>
            <a:ext cx="4291149" cy="738664"/>
          </a:xfrm>
        </p:spPr>
        <p:txBody>
          <a:bodyPr/>
          <a:lstStyle/>
          <a:p>
            <a:r>
              <a:rPr lang="en-US" dirty="0" err="1"/>
              <a:t>Shap</a:t>
            </a:r>
            <a:r>
              <a:rPr lang="en-US" dirty="0"/>
              <a:t> Values for All Counties </a:t>
            </a:r>
            <a:br>
              <a:rPr lang="en-US" dirty="0"/>
            </a:br>
            <a:r>
              <a:rPr lang="en-US" dirty="0"/>
              <a:t>by Impact factor</a:t>
            </a: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0F441F5-DBD8-4E7D-BA06-CC7896575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16" y="164760"/>
            <a:ext cx="7412984" cy="65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707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2625"/>
            <a:ext cx="11105271" cy="369332"/>
          </a:xfrm>
        </p:spPr>
        <p:txBody>
          <a:bodyPr/>
          <a:lstStyle/>
          <a:p>
            <a:r>
              <a:rPr lang="en-US" dirty="0"/>
              <a:t>More Resources</a:t>
            </a: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7FE5E-4BD8-4DBA-AB24-B83423039DBF}"/>
              </a:ext>
            </a:extLst>
          </p:cNvPr>
          <p:cNvSpPr/>
          <p:nvPr/>
        </p:nvSpPr>
        <p:spPr>
          <a:xfrm>
            <a:off x="5925879" y="2013228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more details on the project, read the full article 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summary of the project, read the news release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view the interactive GIS dashboard , visit our </a:t>
            </a:r>
            <a:r>
              <a:rPr lang="en-US" dirty="0">
                <a:hlinkClick r:id="rId5"/>
              </a:rPr>
              <a:t>page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CE656-26FD-4CB1-9E00-CE54E3181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6" y="1757680"/>
            <a:ext cx="5729727" cy="46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3406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2625"/>
            <a:ext cx="11105271" cy="369332"/>
          </a:xfrm>
        </p:spPr>
        <p:txBody>
          <a:bodyPr/>
          <a:lstStyle/>
          <a:p>
            <a:r>
              <a:rPr lang="en-US" dirty="0"/>
              <a:t>Unique</a:t>
            </a:r>
            <a:r>
              <a:rPr lang="en-US" sz="2000" b="0" i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dirty="0"/>
              <a:t>Insights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7FE5E-4BD8-4DBA-AB24-B83423039DBF}"/>
              </a:ext>
            </a:extLst>
          </p:cNvPr>
          <p:cNvSpPr/>
          <p:nvPr/>
        </p:nvSpPr>
        <p:spPr>
          <a:xfrm>
            <a:off x="5777464" y="233995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2D050"/>
              </a:buClr>
              <a:buSzPts val="2400"/>
            </a:pPr>
            <a:r>
              <a:rPr lang="en-US" sz="1800" b="0" i="0" u="none" strike="noStrike" baseline="0" dirty="0">
                <a:latin typeface="CMSSBX10"/>
              </a:rPr>
              <a:t>Predominately Hispanic Counties Have High Vaccination Rates</a:t>
            </a:r>
          </a:p>
          <a:p>
            <a:pPr lvl="0">
              <a:buClr>
                <a:srgbClr val="92D050"/>
              </a:buClr>
              <a:buSzPts val="2400"/>
            </a:pPr>
            <a:endParaRPr lang="en-US" dirty="0">
              <a:latin typeface="CMSSBX1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7DC88C0-7FF4-45FA-B4FB-7F07A3A4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36" y="2152278"/>
            <a:ext cx="5372688" cy="26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8369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677108"/>
          </a:xfrm>
        </p:spPr>
        <p:txBody>
          <a:bodyPr/>
          <a:lstStyle/>
          <a:p>
            <a:r>
              <a:rPr lang="en-US" dirty="0"/>
              <a:t>Project Goal</a:t>
            </a:r>
            <a:br>
              <a:rPr lang="en-US" dirty="0"/>
            </a:b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5A422-9653-45A4-9BB3-66C5F25970AF}"/>
              </a:ext>
            </a:extLst>
          </p:cNvPr>
          <p:cNvSpPr/>
          <p:nvPr/>
        </p:nvSpPr>
        <p:spPr>
          <a:xfrm>
            <a:off x="5997400" y="193446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and quantify contributing factors associated with COVID-19 vaccine rates in the US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determines vaccination hesitance in US counties?</a:t>
            </a:r>
          </a:p>
          <a:p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much each variable impacts the predicted vaccination rate in a selected county? </a:t>
            </a:r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sz="2000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3632219-60F7-48BE-8F79-CDDAF713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35" y="2034618"/>
            <a:ext cx="5558261" cy="30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765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2625"/>
            <a:ext cx="11105271" cy="369332"/>
          </a:xfrm>
        </p:spPr>
        <p:txBody>
          <a:bodyPr/>
          <a:lstStyle/>
          <a:p>
            <a:r>
              <a:rPr lang="en-US" dirty="0"/>
              <a:t>Unique</a:t>
            </a:r>
            <a:r>
              <a:rPr lang="en-US" sz="2000" b="0" i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dirty="0"/>
              <a:t>Insights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7FE5E-4BD8-4DBA-AB24-B83423039DBF}"/>
              </a:ext>
            </a:extLst>
          </p:cNvPr>
          <p:cNvSpPr/>
          <p:nvPr/>
        </p:nvSpPr>
        <p:spPr>
          <a:xfrm>
            <a:off x="5777464" y="2339954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800" b="0" i="0" u="none" strike="noStrike" baseline="0" dirty="0">
                <a:latin typeface="CMSSBX10"/>
              </a:rPr>
              <a:t>Politics Matters but the Impact Varies Even in Similar Political Climates</a:t>
            </a:r>
          </a:p>
          <a:p>
            <a:pPr lvl="0">
              <a:buClr>
                <a:srgbClr val="92D050"/>
              </a:buClr>
              <a:buSzPts val="2400"/>
            </a:pPr>
            <a:endParaRPr lang="en-US" dirty="0"/>
          </a:p>
        </p:txBody>
      </p:sp>
      <p:pic>
        <p:nvPicPr>
          <p:cNvPr id="8" name="Picture 7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9EF536A1-6287-45F6-8AEF-38DBD8AFA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46" y="4006616"/>
            <a:ext cx="5649253" cy="274978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24C3246-3643-41B7-B01A-E922DD8A5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32" y="1180825"/>
            <a:ext cx="5657167" cy="28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3091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2625"/>
            <a:ext cx="11105271" cy="369332"/>
          </a:xfrm>
        </p:spPr>
        <p:txBody>
          <a:bodyPr/>
          <a:lstStyle/>
          <a:p>
            <a:r>
              <a:rPr lang="en-US" dirty="0"/>
              <a:t>Unique</a:t>
            </a:r>
            <a:r>
              <a:rPr lang="en-US" sz="2000" b="0" i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dirty="0"/>
              <a:t>Insights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7FE5E-4BD8-4DBA-AB24-B83423039DBF}"/>
              </a:ext>
            </a:extLst>
          </p:cNvPr>
          <p:cNvSpPr/>
          <p:nvPr/>
        </p:nvSpPr>
        <p:spPr>
          <a:xfrm>
            <a:off x="5777464" y="233995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2D050"/>
              </a:buClr>
              <a:buSzPts val="2400"/>
            </a:pPr>
            <a:r>
              <a:rPr lang="en-US" sz="1800" b="0" i="0" u="none" strike="noStrike" baseline="0" dirty="0">
                <a:latin typeface="CMSSBX10"/>
              </a:rPr>
              <a:t>African American Communities Vary across </a:t>
            </a:r>
            <a:r>
              <a:rPr lang="en-US" sz="1800" b="0" i="0" u="none" strike="noStrike" baseline="0" dirty="0" err="1">
                <a:latin typeface="CMSSBX10"/>
              </a:rPr>
              <a:t>Dierent</a:t>
            </a:r>
            <a:r>
              <a:rPr lang="en-US" sz="1800" b="0" i="0" u="none" strike="noStrike" baseline="0" dirty="0">
                <a:latin typeface="CMSSBX10"/>
              </a:rPr>
              <a:t> Geographies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8A0E7C0-1C6D-4B07-A3F2-C2F540246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1" y="4052945"/>
            <a:ext cx="5634717" cy="2825769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C07CF0F-BF03-4414-B5E9-6C049EF03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1" y="1215963"/>
            <a:ext cx="5634717" cy="28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33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677108"/>
          </a:xfrm>
        </p:spPr>
        <p:txBody>
          <a:bodyPr/>
          <a:lstStyle/>
          <a:p>
            <a:r>
              <a:rPr lang="en-US" dirty="0"/>
              <a:t>Project Area</a:t>
            </a:r>
            <a:br>
              <a:rPr lang="en-US" dirty="0"/>
            </a:b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5A422-9653-45A4-9BB3-66C5F25970AF}"/>
              </a:ext>
            </a:extLst>
          </p:cNvPr>
          <p:cNvSpPr/>
          <p:nvPr/>
        </p:nvSpPr>
        <p:spPr>
          <a:xfrm>
            <a:off x="6442456" y="244901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000" dirty="0">
                <a:latin typeface="Trebuchet MS"/>
                <a:ea typeface="Trebuchet MS"/>
                <a:cs typeface="Trebuchet MS"/>
                <a:sym typeface="Trebuchet MS"/>
              </a:rPr>
              <a:t>Counties in the continental USA</a:t>
            </a:r>
            <a:br>
              <a:rPr lang="en-US" sz="2000" dirty="0"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000" dirty="0">
                <a:latin typeface="Trebuchet MS"/>
                <a:ea typeface="Trebuchet MS"/>
                <a:cs typeface="Trebuchet MS"/>
                <a:sym typeface="Trebuchet MS"/>
              </a:rPr>
              <a:t>3,108 records (478 incomplete data)</a:t>
            </a:r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000" dirty="0">
                <a:latin typeface="Trebuchet MS"/>
                <a:ea typeface="Trebuchet MS"/>
                <a:cs typeface="Trebuchet MS"/>
                <a:sym typeface="Trebuchet MS"/>
              </a:rPr>
              <a:t>leaves 2,630 counties for the analysis </a:t>
            </a:r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CF8487-1CBC-4442-B089-E1EDFCD8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70401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207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26" y="646347"/>
            <a:ext cx="11105271" cy="369332"/>
          </a:xfrm>
        </p:spPr>
        <p:txBody>
          <a:bodyPr/>
          <a:lstStyle/>
          <a:p>
            <a:r>
              <a:rPr lang="en-US" dirty="0"/>
              <a:t>Interactive</a:t>
            </a:r>
            <a:r>
              <a:rPr lang="en-US" sz="2000" b="0" i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dirty="0"/>
              <a:t>Online</a:t>
            </a:r>
            <a:r>
              <a:rPr lang="en-US" sz="2000" b="0" i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dirty="0">
                <a:hlinkClick r:id="rId3"/>
              </a:rPr>
              <a:t>Dashboard</a:t>
            </a:r>
            <a:r>
              <a:rPr lang="en-US" sz="2000" b="0" i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7FE5E-4BD8-4DBA-AB24-B83423039DBF}"/>
              </a:ext>
            </a:extLst>
          </p:cNvPr>
          <p:cNvSpPr/>
          <p:nvPr/>
        </p:nvSpPr>
        <p:spPr>
          <a:xfrm>
            <a:off x="8229599" y="2013228"/>
            <a:ext cx="3792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dirty="0"/>
              <a:t>Identify vaccine impacts factors individually for each county</a:t>
            </a:r>
          </a:p>
          <a:p>
            <a:pPr lvl="0">
              <a:buClr>
                <a:srgbClr val="92D050"/>
              </a:buClr>
              <a:buSzPts val="2400"/>
            </a:pPr>
            <a:endParaRPr lang="en-US" dirty="0"/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dirty="0"/>
              <a:t>Results vary from county to county</a:t>
            </a:r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dirty="0"/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dirty="0"/>
              <a:t>Interactively search and select a county to show results</a:t>
            </a:r>
          </a:p>
          <a:p>
            <a:pPr lvl="0">
              <a:buClr>
                <a:srgbClr val="92D050"/>
              </a:buClr>
              <a:buSzPts val="2400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A3269-5242-48AB-B7C9-85966344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92" y="1805434"/>
            <a:ext cx="7050700" cy="37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757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677108"/>
          </a:xfrm>
        </p:spPr>
        <p:txBody>
          <a:bodyPr/>
          <a:lstStyle/>
          <a:p>
            <a:r>
              <a:rPr lang="en-US" dirty="0"/>
              <a:t>Project Workflow</a:t>
            </a:r>
            <a:br>
              <a:rPr lang="en-US" dirty="0"/>
            </a:b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FBFF59D-D31D-4F77-8399-3D147D93064F}"/>
              </a:ext>
            </a:extLst>
          </p:cNvPr>
          <p:cNvGraphicFramePr/>
          <p:nvPr/>
        </p:nvGraphicFramePr>
        <p:xfrm>
          <a:off x="354419" y="1648047"/>
          <a:ext cx="11483162" cy="383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04971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677108"/>
          </a:xfrm>
        </p:spPr>
        <p:txBody>
          <a:bodyPr/>
          <a:lstStyle/>
          <a:p>
            <a:r>
              <a:rPr lang="en-US" dirty="0"/>
              <a:t>Prepare Datasets in ArcGIS</a:t>
            </a:r>
            <a:br>
              <a:rPr lang="en-US" dirty="0"/>
            </a:b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5A422-9653-45A4-9BB3-66C5F25970AF}"/>
              </a:ext>
            </a:extLst>
          </p:cNvPr>
          <p:cNvSpPr/>
          <p:nvPr/>
        </p:nvSpPr>
        <p:spPr>
          <a:xfrm>
            <a:off x="5471460" y="0"/>
            <a:ext cx="6096000" cy="7817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dirty="0"/>
              <a:t>The vaccination data from </a:t>
            </a:r>
            <a:r>
              <a:rPr lang="en-US" dirty="0">
                <a:solidFill>
                  <a:schemeClr val="tx2"/>
                </a:solidFill>
              </a:rPr>
              <a:t>CDC</a:t>
            </a:r>
          </a:p>
          <a:p>
            <a:pPr marL="1371600" lvl="2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600" dirty="0"/>
              <a:t>% adults fully vaccinated against COVID-19 from November 2020 – September 2021</a:t>
            </a:r>
          </a:p>
          <a:p>
            <a:pPr lvl="0">
              <a:buClr>
                <a:srgbClr val="92D050"/>
              </a:buClr>
              <a:buSzPts val="2400"/>
            </a:pPr>
            <a:endParaRPr lang="en-US" sz="2000" dirty="0"/>
          </a:p>
          <a:p>
            <a:pPr marL="45720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dirty="0"/>
              <a:t>Texas county vaccination data from the </a:t>
            </a:r>
            <a:r>
              <a:rPr lang="en-US" dirty="0">
                <a:solidFill>
                  <a:schemeClr val="tx2"/>
                </a:solidFill>
              </a:rPr>
              <a:t>Texas Health and Human Services Agency</a:t>
            </a:r>
          </a:p>
          <a:p>
            <a:pPr marL="1371600" lvl="2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600" dirty="0"/>
              <a:t>% adults fully vaccinated against COVID-19 from November 2020 – September 2021</a:t>
            </a:r>
          </a:p>
          <a:p>
            <a:pPr marL="914400" lvl="1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sz="1600" dirty="0"/>
          </a:p>
          <a:p>
            <a:pPr>
              <a:buClr>
                <a:srgbClr val="92D050"/>
              </a:buClr>
              <a:buSzPts val="2400"/>
            </a:pPr>
            <a:endParaRPr lang="en-US" sz="2000" dirty="0"/>
          </a:p>
          <a:p>
            <a:pPr marL="45720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dirty="0"/>
              <a:t>Precinct-level US 2020 election results from the </a:t>
            </a:r>
            <a:r>
              <a:rPr lang="en-US" dirty="0">
                <a:solidFill>
                  <a:schemeClr val="tx2"/>
                </a:solidFill>
              </a:rPr>
              <a:t>New York Times</a:t>
            </a:r>
          </a:p>
          <a:p>
            <a:pPr marL="1371600" lvl="2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600" dirty="0"/>
              <a:t>Political affiliation: % of Republican votes in the 2020 presidential election</a:t>
            </a:r>
          </a:p>
          <a:p>
            <a:pPr marL="1371600" lvl="2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600" dirty="0" err="1"/>
              <a:t>GeoJSON</a:t>
            </a:r>
            <a:r>
              <a:rPr lang="en-US" sz="1600" dirty="0"/>
              <a:t> convert to features and aggregated to US county level using ArcGIS Geoprocessing tools</a:t>
            </a:r>
          </a:p>
          <a:p>
            <a:pPr marL="457200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800" dirty="0"/>
              <a:t>ArcGIS </a:t>
            </a:r>
            <a:r>
              <a:rPr lang="en-US" sz="1800" dirty="0" err="1"/>
              <a:t>GeoEnrichment</a:t>
            </a:r>
            <a:r>
              <a:rPr lang="en-US" sz="1800" dirty="0"/>
              <a:t> tools used to acquire additional Esri Demographics data</a:t>
            </a:r>
          </a:p>
          <a:p>
            <a:pPr marL="1371600" lvl="2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600" dirty="0"/>
              <a:t>Total Population and Population over 18 Years Old</a:t>
            </a:r>
          </a:p>
          <a:p>
            <a:pPr marL="1371600" lvl="2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600" dirty="0"/>
              <a:t>Race/Ethnicity: % of Asians, African Americans, and Hispanics.</a:t>
            </a:r>
          </a:p>
          <a:p>
            <a:pPr marL="1371600" lvl="2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600" dirty="0"/>
              <a:t>Age variables: % of younger population (20 to 25) and % of seniors (65+)</a:t>
            </a:r>
          </a:p>
          <a:p>
            <a:pPr marL="1371600" lvl="2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1600" dirty="0"/>
              <a:t>Income variable: % of Food Stamp Recipients</a:t>
            </a:r>
          </a:p>
          <a:p>
            <a:pPr marL="457200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sz="2000" dirty="0"/>
          </a:p>
          <a:p>
            <a:pPr marL="457200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sz="2000" dirty="0"/>
          </a:p>
          <a:p>
            <a:pPr lvl="0">
              <a:buClr>
                <a:srgbClr val="92D050"/>
              </a:buClr>
              <a:buSzPts val="2400"/>
            </a:pPr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464C2-20D5-4ABC-B314-D184601F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8" y="1646539"/>
            <a:ext cx="5799323" cy="586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034E9F-D7D4-4B21-8A07-8BCF4F7B4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63" y="2520137"/>
            <a:ext cx="1708921" cy="1102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7075B-A7CE-4B29-BC4A-0645BA0D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384" y="3269111"/>
            <a:ext cx="3249372" cy="1757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145461-013C-4193-8ECC-22B88B3F7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38" y="5212071"/>
            <a:ext cx="2399051" cy="13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015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677108"/>
          </a:xfrm>
        </p:spPr>
        <p:txBody>
          <a:bodyPr/>
          <a:lstStyle/>
          <a:p>
            <a:r>
              <a:rPr lang="en-US" dirty="0"/>
              <a:t>Prepare Datasets in ArcGIS </a:t>
            </a:r>
            <a:br>
              <a:rPr lang="en-US" dirty="0"/>
            </a:b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5A422-9653-45A4-9BB3-66C5F25970AF}"/>
              </a:ext>
            </a:extLst>
          </p:cNvPr>
          <p:cNvSpPr/>
          <p:nvPr/>
        </p:nvSpPr>
        <p:spPr>
          <a:xfrm>
            <a:off x="5610011" y="1808994"/>
            <a:ext cx="6096000" cy="32675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000" dirty="0"/>
              <a:t>CDC and Texas Health and Human Services data (CSV) is joined with US county boundary based on FIPS code</a:t>
            </a:r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endParaRPr lang="en-US" sz="2000" dirty="0"/>
          </a:p>
          <a:p>
            <a:pPr marL="457200" lvl="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000" dirty="0"/>
              <a:t>Precinct-level election data (</a:t>
            </a:r>
            <a:r>
              <a:rPr lang="en-US" sz="2000" dirty="0" err="1"/>
              <a:t>GeoJSON</a:t>
            </a:r>
            <a:r>
              <a:rPr lang="en-US" sz="2000" dirty="0"/>
              <a:t>) convert to features and aggregated to US county level</a:t>
            </a:r>
          </a:p>
          <a:p>
            <a:pPr lvl="0">
              <a:buClr>
                <a:srgbClr val="92D050"/>
              </a:buClr>
              <a:buSzPts val="2400"/>
            </a:pPr>
            <a:endParaRPr lang="en-US" sz="2000" dirty="0"/>
          </a:p>
          <a:p>
            <a:pPr marL="457200" indent="-457200"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000" dirty="0"/>
              <a:t>ArcGIS </a:t>
            </a:r>
            <a:r>
              <a:rPr lang="en-US" sz="2000" dirty="0" err="1"/>
              <a:t>GeoEnrichment</a:t>
            </a:r>
            <a:r>
              <a:rPr lang="en-US" sz="2000" dirty="0"/>
              <a:t> tools used to acquire additional Esri Demographics data</a:t>
            </a:r>
          </a:p>
          <a:p>
            <a:pPr lvl="1">
              <a:spcBef>
                <a:spcPts val="1000"/>
              </a:spcBef>
              <a:buSzPts val="1280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DFA6E-9D4F-434D-B6DE-1B7E1982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359" y="4732024"/>
            <a:ext cx="2687638" cy="202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EAC9B-1727-4F34-A4F2-A31CAB8AB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05" y="1312495"/>
            <a:ext cx="2545492" cy="3466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42DF1-1B0C-491B-82AC-B1DBED377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60" y="3098244"/>
            <a:ext cx="2399223" cy="32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54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677108"/>
          </a:xfrm>
        </p:spPr>
        <p:txBody>
          <a:bodyPr/>
          <a:lstStyle/>
          <a:p>
            <a:r>
              <a:rPr lang="en-US" dirty="0"/>
              <a:t>Project Workflow</a:t>
            </a:r>
            <a:br>
              <a:rPr lang="en-US" dirty="0"/>
            </a:br>
            <a:endParaRPr lang="en-US" sz="2000" b="0" i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339122-095B-46CB-84EE-66ABEF5D7914}"/>
              </a:ext>
            </a:extLst>
          </p:cNvPr>
          <p:cNvGrpSpPr/>
          <p:nvPr/>
        </p:nvGrpSpPr>
        <p:grpSpPr>
          <a:xfrm>
            <a:off x="359465" y="2905316"/>
            <a:ext cx="11473069" cy="1323815"/>
            <a:chOff x="359465" y="2905316"/>
            <a:chExt cx="11473069" cy="132381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B4307C-6463-40E5-B71E-AE10D950AB8C}"/>
                </a:ext>
              </a:extLst>
            </p:cNvPr>
            <p:cNvSpPr/>
            <p:nvPr/>
          </p:nvSpPr>
          <p:spPr>
            <a:xfrm>
              <a:off x="359465" y="290531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Prepare Datasets in ArcGIS 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20608B4-B7BD-441B-AE44-E13A5E66CBF9}"/>
                </a:ext>
              </a:extLst>
            </p:cNvPr>
            <p:cNvSpPr/>
            <p:nvPr/>
          </p:nvSpPr>
          <p:spPr>
            <a:xfrm>
              <a:off x="2786460" y="3293635"/>
              <a:ext cx="467748" cy="547177"/>
            </a:xfrm>
            <a:custGeom>
              <a:avLst/>
              <a:gdLst>
                <a:gd name="connsiteX0" fmla="*/ 0 w 467748"/>
                <a:gd name="connsiteY0" fmla="*/ 109435 h 547177"/>
                <a:gd name="connsiteX1" fmla="*/ 233874 w 467748"/>
                <a:gd name="connsiteY1" fmla="*/ 109435 h 547177"/>
                <a:gd name="connsiteX2" fmla="*/ 233874 w 467748"/>
                <a:gd name="connsiteY2" fmla="*/ 0 h 547177"/>
                <a:gd name="connsiteX3" fmla="*/ 467748 w 467748"/>
                <a:gd name="connsiteY3" fmla="*/ 273589 h 547177"/>
                <a:gd name="connsiteX4" fmla="*/ 233874 w 467748"/>
                <a:gd name="connsiteY4" fmla="*/ 547177 h 547177"/>
                <a:gd name="connsiteX5" fmla="*/ 233874 w 467748"/>
                <a:gd name="connsiteY5" fmla="*/ 437742 h 547177"/>
                <a:gd name="connsiteX6" fmla="*/ 0 w 467748"/>
                <a:gd name="connsiteY6" fmla="*/ 437742 h 547177"/>
                <a:gd name="connsiteX7" fmla="*/ 0 w 467748"/>
                <a:gd name="connsiteY7" fmla="*/ 109435 h 5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48" h="547177">
                  <a:moveTo>
                    <a:pt x="0" y="109435"/>
                  </a:moveTo>
                  <a:lnTo>
                    <a:pt x="233874" y="109435"/>
                  </a:lnTo>
                  <a:lnTo>
                    <a:pt x="233874" y="0"/>
                  </a:lnTo>
                  <a:lnTo>
                    <a:pt x="467748" y="273589"/>
                  </a:lnTo>
                  <a:lnTo>
                    <a:pt x="233874" y="547177"/>
                  </a:lnTo>
                  <a:lnTo>
                    <a:pt x="233874" y="437742"/>
                  </a:lnTo>
                  <a:lnTo>
                    <a:pt x="0" y="437742"/>
                  </a:lnTo>
                  <a:lnTo>
                    <a:pt x="0" y="1094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435" rIns="140324" bIns="10943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422B74-4D7A-4EDD-883B-5EC798A75839}"/>
                </a:ext>
              </a:extLst>
            </p:cNvPr>
            <p:cNvSpPr/>
            <p:nvPr/>
          </p:nvSpPr>
          <p:spPr>
            <a:xfrm>
              <a:off x="3448368" y="290531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u="none" kern="1200" dirty="0"/>
                <a:t>Train and Test the Random Forest Model </a:t>
              </a:r>
              <a:br>
                <a:rPr lang="en-US" sz="2000" b="0" i="0" u="none" kern="1200" dirty="0"/>
              </a:br>
              <a:r>
                <a:rPr lang="en-US" sz="2000" b="0" i="0" u="none" kern="1200" dirty="0"/>
                <a:t>in R</a:t>
              </a:r>
              <a:endParaRPr lang="en-US" sz="20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0CCE04-A409-4EC5-8CAD-8CC6D9C465C4}"/>
                </a:ext>
              </a:extLst>
            </p:cNvPr>
            <p:cNvSpPr/>
            <p:nvPr/>
          </p:nvSpPr>
          <p:spPr>
            <a:xfrm>
              <a:off x="5875364" y="3293635"/>
              <a:ext cx="467748" cy="547177"/>
            </a:xfrm>
            <a:custGeom>
              <a:avLst/>
              <a:gdLst>
                <a:gd name="connsiteX0" fmla="*/ 0 w 467748"/>
                <a:gd name="connsiteY0" fmla="*/ 109435 h 547177"/>
                <a:gd name="connsiteX1" fmla="*/ 233874 w 467748"/>
                <a:gd name="connsiteY1" fmla="*/ 109435 h 547177"/>
                <a:gd name="connsiteX2" fmla="*/ 233874 w 467748"/>
                <a:gd name="connsiteY2" fmla="*/ 0 h 547177"/>
                <a:gd name="connsiteX3" fmla="*/ 467748 w 467748"/>
                <a:gd name="connsiteY3" fmla="*/ 273589 h 547177"/>
                <a:gd name="connsiteX4" fmla="*/ 233874 w 467748"/>
                <a:gd name="connsiteY4" fmla="*/ 547177 h 547177"/>
                <a:gd name="connsiteX5" fmla="*/ 233874 w 467748"/>
                <a:gd name="connsiteY5" fmla="*/ 437742 h 547177"/>
                <a:gd name="connsiteX6" fmla="*/ 0 w 467748"/>
                <a:gd name="connsiteY6" fmla="*/ 437742 h 547177"/>
                <a:gd name="connsiteX7" fmla="*/ 0 w 467748"/>
                <a:gd name="connsiteY7" fmla="*/ 109435 h 5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48" h="547177">
                  <a:moveTo>
                    <a:pt x="0" y="109435"/>
                  </a:moveTo>
                  <a:lnTo>
                    <a:pt x="233874" y="109435"/>
                  </a:lnTo>
                  <a:lnTo>
                    <a:pt x="233874" y="0"/>
                  </a:lnTo>
                  <a:lnTo>
                    <a:pt x="467748" y="273589"/>
                  </a:lnTo>
                  <a:lnTo>
                    <a:pt x="233874" y="547177"/>
                  </a:lnTo>
                  <a:lnTo>
                    <a:pt x="233874" y="437742"/>
                  </a:lnTo>
                  <a:lnTo>
                    <a:pt x="0" y="437742"/>
                  </a:lnTo>
                  <a:lnTo>
                    <a:pt x="0" y="1094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435" rIns="140324" bIns="10943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68BA9F-325F-4B8E-A1DF-78D5B2D07313}"/>
                </a:ext>
              </a:extLst>
            </p:cNvPr>
            <p:cNvSpPr/>
            <p:nvPr/>
          </p:nvSpPr>
          <p:spPr>
            <a:xfrm>
              <a:off x="6537271" y="290531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u="none" kern="1200" dirty="0"/>
                <a:t>Quantify the impact of variables based on SHAP values</a:t>
              </a:r>
              <a:endParaRPr lang="en-US" sz="20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A87BA0-F18C-4141-BCFF-BB808F4B4951}"/>
                </a:ext>
              </a:extLst>
            </p:cNvPr>
            <p:cNvSpPr/>
            <p:nvPr/>
          </p:nvSpPr>
          <p:spPr>
            <a:xfrm>
              <a:off x="8964267" y="3293635"/>
              <a:ext cx="467748" cy="547177"/>
            </a:xfrm>
            <a:custGeom>
              <a:avLst/>
              <a:gdLst>
                <a:gd name="connsiteX0" fmla="*/ 0 w 467748"/>
                <a:gd name="connsiteY0" fmla="*/ 109435 h 547177"/>
                <a:gd name="connsiteX1" fmla="*/ 233874 w 467748"/>
                <a:gd name="connsiteY1" fmla="*/ 109435 h 547177"/>
                <a:gd name="connsiteX2" fmla="*/ 233874 w 467748"/>
                <a:gd name="connsiteY2" fmla="*/ 0 h 547177"/>
                <a:gd name="connsiteX3" fmla="*/ 467748 w 467748"/>
                <a:gd name="connsiteY3" fmla="*/ 273589 h 547177"/>
                <a:gd name="connsiteX4" fmla="*/ 233874 w 467748"/>
                <a:gd name="connsiteY4" fmla="*/ 547177 h 547177"/>
                <a:gd name="connsiteX5" fmla="*/ 233874 w 467748"/>
                <a:gd name="connsiteY5" fmla="*/ 437742 h 547177"/>
                <a:gd name="connsiteX6" fmla="*/ 0 w 467748"/>
                <a:gd name="connsiteY6" fmla="*/ 437742 h 547177"/>
                <a:gd name="connsiteX7" fmla="*/ 0 w 467748"/>
                <a:gd name="connsiteY7" fmla="*/ 109435 h 5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48" h="547177">
                  <a:moveTo>
                    <a:pt x="0" y="109435"/>
                  </a:moveTo>
                  <a:lnTo>
                    <a:pt x="233874" y="109435"/>
                  </a:lnTo>
                  <a:lnTo>
                    <a:pt x="233874" y="0"/>
                  </a:lnTo>
                  <a:lnTo>
                    <a:pt x="467748" y="273589"/>
                  </a:lnTo>
                  <a:lnTo>
                    <a:pt x="233874" y="547177"/>
                  </a:lnTo>
                  <a:lnTo>
                    <a:pt x="233874" y="437742"/>
                  </a:lnTo>
                  <a:lnTo>
                    <a:pt x="0" y="437742"/>
                  </a:lnTo>
                  <a:lnTo>
                    <a:pt x="0" y="1094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435" rIns="140324" bIns="10943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529815-D924-40DE-96D4-D9FC6DB6FDFC}"/>
                </a:ext>
              </a:extLst>
            </p:cNvPr>
            <p:cNvSpPr/>
            <p:nvPr/>
          </p:nvSpPr>
          <p:spPr>
            <a:xfrm>
              <a:off x="9626175" y="2905316"/>
              <a:ext cx="2206359" cy="1323815"/>
            </a:xfrm>
            <a:custGeom>
              <a:avLst/>
              <a:gdLst>
                <a:gd name="connsiteX0" fmla="*/ 0 w 2206359"/>
                <a:gd name="connsiteY0" fmla="*/ 132382 h 1323815"/>
                <a:gd name="connsiteX1" fmla="*/ 132382 w 2206359"/>
                <a:gd name="connsiteY1" fmla="*/ 0 h 1323815"/>
                <a:gd name="connsiteX2" fmla="*/ 2073978 w 2206359"/>
                <a:gd name="connsiteY2" fmla="*/ 0 h 1323815"/>
                <a:gd name="connsiteX3" fmla="*/ 2206360 w 2206359"/>
                <a:gd name="connsiteY3" fmla="*/ 132382 h 1323815"/>
                <a:gd name="connsiteX4" fmla="*/ 2206359 w 2206359"/>
                <a:gd name="connsiteY4" fmla="*/ 1191434 h 1323815"/>
                <a:gd name="connsiteX5" fmla="*/ 2073977 w 2206359"/>
                <a:gd name="connsiteY5" fmla="*/ 1323816 h 1323815"/>
                <a:gd name="connsiteX6" fmla="*/ 132382 w 2206359"/>
                <a:gd name="connsiteY6" fmla="*/ 1323815 h 1323815"/>
                <a:gd name="connsiteX7" fmla="*/ 0 w 2206359"/>
                <a:gd name="connsiteY7" fmla="*/ 1191433 h 1323815"/>
                <a:gd name="connsiteX8" fmla="*/ 0 w 2206359"/>
                <a:gd name="connsiteY8" fmla="*/ 132382 h 1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359" h="1323815">
                  <a:moveTo>
                    <a:pt x="0" y="132382"/>
                  </a:moveTo>
                  <a:cubicBezTo>
                    <a:pt x="0" y="59269"/>
                    <a:pt x="59269" y="0"/>
                    <a:pt x="132382" y="0"/>
                  </a:cubicBezTo>
                  <a:lnTo>
                    <a:pt x="2073978" y="0"/>
                  </a:lnTo>
                  <a:cubicBezTo>
                    <a:pt x="2147091" y="0"/>
                    <a:pt x="2206360" y="59269"/>
                    <a:pt x="2206360" y="132382"/>
                  </a:cubicBezTo>
                  <a:cubicBezTo>
                    <a:pt x="2206360" y="485399"/>
                    <a:pt x="2206359" y="838417"/>
                    <a:pt x="2206359" y="1191434"/>
                  </a:cubicBezTo>
                  <a:cubicBezTo>
                    <a:pt x="2206359" y="1264547"/>
                    <a:pt x="2147090" y="1323816"/>
                    <a:pt x="2073977" y="1323816"/>
                  </a:cubicBezTo>
                  <a:lnTo>
                    <a:pt x="132382" y="1323815"/>
                  </a:lnTo>
                  <a:cubicBezTo>
                    <a:pt x="59269" y="1323815"/>
                    <a:pt x="0" y="1264546"/>
                    <a:pt x="0" y="1191433"/>
                  </a:cubicBezTo>
                  <a:lnTo>
                    <a:pt x="0" y="132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73" tIns="114973" rIns="114973" bIns="1149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Share Results in Interactive Online Dashboard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30275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8E37-90AD-4594-B445-46ED4178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5901-3807-4EBC-919C-09B39764C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A Random Forest Model consist of many Decision Trees (2000 in our case)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A09A7-4855-4C5B-8D09-B56EABEC5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69253-CF1F-41DB-AC24-3A5CDD3B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03" y="2669344"/>
            <a:ext cx="7437597" cy="35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421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sri_Corporate_Template-Dark">
  <a:themeElements>
    <a:clrScheme name="Esri Branding Colors 2013_Blue Background 1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0E8FF"/>
      </a:hlink>
      <a:folHlink>
        <a:srgbClr val="81D0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31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ri_Corporate_Template-Dark" id="{62A57839-816C-DD40-89BF-1C32BC75980C}" vid="{B3749CB9-E79A-FB42-8D76-A7C3AB67D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7CCB09B909685840A5AA5DC537182835|810367359" UniqueId="13da4d23-1587-4cac-9dba-a207f9b2f19e">
      <p:Name>Auditing</p:Name>
      <p:Description>Audits user actions on documents and list items to the Audit Log.</p:Description>
      <p:CustomData>
        <Audit>
          <Update/>
          <View/>
        </Audit>
      </p:CustomData>
    </p:PolicyItem>
  </p:PolicyItems>
</p:Policy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B09B909685840A5AA5DC537182835" ma:contentTypeVersion="6" ma:contentTypeDescription="Create a new document." ma:contentTypeScope="" ma:versionID="74515a54bca02139da222085721357b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89ac7d328ad090443a1d2513f10f34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dlc_Exempt" ma:index="10" nillable="true" ma:displayName="Exempt from Policy" ma:hidden="true" ma:internalName="_dlc_Exemp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EED6C1C-A455-42E4-8CBE-649F5A75506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12F64FD-E61D-43DE-A84B-8FC0DA8FC26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1A338E5-2E37-4973-87E6-4C02B0B7F460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E559A846-F914-4753-A2DC-D33AFE44114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6859AF2-E75C-459B-8657-EEEA80BC815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5235559-86B9-428B-8DAF-8EE6262226D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940B40D-12DB-4BFA-BBB6-2269FD71FF9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E8787D6-C7B8-48EC-8C13-4069AE6320B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C4EB402-C456-4A26-8A92-B48606FF926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A70D44C-B768-49FE-A70F-C6199D3EE9A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D2D132B-596B-4D69-A43B-566EB6C10C0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A5DA3C3-46A0-47F8-855A-99C7684A98A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6B5FFB5-BF2F-45EA-BC75-C41726A8F25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EF0D8C03-B10D-4D20-AC38-CA6799A7A31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B8D7141-3508-4B4E-8051-37E3E4C09D1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6F15B81-7660-4E9F-B613-8AA4F84B6DA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05F88FE-324F-4FBE-89BB-9CEE04D6CAC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47732B9-9C1B-4723-B4AA-A21238C5DF4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4844715-80D4-4BDB-8DF0-52D9314E248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1E133DB-697E-4C10-B192-8899027B1EC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8.xml><?xml version="1.0" encoding="utf-8"?>
<ds:datastoreItem xmlns:ds="http://schemas.openxmlformats.org/officeDocument/2006/customXml" ds:itemID="{A2D97EB6-C9B5-45C6-85A6-D4FE6E1D985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672FF5B-1ADC-45B0-9698-61421F5761E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E253610-1BBE-4C16-A1DA-4D6F07A3A74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32008F3-64AC-45EB-A05B-F6120AE6229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0846DB9-88C0-41D7-ACE4-BEC3A7488A03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8DF8D07-6137-4D85-8010-4650942E033A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F6EFD530-1E3E-47B8-A55C-19EC63E3C655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A46DABE-45F1-4E65-A939-497CB70F357D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39A5E78-EC42-40DE-A05E-1C7FCA14031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4E2A01F-BEC1-4558-9AD1-A87ED70D910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9037CA3-5499-457D-8238-F29CBEBDF14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998905D7-FE59-48DE-A74A-5B0009B7827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C4AF463C-FA8B-436D-9853-3318650FDAB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E9F405B-FE7A-4AB8-9CB8-9A75FBA69A9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7E6AAC2-10E8-4F0C-BCC5-34BD332F8972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A1E471A-DB16-4174-9D85-6F159A344CD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DC677B7-6D9E-42B7-AD1F-75D1804EAF7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52E5095-9B98-4AF0-9861-BDC020ABBCFC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2A42D4B-0AAE-44C9-A2EF-48BDE1C5260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1AF0E3E5-C8A7-4C36-BEB8-B23D52779CD3}">
  <ds:schemaRefs>
    <ds:schemaRef ds:uri="office.server.policy"/>
  </ds:schemaRefs>
</ds:datastoreItem>
</file>

<file path=customXml/itemProps46.xml><?xml version="1.0" encoding="utf-8"?>
<ds:datastoreItem xmlns:ds="http://schemas.openxmlformats.org/officeDocument/2006/customXml" ds:itemID="{FDE85643-3216-4103-A1BD-63F5E1D42D7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FB58F897-2A4D-4309-8E20-83FD28E6FE2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29452FE-972E-43F8-B54C-969F4C69C00B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E4ACD9E-0233-451D-890D-5732E05DB57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617AF64-94DB-48BB-8BE2-3BCF6B12593F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E56F111-9E55-4604-91C2-8352AE933430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77C5B54-CA1C-4010-8D5D-ED406825EBB7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5F80E3B-5636-41B2-898D-5D17189605B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71658D62-F010-45F1-9326-EDC465FED48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096117C4-1661-4D3B-B9F6-BC19E0F3E90B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AE5A340C-916E-449C-AA30-CD41B151A0D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3102E66-5C5A-4AAF-9C94-24819091B61E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1BF2448-6CBA-44DB-9E22-BED59BA834D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3F5FE6F-FF86-471A-919E-6C74E366939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7684026F-E81F-4167-824A-3AA1BAEAE13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0302D17-5923-4CC0-9EB4-0E57930F5A8E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2FE51124-E413-4DA5-9E06-A6EB32D0C127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1405660-3103-44D7-9985-5EE4988A8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2.xml><?xml version="1.0" encoding="utf-8"?>
<ds:datastoreItem xmlns:ds="http://schemas.openxmlformats.org/officeDocument/2006/customXml" ds:itemID="{4ADFB689-BC87-4869-ADD0-8C3555150450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4ADFB73A-380D-41FC-8C37-7155886326F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C9ABD96-756D-41D3-909F-6F7B4C6B6E1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53220D22-8257-492D-8F60-ECE474D7C478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5B58CDD1-2BF6-415B-A256-DBBCC6A48D56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DB399249-DB96-4601-9BA5-97791613CF3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53D88A7-0F5E-41C5-A5C5-47DF37C594C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AB25B40B-929A-4CD0-B9AB-7142442027B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6EF6D11-DC4F-410C-A4BF-DF081B43259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28DCA66-548E-4424-83E1-09FFD45EE4B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147CA22-2BC4-4917-83D2-7CA4C34A80D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Widescreen</PresentationFormat>
  <Paragraphs>156</Paragraphs>
  <Slides>21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CMSSBX10</vt:lpstr>
      <vt:lpstr>Lucida Grande</vt:lpstr>
      <vt:lpstr>Arial</vt:lpstr>
      <vt:lpstr>Calibri</vt:lpstr>
      <vt:lpstr>Trebuchet MS</vt:lpstr>
      <vt:lpstr>Esri_Corporate_Template-Dark</vt:lpstr>
      <vt:lpstr>PowerPoint Presentation</vt:lpstr>
      <vt:lpstr>Project Goal </vt:lpstr>
      <vt:lpstr>Project Area </vt:lpstr>
      <vt:lpstr>Interactive Online Dashboard </vt:lpstr>
      <vt:lpstr>Project Workflow </vt:lpstr>
      <vt:lpstr>Prepare Datasets in ArcGIS </vt:lpstr>
      <vt:lpstr>Prepare Datasets in ArcGIS  </vt:lpstr>
      <vt:lpstr>Project Workflow </vt:lpstr>
      <vt:lpstr>Random Forest Model</vt:lpstr>
      <vt:lpstr>Random Forest Model</vt:lpstr>
      <vt:lpstr>OLS and Random Forest Regression Models</vt:lpstr>
      <vt:lpstr>PowerPoint Presentation</vt:lpstr>
      <vt:lpstr>Project Workflow </vt:lpstr>
      <vt:lpstr>SHAP Values: Random Forest is not a Black Box Model Anymore</vt:lpstr>
      <vt:lpstr>How are SHAP Values Calculated?</vt:lpstr>
      <vt:lpstr>SHAP Values for One County</vt:lpstr>
      <vt:lpstr>Shap Values for All Counties  by Impact factor</vt:lpstr>
      <vt:lpstr>More Resources</vt:lpstr>
      <vt:lpstr>Unique Insights</vt:lpstr>
      <vt:lpstr>Unique Insights</vt:lpstr>
      <vt:lpstr>Unique Insights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2020-11-09T21:43:19Z</dcterms:created>
  <dcterms:modified xsi:type="dcterms:W3CDTF">2022-02-28T07:18:46Z</dcterms:modified>
</cp:coreProperties>
</file>