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1" r:id="rId3"/>
    <p:sldId id="259" r:id="rId4"/>
    <p:sldId id="262" r:id="rId5"/>
    <p:sldId id="257"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265" autoAdjust="0"/>
  </p:normalViewPr>
  <p:slideViewPr>
    <p:cSldViewPr snapToGrid="0">
      <p:cViewPr varScale="1">
        <p:scale>
          <a:sx n="63" d="100"/>
          <a:sy n="63"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5D2F1-84A1-4226-964F-6849B3CC86CC}" type="datetimeFigureOut">
              <a:rPr lang="en-US" smtClean="0"/>
              <a:t>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0E68-BA01-4EBB-ACFE-D5F795C7B609}" type="slidenum">
              <a:rPr lang="en-US" smtClean="0"/>
              <a:t>‹#›</a:t>
            </a:fld>
            <a:endParaRPr lang="en-US"/>
          </a:p>
        </p:txBody>
      </p:sp>
    </p:spTree>
    <p:extLst>
      <p:ext uri="{BB962C8B-B14F-4D97-AF65-F5344CB8AC3E}">
        <p14:creationId xmlns:p14="http://schemas.microsoft.com/office/powerpoint/2010/main" val="3476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Upper-left image: </a:t>
            </a:r>
            <a:r>
              <a:rPr lang="en-US" sz="1200" b="0" i="0" kern="1200" dirty="0">
                <a:solidFill>
                  <a:schemeClr val="tx1"/>
                </a:solidFill>
                <a:effectLst/>
                <a:latin typeface="+mn-lt"/>
                <a:ea typeface="+mn-ea"/>
                <a:cs typeface="+mn-cs"/>
              </a:rPr>
              <a:t>Melchers, </a:t>
            </a:r>
            <a:r>
              <a:rPr lang="en-US" sz="1200" b="0" i="0" kern="1200" dirty="0" err="1">
                <a:solidFill>
                  <a:schemeClr val="tx1"/>
                </a:solidFill>
                <a:effectLst/>
                <a:latin typeface="+mn-lt"/>
                <a:ea typeface="+mn-ea"/>
                <a:cs typeface="+mn-cs"/>
              </a:rPr>
              <a:t>Gari</a:t>
            </a:r>
            <a:r>
              <a:rPr lang="en-US" sz="1200" b="0" i="0" kern="1200" dirty="0">
                <a:solidFill>
                  <a:schemeClr val="tx1"/>
                </a:solidFill>
                <a:effectLst/>
                <a:latin typeface="+mn-lt"/>
                <a:ea typeface="+mn-ea"/>
                <a:cs typeface="+mn-cs"/>
              </a:rPr>
              <a:t>, 1860-1932, artist, 1907; Library of Congress: https://www.loc.gov/resource/det.4a26152/</a:t>
            </a:r>
          </a:p>
          <a:p>
            <a:r>
              <a:rPr lang="en-US" sz="1200" b="0" i="0" kern="1200" dirty="0">
                <a:solidFill>
                  <a:schemeClr val="tx1"/>
                </a:solidFill>
                <a:effectLst/>
                <a:latin typeface="+mn-lt"/>
                <a:ea typeface="+mn-ea"/>
                <a:cs typeface="+mn-cs"/>
              </a:rPr>
              <a:t>Bottom-left image: “Indian Mother and Children in a Tent”, 1900; https://www.loc.gov/resource/ppmsc.02304/</a:t>
            </a:r>
          </a:p>
          <a:p>
            <a:r>
              <a:rPr lang="en-US" dirty="0"/>
              <a:t>Right-hand image: “Present-day mother and child”, 1937; Little Rock, Arkansas; https://www.loc.gov/resource/ppmsc.01036/</a:t>
            </a:r>
          </a:p>
          <a:p>
            <a:r>
              <a:rPr lang="en-US" dirty="0"/>
              <a:t>Center image – ideal baby wrappings demonstrated, from </a:t>
            </a:r>
            <a:r>
              <a:rPr lang="en-US" sz="1200" b="0" i="0" kern="1200" dirty="0" err="1">
                <a:solidFill>
                  <a:schemeClr val="tx1"/>
                </a:solidFill>
                <a:effectLst/>
                <a:latin typeface="+mn-lt"/>
                <a:ea typeface="+mn-ea"/>
                <a:cs typeface="+mn-cs"/>
              </a:rPr>
              <a:t>Visanska</a:t>
            </a:r>
            <a:r>
              <a:rPr lang="en-US" sz="1200" b="0" i="0" kern="1200" dirty="0">
                <a:solidFill>
                  <a:schemeClr val="tx1"/>
                </a:solidFill>
                <a:effectLst/>
                <a:latin typeface="+mn-lt"/>
                <a:ea typeface="+mn-ea"/>
                <a:cs typeface="+mn-cs"/>
              </a:rPr>
              <a:t>, S. A. (1917). </a:t>
            </a:r>
            <a:r>
              <a:rPr lang="en-US" sz="1200" b="0" i="1" kern="1200" dirty="0">
                <a:solidFill>
                  <a:schemeClr val="tx1"/>
                </a:solidFill>
                <a:effectLst/>
                <a:latin typeface="+mn-lt"/>
                <a:ea typeface="+mn-ea"/>
                <a:cs typeface="+mn-cs"/>
              </a:rPr>
              <a:t>Better babies; a guide to the practical care of the mother and young child.</a:t>
            </a:r>
            <a:r>
              <a:rPr lang="en-US" sz="1200" b="0" i="0" kern="1200" dirty="0">
                <a:solidFill>
                  <a:schemeClr val="tx1"/>
                </a:solidFill>
                <a:effectLst/>
                <a:latin typeface="+mn-lt"/>
                <a:ea typeface="+mn-ea"/>
                <a:cs typeface="+mn-cs"/>
              </a:rPr>
              <a:t> Atlanta, Ga.: Foote &amp; Davies company; accessed at Hathi Trust: https://hdl.handle.net/2027/loc.ark:/13960/t7sn1bn1x </a:t>
            </a:r>
            <a:endParaRPr lang="en-US" dirty="0"/>
          </a:p>
        </p:txBody>
      </p:sp>
      <p:sp>
        <p:nvSpPr>
          <p:cNvPr id="4" name="Slide Number Placeholder 3"/>
          <p:cNvSpPr>
            <a:spLocks noGrp="1"/>
          </p:cNvSpPr>
          <p:nvPr>
            <p:ph type="sldNum" sz="quarter" idx="5"/>
          </p:nvPr>
        </p:nvSpPr>
        <p:spPr/>
        <p:txBody>
          <a:bodyPr/>
          <a:lstStyle/>
          <a:p>
            <a:fld id="{E4600E68-BA01-4EBB-ACFE-D5F795C7B609}" type="slidenum">
              <a:rPr lang="en-US" smtClean="0"/>
              <a:t>1</a:t>
            </a:fld>
            <a:endParaRPr lang="en-US"/>
          </a:p>
        </p:txBody>
      </p:sp>
    </p:spTree>
    <p:extLst>
      <p:ext uri="{BB962C8B-B14F-4D97-AF65-F5344CB8AC3E}">
        <p14:creationId xmlns:p14="http://schemas.microsoft.com/office/powerpoint/2010/main" val="113023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https://www.cdc.gov/mmwr/preview/mmwrhtml/mm4838a2.htm</a:t>
            </a:r>
          </a:p>
        </p:txBody>
      </p:sp>
      <p:sp>
        <p:nvSpPr>
          <p:cNvPr id="4" name="Slide Number Placeholder 3"/>
          <p:cNvSpPr>
            <a:spLocks noGrp="1"/>
          </p:cNvSpPr>
          <p:nvPr>
            <p:ph type="sldNum" sz="quarter" idx="5"/>
          </p:nvPr>
        </p:nvSpPr>
        <p:spPr/>
        <p:txBody>
          <a:bodyPr/>
          <a:lstStyle/>
          <a:p>
            <a:fld id="{E4600E68-BA01-4EBB-ACFE-D5F795C7B609}" type="slidenum">
              <a:rPr lang="en-US" smtClean="0"/>
              <a:t>2</a:t>
            </a:fld>
            <a:endParaRPr lang="en-US"/>
          </a:p>
        </p:txBody>
      </p:sp>
    </p:spTree>
    <p:extLst>
      <p:ext uri="{BB962C8B-B14F-4D97-AF65-F5344CB8AC3E}">
        <p14:creationId xmlns:p14="http://schemas.microsoft.com/office/powerpoint/2010/main" val="76819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visualization by Molly Myers</a:t>
            </a:r>
          </a:p>
        </p:txBody>
      </p:sp>
      <p:sp>
        <p:nvSpPr>
          <p:cNvPr id="4" name="Slide Number Placeholder 3"/>
          <p:cNvSpPr>
            <a:spLocks noGrp="1"/>
          </p:cNvSpPr>
          <p:nvPr>
            <p:ph type="sldNum" sz="quarter" idx="5"/>
          </p:nvPr>
        </p:nvSpPr>
        <p:spPr/>
        <p:txBody>
          <a:bodyPr/>
          <a:lstStyle/>
          <a:p>
            <a:fld id="{E4600E68-BA01-4EBB-ACFE-D5F795C7B609}" type="slidenum">
              <a:rPr lang="en-US" smtClean="0"/>
              <a:t>3</a:t>
            </a:fld>
            <a:endParaRPr lang="en-US"/>
          </a:p>
        </p:txBody>
      </p:sp>
    </p:spTree>
    <p:extLst>
      <p:ext uri="{BB962C8B-B14F-4D97-AF65-F5344CB8AC3E}">
        <p14:creationId xmlns:p14="http://schemas.microsoft.com/office/powerpoint/2010/main" val="201038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chart: Eriksson, et al. 2017, R</a:t>
            </a:r>
            <a:r>
              <a:rPr lang="en-US" sz="1200" b="0" i="0" kern="1200" dirty="0">
                <a:solidFill>
                  <a:schemeClr val="tx1"/>
                </a:solidFill>
                <a:effectLst/>
                <a:latin typeface="+mn-lt"/>
                <a:ea typeface="+mn-ea"/>
                <a:cs typeface="+mn-cs"/>
              </a:rPr>
              <a:t>evising Infant Mortality Rates for the Early 20th Century United States, NBER Working Paper; https://www.nber.org/system/files/working_papers/w23263/w23263.pdf</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chart: https://www.brookings.edu/blog/social-mobility-memos/2016/10/21/6-charts-showing-race-gaps-within-the-american-middle-class/</a:t>
            </a:r>
          </a:p>
          <a:p>
            <a:endParaRPr lang="en-US" dirty="0"/>
          </a:p>
        </p:txBody>
      </p:sp>
      <p:sp>
        <p:nvSpPr>
          <p:cNvPr id="4" name="Slide Number Placeholder 3"/>
          <p:cNvSpPr>
            <a:spLocks noGrp="1"/>
          </p:cNvSpPr>
          <p:nvPr>
            <p:ph type="sldNum" sz="quarter" idx="5"/>
          </p:nvPr>
        </p:nvSpPr>
        <p:spPr/>
        <p:txBody>
          <a:bodyPr/>
          <a:lstStyle/>
          <a:p>
            <a:fld id="{E4600E68-BA01-4EBB-ACFE-D5F795C7B609}" type="slidenum">
              <a:rPr lang="en-US" smtClean="0"/>
              <a:t>4</a:t>
            </a:fld>
            <a:endParaRPr lang="en-US"/>
          </a:p>
        </p:txBody>
      </p:sp>
    </p:spTree>
    <p:extLst>
      <p:ext uri="{BB962C8B-B14F-4D97-AF65-F5344CB8AC3E}">
        <p14:creationId xmlns:p14="http://schemas.microsoft.com/office/powerpoint/2010/main" val="14805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1911, Dunbar, LA; Lewis Hine Collection; https://www.loc.gov/resource/nclc.00921/</a:t>
            </a:r>
          </a:p>
        </p:txBody>
      </p:sp>
      <p:sp>
        <p:nvSpPr>
          <p:cNvPr id="4" name="Slide Number Placeholder 3"/>
          <p:cNvSpPr>
            <a:spLocks noGrp="1"/>
          </p:cNvSpPr>
          <p:nvPr>
            <p:ph type="sldNum" sz="quarter" idx="5"/>
          </p:nvPr>
        </p:nvSpPr>
        <p:spPr/>
        <p:txBody>
          <a:bodyPr/>
          <a:lstStyle/>
          <a:p>
            <a:fld id="{E4600E68-BA01-4EBB-ACFE-D5F795C7B609}" type="slidenum">
              <a:rPr lang="en-US" smtClean="0"/>
              <a:t>5</a:t>
            </a:fld>
            <a:endParaRPr lang="en-US"/>
          </a:p>
        </p:txBody>
      </p:sp>
    </p:spTree>
    <p:extLst>
      <p:ext uri="{BB962C8B-B14F-4D97-AF65-F5344CB8AC3E}">
        <p14:creationId xmlns:p14="http://schemas.microsoft.com/office/powerpoint/2010/main" val="382241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A4020A-E639-4283-860D-2A2848A47C55}"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195440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4020A-E639-4283-860D-2A2848A47C55}"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203045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4020A-E639-4283-860D-2A2848A47C55}"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287726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4020A-E639-4283-860D-2A2848A47C55}"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96472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A4020A-E639-4283-860D-2A2848A47C55}"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334417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A4020A-E639-4283-860D-2A2848A47C55}"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317991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A4020A-E639-4283-860D-2A2848A47C55}"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72648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A4020A-E639-4283-860D-2A2848A47C55}"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63459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4020A-E639-4283-860D-2A2848A47C55}"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421997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A4020A-E639-4283-860D-2A2848A47C55}"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110132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A4020A-E639-4283-860D-2A2848A47C55}"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58ACC-8ED4-454B-B63C-35EF5E850307}" type="slidenum">
              <a:rPr lang="en-US" smtClean="0"/>
              <a:t>‹#›</a:t>
            </a:fld>
            <a:endParaRPr lang="en-US"/>
          </a:p>
        </p:txBody>
      </p:sp>
    </p:spTree>
    <p:extLst>
      <p:ext uri="{BB962C8B-B14F-4D97-AF65-F5344CB8AC3E}">
        <p14:creationId xmlns:p14="http://schemas.microsoft.com/office/powerpoint/2010/main" val="255542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4020A-E639-4283-860D-2A2848A47C55}" type="datetimeFigureOut">
              <a:rPr lang="en-US" smtClean="0"/>
              <a:t>2/26/2022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58ACC-8ED4-454B-B63C-35EF5E850307}" type="slidenum">
              <a:rPr lang="en-US" smtClean="0"/>
              <a:t>‹#›</a:t>
            </a:fld>
            <a:endParaRPr lang="en-US"/>
          </a:p>
        </p:txBody>
      </p:sp>
    </p:spTree>
    <p:extLst>
      <p:ext uri="{BB962C8B-B14F-4D97-AF65-F5344CB8AC3E}">
        <p14:creationId xmlns:p14="http://schemas.microsoft.com/office/powerpoint/2010/main" val="24193226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80AC-FF0D-4C42-85D2-540E6CFB24B7}"/>
              </a:ext>
            </a:extLst>
          </p:cNvPr>
          <p:cNvSpPr>
            <a:spLocks noGrp="1"/>
          </p:cNvSpPr>
          <p:nvPr>
            <p:ph type="ctrTitle"/>
          </p:nvPr>
        </p:nvSpPr>
        <p:spPr>
          <a:xfrm>
            <a:off x="2811430" y="273601"/>
            <a:ext cx="5509103" cy="2184398"/>
          </a:xfrm>
        </p:spPr>
        <p:txBody>
          <a:bodyPr>
            <a:normAutofit fontScale="90000"/>
          </a:bodyPr>
          <a:lstStyle/>
          <a:p>
            <a:r>
              <a:rPr lang="en-US" sz="4000" dirty="0">
                <a:solidFill>
                  <a:schemeClr val="accent4">
                    <a:lumMod val="60000"/>
                    <a:lumOff val="40000"/>
                  </a:schemeClr>
                </a:solidFill>
              </a:rPr>
              <a:t>Honoring Mothers and Babies: Respectful Historical Geographies of Maternal and Infant Mortality </a:t>
            </a:r>
          </a:p>
        </p:txBody>
      </p:sp>
      <p:sp>
        <p:nvSpPr>
          <p:cNvPr id="3" name="Subtitle 2">
            <a:extLst>
              <a:ext uri="{FF2B5EF4-FFF2-40B4-BE49-F238E27FC236}">
                <a16:creationId xmlns:a16="http://schemas.microsoft.com/office/drawing/2014/main" id="{77971907-804B-488C-B287-DFF192D92EFD}"/>
              </a:ext>
            </a:extLst>
          </p:cNvPr>
          <p:cNvSpPr>
            <a:spLocks noGrp="1"/>
          </p:cNvSpPr>
          <p:nvPr>
            <p:ph type="subTitle" idx="1"/>
          </p:nvPr>
        </p:nvSpPr>
        <p:spPr>
          <a:xfrm>
            <a:off x="6495794" y="5202238"/>
            <a:ext cx="5467606" cy="1655762"/>
          </a:xfrm>
        </p:spPr>
        <p:txBody>
          <a:bodyPr/>
          <a:lstStyle/>
          <a:p>
            <a:r>
              <a:rPr lang="en-US" sz="2800" dirty="0"/>
              <a:t>Meghan Cope</a:t>
            </a:r>
            <a:br>
              <a:rPr lang="en-US" dirty="0"/>
            </a:br>
            <a:r>
              <a:rPr lang="en-US" dirty="0"/>
              <a:t>Dept. of Geography &amp; Geosciences</a:t>
            </a:r>
            <a:br>
              <a:rPr lang="en-US" dirty="0"/>
            </a:br>
            <a:r>
              <a:rPr lang="en-US" dirty="0"/>
              <a:t>University of Vermont, USA</a:t>
            </a:r>
            <a:br>
              <a:rPr lang="en-US" dirty="0"/>
            </a:br>
            <a:r>
              <a:rPr lang="en-US" dirty="0"/>
              <a:t>@</a:t>
            </a:r>
            <a:r>
              <a:rPr lang="en-US" dirty="0" err="1"/>
              <a:t>geomeg</a:t>
            </a:r>
            <a:r>
              <a:rPr lang="en-US" dirty="0"/>
              <a:t>  mcope@uvm.edu </a:t>
            </a:r>
          </a:p>
        </p:txBody>
      </p:sp>
      <p:pic>
        <p:nvPicPr>
          <p:cNvPr id="4" name="Picture 3">
            <a:extLst>
              <a:ext uri="{FF2B5EF4-FFF2-40B4-BE49-F238E27FC236}">
                <a16:creationId xmlns:a16="http://schemas.microsoft.com/office/drawing/2014/main" id="{7FA62D05-434E-40C9-8E92-FCE157419C0E}"/>
              </a:ext>
            </a:extLst>
          </p:cNvPr>
          <p:cNvPicPr>
            <a:picLocks noChangeAspect="1"/>
          </p:cNvPicPr>
          <p:nvPr/>
        </p:nvPicPr>
        <p:blipFill rotWithShape="1">
          <a:blip r:embed="rId3"/>
          <a:srcRect l="32625" r="32141"/>
          <a:stretch/>
        </p:blipFill>
        <p:spPr>
          <a:xfrm>
            <a:off x="195075" y="273600"/>
            <a:ext cx="2010508" cy="2459035"/>
          </a:xfrm>
          <a:prstGeom prst="rect">
            <a:avLst/>
          </a:prstGeom>
        </p:spPr>
      </p:pic>
      <p:pic>
        <p:nvPicPr>
          <p:cNvPr id="5" name="Picture 4">
            <a:extLst>
              <a:ext uri="{FF2B5EF4-FFF2-40B4-BE49-F238E27FC236}">
                <a16:creationId xmlns:a16="http://schemas.microsoft.com/office/drawing/2014/main" id="{09ADA165-90A6-4864-AE3E-1DE0A6DCC8F3}"/>
              </a:ext>
            </a:extLst>
          </p:cNvPr>
          <p:cNvPicPr>
            <a:picLocks noChangeAspect="1"/>
          </p:cNvPicPr>
          <p:nvPr/>
        </p:nvPicPr>
        <p:blipFill rotWithShape="1">
          <a:blip r:embed="rId4"/>
          <a:srcRect l="31979" r="33163"/>
          <a:stretch/>
        </p:blipFill>
        <p:spPr>
          <a:xfrm>
            <a:off x="228600" y="2947194"/>
            <a:ext cx="3037022" cy="3754682"/>
          </a:xfrm>
          <a:prstGeom prst="rect">
            <a:avLst/>
          </a:prstGeom>
        </p:spPr>
      </p:pic>
      <p:pic>
        <p:nvPicPr>
          <p:cNvPr id="6" name="Picture 5">
            <a:extLst>
              <a:ext uri="{FF2B5EF4-FFF2-40B4-BE49-F238E27FC236}">
                <a16:creationId xmlns:a16="http://schemas.microsoft.com/office/drawing/2014/main" id="{6B97DACC-CE10-4063-B9CE-D83766C3EB48}"/>
              </a:ext>
            </a:extLst>
          </p:cNvPr>
          <p:cNvPicPr>
            <a:picLocks noChangeAspect="1"/>
          </p:cNvPicPr>
          <p:nvPr/>
        </p:nvPicPr>
        <p:blipFill rotWithShape="1">
          <a:blip r:embed="rId5"/>
          <a:srcRect l="32787" r="38165" b="879"/>
          <a:stretch/>
        </p:blipFill>
        <p:spPr>
          <a:xfrm>
            <a:off x="8603187" y="68628"/>
            <a:ext cx="3360213" cy="4941277"/>
          </a:xfrm>
          <a:prstGeom prst="rect">
            <a:avLst/>
          </a:prstGeom>
        </p:spPr>
      </p:pic>
      <p:pic>
        <p:nvPicPr>
          <p:cNvPr id="7" name="Picture 6">
            <a:extLst>
              <a:ext uri="{FF2B5EF4-FFF2-40B4-BE49-F238E27FC236}">
                <a16:creationId xmlns:a16="http://schemas.microsoft.com/office/drawing/2014/main" id="{82251043-D32F-4F74-A6E4-BB1D6CA1C1CE}"/>
              </a:ext>
            </a:extLst>
          </p:cNvPr>
          <p:cNvPicPr>
            <a:picLocks noChangeAspect="1"/>
          </p:cNvPicPr>
          <p:nvPr/>
        </p:nvPicPr>
        <p:blipFill rotWithShape="1">
          <a:blip r:embed="rId6"/>
          <a:srcRect l="34870" t="35841" r="20776" b="21026"/>
          <a:stretch/>
        </p:blipFill>
        <p:spPr>
          <a:xfrm>
            <a:off x="4619792" y="2519310"/>
            <a:ext cx="2262104" cy="3328237"/>
          </a:xfrm>
          <a:prstGeom prst="rect">
            <a:avLst/>
          </a:prstGeom>
          <a:ln>
            <a:noFill/>
          </a:ln>
          <a:effectLst>
            <a:softEdge rad="112500"/>
          </a:effectLst>
        </p:spPr>
      </p:pic>
    </p:spTree>
    <p:extLst>
      <p:ext uri="{BB962C8B-B14F-4D97-AF65-F5344CB8AC3E}">
        <p14:creationId xmlns:p14="http://schemas.microsoft.com/office/powerpoint/2010/main" val="226659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0D6F-3FFA-4584-B0C9-BD5F5FAA6632}"/>
              </a:ext>
            </a:extLst>
          </p:cNvPr>
          <p:cNvSpPr>
            <a:spLocks noGrp="1"/>
          </p:cNvSpPr>
          <p:nvPr>
            <p:ph type="title"/>
          </p:nvPr>
        </p:nvSpPr>
        <p:spPr>
          <a:xfrm>
            <a:off x="169985" y="79619"/>
            <a:ext cx="10515600" cy="1325563"/>
          </a:xfrm>
        </p:spPr>
        <p:txBody>
          <a:bodyPr/>
          <a:lstStyle/>
          <a:p>
            <a:r>
              <a:rPr lang="en-US" dirty="0"/>
              <a:t>Some data…</a:t>
            </a:r>
          </a:p>
        </p:txBody>
      </p:sp>
      <p:pic>
        <p:nvPicPr>
          <p:cNvPr id="5" name="Picture 4">
            <a:extLst>
              <a:ext uri="{FF2B5EF4-FFF2-40B4-BE49-F238E27FC236}">
                <a16:creationId xmlns:a16="http://schemas.microsoft.com/office/drawing/2014/main" id="{214AF871-240C-4D57-AF44-8AE5DC2A7162}"/>
              </a:ext>
            </a:extLst>
          </p:cNvPr>
          <p:cNvPicPr>
            <a:picLocks noChangeAspect="1"/>
          </p:cNvPicPr>
          <p:nvPr/>
        </p:nvPicPr>
        <p:blipFill>
          <a:blip r:embed="rId3"/>
          <a:stretch>
            <a:fillRect/>
          </a:stretch>
        </p:blipFill>
        <p:spPr>
          <a:xfrm>
            <a:off x="169984" y="1431855"/>
            <a:ext cx="5263661" cy="3994289"/>
          </a:xfrm>
          <a:prstGeom prst="rect">
            <a:avLst/>
          </a:prstGeom>
        </p:spPr>
      </p:pic>
      <p:pic>
        <p:nvPicPr>
          <p:cNvPr id="6" name="Picture 5">
            <a:extLst>
              <a:ext uri="{FF2B5EF4-FFF2-40B4-BE49-F238E27FC236}">
                <a16:creationId xmlns:a16="http://schemas.microsoft.com/office/drawing/2014/main" id="{3E536548-E0FB-4296-A3ED-C07265C8BB9B}"/>
              </a:ext>
            </a:extLst>
          </p:cNvPr>
          <p:cNvPicPr>
            <a:picLocks noChangeAspect="1"/>
          </p:cNvPicPr>
          <p:nvPr/>
        </p:nvPicPr>
        <p:blipFill>
          <a:blip r:embed="rId4"/>
          <a:stretch>
            <a:fillRect/>
          </a:stretch>
        </p:blipFill>
        <p:spPr>
          <a:xfrm>
            <a:off x="5908431" y="1383115"/>
            <a:ext cx="6113584" cy="4091768"/>
          </a:xfrm>
          <a:prstGeom prst="rect">
            <a:avLst/>
          </a:prstGeom>
        </p:spPr>
      </p:pic>
    </p:spTree>
    <p:extLst>
      <p:ext uri="{BB962C8B-B14F-4D97-AF65-F5344CB8AC3E}">
        <p14:creationId xmlns:p14="http://schemas.microsoft.com/office/powerpoint/2010/main" val="336649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F7CB-0128-46C4-994B-C9B73EEE6A1B}"/>
              </a:ext>
            </a:extLst>
          </p:cNvPr>
          <p:cNvSpPr>
            <a:spLocks noGrp="1"/>
          </p:cNvSpPr>
          <p:nvPr>
            <p:ph type="title"/>
          </p:nvPr>
        </p:nvSpPr>
        <p:spPr>
          <a:xfrm>
            <a:off x="133663" y="101983"/>
            <a:ext cx="10515600" cy="605369"/>
          </a:xfrm>
        </p:spPr>
        <p:txBody>
          <a:bodyPr>
            <a:normAutofit fontScale="90000"/>
          </a:bodyPr>
          <a:lstStyle/>
          <a:p>
            <a:r>
              <a:rPr lang="en-US" dirty="0"/>
              <a:t>IMR and Maternal mortality by race and state</a:t>
            </a:r>
          </a:p>
        </p:txBody>
      </p:sp>
      <p:sp>
        <p:nvSpPr>
          <p:cNvPr id="5" name="TextBox 4">
            <a:extLst>
              <a:ext uri="{FF2B5EF4-FFF2-40B4-BE49-F238E27FC236}">
                <a16:creationId xmlns:a16="http://schemas.microsoft.com/office/drawing/2014/main" id="{DC7F113B-23B8-48BB-A6CD-B21392BF5551}"/>
              </a:ext>
            </a:extLst>
          </p:cNvPr>
          <p:cNvSpPr txBox="1"/>
          <p:nvPr/>
        </p:nvSpPr>
        <p:spPr>
          <a:xfrm>
            <a:off x="9258664" y="3039436"/>
            <a:ext cx="2933336" cy="1477328"/>
          </a:xfrm>
          <a:prstGeom prst="rect">
            <a:avLst/>
          </a:prstGeom>
          <a:noFill/>
        </p:spPr>
        <p:txBody>
          <a:bodyPr wrap="square" rtlCol="0">
            <a:spAutoFit/>
          </a:bodyPr>
          <a:lstStyle/>
          <a:p>
            <a:r>
              <a:rPr lang="en-US" dirty="0"/>
              <a:t>Source: Tandy, Elizabeth, 1937, “Infant and Maternal Mortality Among Negroes”, Washington, DC: Children’s Bureau, US Dept. of Labor.</a:t>
            </a:r>
          </a:p>
        </p:txBody>
      </p:sp>
      <p:pic>
        <p:nvPicPr>
          <p:cNvPr id="6" name="Picture 5">
            <a:extLst>
              <a:ext uri="{FF2B5EF4-FFF2-40B4-BE49-F238E27FC236}">
                <a16:creationId xmlns:a16="http://schemas.microsoft.com/office/drawing/2014/main" id="{175B474E-2AA4-42A7-BDB9-00FAED8310C0}"/>
              </a:ext>
            </a:extLst>
          </p:cNvPr>
          <p:cNvPicPr>
            <a:picLocks noChangeAspect="1"/>
          </p:cNvPicPr>
          <p:nvPr/>
        </p:nvPicPr>
        <p:blipFill>
          <a:blip r:embed="rId3"/>
          <a:stretch>
            <a:fillRect/>
          </a:stretch>
        </p:blipFill>
        <p:spPr>
          <a:xfrm>
            <a:off x="271272" y="932596"/>
            <a:ext cx="4300728" cy="5730828"/>
          </a:xfrm>
          <a:prstGeom prst="rect">
            <a:avLst/>
          </a:prstGeom>
        </p:spPr>
      </p:pic>
      <p:pic>
        <p:nvPicPr>
          <p:cNvPr id="7" name="Picture 6">
            <a:extLst>
              <a:ext uri="{FF2B5EF4-FFF2-40B4-BE49-F238E27FC236}">
                <a16:creationId xmlns:a16="http://schemas.microsoft.com/office/drawing/2014/main" id="{7ACA09AA-BC6E-461A-BDB2-62A8FC79D8C9}"/>
              </a:ext>
            </a:extLst>
          </p:cNvPr>
          <p:cNvPicPr>
            <a:picLocks noChangeAspect="1"/>
          </p:cNvPicPr>
          <p:nvPr/>
        </p:nvPicPr>
        <p:blipFill>
          <a:blip r:embed="rId4"/>
          <a:stretch>
            <a:fillRect/>
          </a:stretch>
        </p:blipFill>
        <p:spPr>
          <a:xfrm>
            <a:off x="5009459" y="932596"/>
            <a:ext cx="3951661" cy="5738689"/>
          </a:xfrm>
          <a:prstGeom prst="rect">
            <a:avLst/>
          </a:prstGeom>
        </p:spPr>
      </p:pic>
    </p:spTree>
    <p:extLst>
      <p:ext uri="{BB962C8B-B14F-4D97-AF65-F5344CB8AC3E}">
        <p14:creationId xmlns:p14="http://schemas.microsoft.com/office/powerpoint/2010/main" val="161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92B0-946E-45C3-A69C-F7B477D8FA33}"/>
              </a:ext>
            </a:extLst>
          </p:cNvPr>
          <p:cNvSpPr>
            <a:spLocks noGrp="1"/>
          </p:cNvSpPr>
          <p:nvPr>
            <p:ph type="title"/>
          </p:nvPr>
        </p:nvSpPr>
        <p:spPr>
          <a:xfrm>
            <a:off x="134814" y="18256"/>
            <a:ext cx="11629293" cy="1122906"/>
          </a:xfrm>
        </p:spPr>
        <p:txBody>
          <a:bodyPr/>
          <a:lstStyle/>
          <a:p>
            <a:r>
              <a:rPr lang="en-US" dirty="0"/>
              <a:t>Severe racial gaps, even in corrected estimates…</a:t>
            </a:r>
          </a:p>
        </p:txBody>
      </p:sp>
      <p:sp>
        <p:nvSpPr>
          <p:cNvPr id="3" name="Content Placeholder 2">
            <a:extLst>
              <a:ext uri="{FF2B5EF4-FFF2-40B4-BE49-F238E27FC236}">
                <a16:creationId xmlns:a16="http://schemas.microsoft.com/office/drawing/2014/main" id="{4FFE5725-C210-4710-84CB-9F226F68DA5A}"/>
              </a:ext>
            </a:extLst>
          </p:cNvPr>
          <p:cNvSpPr>
            <a:spLocks noGrp="1"/>
          </p:cNvSpPr>
          <p:nvPr>
            <p:ph idx="1"/>
          </p:nvPr>
        </p:nvSpPr>
        <p:spPr>
          <a:xfrm>
            <a:off x="6244179" y="1373665"/>
            <a:ext cx="5519928" cy="2856103"/>
          </a:xfrm>
        </p:spPr>
        <p:txBody>
          <a:bodyPr/>
          <a:lstStyle/>
          <a:p>
            <a:pPr marL="0" indent="0">
              <a:buNone/>
            </a:pPr>
            <a:r>
              <a:rPr lang="en-US" dirty="0"/>
              <a:t>… that have not diminished.</a:t>
            </a:r>
          </a:p>
        </p:txBody>
      </p:sp>
      <p:pic>
        <p:nvPicPr>
          <p:cNvPr id="4" name="Picture 3">
            <a:extLst>
              <a:ext uri="{FF2B5EF4-FFF2-40B4-BE49-F238E27FC236}">
                <a16:creationId xmlns:a16="http://schemas.microsoft.com/office/drawing/2014/main" id="{B67E1DFC-9E2B-4116-A346-67BFF13D5FF0}"/>
              </a:ext>
            </a:extLst>
          </p:cNvPr>
          <p:cNvPicPr>
            <a:picLocks noChangeAspect="1"/>
          </p:cNvPicPr>
          <p:nvPr/>
        </p:nvPicPr>
        <p:blipFill>
          <a:blip r:embed="rId3"/>
          <a:stretch>
            <a:fillRect/>
          </a:stretch>
        </p:blipFill>
        <p:spPr>
          <a:xfrm>
            <a:off x="285031" y="1373665"/>
            <a:ext cx="5237945" cy="3812500"/>
          </a:xfrm>
          <a:prstGeom prst="rect">
            <a:avLst/>
          </a:prstGeom>
        </p:spPr>
      </p:pic>
      <p:pic>
        <p:nvPicPr>
          <p:cNvPr id="6" name="Picture 5">
            <a:extLst>
              <a:ext uri="{FF2B5EF4-FFF2-40B4-BE49-F238E27FC236}">
                <a16:creationId xmlns:a16="http://schemas.microsoft.com/office/drawing/2014/main" id="{051D2CAD-383E-4FFA-9D77-FF204316067E}"/>
              </a:ext>
            </a:extLst>
          </p:cNvPr>
          <p:cNvPicPr>
            <a:picLocks noChangeAspect="1"/>
          </p:cNvPicPr>
          <p:nvPr/>
        </p:nvPicPr>
        <p:blipFill>
          <a:blip r:embed="rId4"/>
          <a:stretch>
            <a:fillRect/>
          </a:stretch>
        </p:blipFill>
        <p:spPr>
          <a:xfrm>
            <a:off x="6096000" y="2152911"/>
            <a:ext cx="5668107" cy="4081036"/>
          </a:xfrm>
          <a:prstGeom prst="rect">
            <a:avLst/>
          </a:prstGeom>
        </p:spPr>
      </p:pic>
    </p:spTree>
    <p:extLst>
      <p:ext uri="{BB962C8B-B14F-4D97-AF65-F5344CB8AC3E}">
        <p14:creationId xmlns:p14="http://schemas.microsoft.com/office/powerpoint/2010/main" val="15388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F19B-2EF5-405E-90B4-C9B3D15F6910}"/>
              </a:ext>
            </a:extLst>
          </p:cNvPr>
          <p:cNvSpPr>
            <a:spLocks noGrp="1"/>
          </p:cNvSpPr>
          <p:nvPr>
            <p:ph type="title"/>
          </p:nvPr>
        </p:nvSpPr>
        <p:spPr>
          <a:xfrm>
            <a:off x="118672" y="71776"/>
            <a:ext cx="6177197" cy="737693"/>
          </a:xfrm>
        </p:spPr>
        <p:txBody>
          <a:bodyPr/>
          <a:lstStyle/>
          <a:p>
            <a:r>
              <a:rPr lang="en-US" dirty="0"/>
              <a:t>Observers at the time…</a:t>
            </a:r>
          </a:p>
        </p:txBody>
      </p:sp>
      <p:sp>
        <p:nvSpPr>
          <p:cNvPr id="3" name="Content Placeholder 2">
            <a:extLst>
              <a:ext uri="{FF2B5EF4-FFF2-40B4-BE49-F238E27FC236}">
                <a16:creationId xmlns:a16="http://schemas.microsoft.com/office/drawing/2014/main" id="{89016EC1-F1A3-4399-9209-24A8585A8272}"/>
              </a:ext>
            </a:extLst>
          </p:cNvPr>
          <p:cNvSpPr>
            <a:spLocks noGrp="1"/>
          </p:cNvSpPr>
          <p:nvPr>
            <p:ph sz="half" idx="1"/>
          </p:nvPr>
        </p:nvSpPr>
        <p:spPr>
          <a:xfrm>
            <a:off x="194872" y="917654"/>
            <a:ext cx="6177196" cy="4351338"/>
          </a:xfrm>
        </p:spPr>
        <p:txBody>
          <a:bodyPr>
            <a:noAutofit/>
          </a:bodyPr>
          <a:lstStyle/>
          <a:p>
            <a:pPr marL="0" indent="0">
              <a:buNone/>
            </a:pPr>
            <a:r>
              <a:rPr lang="en-US" sz="2400" dirty="0"/>
              <a:t>“The high infant mortality rate for children of newer immigrants, illiterates, and those who cannot speak English is perhaps affected by the fact that they are at the same time generally of the </a:t>
            </a:r>
            <a:r>
              <a:rPr lang="en-US" sz="2400" dirty="0">
                <a:solidFill>
                  <a:schemeClr val="accent4"/>
                </a:solidFill>
              </a:rPr>
              <a:t>poorest families and are housed in the most insanitary and unhealthful part of the city</a:t>
            </a:r>
            <a:r>
              <a:rPr lang="en-US" sz="2400" dirty="0"/>
              <a:t>” (Duke, 1915; Children’s Bureau investigation of Johnstown, PA)</a:t>
            </a:r>
          </a:p>
        </p:txBody>
      </p:sp>
      <p:sp>
        <p:nvSpPr>
          <p:cNvPr id="4" name="Content Placeholder 3">
            <a:extLst>
              <a:ext uri="{FF2B5EF4-FFF2-40B4-BE49-F238E27FC236}">
                <a16:creationId xmlns:a16="http://schemas.microsoft.com/office/drawing/2014/main" id="{D05B62CF-7614-489F-ADED-5A84AEF840F1}"/>
              </a:ext>
            </a:extLst>
          </p:cNvPr>
          <p:cNvSpPr>
            <a:spLocks noGrp="1"/>
          </p:cNvSpPr>
          <p:nvPr>
            <p:ph sz="half" idx="2"/>
          </p:nvPr>
        </p:nvSpPr>
        <p:spPr>
          <a:xfrm>
            <a:off x="7075356" y="236667"/>
            <a:ext cx="4653197" cy="6074191"/>
          </a:xfrm>
        </p:spPr>
        <p:txBody>
          <a:bodyPr>
            <a:normAutofit fontScale="92500" lnSpcReduction="20000"/>
          </a:bodyPr>
          <a:lstStyle/>
          <a:p>
            <a:pPr marL="0" indent="0">
              <a:buNone/>
            </a:pPr>
            <a:r>
              <a:rPr lang="en-US" dirty="0"/>
              <a:t>“It is difficult for the careful student of this problem to avoid the conclusion that the real underlying factor of infant mortality and the chief consideration in the health and welfare of babies is </a:t>
            </a:r>
            <a:r>
              <a:rPr lang="en-US" dirty="0">
                <a:solidFill>
                  <a:schemeClr val="accent4"/>
                </a:solidFill>
              </a:rPr>
              <a:t>the strength, character, health, and intelligence of the mother.</a:t>
            </a:r>
            <a:r>
              <a:rPr lang="en-US" dirty="0"/>
              <a:t>” … [infant mortality is] the result not of poverty, or the cleanly or sanitary condition of the home, or even of the physical strength of the parents, but of the </a:t>
            </a:r>
            <a:r>
              <a:rPr lang="en-US" dirty="0">
                <a:solidFill>
                  <a:schemeClr val="accent4"/>
                </a:solidFill>
              </a:rPr>
              <a:t>amount of intelligent attention and care which the mother bestows upon her baby</a:t>
            </a:r>
            <a:r>
              <a:rPr lang="en-US" dirty="0"/>
              <a:t>” (Hibbs, 1916, “The Mother and Infant Mortality”, American Statistical Society, pp 58-59)</a:t>
            </a:r>
          </a:p>
          <a:p>
            <a:endParaRPr lang="en-US" dirty="0"/>
          </a:p>
        </p:txBody>
      </p:sp>
      <p:pic>
        <p:nvPicPr>
          <p:cNvPr id="5" name="Picture 4">
            <a:extLst>
              <a:ext uri="{FF2B5EF4-FFF2-40B4-BE49-F238E27FC236}">
                <a16:creationId xmlns:a16="http://schemas.microsoft.com/office/drawing/2014/main" id="{4BDA98C1-FF32-4D95-B816-4784693B4357}"/>
              </a:ext>
            </a:extLst>
          </p:cNvPr>
          <p:cNvPicPr>
            <a:picLocks noChangeAspect="1"/>
          </p:cNvPicPr>
          <p:nvPr/>
        </p:nvPicPr>
        <p:blipFill rotWithShape="1">
          <a:blip r:embed="rId3"/>
          <a:srcRect l="24596" t="2601" r="23541"/>
          <a:stretch/>
        </p:blipFill>
        <p:spPr>
          <a:xfrm>
            <a:off x="1403011" y="3702466"/>
            <a:ext cx="4174398" cy="3083758"/>
          </a:xfrm>
          <a:prstGeom prst="rect">
            <a:avLst/>
          </a:prstGeom>
        </p:spPr>
      </p:pic>
    </p:spTree>
    <p:extLst>
      <p:ext uri="{BB962C8B-B14F-4D97-AF65-F5344CB8AC3E}">
        <p14:creationId xmlns:p14="http://schemas.microsoft.com/office/powerpoint/2010/main" val="30184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9F06-BB57-48FA-B745-DB398B0CADF5}"/>
              </a:ext>
            </a:extLst>
          </p:cNvPr>
          <p:cNvSpPr>
            <a:spLocks noGrp="1"/>
          </p:cNvSpPr>
          <p:nvPr>
            <p:ph type="title"/>
          </p:nvPr>
        </p:nvSpPr>
        <p:spPr>
          <a:xfrm>
            <a:off x="283564" y="260193"/>
            <a:ext cx="10515600" cy="1325563"/>
          </a:xfrm>
        </p:spPr>
        <p:txBody>
          <a:bodyPr/>
          <a:lstStyle/>
          <a:p>
            <a:r>
              <a:rPr lang="en-US" dirty="0"/>
              <a:t>Great-grandmothers</a:t>
            </a:r>
          </a:p>
        </p:txBody>
      </p:sp>
      <p:sp>
        <p:nvSpPr>
          <p:cNvPr id="3" name="Content Placeholder 2">
            <a:extLst>
              <a:ext uri="{FF2B5EF4-FFF2-40B4-BE49-F238E27FC236}">
                <a16:creationId xmlns:a16="http://schemas.microsoft.com/office/drawing/2014/main" id="{943291E0-BD98-4C94-A52A-C7E003B5D037}"/>
              </a:ext>
            </a:extLst>
          </p:cNvPr>
          <p:cNvSpPr>
            <a:spLocks noGrp="1"/>
          </p:cNvSpPr>
          <p:nvPr>
            <p:ph idx="1"/>
          </p:nvPr>
        </p:nvSpPr>
        <p:spPr>
          <a:xfrm>
            <a:off x="6096000" y="344251"/>
            <a:ext cx="2064482" cy="2483008"/>
          </a:xfrm>
        </p:spPr>
        <p:txBody>
          <a:bodyPr/>
          <a:lstStyle/>
          <a:p>
            <a:pPr marL="0" indent="0">
              <a:buNone/>
            </a:pPr>
            <a:r>
              <a:rPr lang="en-US" dirty="0"/>
              <a:t>Sadie</a:t>
            </a:r>
          </a:p>
          <a:p>
            <a:pPr marL="0" indent="0">
              <a:buNone/>
            </a:pPr>
            <a:r>
              <a:rPr lang="en-US" dirty="0">
                <a:solidFill>
                  <a:schemeClr val="accent4"/>
                </a:solidFill>
              </a:rPr>
              <a:t>Mazola</a:t>
            </a:r>
          </a:p>
          <a:p>
            <a:pPr marL="0" indent="0">
              <a:buNone/>
            </a:pPr>
            <a:r>
              <a:rPr lang="en-US" dirty="0"/>
              <a:t>Gladys</a:t>
            </a:r>
          </a:p>
          <a:p>
            <a:pPr marL="0" indent="0">
              <a:buNone/>
            </a:pPr>
            <a:r>
              <a:rPr lang="en-US" dirty="0"/>
              <a:t>Catherine</a:t>
            </a:r>
          </a:p>
        </p:txBody>
      </p:sp>
      <p:pic>
        <p:nvPicPr>
          <p:cNvPr id="6" name="Picture 5">
            <a:extLst>
              <a:ext uri="{FF2B5EF4-FFF2-40B4-BE49-F238E27FC236}">
                <a16:creationId xmlns:a16="http://schemas.microsoft.com/office/drawing/2014/main" id="{56FE80D2-6547-4C9F-8BFE-BAE102E38866}"/>
              </a:ext>
            </a:extLst>
          </p:cNvPr>
          <p:cNvPicPr>
            <a:picLocks noChangeAspect="1"/>
          </p:cNvPicPr>
          <p:nvPr/>
        </p:nvPicPr>
        <p:blipFill rotWithShape="1">
          <a:blip r:embed="rId2">
            <a:extLst>
              <a:ext uri="{28A0092B-C50C-407E-A947-70E740481C1C}">
                <a14:useLocalDpi xmlns:a14="http://schemas.microsoft.com/office/drawing/2010/main" val="0"/>
              </a:ext>
            </a:extLst>
          </a:blip>
          <a:srcRect l="13134" t="19200" r="26267" b="7200"/>
          <a:stretch/>
        </p:blipFill>
        <p:spPr>
          <a:xfrm>
            <a:off x="9035945" y="181816"/>
            <a:ext cx="3082560" cy="2807877"/>
          </a:xfrm>
          <a:prstGeom prst="rect">
            <a:avLst/>
          </a:prstGeom>
        </p:spPr>
      </p:pic>
      <p:pic>
        <p:nvPicPr>
          <p:cNvPr id="7" name="Picture 6">
            <a:extLst>
              <a:ext uri="{FF2B5EF4-FFF2-40B4-BE49-F238E27FC236}">
                <a16:creationId xmlns:a16="http://schemas.microsoft.com/office/drawing/2014/main" id="{54BA5430-E7C2-4134-9EFC-AE80B8868597}"/>
              </a:ext>
            </a:extLst>
          </p:cNvPr>
          <p:cNvPicPr>
            <a:picLocks noChangeAspect="1"/>
          </p:cNvPicPr>
          <p:nvPr/>
        </p:nvPicPr>
        <p:blipFill rotWithShape="1">
          <a:blip r:embed="rId3"/>
          <a:srcRect l="9748" t="50000" r="8952" b="28256"/>
          <a:stretch/>
        </p:blipFill>
        <p:spPr>
          <a:xfrm>
            <a:off x="283564" y="3429000"/>
            <a:ext cx="11452627" cy="1722120"/>
          </a:xfrm>
          <a:prstGeom prst="rect">
            <a:avLst/>
          </a:prstGeom>
        </p:spPr>
      </p:pic>
    </p:spTree>
    <p:extLst>
      <p:ext uri="{BB962C8B-B14F-4D97-AF65-F5344CB8AC3E}">
        <p14:creationId xmlns:p14="http://schemas.microsoft.com/office/powerpoint/2010/main" val="93378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2754</TotalTime>
  <Words>555</Words>
  <Application>Microsoft Office PowerPoint</Application>
  <PresentationFormat>Widescreen</PresentationFormat>
  <Paragraphs>30</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Honoring Mothers and Babies: Respectful Historical Geographies of Maternal and Infant Mortality </vt:lpstr>
      <vt:lpstr>Some data…</vt:lpstr>
      <vt:lpstr>IMR and Maternal mortality by race and state</vt:lpstr>
      <vt:lpstr>Severe racial gaps, even in corrected estimates…</vt:lpstr>
      <vt:lpstr>Observers at the time…</vt:lpstr>
      <vt:lpstr>Great-grandmothers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Cope</dc:creator>
  <cp:lastModifiedBy>Meghan Cope</cp:lastModifiedBy>
  <cp:revision>17</cp:revision>
  <dcterms:created xsi:type="dcterms:W3CDTF">2022-02-26T14:30:41Z</dcterms:created>
  <dcterms:modified xsi:type="dcterms:W3CDTF">2022-02-28T12:24:44Z</dcterms:modified>
</cp:coreProperties>
</file>