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0"/>
  </p:notesMasterIdLst>
  <p:sldIdLst>
    <p:sldId id="256" r:id="rId2"/>
    <p:sldId id="257" r:id="rId3"/>
    <p:sldId id="258" r:id="rId4"/>
    <p:sldId id="267" r:id="rId5"/>
    <p:sldId id="268" r:id="rId6"/>
    <p:sldId id="269" r:id="rId7"/>
    <p:sldId id="259" r:id="rId8"/>
    <p:sldId id="260" r:id="rId9"/>
    <p:sldId id="261" r:id="rId10"/>
    <p:sldId id="262" r:id="rId11"/>
    <p:sldId id="270" r:id="rId12"/>
    <p:sldId id="279" r:id="rId13"/>
    <p:sldId id="264" r:id="rId14"/>
    <p:sldId id="263" r:id="rId15"/>
    <p:sldId id="280" r:id="rId16"/>
    <p:sldId id="265" r:id="rId17"/>
    <p:sldId id="266" r:id="rId18"/>
    <p:sldId id="281"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0068"/>
  </p:normalViewPr>
  <p:slideViewPr>
    <p:cSldViewPr snapToGrid="0">
      <p:cViewPr varScale="1">
        <p:scale>
          <a:sx n="117" d="100"/>
          <a:sy n="117" d="100"/>
        </p:scale>
        <p:origin x="816"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4d385875e626f0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4d385875e626f0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For some countries the impact on decreasing road and path network density is clear. For El Salvador estimated distance to healthcare was on average 38 % higher at 70% completeness and would likely be higher if the dataset was complete. This equalled an underestimation of distance travelled by almost 7km which if walking on foot is over an hour of extra travel time.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Yemen was similar with a 35% increase in mean distance to healthcare at 70% </a:t>
            </a:r>
            <a:r>
              <a:rPr lang="en-GB" dirty="0" err="1"/>
              <a:t>compelte</a:t>
            </a:r>
            <a:r>
              <a:rPr lang="en-GB" dirty="0"/>
              <a:t>. Which equalled an underestimation of 2.3 km if Euclidean is used and an additional 30 minutes of travel time if walking on foot. </a:t>
            </a:r>
          </a:p>
          <a:p>
            <a:pPr marL="0" lvl="0" indent="0" algn="l" rtl="0">
              <a:spcBef>
                <a:spcPts val="0"/>
              </a:spcBef>
              <a:spcAft>
                <a:spcPts val="0"/>
              </a:spcAft>
              <a:buNone/>
            </a:pPr>
            <a:endParaRPr dirty="0"/>
          </a:p>
          <a:p>
            <a:pPr marL="0" lvl="0" indent="0" algn="l" rtl="0">
              <a:spcBef>
                <a:spcPts val="0"/>
              </a:spcBef>
              <a:spcAft>
                <a:spcPts val="0"/>
              </a:spcAft>
              <a:buNone/>
            </a:pPr>
            <a:r>
              <a:rPr lang="en-US" dirty="0"/>
              <a:t>These results suggest Euclidean distance and incomplete network datasets lead to an underestimation of spatial access to healthcare.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4d385875e626f0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4d385875e626f0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dirty="0"/>
              <a:t>However in o</a:t>
            </a:r>
            <a:r>
              <a:rPr lang="en-GB" dirty="0"/>
              <a:t>ther countries </a:t>
            </a:r>
            <a:r>
              <a:rPr lang="en-US" altLang="en-GB" dirty="0"/>
              <a:t>the</a:t>
            </a:r>
            <a:r>
              <a:rPr lang="en-GB" dirty="0"/>
              <a:t> impact of network completeness </a:t>
            </a:r>
            <a:r>
              <a:rPr lang="en-US" altLang="en-GB" dirty="0"/>
              <a:t>appears to be</a:t>
            </a:r>
            <a:r>
              <a:rPr lang="en-GB" dirty="0"/>
              <a:t> less important. </a:t>
            </a:r>
          </a:p>
          <a:p>
            <a:pPr marL="0" lvl="0" indent="0" algn="l" rtl="0">
              <a:spcBef>
                <a:spcPts val="0"/>
              </a:spcBef>
              <a:spcAft>
                <a:spcPts val="0"/>
              </a:spcAft>
              <a:buNone/>
            </a:pPr>
            <a:endParaRPr lang="en-GB" dirty="0"/>
          </a:p>
          <a:p>
            <a:pPr marL="0" lvl="0" indent="0" algn="l" rtl="0">
              <a:spcBef>
                <a:spcPts val="0"/>
              </a:spcBef>
              <a:spcAft>
                <a:spcPts val="0"/>
              </a:spcAft>
              <a:buNone/>
            </a:pPr>
            <a:r>
              <a:rPr lang="en-US" altLang="en-GB" dirty="0"/>
              <a:t>In </a:t>
            </a:r>
            <a:r>
              <a:rPr lang="en-GB" dirty="0"/>
              <a:t>Liberia only a 3% increase in mean distance to healthcare </a:t>
            </a:r>
            <a:r>
              <a:rPr lang="en-US" altLang="en-GB" dirty="0"/>
              <a:t>is observed</a:t>
            </a:r>
            <a:r>
              <a:rPr lang="en-GB" dirty="0"/>
              <a:t> but this does still equal a 1.5km increase in distance travelled </a:t>
            </a:r>
            <a:r>
              <a:rPr lang="en-US" altLang="en-GB" dirty="0"/>
              <a:t>at higher levels of dataset completeness.</a:t>
            </a:r>
            <a:r>
              <a:rPr lang="en-GB" dirty="0"/>
              <a:t> </a:t>
            </a:r>
          </a:p>
          <a:p>
            <a:pPr marL="0" lvl="0" indent="0" algn="l" rtl="0">
              <a:spcBef>
                <a:spcPts val="0"/>
              </a:spcBef>
              <a:spcAft>
                <a:spcPts val="0"/>
              </a:spcAft>
              <a:buNone/>
            </a:pPr>
            <a:endParaRPr lang="en-GB" dirty="0"/>
          </a:p>
          <a:p>
            <a:pPr marL="0" lvl="0" indent="0" algn="l" rtl="0">
              <a:spcBef>
                <a:spcPts val="0"/>
              </a:spcBef>
              <a:spcAft>
                <a:spcPts val="0"/>
              </a:spcAft>
              <a:buNone/>
            </a:pPr>
            <a:r>
              <a:rPr lang="en-US" altLang="en-GB" dirty="0" err="1"/>
              <a:t>For </a:t>
            </a:r>
            <a:r>
              <a:rPr lang="en-GB" dirty="0" err="1"/>
              <a:t>Nambia </a:t>
            </a:r>
            <a:r>
              <a:rPr lang="en-US" altLang="en-GB" dirty="0" err="1"/>
              <a:t>we observe an</a:t>
            </a:r>
            <a:r>
              <a:rPr lang="en-GB" dirty="0"/>
              <a:t> interesting behaviour where mean distance is actually higher at 70% completeness and mean distance is around 17% higher which. Then decreases to around and 9.5% increase in mean distance. </a:t>
            </a:r>
            <a:r>
              <a:rPr lang="en-US" altLang="en-GB" dirty="0"/>
              <a:t>Though v</a:t>
            </a:r>
            <a:r>
              <a:rPr lang="en-GB" dirty="0"/>
              <a:t>isually </a:t>
            </a:r>
            <a:r>
              <a:rPr lang="en-US" altLang="en-GB" dirty="0"/>
              <a:t>changes in </a:t>
            </a:r>
            <a:r>
              <a:rPr lang="en-GB" dirty="0"/>
              <a:t>network completeness </a:t>
            </a:r>
            <a:r>
              <a:rPr lang="en-US" altLang="en-GB" dirty="0"/>
              <a:t>don't appear to have </a:t>
            </a:r>
            <a:r>
              <a:rPr lang="en-GB" dirty="0"/>
              <a:t>a big impact </a:t>
            </a:r>
            <a:r>
              <a:rPr lang="en-US" altLang="en-GB" dirty="0"/>
              <a:t>on distance travelled</a:t>
            </a:r>
            <a:r>
              <a:rPr lang="en-GB" dirty="0"/>
              <a:t> but th</a:t>
            </a:r>
            <a:r>
              <a:rPr lang="en-US" altLang="en-GB" dirty="0"/>
              <a:t>e difference between 0 and 70% is almost 20km. Which means spatial access likely a lot lower than when estimated by Euclidean distance.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4d385875e626f0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4d385875e626f0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dirty="0"/>
              <a:t>When we look at all the countries together overall we observe variation in  the change in distance to healthcare measured with varying levels of dataset completeness. Some countries you have very little difference, less than 5% difference in distance measured. Whereas other countries there are much larger variations, over a 50% underestimation of distance measured in Eswatini. </a:t>
            </a:r>
          </a:p>
          <a:p>
            <a:pPr marL="0" lvl="0" indent="0" algn="l" rtl="0">
              <a:spcBef>
                <a:spcPts val="0"/>
              </a:spcBef>
              <a:spcAft>
                <a:spcPts val="0"/>
              </a:spcAft>
              <a:buNone/>
            </a:pPr>
            <a:endParaRPr lang="en-US" altLang="en-GB" dirty="0"/>
          </a:p>
          <a:p>
            <a:pPr marL="0" lvl="0" indent="0" algn="l" rtl="0">
              <a:spcBef>
                <a:spcPts val="0"/>
              </a:spcBef>
              <a:spcAft>
                <a:spcPts val="0"/>
              </a:spcAft>
              <a:buNone/>
            </a:pPr>
            <a:r>
              <a:rPr lang="en-US" altLang="en-GB" dirty="0"/>
              <a:t>No clear consitent level of completeness where changes in distance become negligible, though the larger increases in distance measured appears to happen at lower levels of completeness (between 30 to 70%) completeness. However many of the countries don't have datasets that are 100% complete so whether we would see large increases beyond 70% is unknown.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4d385875e626f02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4d385875e626f0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r>
              <a:rPr lang="en-US" altLang="en-GB"/>
              <a:t>If we dig a little deeper into the relationship between network and euclidean distance we can see in general as you increase network distance euclidean distance increases too. However, we can see a lot of occasions where euclidean distance is a lot lower than the network distance measured and the variables are deviating beyond a 1 to 1 relationship.  </a:t>
            </a:r>
          </a:p>
          <a:p>
            <a:pPr marL="0" lvl="0" indent="0" algn="l" rtl="0">
              <a:spcBef>
                <a:spcPts val="0"/>
              </a:spcBef>
              <a:spcAft>
                <a:spcPts val="0"/>
              </a:spcAft>
              <a:buNone/>
            </a:pPr>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4d385875e626f0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4d385875e626f0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dirty="0"/>
              <a:t>After plotting distance curves and the relationship between network and </a:t>
            </a:r>
            <a:r>
              <a:rPr lang="en-US" altLang="en-GB" dirty="0" err="1"/>
              <a:t>euclidean</a:t>
            </a:r>
            <a:r>
              <a:rPr lang="en-US" altLang="en-GB" dirty="0"/>
              <a:t> distance we want to further understand why there is variation in the distance curves of each country. We plan to fit sigmoidal curves to each country's profile but in the interest of time for this talk we have done a simple linear regression and plotted the slope of the trend line against 3 variables, the size of the country, the road network density and density of primary healthcare facilities. </a:t>
            </a:r>
          </a:p>
          <a:p>
            <a:pPr marL="0" lvl="0" indent="0" algn="l" rtl="0">
              <a:spcBef>
                <a:spcPts val="0"/>
              </a:spcBef>
              <a:spcAft>
                <a:spcPts val="0"/>
              </a:spcAft>
              <a:buNone/>
            </a:pPr>
            <a:endParaRPr lang="en-US" altLang="en-GB" dirty="0"/>
          </a:p>
          <a:p>
            <a:pPr marL="0" lvl="0" indent="0" algn="l" rtl="0">
              <a:spcBef>
                <a:spcPts val="0"/>
              </a:spcBef>
              <a:spcAft>
                <a:spcPts val="0"/>
              </a:spcAft>
              <a:buNone/>
            </a:pPr>
            <a:r>
              <a:rPr lang="en-US" altLang="en-GB" dirty="0"/>
              <a:t>From the charts we can see for area and road network density you general see steeper slope where a country is larger and where the road network density is higher. This makes sense as previous literature has reported under smaller areas of analysis Euclidean distance and network distance are measured as similar. It also makes sense that as the road network density increases there is increased complexity in the route travelled which would lead to increases in the distance measured. </a:t>
            </a:r>
          </a:p>
          <a:p>
            <a:pPr marL="0" lvl="0" indent="0" algn="l" rtl="0">
              <a:spcBef>
                <a:spcPts val="0"/>
              </a:spcBef>
              <a:spcAft>
                <a:spcPts val="0"/>
              </a:spcAft>
              <a:buNone/>
            </a:pP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4d385875e626f02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4d385875e626f0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comparing the density of primary healthcare centres the trend is less clear. You have a cluster near the start of the chart and then some outliers. Further analysis required when all countries have been analysed to understand the relationship. May be distorted as the completeness of the healthcare facility dataset is also likely to vary between country to country.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4d385875e626f0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4d385875e626f0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Globally there is an inequality in spatial access to healthcare. We can estimate spatial access in a number of different ways but the choice of method and the results are dependent on the completeness of road and path datasets.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Our research which explored the impact of volunteered road and path network </a:t>
            </a:r>
            <a:r>
              <a:rPr lang="en-US" dirty="0" err="1"/>
              <a:t>completness</a:t>
            </a:r>
            <a:r>
              <a:rPr lang="en-US" dirty="0"/>
              <a:t> on estimation of spatial access to healthcare has revealed that 1) we should be aiming for complete road and path network datasets in order to reliably estimate spatial access, though what level of completeness is required is still unclear. This is because our research demonstrates that 2) in general Euclidean distance leads to an underestimation in distance travelled and consequently spatial access to healthcare. Finally There are possible links between the magnitude of change and the size of country and road network density but further </a:t>
            </a:r>
            <a:r>
              <a:rPr lang="en-US" dirty="0" err="1"/>
              <a:t>analyis</a:t>
            </a:r>
            <a:r>
              <a:rPr lang="en-US" dirty="0"/>
              <a:t> is required to confirm.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Other future work could include exploring the impact of dataset completeness in higher income countries where datasets tend to be complete and the </a:t>
            </a:r>
            <a:r>
              <a:rPr lang="en-US" dirty="0" err="1"/>
              <a:t>possiblity</a:t>
            </a:r>
            <a:r>
              <a:rPr lang="en-US" dirty="0"/>
              <a:t> of modelling the profile of the curve beyond the level of a datasets current completeness.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4d385875e626f0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4d385875e626f0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4d385875e626f0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4d385875e626f0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531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4d385875e626f0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4d385875e626f0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Sustainable development goals - goal number 3 by 2030. Ensuring healthy lives requires access to healthcare. But globally we can observe an inquality in access to healthcare - populations in rural areas of lower income countries experiencing relatively worse access to healthcare</a:t>
            </a:r>
          </a:p>
          <a:p>
            <a:pPr marL="0" lvl="0" indent="0" algn="l" rtl="0">
              <a:spcBef>
                <a:spcPts val="0"/>
              </a:spcBef>
              <a:spcAft>
                <a:spcPts val="0"/>
              </a:spcAft>
              <a:buNone/>
            </a:pPr>
            <a:endParaRPr lang="en-GB"/>
          </a:p>
          <a:p>
            <a:pPr marL="0" lvl="0" indent="0" algn="l" rtl="0">
              <a:spcBef>
                <a:spcPts val="0"/>
              </a:spcBef>
              <a:spcAft>
                <a:spcPts val="0"/>
              </a:spcAft>
              <a:buNone/>
            </a:pPr>
            <a:r>
              <a:rPr lang="en-GB"/>
              <a:t>What are the consequences of these inequalities? </a:t>
            </a:r>
          </a:p>
          <a:p>
            <a:pPr marL="0" lvl="0" indent="0" algn="l" rtl="0">
              <a:spcBef>
                <a:spcPts val="0"/>
              </a:spcBef>
              <a:spcAft>
                <a:spcPts val="0"/>
              </a:spcAft>
              <a:buNone/>
            </a:pPr>
            <a:endParaRPr lang="en-GB"/>
          </a:p>
          <a:p>
            <a:pPr marL="0" lvl="0" indent="0" algn="l" rtl="0">
              <a:spcBef>
                <a:spcPts val="0"/>
              </a:spcBef>
              <a:spcAft>
                <a:spcPts val="0"/>
              </a:spcAft>
              <a:buNone/>
            </a:pPr>
            <a:r>
              <a:rPr lang="en-GB"/>
              <a:t>Emergency healthcare</a:t>
            </a:r>
          </a:p>
          <a:p>
            <a:pPr marL="0" lvl="0" indent="0" algn="l" rtl="0">
              <a:spcBef>
                <a:spcPts val="0"/>
              </a:spcBef>
              <a:spcAft>
                <a:spcPts val="0"/>
              </a:spcAft>
              <a:buNone/>
            </a:pPr>
            <a:r>
              <a:rPr lang="en-GB"/>
              <a:t>Maternal health</a:t>
            </a:r>
          </a:p>
          <a:p>
            <a:pPr marL="0" lvl="0" indent="0" algn="l" rtl="0">
              <a:spcBef>
                <a:spcPts val="0"/>
              </a:spcBef>
              <a:spcAft>
                <a:spcPts val="0"/>
              </a:spcAft>
              <a:buNone/>
            </a:pPr>
            <a:r>
              <a:rPr lang="en-GB"/>
              <a:t>Increase in non-communicable disease in lower income countries</a:t>
            </a:r>
          </a:p>
          <a:p>
            <a:pPr marL="0" lvl="0" indent="0" algn="l" rtl="0">
              <a:spcBef>
                <a:spcPts val="0"/>
              </a:spcBef>
              <a:spcAft>
                <a:spcPts val="0"/>
              </a:spcAft>
              <a:buNone/>
            </a:pPr>
            <a:r>
              <a:rPr lang="en-GB"/>
              <a:t>Infectious diseases </a:t>
            </a:r>
          </a:p>
          <a:p>
            <a:pPr marL="0" lvl="0" indent="0" algn="l" rtl="0">
              <a:spcBef>
                <a:spcPts val="0"/>
              </a:spcBef>
              <a:spcAft>
                <a:spcPts val="0"/>
              </a:spcAft>
              <a:buNone/>
            </a:pPr>
            <a:endParaRPr lang="en-GB"/>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4d385875e626f0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4d385875e626f0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What do we mean by access to healthcare? Access is made up of 3 dimension. </a:t>
            </a:r>
          </a:p>
          <a:p>
            <a:pPr marL="0" lvl="0" indent="0" algn="l" rtl="0">
              <a:spcBef>
                <a:spcPts val="0"/>
              </a:spcBef>
              <a:spcAft>
                <a:spcPts val="0"/>
              </a:spcAft>
              <a:buNone/>
            </a:pPr>
            <a:r>
              <a:rPr lang="en-GB" dirty="0"/>
              <a:t>Availability</a:t>
            </a:r>
            <a:r>
              <a:rPr lang="en-GB" dirty="0">
                <a:solidFill>
                  <a:schemeClr val="dk1"/>
                </a:solidFill>
              </a:rPr>
              <a:t> describes the spatial dimensions of access e.g. the distribution of available healthcare facilities and the route travelled to access them</a:t>
            </a:r>
            <a:r>
              <a:rPr lang="en-GB"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are focusing on availability as geographical barriers often determine access to healthcare in rural </a:t>
            </a:r>
            <a:r>
              <a:rPr lang="en-GB" dirty="0" err="1"/>
              <a:t>ares</a:t>
            </a:r>
            <a:r>
              <a:rPr lang="en-GB" dirty="0"/>
              <a:t> of lower income countries- normally have to travel much further to access healthcare and don‘t necessarily have the means to travel there. Therefore spatial dimensions often used to inform policy interventions aimed at reducing inequalities in access.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4d385875e626f0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4d385875e626f0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Affordability describes whether a needy person has the financial means (physical money or insurance) to pay for a service. For example here the medical facility now white represents an unaffordable facility which can no longer be accessed so people have to travel further.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4d385875e626f0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4d385875e626f0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Acceptability – whether the level of care provided is acceptable. For example the medical </a:t>
            </a:r>
            <a:r>
              <a:rPr lang="en-GB" dirty="0" err="1"/>
              <a:t>facilitiy</a:t>
            </a:r>
            <a:r>
              <a:rPr lang="en-GB" dirty="0"/>
              <a:t> also now white represent a facility where medical care isn’t as acceptable so people chose to go to other healthcare facilities.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4d385875e626f0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4d385875e626f0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 are focusing on availability as geographical barriers often determine access to healthcare in rural </a:t>
            </a:r>
            <a:r>
              <a:rPr lang="en-GB" dirty="0" err="1"/>
              <a:t>ares</a:t>
            </a:r>
            <a:r>
              <a:rPr lang="en-GB" dirty="0"/>
              <a:t> of lower income countries- normally have to travel much further to access healthcare and don‘t necessarily have the means to travel there. Therefore spatial dimensions often used to inform policy interventions aimed at reducing inequalities in access.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4d385875e626f0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4d385875e626f0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How do we measure spatial access to healthcare?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If we have only have data on the location of medical facilities we estimate availability using population provider ratios. Which is a simple ratio between number of facilities and the total population in a region. E.g. on the left it is 1 to 6 and the on the right it is 3 to 7 so the right has better availability of healthcare.</a:t>
            </a:r>
            <a:endParaRPr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If we have data on the location of the population we can estimate availability using distance measurements:</a:t>
            </a:r>
            <a:endParaRPr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1) Euclidean - straight line distance between needy population point and the nearest healthcare centre </a:t>
            </a:r>
            <a:endParaRPr dirty="0"/>
          </a:p>
          <a:p>
            <a:pPr marL="0" lvl="0" indent="0" algn="l" rtl="0">
              <a:spcBef>
                <a:spcPts val="0"/>
              </a:spcBef>
              <a:spcAft>
                <a:spcPts val="0"/>
              </a:spcAft>
              <a:buNone/>
            </a:pPr>
            <a:r>
              <a:rPr lang="en-GB" dirty="0"/>
              <a:t>2) Network distance - uses road and path network or a friction surface to reflect more realistically how people travel through the environment. Preferred method.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However limitations: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90204"/>
              <a:buNone/>
              <a:defRPr/>
            </a:pPr>
            <a:r>
              <a:rPr lang="en-GB" dirty="0"/>
              <a:t>1) Euclidean normally overestimates access so people believed to have better access than they really do </a:t>
            </a:r>
          </a:p>
          <a:p>
            <a:pPr marL="0" lvl="0" indent="0" algn="l" rtl="0">
              <a:spcBef>
                <a:spcPts val="0"/>
              </a:spcBef>
              <a:spcAft>
                <a:spcPts val="0"/>
              </a:spcAft>
              <a:buNone/>
            </a:pPr>
            <a:r>
              <a:rPr lang="en-GB" dirty="0"/>
              <a:t>2) Network distance depends on access to appropriate network data e.g. road and path network. Some countries, particularly lower income countries don’t have access to complete and up to date road and path networks. If road and path network incomplete what happens to our measure of access??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4d385875e626f0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4d385875e626f0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To answer this we decided to explore the question of how much data is enough data?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To do this I am running a sensitivity analysis on hopefully 29 countries that meet two conditions:</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AutoNum type="arabicParenR"/>
            </a:pPr>
            <a:r>
              <a:rPr lang="en-GB" dirty="0"/>
              <a:t>Had a road completeness of over 70% on </a:t>
            </a:r>
            <a:r>
              <a:rPr lang="en-GB" dirty="0" err="1"/>
              <a:t>OpenStreetmap</a:t>
            </a:r>
            <a:r>
              <a:rPr lang="en-GB" dirty="0"/>
              <a:t> as estimated by Millard-Ball and Barrington-Leigh (2019) so that road and path networks were complete enough to run the analysis and</a:t>
            </a:r>
            <a:endParaRPr dirty="0"/>
          </a:p>
          <a:p>
            <a:pPr marL="914400" lvl="1" indent="-298450" algn="l" rtl="0">
              <a:spcBef>
                <a:spcPts val="0"/>
              </a:spcBef>
              <a:spcAft>
                <a:spcPts val="0"/>
              </a:spcAft>
              <a:buSzPts val="1100"/>
              <a:buAutoNum type="alphaLcParenR"/>
            </a:pPr>
            <a:r>
              <a:rPr lang="en-GB" dirty="0"/>
              <a:t>Chose OpenStreetMap as this is the most viable source of data for lower income countries where authoritative data may not be accessible </a:t>
            </a:r>
            <a:endParaRPr dirty="0"/>
          </a:p>
          <a:p>
            <a:pPr marL="457200" lvl="0" indent="-298450" algn="l" rtl="0">
              <a:spcBef>
                <a:spcPts val="0"/>
              </a:spcBef>
              <a:spcAft>
                <a:spcPts val="0"/>
              </a:spcAft>
              <a:buSzPts val="1100"/>
              <a:buAutoNum type="arabicParenR"/>
            </a:pPr>
            <a:r>
              <a:rPr lang="en-GB" dirty="0"/>
              <a:t>Were classified by the united nations development report as a ‘developing’ country as these are countries that are more likely to face barriers to healthcare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4d385875e626f0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4d385875e626f0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How did we answer this question?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First the road and path network  and location of healthcare facilities for each country was downloaded from OpenStreetMap and loaded into a database.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than ran an analysis 100 times for each country.</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First random population points were selected. The number of points selected was proportional to the the total population of the country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Then starting with the road and path network at its highest level of completeness the distance from each population point to its nearest healthcare centre was calculated.</a:t>
            </a:r>
          </a:p>
          <a:p>
            <a:pPr marL="0" lvl="0" indent="0" algn="l" rtl="0">
              <a:spcBef>
                <a:spcPts val="0"/>
              </a:spcBef>
              <a:spcAft>
                <a:spcPts val="0"/>
              </a:spcAft>
              <a:buNone/>
            </a:pPr>
            <a:r>
              <a:rPr lang="en-GB" dirty="0"/>
              <a:t>If a network route was possible was done using a shortest path algorithm. This was either done for the </a:t>
            </a:r>
            <a:r>
              <a:rPr lang="en-GB" dirty="0" err="1"/>
              <a:t>entireity</a:t>
            </a:r>
            <a:r>
              <a:rPr lang="en-GB" dirty="0"/>
              <a:t> of the route or for a routable section and the rest was calculated as a straight line distance.  Each time a network route was measured, the Euclidean distance was also measured. </a:t>
            </a:r>
          </a:p>
          <a:p>
            <a:pPr marL="0" lvl="0" indent="0" algn="l" rtl="0">
              <a:spcBef>
                <a:spcPts val="0"/>
              </a:spcBef>
              <a:spcAft>
                <a:spcPts val="0"/>
              </a:spcAft>
              <a:buNone/>
            </a:pPr>
            <a:r>
              <a:rPr lang="en-GB" dirty="0"/>
              <a:t>If no routing was possible  at all the Euclidean distance was measured.</a:t>
            </a:r>
          </a:p>
          <a:p>
            <a:pPr marL="0" lvl="0" indent="0" algn="l" rtl="0">
              <a:spcBef>
                <a:spcPts val="0"/>
              </a:spcBef>
              <a:spcAft>
                <a:spcPts val="0"/>
              </a:spcAft>
              <a:buNone/>
            </a:pPr>
            <a:r>
              <a:rPr lang="en-GB" dirty="0"/>
              <a:t>A mean distance to healthcare was then calculated and recorded alongside how many network routes were calculated.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After this the road and path network was degraded by 10% which was completed by randomly turning off 10% of edges in each road and path category (primary, secondary, tertiary, unclassified and path).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After this distance measurements were carried out again and the mean distance to healthcare calculated.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Network degradation and route calculation was repeated until the road and path network was 0% where the Euclidean distance was measured for all population points. </a:t>
            </a: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angela.harris@manchester.ac.uk" TargetMode="External"/><Relationship Id="rId5" Type="http://schemas.openxmlformats.org/officeDocument/2006/relationships/hyperlink" Target="mailto:jonathan.huck@manchester.ac.uk" TargetMode="External"/><Relationship Id="rId4" Type="http://schemas.openxmlformats.org/officeDocument/2006/relationships/hyperlink" Target="mailto:kirsty.watkinson@mancheste.ac.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mt="40000"/>
          </a:blip>
          <a:stretch>
            <a:fillRect/>
          </a:stretch>
        </p:blipFill>
        <p:spPr>
          <a:xfrm>
            <a:off x="0" y="-662300"/>
            <a:ext cx="9143999" cy="6468100"/>
          </a:xfrm>
          <a:prstGeom prst="rect">
            <a:avLst/>
          </a:prstGeom>
          <a:noFill/>
          <a:ln>
            <a:noFill/>
          </a:ln>
        </p:spPr>
      </p:pic>
      <p:sp>
        <p:nvSpPr>
          <p:cNvPr id="55" name="Google Shape;55;p13"/>
          <p:cNvSpPr txBox="1">
            <a:spLocks noGrp="1"/>
          </p:cNvSpPr>
          <p:nvPr>
            <p:ph type="ctrTitle"/>
          </p:nvPr>
        </p:nvSpPr>
        <p:spPr>
          <a:xfrm>
            <a:off x="254250" y="555779"/>
            <a:ext cx="8635500" cy="2165100"/>
          </a:xfrm>
          <a:prstGeom prst="rect">
            <a:avLst/>
          </a:prstGeom>
          <a:effectLst>
            <a:outerShdw blurRad="57150" dist="57150" algn="bl" rotWithShape="0">
              <a:schemeClr val="lt1">
                <a:alpha val="50000"/>
              </a:schemeClr>
            </a:outerShdw>
          </a:effectLst>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sz="3900" b="1" dirty="0">
                <a:effectLst>
                  <a:glow rad="190500">
                    <a:schemeClr val="bg1"/>
                  </a:glow>
                </a:effectLst>
              </a:rPr>
              <a:t>Understanding access to healthcare: The impact of data inequalities on measures of spatial access</a:t>
            </a:r>
            <a:endParaRPr sz="3900" b="1" dirty="0">
              <a:effectLst>
                <a:glow rad="190500">
                  <a:schemeClr val="bg1"/>
                </a:glow>
              </a:effectLst>
            </a:endParaRPr>
          </a:p>
        </p:txBody>
      </p:sp>
      <p:sp>
        <p:nvSpPr>
          <p:cNvPr id="56" name="Google Shape;56;p13"/>
          <p:cNvSpPr txBox="1">
            <a:spLocks noGrp="1"/>
          </p:cNvSpPr>
          <p:nvPr>
            <p:ph type="subTitle" idx="1"/>
          </p:nvPr>
        </p:nvSpPr>
        <p:spPr>
          <a:xfrm>
            <a:off x="254255" y="3051889"/>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dirty="0">
                <a:solidFill>
                  <a:schemeClr val="dk1"/>
                </a:solidFill>
                <a:effectLst>
                  <a:glow rad="127000">
                    <a:schemeClr val="bg1"/>
                  </a:glow>
                </a:effectLst>
              </a:rPr>
              <a:t>Kirsty Watkinson, Jonathan Huck, Angela Harris</a:t>
            </a:r>
            <a:endParaRPr dirty="0">
              <a:solidFill>
                <a:schemeClr val="dk1"/>
              </a:solidFill>
              <a:effectLst>
                <a:glow rad="127000">
                  <a:schemeClr val="bg1"/>
                </a:glow>
              </a:effectLst>
            </a:endParaRPr>
          </a:p>
        </p:txBody>
      </p:sp>
      <p:sp>
        <p:nvSpPr>
          <p:cNvPr id="57" name="Google Shape;57;p13"/>
          <p:cNvSpPr txBox="1"/>
          <p:nvPr/>
        </p:nvSpPr>
        <p:spPr>
          <a:xfrm>
            <a:off x="2647185" y="3844501"/>
            <a:ext cx="4251900" cy="47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dirty="0">
                <a:effectLst>
                  <a:glow rad="127000">
                    <a:schemeClr val="bg1"/>
                  </a:glow>
                </a:effectLst>
              </a:rPr>
              <a:t>MCGIS, University of Manchester, UK</a:t>
            </a:r>
            <a:endParaRPr sz="1900" dirty="0">
              <a:effectLst>
                <a:glow rad="127000">
                  <a:schemeClr val="bg1"/>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3"/>
            <a:ext cx="8520600" cy="103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b="1" i="1"/>
              <a:t>RQ1</a:t>
            </a:r>
            <a:r>
              <a:rPr lang="en-GB" sz="2400" i="1"/>
              <a:t>: How does distance to healthcare change with increasing road and path network completeness?</a:t>
            </a:r>
            <a:endParaRPr sz="2400" i="1"/>
          </a:p>
        </p:txBody>
      </p:sp>
      <p:pic>
        <p:nvPicPr>
          <p:cNvPr id="3" name="Picture 2" descr="Chart&#10;&#10;Description automatically generated"/>
          <p:cNvPicPr>
            <a:picLocks noChangeAspect="1"/>
          </p:cNvPicPr>
          <p:nvPr/>
        </p:nvPicPr>
        <p:blipFill>
          <a:blip r:embed="rId3"/>
          <a:stretch>
            <a:fillRect/>
          </a:stretch>
        </p:blipFill>
        <p:spPr>
          <a:xfrm>
            <a:off x="51912" y="1451397"/>
            <a:ext cx="4520088" cy="2935877"/>
          </a:xfrm>
          <a:prstGeom prst="rect">
            <a:avLst/>
          </a:prstGeom>
        </p:spPr>
      </p:pic>
      <p:sp>
        <p:nvSpPr>
          <p:cNvPr id="9" name="Google Shape;92;p18"/>
          <p:cNvSpPr txBox="1"/>
          <p:nvPr/>
        </p:nvSpPr>
        <p:spPr>
          <a:xfrm>
            <a:off x="2056724" y="1037703"/>
            <a:ext cx="1535562"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dirty="0"/>
              <a:t>El Salvador</a:t>
            </a:r>
            <a:endParaRPr sz="1800" b="1" dirty="0"/>
          </a:p>
        </p:txBody>
      </p:sp>
      <p:sp>
        <p:nvSpPr>
          <p:cNvPr id="10" name="Google Shape;92;p18"/>
          <p:cNvSpPr txBox="1"/>
          <p:nvPr/>
        </p:nvSpPr>
        <p:spPr>
          <a:xfrm>
            <a:off x="6424226" y="989762"/>
            <a:ext cx="1535562"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dirty="0"/>
              <a:t>Yemen</a:t>
            </a:r>
            <a:endParaRPr sz="1800" b="1" dirty="0"/>
          </a:p>
        </p:txBody>
      </p:sp>
      <p:pic>
        <p:nvPicPr>
          <p:cNvPr id="7" name="Picture 6" descr="Chart&#10;&#10;Description automatically generated"/>
          <p:cNvPicPr>
            <a:picLocks noChangeAspect="1"/>
          </p:cNvPicPr>
          <p:nvPr/>
        </p:nvPicPr>
        <p:blipFill>
          <a:blip r:embed="rId4"/>
          <a:stretch>
            <a:fillRect/>
          </a:stretch>
        </p:blipFill>
        <p:spPr>
          <a:xfrm>
            <a:off x="4597073" y="1451396"/>
            <a:ext cx="4520087" cy="29358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3"/>
            <a:ext cx="8520600" cy="103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b="1" i="1"/>
              <a:t>RQ1</a:t>
            </a:r>
            <a:r>
              <a:rPr lang="en-GB" sz="2400" i="1"/>
              <a:t>: How does distance to healthcare change with </a:t>
            </a:r>
            <a:r>
              <a:rPr lang="en-GB" sz="2000" i="1"/>
              <a:t>increasing </a:t>
            </a:r>
            <a:r>
              <a:rPr lang="en-GB" sz="2400" i="1"/>
              <a:t>road and path network completeness?</a:t>
            </a:r>
            <a:endParaRPr sz="2400" i="1"/>
          </a:p>
        </p:txBody>
      </p:sp>
      <p:pic>
        <p:nvPicPr>
          <p:cNvPr id="4" name="Picture 3" descr="Chart&#10;&#10;Description automatically generated"/>
          <p:cNvPicPr>
            <a:picLocks noChangeAspect="1"/>
          </p:cNvPicPr>
          <p:nvPr/>
        </p:nvPicPr>
        <p:blipFill>
          <a:blip r:embed="rId3"/>
          <a:stretch>
            <a:fillRect/>
          </a:stretch>
        </p:blipFill>
        <p:spPr>
          <a:xfrm>
            <a:off x="117565" y="1657859"/>
            <a:ext cx="4479454" cy="2884749"/>
          </a:xfrm>
          <a:prstGeom prst="rect">
            <a:avLst/>
          </a:prstGeom>
        </p:spPr>
      </p:pic>
      <p:pic>
        <p:nvPicPr>
          <p:cNvPr id="7" name="Picture 6" descr="Chart, line chart&#10;&#10;Description automatically generated"/>
          <p:cNvPicPr>
            <a:picLocks noChangeAspect="1"/>
          </p:cNvPicPr>
          <p:nvPr/>
        </p:nvPicPr>
        <p:blipFill>
          <a:blip r:embed="rId4"/>
          <a:stretch>
            <a:fillRect/>
          </a:stretch>
        </p:blipFill>
        <p:spPr>
          <a:xfrm>
            <a:off x="4585064" y="1657859"/>
            <a:ext cx="4441371" cy="2884749"/>
          </a:xfrm>
          <a:prstGeom prst="rect">
            <a:avLst/>
          </a:prstGeom>
        </p:spPr>
      </p:pic>
      <p:sp>
        <p:nvSpPr>
          <p:cNvPr id="9" name="Google Shape;92;p18"/>
          <p:cNvSpPr txBox="1"/>
          <p:nvPr/>
        </p:nvSpPr>
        <p:spPr>
          <a:xfrm>
            <a:off x="2056724" y="1196224"/>
            <a:ext cx="1535562"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dirty="0"/>
              <a:t>Liberia</a:t>
            </a:r>
            <a:endParaRPr sz="1800" b="1" dirty="0"/>
          </a:p>
        </p:txBody>
      </p:sp>
      <p:sp>
        <p:nvSpPr>
          <p:cNvPr id="10" name="Google Shape;92;p18"/>
          <p:cNvSpPr txBox="1"/>
          <p:nvPr/>
        </p:nvSpPr>
        <p:spPr>
          <a:xfrm>
            <a:off x="6536178" y="1198530"/>
            <a:ext cx="1535562"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dirty="0"/>
              <a:t>Namibia</a:t>
            </a:r>
            <a:endParaRPr sz="1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3"/>
            <a:ext cx="8520600" cy="103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b="1" i="1"/>
              <a:t>RQ1</a:t>
            </a:r>
            <a:r>
              <a:rPr lang="en-GB" sz="2000" i="1"/>
              <a:t>: How does distance to healthcare change with increasing road and path network completeness?</a:t>
            </a:r>
          </a:p>
        </p:txBody>
      </p:sp>
      <p:pic>
        <p:nvPicPr>
          <p:cNvPr id="2" name="Picture 1" descr="average"/>
          <p:cNvPicPr>
            <a:picLocks noChangeAspect="1"/>
          </p:cNvPicPr>
          <p:nvPr/>
        </p:nvPicPr>
        <p:blipFill>
          <a:blip r:embed="rId3"/>
          <a:stretch>
            <a:fillRect/>
          </a:stretch>
        </p:blipFill>
        <p:spPr>
          <a:xfrm>
            <a:off x="1133475" y="753110"/>
            <a:ext cx="6518910" cy="42919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0" y="0"/>
            <a:ext cx="91440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b="1" i="1"/>
              <a:t>RQ</a:t>
            </a:r>
            <a:r>
              <a:rPr lang="en-US" altLang="en-GB" sz="2000" b="1" i="1"/>
              <a:t>2</a:t>
            </a:r>
            <a:r>
              <a:rPr lang="en-GB" sz="2000" i="1"/>
              <a:t>: What is the relationship between network distance and Euclidean distance? </a:t>
            </a:r>
          </a:p>
        </p:txBody>
      </p:sp>
      <p:pic>
        <p:nvPicPr>
          <p:cNvPr id="2" name="Picture 1" descr="distance_comparison2"/>
          <p:cNvPicPr>
            <a:picLocks noChangeAspect="1"/>
          </p:cNvPicPr>
          <p:nvPr/>
        </p:nvPicPr>
        <p:blipFill>
          <a:blip r:embed="rId3"/>
          <a:stretch>
            <a:fillRect/>
          </a:stretch>
        </p:blipFill>
        <p:spPr>
          <a:xfrm>
            <a:off x="1324610" y="645795"/>
            <a:ext cx="6494780" cy="44189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0" y="148825"/>
            <a:ext cx="9144000" cy="15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b="1" i="1"/>
              <a:t>RQ</a:t>
            </a:r>
            <a:r>
              <a:rPr lang="en-US" altLang="en-GB" sz="2000" b="1" i="1"/>
              <a:t>3</a:t>
            </a:r>
            <a:r>
              <a:rPr lang="en-GB" sz="2000" i="1"/>
              <a:t>: What is the relationship between changes in mean distance to healthcare and a) size of country b) road network density and c) </a:t>
            </a:r>
            <a:r>
              <a:rPr lang="en-US" altLang="en-GB" sz="2000" i="1"/>
              <a:t>healthcare centre density</a:t>
            </a:r>
          </a:p>
        </p:txBody>
      </p:sp>
      <p:pic>
        <p:nvPicPr>
          <p:cNvPr id="3" name="Picture 2" descr="area_slope"/>
          <p:cNvPicPr>
            <a:picLocks noChangeAspect="1"/>
          </p:cNvPicPr>
          <p:nvPr/>
        </p:nvPicPr>
        <p:blipFill>
          <a:blip r:embed="rId3"/>
          <a:stretch>
            <a:fillRect/>
          </a:stretch>
        </p:blipFill>
        <p:spPr>
          <a:xfrm>
            <a:off x="117475" y="1464945"/>
            <a:ext cx="4324985" cy="2874645"/>
          </a:xfrm>
          <a:prstGeom prst="rect">
            <a:avLst/>
          </a:prstGeom>
        </p:spPr>
      </p:pic>
      <p:pic>
        <p:nvPicPr>
          <p:cNvPr id="4" name="Picture 3" descr="road_slope"/>
          <p:cNvPicPr>
            <a:picLocks noChangeAspect="1"/>
          </p:cNvPicPr>
          <p:nvPr/>
        </p:nvPicPr>
        <p:blipFill>
          <a:blip r:embed="rId4"/>
          <a:stretch>
            <a:fillRect/>
          </a:stretch>
        </p:blipFill>
        <p:spPr>
          <a:xfrm>
            <a:off x="4591050" y="1464945"/>
            <a:ext cx="4379595" cy="2874645"/>
          </a:xfrm>
          <a:prstGeom prst="rect">
            <a:avLst/>
          </a:prstGeom>
        </p:spPr>
      </p:pic>
      <p:sp>
        <p:nvSpPr>
          <p:cNvPr id="9" name="Google Shape;92;p18"/>
          <p:cNvSpPr txBox="1"/>
          <p:nvPr/>
        </p:nvSpPr>
        <p:spPr>
          <a:xfrm>
            <a:off x="1493520" y="1037590"/>
            <a:ext cx="2525395" cy="4273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tLang="en-GB" sz="1600" b="1" dirty="0"/>
              <a:t>Size of country (km</a:t>
            </a:r>
            <a:r>
              <a:rPr lang="en-US" altLang="en-GB" sz="1600" b="1" baseline="-25000" dirty="0"/>
              <a:t>2</a:t>
            </a:r>
            <a:r>
              <a:rPr lang="en-US" altLang="en-GB" sz="1600" b="1" dirty="0"/>
              <a:t>)</a:t>
            </a:r>
          </a:p>
        </p:txBody>
      </p:sp>
      <p:sp>
        <p:nvSpPr>
          <p:cNvPr id="5" name="Google Shape;92;p18"/>
          <p:cNvSpPr txBox="1"/>
          <p:nvPr/>
        </p:nvSpPr>
        <p:spPr>
          <a:xfrm>
            <a:off x="5822315" y="1037590"/>
            <a:ext cx="2525395" cy="4273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tLang="en-GB" sz="1600" b="1" dirty="0"/>
              <a:t>Road network density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0" y="148825"/>
            <a:ext cx="9144000" cy="15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b="1" i="1"/>
              <a:t>RQ</a:t>
            </a:r>
            <a:r>
              <a:rPr lang="en-US" altLang="en-GB" sz="2000" b="1" i="1"/>
              <a:t>3</a:t>
            </a:r>
            <a:r>
              <a:rPr lang="en-GB" sz="2000" i="1"/>
              <a:t>: What is the relationship between changes in mean distance to healthcare and a) size of country b) road network density and c) </a:t>
            </a:r>
            <a:r>
              <a:rPr lang="en-US" altLang="en-GB" sz="2000" i="1"/>
              <a:t>healthcare centre density</a:t>
            </a:r>
          </a:p>
        </p:txBody>
      </p:sp>
      <p:pic>
        <p:nvPicPr>
          <p:cNvPr id="2" name="Picture 1" descr="healthcare_slope"/>
          <p:cNvPicPr>
            <a:picLocks noChangeAspect="1"/>
          </p:cNvPicPr>
          <p:nvPr/>
        </p:nvPicPr>
        <p:blipFill>
          <a:blip r:embed="rId3"/>
          <a:stretch>
            <a:fillRect/>
          </a:stretch>
        </p:blipFill>
        <p:spPr>
          <a:xfrm>
            <a:off x="1896745" y="1398905"/>
            <a:ext cx="5350510" cy="3453765"/>
          </a:xfrm>
          <a:prstGeom prst="rect">
            <a:avLst/>
          </a:prstGeom>
        </p:spPr>
      </p:pic>
      <p:sp>
        <p:nvSpPr>
          <p:cNvPr id="5" name="Google Shape;92;p18"/>
          <p:cNvSpPr txBox="1"/>
          <p:nvPr/>
        </p:nvSpPr>
        <p:spPr>
          <a:xfrm>
            <a:off x="3403600" y="971550"/>
            <a:ext cx="2766060" cy="4273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tLang="en-GB" sz="1600" b="1" dirty="0"/>
              <a:t>Healthcare facility density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54" name="Google Shape;54;p13"/>
          <p:cNvPicPr preferRelativeResize="0"/>
          <p:nvPr/>
        </p:nvPicPr>
        <p:blipFill>
          <a:blip r:embed="rId3">
            <a:alphaModFix amt="32000"/>
          </a:blip>
          <a:stretch>
            <a:fillRect/>
          </a:stretch>
        </p:blipFill>
        <p:spPr>
          <a:xfrm>
            <a:off x="0" y="-662300"/>
            <a:ext cx="9143999" cy="6468100"/>
          </a:xfrm>
          <a:prstGeom prst="rect">
            <a:avLst/>
          </a:prstGeom>
          <a:noFill/>
          <a:ln>
            <a:noFill/>
          </a:ln>
        </p:spPr>
      </p:pic>
      <p:sp>
        <p:nvSpPr>
          <p:cNvPr id="120" name="Google Shape;120;p22"/>
          <p:cNvSpPr txBox="1">
            <a:spLocks noGrp="1"/>
          </p:cNvSpPr>
          <p:nvPr>
            <p:ph type="title"/>
          </p:nvPr>
        </p:nvSpPr>
        <p:spPr>
          <a:xfrm>
            <a:off x="3575685" y="36195"/>
            <a:ext cx="2615565" cy="57277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Arial Bold" panose="020B0604020202090204" charset="0"/>
                <a:cs typeface="Arial Bold" panose="020B0604020202090204" charset="0"/>
              </a:rPr>
              <a:t>Conclusions</a:t>
            </a:r>
          </a:p>
        </p:txBody>
      </p:sp>
      <p:sp>
        <p:nvSpPr>
          <p:cNvPr id="126" name="Google Shape;126;p23"/>
          <p:cNvSpPr txBox="1"/>
          <p:nvPr/>
        </p:nvSpPr>
        <p:spPr>
          <a:xfrm>
            <a:off x="234950" y="490220"/>
            <a:ext cx="8983980" cy="438277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dirty="0">
                <a:effectLst>
                  <a:glow rad="133325">
                    <a:schemeClr val="bg1"/>
                  </a:glow>
                </a:effectLst>
              </a:rPr>
              <a:t>1) </a:t>
            </a:r>
            <a:r>
              <a:rPr lang="en-US" sz="2100" dirty="0">
                <a:effectLst>
                  <a:glow rad="133325">
                    <a:schemeClr val="bg1"/>
                  </a:glow>
                </a:effectLst>
                <a:sym typeface="+mn-ea"/>
              </a:rPr>
              <a:t>Incomplete road and path networks lead to an underestimation of spatial access to healthcare </a:t>
            </a:r>
          </a:p>
          <a:p>
            <a:pPr marL="0" lvl="0" indent="0" algn="l" rtl="0">
              <a:spcBef>
                <a:spcPts val="0"/>
              </a:spcBef>
              <a:spcAft>
                <a:spcPts val="0"/>
              </a:spcAft>
              <a:buNone/>
            </a:pPr>
            <a:endParaRPr lang="en-US" sz="2100" dirty="0">
              <a:effectLst>
                <a:glow rad="133325">
                  <a:schemeClr val="bg1"/>
                </a:glow>
              </a:effectLst>
            </a:endParaRPr>
          </a:p>
          <a:p>
            <a:pPr marL="0" lvl="0" indent="0" algn="l" rtl="0">
              <a:spcBef>
                <a:spcPts val="0"/>
              </a:spcBef>
              <a:spcAft>
                <a:spcPts val="0"/>
              </a:spcAft>
              <a:buNone/>
            </a:pPr>
            <a:r>
              <a:rPr lang="en-US" sz="2100" b="1" dirty="0">
                <a:effectLst>
                  <a:glow rad="133325">
                    <a:schemeClr val="bg1"/>
                  </a:glow>
                </a:effectLst>
                <a:latin typeface="Arial Bold" panose="020B0604020202090204" charset="0"/>
                <a:cs typeface="Arial Bold" panose="020B0604020202090204" charset="0"/>
                <a:sym typeface="+mn-ea"/>
              </a:rPr>
              <a:t>Implication:</a:t>
            </a:r>
            <a:r>
              <a:rPr lang="en-US" sz="2100" dirty="0">
                <a:effectLst>
                  <a:glow rad="133325">
                    <a:schemeClr val="bg1"/>
                  </a:glow>
                </a:effectLst>
                <a:sym typeface="+mn-ea"/>
              </a:rPr>
              <a:t> </a:t>
            </a:r>
            <a:r>
              <a:rPr lang="en-US" sz="2100" i="1" dirty="0">
                <a:effectLst>
                  <a:glow rad="133325">
                    <a:schemeClr val="bg1"/>
                  </a:glow>
                </a:effectLst>
                <a:latin typeface="Arial Italic" panose="020B0604020202090204" charset="0"/>
                <a:cs typeface="Arial Italic" panose="020B0604020202090204" charset="0"/>
                <a:sym typeface="+mn-ea"/>
              </a:rPr>
              <a:t>High levels of road network dataset completeness should be aimed for in volunteered datasets</a:t>
            </a:r>
            <a:endParaRPr lang="en-US" sz="2100" i="1" dirty="0">
              <a:effectLst>
                <a:glow rad="133325">
                  <a:schemeClr val="bg1"/>
                </a:glow>
              </a:effectLst>
              <a:latin typeface="Arial Italic" panose="020B0604020202090204" charset="0"/>
              <a:cs typeface="Arial Italic" panose="020B0604020202090204" charset="0"/>
            </a:endParaRPr>
          </a:p>
          <a:p>
            <a:pPr marL="0" lvl="0" indent="0" algn="l" rtl="0">
              <a:spcBef>
                <a:spcPts val="0"/>
              </a:spcBef>
              <a:spcAft>
                <a:spcPts val="0"/>
              </a:spcAft>
              <a:buNone/>
            </a:pPr>
            <a:endParaRPr lang="en-US" sz="2100" dirty="0">
              <a:effectLst>
                <a:glow rad="133325">
                  <a:schemeClr val="bg1"/>
                </a:glow>
              </a:effectLst>
            </a:endParaRPr>
          </a:p>
          <a:p>
            <a:pPr marL="0" lvl="0" indent="0" algn="l" rtl="0">
              <a:spcBef>
                <a:spcPts val="0"/>
              </a:spcBef>
              <a:spcAft>
                <a:spcPts val="0"/>
              </a:spcAft>
              <a:buNone/>
            </a:pPr>
            <a:r>
              <a:rPr lang="en-US" sz="2100" dirty="0">
                <a:effectLst>
                  <a:glow rad="133325">
                    <a:schemeClr val="bg1"/>
                  </a:glow>
                </a:effectLst>
              </a:rPr>
              <a:t>2) Euclidean distance underestimates distance to travelled to healthcare </a:t>
            </a:r>
          </a:p>
          <a:p>
            <a:pPr marL="0" lvl="0" indent="0" algn="l" rtl="0">
              <a:spcBef>
                <a:spcPts val="0"/>
              </a:spcBef>
              <a:spcAft>
                <a:spcPts val="0"/>
              </a:spcAft>
              <a:buNone/>
            </a:pPr>
            <a:endParaRPr lang="en-US" sz="2100" dirty="0">
              <a:effectLst>
                <a:glow rad="133325">
                  <a:schemeClr val="bg1"/>
                </a:glow>
              </a:effectLst>
            </a:endParaRPr>
          </a:p>
          <a:p>
            <a:pPr marL="0" lvl="0" indent="0" algn="l" rtl="0">
              <a:spcBef>
                <a:spcPts val="0"/>
              </a:spcBef>
              <a:spcAft>
                <a:spcPts val="0"/>
              </a:spcAft>
              <a:buNone/>
            </a:pPr>
            <a:r>
              <a:rPr lang="en-US" sz="2100" b="1" dirty="0">
                <a:effectLst>
                  <a:glow rad="133325">
                    <a:schemeClr val="bg1"/>
                  </a:glow>
                </a:effectLst>
                <a:latin typeface="Arial Bold" panose="020B0604020202090204" charset="0"/>
                <a:cs typeface="Arial Bold" panose="020B0604020202090204" charset="0"/>
              </a:rPr>
              <a:t>Implication:</a:t>
            </a:r>
            <a:r>
              <a:rPr lang="en-US" sz="2100" dirty="0">
                <a:effectLst>
                  <a:glow rad="133325">
                    <a:schemeClr val="bg1"/>
                  </a:glow>
                </a:effectLst>
              </a:rPr>
              <a:t> </a:t>
            </a:r>
            <a:r>
              <a:rPr lang="en-US" sz="2100" i="1" dirty="0">
                <a:effectLst>
                  <a:glow rad="133325">
                    <a:schemeClr val="bg1"/>
                  </a:glow>
                </a:effectLst>
                <a:latin typeface="Arial Italic" panose="020B0604020202090204" charset="0"/>
                <a:cs typeface="Arial Italic" panose="020B0604020202090204" charset="0"/>
              </a:rPr>
              <a:t>Where possible network distance should be used to estimate spatial access to healthcare</a:t>
            </a:r>
          </a:p>
          <a:p>
            <a:pPr marL="0" lvl="0" indent="0" algn="l" rtl="0">
              <a:spcBef>
                <a:spcPts val="0"/>
              </a:spcBef>
              <a:spcAft>
                <a:spcPts val="0"/>
              </a:spcAft>
              <a:buNone/>
            </a:pPr>
            <a:endParaRPr lang="en-US" sz="2100" dirty="0">
              <a:effectLst>
                <a:glow rad="133325">
                  <a:schemeClr val="bg1"/>
                </a:glow>
              </a:effectLst>
            </a:endParaRPr>
          </a:p>
          <a:p>
            <a:pPr marL="0" lvl="0" indent="0" algn="l" rtl="0">
              <a:spcBef>
                <a:spcPts val="0"/>
              </a:spcBef>
              <a:spcAft>
                <a:spcPts val="0"/>
              </a:spcAft>
              <a:buNone/>
            </a:pPr>
            <a:r>
              <a:rPr lang="en-US" sz="2100" dirty="0">
                <a:effectLst>
                  <a:glow rad="133325">
                    <a:schemeClr val="bg1"/>
                  </a:glow>
                </a:effectLst>
              </a:rPr>
              <a:t>3) Possible links between shape of distance profile and size of country/road network density but further research required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54" name="Google Shape;54;p13"/>
          <p:cNvPicPr preferRelativeResize="0"/>
          <p:nvPr/>
        </p:nvPicPr>
        <p:blipFill>
          <a:blip r:embed="rId3">
            <a:alphaModFix amt="36000"/>
          </a:blip>
          <a:stretch>
            <a:fillRect/>
          </a:stretch>
        </p:blipFill>
        <p:spPr>
          <a:xfrm>
            <a:off x="0" y="-662300"/>
            <a:ext cx="9143999" cy="6468100"/>
          </a:xfrm>
          <a:prstGeom prst="rect">
            <a:avLst/>
          </a:prstGeom>
          <a:noFill/>
          <a:ln>
            <a:noFill/>
          </a:ln>
        </p:spPr>
      </p:pic>
      <p:sp>
        <p:nvSpPr>
          <p:cNvPr id="125" name="Google Shape;125;p23"/>
          <p:cNvSpPr txBox="1">
            <a:spLocks noGrp="1"/>
          </p:cNvSpPr>
          <p:nvPr>
            <p:ph type="title"/>
          </p:nvPr>
        </p:nvSpPr>
        <p:spPr>
          <a:xfrm>
            <a:off x="311700" y="820398"/>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Questions? </a:t>
            </a:r>
          </a:p>
        </p:txBody>
      </p:sp>
      <p:sp>
        <p:nvSpPr>
          <p:cNvPr id="126" name="Google Shape;126;p23"/>
          <p:cNvSpPr txBox="1"/>
          <p:nvPr/>
        </p:nvSpPr>
        <p:spPr>
          <a:xfrm>
            <a:off x="1743091" y="2008069"/>
            <a:ext cx="7315200" cy="1150620"/>
          </a:xfrm>
          <a:prstGeom prst="rect">
            <a:avLst/>
          </a:prstGeom>
          <a:noFill/>
          <a:ln>
            <a:noFill/>
          </a:ln>
        </p:spPr>
        <p:txBody>
          <a:bodyPr spcFirstLastPara="1" wrap="square" lIns="91425" tIns="91425" rIns="91425" bIns="91425" anchor="t" anchorCtr="0">
            <a:spAutoFit/>
            <a:scene3d>
              <a:camera prst="orthographicFront"/>
              <a:lightRig rig="threePt" dir="t"/>
            </a:scene3d>
          </a:bodyPr>
          <a:lstStyle/>
          <a:p>
            <a:pPr marL="0" lvl="0" indent="0" algn="l" rtl="0">
              <a:spcBef>
                <a:spcPts val="0"/>
              </a:spcBef>
              <a:spcAft>
                <a:spcPts val="0"/>
              </a:spcAft>
              <a:buNone/>
            </a:pPr>
            <a:r>
              <a:rPr lang="en-GB" sz="2100" u="sng" dirty="0">
                <a:ln/>
                <a:solidFill>
                  <a:schemeClr val="tx1"/>
                </a:solidFill>
                <a:effectLst>
                  <a:glow rad="114300">
                    <a:schemeClr val="bg1"/>
                  </a:glow>
                </a:effectLst>
                <a:latin typeface="Arial Bold" panose="020B0604020202090204" charset="0"/>
                <a:cs typeface="Arial Bold" panose="020B0604020202090204" charset="0"/>
                <a:hlinkClick r:id="rId4">
                  <a:extLst>
                    <a:ext uri="{A12FA001-AC4F-418D-AE19-62706E023703}">
                      <ahyp:hlinkClr xmlns:ahyp="http://schemas.microsoft.com/office/drawing/2018/hyperlinkcolor" val="tx"/>
                    </a:ext>
                  </a:extLst>
                </a:hlinkClick>
              </a:rPr>
              <a:t>kirsty.watkinson@mancheste.ac.uk</a:t>
            </a:r>
            <a:r>
              <a:rPr lang="en-GB" sz="2100" dirty="0">
                <a:ln/>
                <a:solidFill>
                  <a:schemeClr val="tx1"/>
                </a:solidFill>
                <a:effectLst>
                  <a:glow rad="114300">
                    <a:schemeClr val="bg1"/>
                  </a:glow>
                </a:effectLst>
                <a:latin typeface="Arial Bold" panose="020B0604020202090204" charset="0"/>
                <a:cs typeface="Arial Bold" panose="020B0604020202090204" charset="0"/>
              </a:rPr>
              <a:t> @</a:t>
            </a:r>
            <a:r>
              <a:rPr lang="en-GB" sz="2100" dirty="0" err="1">
                <a:ln/>
                <a:solidFill>
                  <a:schemeClr val="tx1"/>
                </a:solidFill>
                <a:effectLst>
                  <a:glow rad="114300">
                    <a:schemeClr val="bg1"/>
                  </a:glow>
                </a:effectLst>
                <a:latin typeface="Arial Bold" panose="020B0604020202090204" charset="0"/>
                <a:cs typeface="Arial Bold" panose="020B0604020202090204" charset="0"/>
              </a:rPr>
              <a:t>KLWatkinson</a:t>
            </a:r>
            <a:endParaRPr sz="2100" dirty="0">
              <a:ln/>
              <a:solidFill>
                <a:schemeClr val="tx1"/>
              </a:solidFill>
              <a:effectLst>
                <a:glow rad="114300">
                  <a:schemeClr val="bg1"/>
                </a:glow>
              </a:effectLst>
              <a:latin typeface="Arial Bold" panose="020B0604020202090204" charset="0"/>
              <a:cs typeface="Arial Bold" panose="020B0604020202090204" charset="0"/>
            </a:endParaRPr>
          </a:p>
          <a:p>
            <a:pPr marL="0" lvl="0" indent="0" algn="l" rtl="0">
              <a:spcBef>
                <a:spcPts val="0"/>
              </a:spcBef>
              <a:spcAft>
                <a:spcPts val="0"/>
              </a:spcAft>
              <a:buNone/>
            </a:pPr>
            <a:r>
              <a:rPr lang="en-GB" sz="2100" u="sng" dirty="0">
                <a:ln/>
                <a:solidFill>
                  <a:schemeClr val="tx1"/>
                </a:solidFill>
                <a:effectLst>
                  <a:glow rad="114300">
                    <a:schemeClr val="bg1"/>
                  </a:glow>
                </a:effectLst>
                <a:latin typeface="Arial Bold" panose="020B0604020202090204" charset="0"/>
                <a:cs typeface="Arial Bold" panose="020B0604020202090204" charset="0"/>
                <a:hlinkClick r:id="rId5">
                  <a:extLst>
                    <a:ext uri="{A12FA001-AC4F-418D-AE19-62706E023703}">
                      <ahyp:hlinkClr xmlns:ahyp="http://schemas.microsoft.com/office/drawing/2018/hyperlinkcolor" val="tx"/>
                    </a:ext>
                  </a:extLst>
                </a:hlinkClick>
              </a:rPr>
              <a:t>jonathan.huck@manchester.ac.uk</a:t>
            </a:r>
            <a:r>
              <a:rPr lang="en-GB" sz="2100" u="sng" dirty="0">
                <a:ln/>
                <a:solidFill>
                  <a:schemeClr val="tx1"/>
                </a:solidFill>
                <a:effectLst>
                  <a:glow rad="114300">
                    <a:schemeClr val="bg1"/>
                  </a:glow>
                </a:effectLst>
                <a:latin typeface="Arial Bold" panose="020B0604020202090204" charset="0"/>
                <a:cs typeface="Arial Bold" panose="020B0604020202090204" charset="0"/>
              </a:rPr>
              <a:t> </a:t>
            </a:r>
            <a:r>
              <a:rPr lang="en-US" altLang="en-GB" sz="2100" dirty="0">
                <a:ln/>
                <a:solidFill>
                  <a:schemeClr val="tx1"/>
                </a:solidFill>
                <a:effectLst>
                  <a:glow rad="114300">
                    <a:schemeClr val="bg1"/>
                  </a:glow>
                </a:effectLst>
                <a:latin typeface="Arial Bold" panose="020B0604020202090204" charset="0"/>
                <a:cs typeface="Arial Bold" panose="020B0604020202090204" charset="0"/>
              </a:rPr>
              <a:t>@</a:t>
            </a:r>
            <a:r>
              <a:rPr lang="en-US" altLang="en-GB" sz="2100" dirty="0" err="1">
                <a:ln/>
                <a:solidFill>
                  <a:schemeClr val="tx1"/>
                </a:solidFill>
                <a:effectLst>
                  <a:glow rad="114300">
                    <a:schemeClr val="bg1"/>
                  </a:glow>
                </a:effectLst>
                <a:latin typeface="Arial Bold" panose="020B0604020202090204" charset="0"/>
                <a:cs typeface="Arial Bold" panose="020B0604020202090204" charset="0"/>
              </a:rPr>
              <a:t>jonnyhuck</a:t>
            </a:r>
            <a:endParaRPr sz="2100" dirty="0">
              <a:ln/>
              <a:solidFill>
                <a:schemeClr val="tx1"/>
              </a:solidFill>
              <a:effectLst>
                <a:glow rad="114300">
                  <a:schemeClr val="bg1"/>
                </a:glow>
              </a:effectLst>
              <a:latin typeface="Arial Bold" panose="020B0604020202090204" charset="0"/>
              <a:cs typeface="Arial Bold" panose="020B0604020202090204" charset="0"/>
            </a:endParaRPr>
          </a:p>
          <a:p>
            <a:pPr marL="0" lvl="0" indent="0" algn="l" rtl="0">
              <a:spcBef>
                <a:spcPts val="0"/>
              </a:spcBef>
              <a:spcAft>
                <a:spcPts val="0"/>
              </a:spcAft>
              <a:buNone/>
            </a:pPr>
            <a:r>
              <a:rPr lang="en-GB" sz="2100" u="sng" dirty="0">
                <a:ln/>
                <a:solidFill>
                  <a:schemeClr val="tx1"/>
                </a:solidFill>
                <a:effectLst>
                  <a:glow rad="114300">
                    <a:schemeClr val="bg1"/>
                  </a:glow>
                </a:effectLst>
                <a:latin typeface="Arial Bold" panose="020B0604020202090204" charset="0"/>
                <a:cs typeface="Arial Bold" panose="020B0604020202090204" charset="0"/>
                <a:hlinkClick r:id="rId6">
                  <a:extLst>
                    <a:ext uri="{A12FA001-AC4F-418D-AE19-62706E023703}">
                      <ahyp:hlinkClr xmlns:ahyp="http://schemas.microsoft.com/office/drawing/2018/hyperlinkcolor" val="tx"/>
                    </a:ext>
                  </a:extLst>
                </a:hlinkClick>
              </a:rPr>
              <a:t>angela.harris@manchester.ac.uk</a:t>
            </a:r>
            <a:r>
              <a:rPr lang="en-GB" sz="2100" dirty="0">
                <a:ln/>
                <a:solidFill>
                  <a:schemeClr val="tx1"/>
                </a:solidFill>
                <a:effectLst>
                  <a:glow rad="114300">
                    <a:schemeClr val="bg1"/>
                  </a:glow>
                </a:effectLst>
                <a:latin typeface="Arial Bold" panose="020B0604020202090204" charset="0"/>
                <a:cs typeface="Arial Bold" panose="020B0604020202090204" charset="0"/>
              </a:rPr>
              <a:t> </a:t>
            </a:r>
            <a:r>
              <a:rPr lang="en-US" altLang="en-GB" sz="2100" dirty="0">
                <a:ln/>
                <a:solidFill>
                  <a:schemeClr val="tx1"/>
                </a:solidFill>
                <a:effectLst>
                  <a:glow rad="114300">
                    <a:schemeClr val="bg1"/>
                  </a:glow>
                </a:effectLst>
                <a:latin typeface="Arial Bold" panose="020B0604020202090204" charset="0"/>
                <a:cs typeface="Arial Bold" panose="020B0604020202090204" charset="0"/>
              </a:rPr>
              <a:t>@AngelaHarris78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54" name="Google Shape;54;p13"/>
          <p:cNvPicPr preferRelativeResize="0"/>
          <p:nvPr/>
        </p:nvPicPr>
        <p:blipFill>
          <a:blip r:embed="rId3">
            <a:alphaModFix amt="36000"/>
          </a:blip>
          <a:stretch>
            <a:fillRect/>
          </a:stretch>
        </p:blipFill>
        <p:spPr>
          <a:xfrm>
            <a:off x="0" y="-662300"/>
            <a:ext cx="9143999" cy="6468100"/>
          </a:xfrm>
          <a:prstGeom prst="rect">
            <a:avLst/>
          </a:prstGeom>
          <a:noFill/>
          <a:ln>
            <a:noFill/>
          </a:ln>
        </p:spPr>
      </p:pic>
      <p:sp>
        <p:nvSpPr>
          <p:cNvPr id="125" name="Google Shape;125;p23"/>
          <p:cNvSpPr txBox="1">
            <a:spLocks noGrp="1"/>
          </p:cNvSpPr>
          <p:nvPr>
            <p:ph type="title"/>
          </p:nvPr>
        </p:nvSpPr>
        <p:spPr>
          <a:xfrm>
            <a:off x="311699" y="108857"/>
            <a:ext cx="8520600" cy="2133599"/>
          </a:xfrm>
          <a:prstGeom prst="rect">
            <a:avLst/>
          </a:prstGeom>
        </p:spPr>
        <p:txBody>
          <a:bodyPr spcFirstLastPara="1" wrap="square" lIns="91425" tIns="91425" rIns="91425" bIns="91425" anchor="ctr" anchorCtr="0">
            <a:normAutofit/>
          </a:bodyPr>
          <a:lstStyle/>
          <a:p>
            <a:pPr lvl="0"/>
            <a:r>
              <a:rPr lang="en-GB" dirty="0"/>
              <a:t>References</a:t>
            </a:r>
            <a:br>
              <a:rPr lang="en-GB" dirty="0"/>
            </a:br>
            <a:br>
              <a:rPr lang="en-GB" dirty="0"/>
            </a:br>
            <a:r>
              <a:rPr lang="en-GB" sz="2000" dirty="0"/>
              <a:t>BARRINGTON-LEIGH, C. MILLARD-BALL, A. 2019. The world’s user-generated road map is more than 80% complete. </a:t>
            </a:r>
            <a:r>
              <a:rPr lang="en-GB" sz="2000" i="1" dirty="0"/>
              <a:t>PLOS ONE</a:t>
            </a:r>
            <a:r>
              <a:rPr lang="en-GB" sz="2000" dirty="0"/>
              <a:t>. 12. </a:t>
            </a:r>
          </a:p>
        </p:txBody>
      </p:sp>
    </p:spTree>
    <p:extLst>
      <p:ext uri="{BB962C8B-B14F-4D97-AF65-F5344CB8AC3E}">
        <p14:creationId xmlns:p14="http://schemas.microsoft.com/office/powerpoint/2010/main" val="24965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1" y="-12"/>
            <a:ext cx="9144000" cy="5143500"/>
          </a:xfrm>
          <a:prstGeom prst="rect">
            <a:avLst/>
          </a:prstGeom>
          <a:solidFill>
            <a:srgbClr val="279B48"/>
          </a:solidFill>
        </p:spPr>
        <p:txBody>
          <a:bodyPr spcFirstLastPara="1" wrap="square" lIns="91425" tIns="91425" rIns="91425" bIns="91425" anchor="ctr" anchorCtr="0">
            <a:noAutofit/>
          </a:bodyPr>
          <a:lstStyle/>
          <a:p>
            <a:pPr marL="0" lvl="0" indent="0" algn="ctr" rtl="0">
              <a:spcBef>
                <a:spcPts val="0"/>
              </a:spcBef>
              <a:spcAft>
                <a:spcPts val="0"/>
              </a:spcAft>
              <a:buNone/>
            </a:pPr>
            <a:r>
              <a:rPr lang="en-GB" sz="4650" b="1">
                <a:solidFill>
                  <a:srgbClr val="FFFFFF"/>
                </a:solidFill>
              </a:rPr>
              <a:t>Goal 3: </a:t>
            </a:r>
            <a:endParaRPr sz="4650" b="1">
              <a:solidFill>
                <a:srgbClr val="FFFFFF"/>
              </a:solidFill>
            </a:endParaRPr>
          </a:p>
          <a:p>
            <a:pPr marL="0" lvl="0" indent="0" algn="ctr" rtl="0">
              <a:spcBef>
                <a:spcPts val="0"/>
              </a:spcBef>
              <a:spcAft>
                <a:spcPts val="0"/>
              </a:spcAft>
              <a:buNone/>
            </a:pPr>
            <a:r>
              <a:rPr lang="en-GB" sz="4650" b="1">
                <a:solidFill>
                  <a:srgbClr val="FFFFFF"/>
                </a:solidFill>
              </a:rPr>
              <a:t>“</a:t>
            </a:r>
            <a:r>
              <a:rPr lang="en-GB" sz="4650" b="1" i="1">
                <a:solidFill>
                  <a:srgbClr val="FFFFFF"/>
                </a:solidFill>
              </a:rPr>
              <a:t>Ensure healthy lives and promote well-being for all at all ages</a:t>
            </a:r>
            <a:r>
              <a:rPr lang="en-GB" sz="4650" b="1">
                <a:solidFill>
                  <a:srgbClr val="FFFFFF"/>
                </a:solidFill>
              </a:rPr>
              <a:t>“</a:t>
            </a:r>
            <a:endParaRPr sz="4650" b="1">
              <a:solidFill>
                <a:srgbClr val="FFFFFF"/>
              </a:solidFill>
            </a:endParaRPr>
          </a:p>
        </p:txBody>
      </p:sp>
      <p:pic>
        <p:nvPicPr>
          <p:cNvPr id="63" name="Google Shape;63;p14"/>
          <p:cNvPicPr preferRelativeResize="0"/>
          <p:nvPr/>
        </p:nvPicPr>
        <p:blipFill>
          <a:blip r:embed="rId3"/>
          <a:stretch>
            <a:fillRect/>
          </a:stretch>
        </p:blipFill>
        <p:spPr>
          <a:xfrm>
            <a:off x="0" y="0"/>
            <a:ext cx="1649326" cy="1649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72" name="Google Shape;72;p15"/>
          <p:cNvPicPr preferRelativeResize="0"/>
          <p:nvPr/>
        </p:nvPicPr>
        <p:blipFill>
          <a:blip r:embed="rId3"/>
          <a:stretch>
            <a:fillRect/>
          </a:stretch>
        </p:blipFill>
        <p:spPr>
          <a:xfrm>
            <a:off x="1556925" y="729267"/>
            <a:ext cx="6030149" cy="4265488"/>
          </a:xfrm>
          <a:prstGeom prst="rect">
            <a:avLst/>
          </a:prstGeom>
          <a:noFill/>
          <a:ln>
            <a:noFill/>
          </a:ln>
        </p:spPr>
      </p:pic>
      <p:sp>
        <p:nvSpPr>
          <p:cNvPr id="68" name="Google Shape;68;p15"/>
          <p:cNvSpPr txBox="1"/>
          <p:nvPr/>
        </p:nvSpPr>
        <p:spPr>
          <a:xfrm>
            <a:off x="415501" y="98355"/>
            <a:ext cx="8728500" cy="6309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900" dirty="0"/>
              <a:t>Access: </a:t>
            </a:r>
            <a:r>
              <a:rPr lang="en-GB" sz="2900" b="1" dirty="0"/>
              <a:t>Availability</a:t>
            </a:r>
            <a:r>
              <a:rPr lang="en-GB" sz="2900" dirty="0"/>
              <a:t>, affordability, acceptability</a:t>
            </a:r>
            <a:endParaRPr sz="2900" dirty="0"/>
          </a:p>
        </p:txBody>
      </p:sp>
      <p:sp>
        <p:nvSpPr>
          <p:cNvPr id="69" name="Google Shape;69;p15"/>
          <p:cNvSpPr txBox="1"/>
          <p:nvPr/>
        </p:nvSpPr>
        <p:spPr>
          <a:xfrm>
            <a:off x="914400" y="2143663"/>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71" name="Google Shape;71;p15"/>
          <p:cNvPicPr preferRelativeResize="0"/>
          <p:nvPr/>
        </p:nvPicPr>
        <p:blipFill>
          <a:blip r:embed="rId4"/>
          <a:stretch>
            <a:fillRect/>
          </a:stretch>
        </p:blipFill>
        <p:spPr>
          <a:xfrm>
            <a:off x="1556921" y="729230"/>
            <a:ext cx="6030145" cy="4265451"/>
          </a:xfrm>
          <a:prstGeom prst="rect">
            <a:avLst/>
          </a:prstGeom>
          <a:noFill/>
          <a:ln>
            <a:noFill/>
          </a:ln>
        </p:spPr>
      </p:pic>
      <p:pic>
        <p:nvPicPr>
          <p:cNvPr id="70" name="Google Shape;70;p15"/>
          <p:cNvPicPr preferRelativeResize="0"/>
          <p:nvPr/>
        </p:nvPicPr>
        <p:blipFill>
          <a:blip r:embed="rId5"/>
          <a:stretch>
            <a:fillRect/>
          </a:stretch>
        </p:blipFill>
        <p:spPr>
          <a:xfrm>
            <a:off x="1556925" y="729230"/>
            <a:ext cx="6030145" cy="4265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72" name="Google Shape;72;p15"/>
          <p:cNvPicPr preferRelativeResize="0"/>
          <p:nvPr/>
        </p:nvPicPr>
        <p:blipFill>
          <a:blip r:embed="rId3"/>
          <a:stretch>
            <a:fillRect/>
          </a:stretch>
        </p:blipFill>
        <p:spPr>
          <a:xfrm>
            <a:off x="1556925" y="729267"/>
            <a:ext cx="6030149" cy="4265488"/>
          </a:xfrm>
          <a:prstGeom prst="rect">
            <a:avLst/>
          </a:prstGeom>
          <a:noFill/>
          <a:ln>
            <a:noFill/>
          </a:ln>
        </p:spPr>
      </p:pic>
      <p:sp>
        <p:nvSpPr>
          <p:cNvPr id="68" name="Google Shape;68;p15"/>
          <p:cNvSpPr txBox="1"/>
          <p:nvPr/>
        </p:nvSpPr>
        <p:spPr>
          <a:xfrm>
            <a:off x="415501" y="98355"/>
            <a:ext cx="8728500" cy="6309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900" dirty="0"/>
              <a:t>Access: Availability, </a:t>
            </a:r>
            <a:r>
              <a:rPr lang="en-GB" sz="2900" b="1" dirty="0"/>
              <a:t>affordability</a:t>
            </a:r>
            <a:r>
              <a:rPr lang="en-GB" sz="2900" dirty="0"/>
              <a:t>, acceptability</a:t>
            </a:r>
            <a:endParaRPr sz="2900" dirty="0"/>
          </a:p>
        </p:txBody>
      </p:sp>
      <p:sp>
        <p:nvSpPr>
          <p:cNvPr id="69" name="Google Shape;69;p15"/>
          <p:cNvSpPr txBox="1"/>
          <p:nvPr/>
        </p:nvSpPr>
        <p:spPr>
          <a:xfrm>
            <a:off x="914400" y="2143663"/>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71" name="Google Shape;71;p15"/>
          <p:cNvPicPr preferRelativeResize="0"/>
          <p:nvPr/>
        </p:nvPicPr>
        <p:blipFill>
          <a:blip r:embed="rId4"/>
          <a:stretch>
            <a:fillRect/>
          </a:stretch>
        </p:blipFill>
        <p:spPr>
          <a:xfrm>
            <a:off x="1556921" y="729230"/>
            <a:ext cx="6030145" cy="4265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72" name="Google Shape;72;p15"/>
          <p:cNvPicPr preferRelativeResize="0"/>
          <p:nvPr/>
        </p:nvPicPr>
        <p:blipFill>
          <a:blip r:embed="rId3"/>
          <a:stretch>
            <a:fillRect/>
          </a:stretch>
        </p:blipFill>
        <p:spPr>
          <a:xfrm>
            <a:off x="1556925" y="729267"/>
            <a:ext cx="6030149" cy="4265488"/>
          </a:xfrm>
          <a:prstGeom prst="rect">
            <a:avLst/>
          </a:prstGeom>
          <a:noFill/>
          <a:ln>
            <a:noFill/>
          </a:ln>
        </p:spPr>
      </p:pic>
      <p:sp>
        <p:nvSpPr>
          <p:cNvPr id="68" name="Google Shape;68;p15"/>
          <p:cNvSpPr txBox="1"/>
          <p:nvPr/>
        </p:nvSpPr>
        <p:spPr>
          <a:xfrm>
            <a:off x="415501" y="98355"/>
            <a:ext cx="8728500" cy="6309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900" dirty="0"/>
              <a:t>Access: Availability, affordability, </a:t>
            </a:r>
            <a:r>
              <a:rPr lang="en-GB" sz="2900" b="1" dirty="0"/>
              <a:t>acceptability</a:t>
            </a:r>
            <a:endParaRPr sz="2900" b="1" dirty="0"/>
          </a:p>
        </p:txBody>
      </p:sp>
      <p:sp>
        <p:nvSpPr>
          <p:cNvPr id="69" name="Google Shape;69;p15"/>
          <p:cNvSpPr txBox="1"/>
          <p:nvPr/>
        </p:nvSpPr>
        <p:spPr>
          <a:xfrm>
            <a:off x="914400" y="2143663"/>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72" name="Google Shape;72;p15"/>
          <p:cNvPicPr preferRelativeResize="0"/>
          <p:nvPr/>
        </p:nvPicPr>
        <p:blipFill>
          <a:blip r:embed="rId3"/>
          <a:stretch>
            <a:fillRect/>
          </a:stretch>
        </p:blipFill>
        <p:spPr>
          <a:xfrm>
            <a:off x="1556925" y="729267"/>
            <a:ext cx="6030149" cy="4265488"/>
          </a:xfrm>
          <a:prstGeom prst="rect">
            <a:avLst/>
          </a:prstGeom>
          <a:noFill/>
          <a:ln>
            <a:noFill/>
          </a:ln>
        </p:spPr>
      </p:pic>
      <p:sp>
        <p:nvSpPr>
          <p:cNvPr id="68" name="Google Shape;68;p15"/>
          <p:cNvSpPr txBox="1"/>
          <p:nvPr/>
        </p:nvSpPr>
        <p:spPr>
          <a:xfrm>
            <a:off x="415501" y="98355"/>
            <a:ext cx="8728500" cy="6309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900" dirty="0"/>
              <a:t>Access: </a:t>
            </a:r>
            <a:r>
              <a:rPr lang="en-GB" sz="2900" b="1" dirty="0"/>
              <a:t>Availability</a:t>
            </a:r>
            <a:r>
              <a:rPr lang="en-GB" sz="2900" dirty="0"/>
              <a:t>, affordability, acceptability</a:t>
            </a:r>
            <a:endParaRPr sz="2900" dirty="0"/>
          </a:p>
        </p:txBody>
      </p:sp>
      <p:sp>
        <p:nvSpPr>
          <p:cNvPr id="69" name="Google Shape;69;p15"/>
          <p:cNvSpPr txBox="1"/>
          <p:nvPr/>
        </p:nvSpPr>
        <p:spPr>
          <a:xfrm>
            <a:off x="914400" y="2143663"/>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71" name="Google Shape;71;p15"/>
          <p:cNvPicPr preferRelativeResize="0"/>
          <p:nvPr/>
        </p:nvPicPr>
        <p:blipFill>
          <a:blip r:embed="rId4"/>
          <a:stretch>
            <a:fillRect/>
          </a:stretch>
        </p:blipFill>
        <p:spPr>
          <a:xfrm>
            <a:off x="1556921" y="729230"/>
            <a:ext cx="6030145" cy="4265451"/>
          </a:xfrm>
          <a:prstGeom prst="rect">
            <a:avLst/>
          </a:prstGeom>
          <a:noFill/>
          <a:ln>
            <a:noFill/>
          </a:ln>
        </p:spPr>
      </p:pic>
      <p:pic>
        <p:nvPicPr>
          <p:cNvPr id="70" name="Google Shape;70;p15"/>
          <p:cNvPicPr preferRelativeResize="0"/>
          <p:nvPr/>
        </p:nvPicPr>
        <p:blipFill>
          <a:blip r:embed="rId5"/>
          <a:stretch>
            <a:fillRect/>
          </a:stretch>
        </p:blipFill>
        <p:spPr>
          <a:xfrm>
            <a:off x="1556925" y="729230"/>
            <a:ext cx="6030145" cy="4265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13641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Measuring healthcare availability</a:t>
            </a:r>
          </a:p>
        </p:txBody>
      </p:sp>
      <p:pic>
        <p:nvPicPr>
          <p:cNvPr id="78" name="Google Shape;78;p16"/>
          <p:cNvPicPr preferRelativeResize="0"/>
          <p:nvPr/>
        </p:nvPicPr>
        <p:blipFill>
          <a:blip r:embed="rId3"/>
          <a:stretch>
            <a:fillRect/>
          </a:stretch>
        </p:blipFill>
        <p:spPr>
          <a:xfrm>
            <a:off x="4754879" y="1194202"/>
            <a:ext cx="3709357" cy="3322073"/>
          </a:xfrm>
          <a:prstGeom prst="rect">
            <a:avLst/>
          </a:prstGeom>
          <a:noFill/>
          <a:ln>
            <a:noFill/>
          </a:ln>
        </p:spPr>
      </p:pic>
      <p:pic>
        <p:nvPicPr>
          <p:cNvPr id="79" name="Google Shape;79;p16"/>
          <p:cNvPicPr preferRelativeResize="0"/>
          <p:nvPr/>
        </p:nvPicPr>
        <p:blipFill>
          <a:blip r:embed="rId4"/>
          <a:stretch>
            <a:fillRect/>
          </a:stretch>
        </p:blipFill>
        <p:spPr>
          <a:xfrm>
            <a:off x="672865" y="1267051"/>
            <a:ext cx="3899135" cy="27550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1255938" y="-12"/>
            <a:ext cx="6800100" cy="79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100" i="1"/>
              <a:t>How much data is enough data?</a:t>
            </a:r>
            <a:endParaRPr sz="3100" i="1"/>
          </a:p>
        </p:txBody>
      </p:sp>
      <p:pic>
        <p:nvPicPr>
          <p:cNvPr id="85" name="Google Shape;85;p17"/>
          <p:cNvPicPr preferRelativeResize="0"/>
          <p:nvPr/>
        </p:nvPicPr>
        <p:blipFill>
          <a:blip r:embed="rId3"/>
          <a:stretch>
            <a:fillRect/>
          </a:stretch>
        </p:blipFill>
        <p:spPr>
          <a:xfrm>
            <a:off x="2" y="665890"/>
            <a:ext cx="9144000" cy="43258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1471800" y="0"/>
            <a:ext cx="6200400" cy="79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i="1" dirty="0"/>
              <a:t>How much data is enough data?</a:t>
            </a:r>
            <a:endParaRPr sz="3200" i="1" dirty="0"/>
          </a:p>
        </p:txBody>
      </p:sp>
      <p:sp>
        <p:nvSpPr>
          <p:cNvPr id="92" name="Google Shape;92;p18"/>
          <p:cNvSpPr txBox="1"/>
          <p:nvPr/>
        </p:nvSpPr>
        <p:spPr>
          <a:xfrm>
            <a:off x="-9411" y="3973979"/>
            <a:ext cx="9144000"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dirty="0"/>
              <a:t>Data sources</a:t>
            </a:r>
            <a:r>
              <a:rPr lang="en-GB" sz="1600" dirty="0"/>
              <a:t>: OpenStreetMap road and path network, OpenStreetMap healthcare facility locations, </a:t>
            </a:r>
            <a:r>
              <a:rPr lang="en-GB" sz="1600" dirty="0" err="1"/>
              <a:t>WorldPop</a:t>
            </a:r>
            <a:r>
              <a:rPr lang="en-GB" sz="1600" dirty="0"/>
              <a:t> Constrained </a:t>
            </a:r>
            <a:r>
              <a:rPr lang="en-GB" sz="1600" dirty="0" err="1"/>
              <a:t>Populaton</a:t>
            </a:r>
            <a:r>
              <a:rPr lang="en-GB" sz="1600" dirty="0"/>
              <a:t> Counts</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GB" sz="1600" b="1" dirty="0"/>
              <a:t>Software used</a:t>
            </a:r>
            <a:r>
              <a:rPr lang="en-GB" sz="1600" dirty="0"/>
              <a:t>: PostgreSQL, </a:t>
            </a:r>
            <a:r>
              <a:rPr lang="en-GB" sz="1600" dirty="0" err="1"/>
              <a:t>PostGIS</a:t>
            </a:r>
            <a:r>
              <a:rPr lang="en-GB" sz="1600" dirty="0"/>
              <a:t>, </a:t>
            </a:r>
            <a:r>
              <a:rPr lang="en-GB" sz="1600" dirty="0" err="1"/>
              <a:t>PgRouting</a:t>
            </a:r>
            <a:r>
              <a:rPr lang="en-GB" sz="1600" dirty="0"/>
              <a:t>, OSM2PO, Osmosis </a:t>
            </a:r>
            <a:endParaRPr sz="1600" dirty="0"/>
          </a:p>
        </p:txBody>
      </p:sp>
      <p:pic>
        <p:nvPicPr>
          <p:cNvPr id="93" name="Google Shape;93;p18"/>
          <p:cNvPicPr preferRelativeResize="0"/>
          <p:nvPr/>
        </p:nvPicPr>
        <p:blipFill>
          <a:blip r:embed="rId3"/>
          <a:stretch>
            <a:fillRect/>
          </a:stretch>
        </p:blipFill>
        <p:spPr>
          <a:xfrm>
            <a:off x="3131353" y="1121449"/>
            <a:ext cx="2977032" cy="2288789"/>
          </a:xfrm>
          <a:prstGeom prst="rect">
            <a:avLst/>
          </a:prstGeom>
          <a:noFill/>
          <a:ln>
            <a:noFill/>
          </a:ln>
        </p:spPr>
      </p:pic>
      <p:pic>
        <p:nvPicPr>
          <p:cNvPr id="94" name="Google Shape;94;p18"/>
          <p:cNvPicPr preferRelativeResize="0"/>
          <p:nvPr/>
        </p:nvPicPr>
        <p:blipFill>
          <a:blip r:embed="rId4"/>
          <a:stretch>
            <a:fillRect/>
          </a:stretch>
        </p:blipFill>
        <p:spPr>
          <a:xfrm>
            <a:off x="6157558" y="1117002"/>
            <a:ext cx="2977031" cy="2262488"/>
          </a:xfrm>
          <a:prstGeom prst="rect">
            <a:avLst/>
          </a:prstGeom>
          <a:noFill/>
          <a:ln>
            <a:noFill/>
          </a:ln>
        </p:spPr>
      </p:pic>
      <p:pic>
        <p:nvPicPr>
          <p:cNvPr id="5" name="Picture 4" descr="Map&#10;&#10;Description automatically generated"/>
          <p:cNvPicPr>
            <a:picLocks noChangeAspect="1"/>
          </p:cNvPicPr>
          <p:nvPr/>
        </p:nvPicPr>
        <p:blipFill rotWithShape="1">
          <a:blip r:embed="rId5"/>
          <a:srcRect l="1866" r="5013"/>
          <a:stretch>
            <a:fillRect/>
          </a:stretch>
        </p:blipFill>
        <p:spPr>
          <a:xfrm>
            <a:off x="73995" y="1121449"/>
            <a:ext cx="2977032" cy="2258041"/>
          </a:xfrm>
          <a:prstGeom prst="rect">
            <a:avLst/>
          </a:prstGeom>
        </p:spPr>
      </p:pic>
      <p:sp>
        <p:nvSpPr>
          <p:cNvPr id="11" name="Google Shape;92;p18"/>
          <p:cNvSpPr txBox="1"/>
          <p:nvPr/>
        </p:nvSpPr>
        <p:spPr>
          <a:xfrm>
            <a:off x="1233764" y="657932"/>
            <a:ext cx="65749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t>70%</a:t>
            </a:r>
            <a:endParaRPr sz="1800" dirty="0"/>
          </a:p>
        </p:txBody>
      </p:sp>
      <p:sp>
        <p:nvSpPr>
          <p:cNvPr id="12" name="Google Shape;92;p18"/>
          <p:cNvSpPr txBox="1"/>
          <p:nvPr/>
        </p:nvSpPr>
        <p:spPr>
          <a:xfrm>
            <a:off x="3963901" y="674247"/>
            <a:ext cx="65749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t>50%</a:t>
            </a:r>
            <a:endParaRPr sz="1800" dirty="0"/>
          </a:p>
        </p:txBody>
      </p:sp>
      <p:sp>
        <p:nvSpPr>
          <p:cNvPr id="13" name="Google Shape;92;p18"/>
          <p:cNvSpPr txBox="1"/>
          <p:nvPr/>
        </p:nvSpPr>
        <p:spPr>
          <a:xfrm>
            <a:off x="7449660" y="674247"/>
            <a:ext cx="65749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t>20%</a:t>
            </a:r>
            <a:endParaRPr sz="18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2180</Words>
  <Application>Microsoft Macintosh PowerPoint</Application>
  <PresentationFormat>On-screen Show (16:9)</PresentationFormat>
  <Paragraphs>123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Bold</vt:lpstr>
      <vt:lpstr>Arial Italic</vt:lpstr>
      <vt:lpstr>Simple Light</vt:lpstr>
      <vt:lpstr>Understanding access to healthcare: The impact of data inequalities on measures of spatial access</vt:lpstr>
      <vt:lpstr>PowerPoint Presentation</vt:lpstr>
      <vt:lpstr>PowerPoint Presentation</vt:lpstr>
      <vt:lpstr>PowerPoint Presentation</vt:lpstr>
      <vt:lpstr>PowerPoint Presentation</vt:lpstr>
      <vt:lpstr>PowerPoint Presentation</vt:lpstr>
      <vt:lpstr>Measuring healthcare availability</vt:lpstr>
      <vt:lpstr>How much data is enough data?</vt:lpstr>
      <vt:lpstr>How much data is enough data?</vt:lpstr>
      <vt:lpstr>RQ1: How does distance to healthcare change with increasing road and path network completeness?</vt:lpstr>
      <vt:lpstr>RQ1: How does distance to healthcare change with increasing road and path network completeness?</vt:lpstr>
      <vt:lpstr>RQ1: How does distance to healthcare change with increasing road and path network completeness?</vt:lpstr>
      <vt:lpstr>RQ2: What is the relationship between network distance and Euclidean distance? </vt:lpstr>
      <vt:lpstr>RQ3: What is the relationship between changes in mean distance to healthcare and a) size of country b) road network density and c) healthcare centre density</vt:lpstr>
      <vt:lpstr>RQ3: What is the relationship between changes in mean distance to healthcare and a) size of country b) road network density and c) healthcare centre density</vt:lpstr>
      <vt:lpstr>Conclusions</vt:lpstr>
      <vt:lpstr>Questions? </vt:lpstr>
      <vt:lpstr>References  BARRINGTON-LEIGH, C. MILLARD-BALL, A. 2019. The world’s user-generated road map is more than 80% complete. PLOS ONE. 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access to healthcare: The impact of data inequalities on measures of spatial access</dc:title>
  <dc:creator/>
  <cp:lastModifiedBy>Kirsty Watkinson</cp:lastModifiedBy>
  <cp:revision>4</cp:revision>
  <dcterms:created xsi:type="dcterms:W3CDTF">2022-02-28T12:28:15Z</dcterms:created>
  <dcterms:modified xsi:type="dcterms:W3CDTF">2022-02-28T15:48:27Z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