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59" r:id="rId4"/>
    <p:sldId id="266" r:id="rId5"/>
    <p:sldId id="262" r:id="rId6"/>
    <p:sldId id="265" r:id="rId7"/>
    <p:sldId id="261" r:id="rId8"/>
    <p:sldId id="264" r:id="rId9"/>
    <p:sldId id="263" r:id="rId10"/>
    <p:sldId id="267" r:id="rId11"/>
    <p:sldId id="268" r:id="rId12"/>
    <p:sldId id="269" r:id="rId13"/>
    <p:sldId id="270" r:id="rId14"/>
    <p:sldId id="277" r:id="rId15"/>
    <p:sldId id="279" r:id="rId16"/>
    <p:sldId id="271" r:id="rId17"/>
    <p:sldId id="276" r:id="rId18"/>
    <p:sldId id="272" r:id="rId19"/>
    <p:sldId id="274" r:id="rId20"/>
    <p:sldId id="275" r:id="rId21"/>
    <p:sldId id="278" r:id="rId22"/>
    <p:sldId id="258" r:id="rId2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 userDrawn="1">
          <p15:clr>
            <a:srgbClr val="A4A3A4"/>
          </p15:clr>
        </p15:guide>
        <p15:guide id="2" pos="3888" userDrawn="1">
          <p15:clr>
            <a:srgbClr val="A4A3A4"/>
          </p15:clr>
        </p15:guide>
        <p15:guide id="3" pos="2640" userDrawn="1">
          <p15:clr>
            <a:srgbClr val="A4A3A4"/>
          </p15:clr>
        </p15:guide>
        <p15:guide id="4" pos="51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1315"/>
    <a:srgbClr val="DFBAD8"/>
    <a:srgbClr val="FDFC7A"/>
    <a:srgbClr val="FFB922"/>
    <a:srgbClr val="004394"/>
    <a:srgbClr val="339200"/>
    <a:srgbClr val="FE0000"/>
    <a:srgbClr val="FFCCCC"/>
    <a:srgbClr val="50586C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128" y="108"/>
      </p:cViewPr>
      <p:guideLst>
        <p:guide orient="horz" pos="1152"/>
        <p:guide pos="3888"/>
        <p:guide pos="2640"/>
        <p:guide pos="51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F0461-6C32-4F3F-BB77-B10B2C4F1E8D}" type="datetimeFigureOut">
              <a:rPr lang="ko-KR" altLang="en-US" smtClean="0"/>
              <a:t>2022-02-27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61E0B-15EF-44FB-9FEA-95F97A1CAD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814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4495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5216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8256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7515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2500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1601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3283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2493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8256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7984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3627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2536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7262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3842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2351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639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9008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67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1209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1888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0311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1E0B-15EF-44FB-9FEA-95F97A1CADA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63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9821-1727-4FB2-92E9-7A4EB568ECB7}" type="datetimeFigureOut">
              <a:rPr lang="ko-KR" altLang="en-US" smtClean="0"/>
              <a:t>2022-02-27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8CF-AF19-456C-87BB-816633202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4241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9821-1727-4FB2-92E9-7A4EB568ECB7}" type="datetimeFigureOut">
              <a:rPr lang="ko-KR" altLang="en-US" smtClean="0"/>
              <a:t>2022-02-27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8CF-AF19-456C-87BB-816633202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2509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9821-1727-4FB2-92E9-7A4EB568ECB7}" type="datetimeFigureOut">
              <a:rPr lang="ko-KR" altLang="en-US" smtClean="0"/>
              <a:t>2022-02-27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8CF-AF19-456C-87BB-816633202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1519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9821-1727-4FB2-92E9-7A4EB568ECB7}" type="datetimeFigureOut">
              <a:rPr lang="ko-KR" altLang="en-US" smtClean="0"/>
              <a:t>2022-02-27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8CF-AF19-456C-87BB-816633202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547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9821-1727-4FB2-92E9-7A4EB568ECB7}" type="datetimeFigureOut">
              <a:rPr lang="ko-KR" altLang="en-US" smtClean="0"/>
              <a:t>2022-02-27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8CF-AF19-456C-87BB-816633202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212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9821-1727-4FB2-92E9-7A4EB568ECB7}" type="datetimeFigureOut">
              <a:rPr lang="ko-KR" altLang="en-US" smtClean="0"/>
              <a:t>2022-02-27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8CF-AF19-456C-87BB-816633202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97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9821-1727-4FB2-92E9-7A4EB568ECB7}" type="datetimeFigureOut">
              <a:rPr lang="ko-KR" altLang="en-US" smtClean="0"/>
              <a:t>2022-02-27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8CF-AF19-456C-87BB-816633202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831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9821-1727-4FB2-92E9-7A4EB568ECB7}" type="datetimeFigureOut">
              <a:rPr lang="ko-KR" altLang="en-US" smtClean="0"/>
              <a:t>2022-02-27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8CF-AF19-456C-87BB-816633202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992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9821-1727-4FB2-92E9-7A4EB568ECB7}" type="datetimeFigureOut">
              <a:rPr lang="ko-KR" altLang="en-US" smtClean="0"/>
              <a:t>2022-02-27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8CF-AF19-456C-87BB-816633202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30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9821-1727-4FB2-92E9-7A4EB568ECB7}" type="datetimeFigureOut">
              <a:rPr lang="ko-KR" altLang="en-US" smtClean="0"/>
              <a:t>2022-02-27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8CF-AF19-456C-87BB-816633202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697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9821-1727-4FB2-92E9-7A4EB568ECB7}" type="datetimeFigureOut">
              <a:rPr lang="ko-KR" altLang="en-US" smtClean="0"/>
              <a:t>2022-02-27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8CF-AF19-456C-87BB-816633202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6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B9821-1727-4FB2-92E9-7A4EB568ECB7}" type="datetimeFigureOut">
              <a:rPr lang="ko-KR" altLang="en-US" smtClean="0"/>
              <a:t>2022-02-27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278CF-AF19-456C-87BB-816633202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389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9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1" r="347" b="12713"/>
          <a:stretch/>
        </p:blipFill>
        <p:spPr>
          <a:xfrm>
            <a:off x="0" y="0"/>
            <a:ext cx="12192000" cy="625501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0"/>
            <a:ext cx="12192000" cy="436245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2907" y="1490972"/>
            <a:ext cx="11586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dirty="0" smtClean="0">
                <a:solidFill>
                  <a:srgbClr val="DCE2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Spatiotemporal Traffic Database Construction and Congestion Pattern Analysis </a:t>
            </a:r>
          </a:p>
          <a:p>
            <a:r>
              <a:rPr lang="en-US" altLang="ko-KR" sz="2200" dirty="0" smtClean="0">
                <a:solidFill>
                  <a:srgbClr val="DCE2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Using Online Traffic Maps: A Case Study of Metropolitan Atlanta, Georgia, U.S.A.</a:t>
            </a:r>
            <a:endParaRPr lang="ko-KR" altLang="ko-KR" sz="2200" dirty="0">
              <a:solidFill>
                <a:srgbClr val="DCE2F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4362451"/>
            <a:ext cx="12192000" cy="2495550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6406310"/>
            <a:ext cx="1743717" cy="424765"/>
          </a:xfrm>
          <a:prstGeom prst="rect">
            <a:avLst/>
          </a:prstGeom>
          <a:noFill/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518" y="6415228"/>
            <a:ext cx="1267073" cy="35735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830" y="6347430"/>
            <a:ext cx="2111100" cy="425152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6299200" y="3872963"/>
            <a:ext cx="596391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Microsoft Tai Le" panose="020B0502040204020203" pitchFamily="34" charset="0"/>
              </a:rPr>
              <a:t>Authors</a:t>
            </a:r>
            <a:endParaRPr lang="en-US" altLang="ko-KR" sz="2000" dirty="0">
              <a:solidFill>
                <a:schemeClr val="bg1"/>
              </a:solidFill>
              <a:latin typeface="Tekton Pro Cond" panose="020F0606020208020904" pitchFamily="34" charset="0"/>
              <a:ea typeface="에스코어 드림 8 Heavy" panose="020B0903030302020204" pitchFamily="34" charset="-127"/>
              <a:cs typeface="Microsoft Tai Le" panose="020B0502040204020203" pitchFamily="34" charset="0"/>
            </a:endParaRPr>
          </a:p>
          <a:p>
            <a:r>
              <a:rPr lang="en-US" altLang="ko-KR" dirty="0" err="1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Jeong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Chang </a:t>
            </a:r>
            <a:r>
              <a:rPr lang="en-US" altLang="ko-KR" dirty="0" err="1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Seong</a:t>
            </a:r>
            <a:r>
              <a:rPr lang="en-US" altLang="ko-KR" sz="2400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|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University of West 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Georgia</a:t>
            </a:r>
            <a:endParaRPr lang="en-US" altLang="ko-KR" dirty="0">
              <a:solidFill>
                <a:srgbClr val="DCE2F0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altLang="ko-KR" dirty="0" err="1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Hyeokjin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Hong       </a:t>
            </a:r>
            <a:r>
              <a:rPr lang="en-US" altLang="ko-KR" sz="1600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|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err="1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Kyunghee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University</a:t>
            </a:r>
            <a:endParaRPr lang="en-US" altLang="ko-KR" dirty="0">
              <a:solidFill>
                <a:srgbClr val="DCE2F0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altLang="ko-KR" dirty="0" err="1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Seorim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Cho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          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| </a:t>
            </a:r>
            <a:r>
              <a:rPr lang="en-US" altLang="ko-KR" dirty="0" err="1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Kyunghee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University</a:t>
            </a:r>
          </a:p>
          <a:p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Ana </a:t>
            </a:r>
            <a:r>
              <a:rPr lang="en-US" altLang="ko-KR" dirty="0" err="1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Stanescu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      </a:t>
            </a:r>
            <a:r>
              <a:rPr lang="en-US" altLang="ko-KR" sz="1600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|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University of West 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Georgia</a:t>
            </a:r>
          </a:p>
          <a:p>
            <a:r>
              <a:rPr lang="en-US" altLang="ko-KR" dirty="0" err="1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Chul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sue Hwang </a:t>
            </a:r>
            <a:r>
              <a:rPr lang="en-US" altLang="ko-KR" sz="1600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    </a:t>
            </a:r>
            <a:r>
              <a:rPr lang="en-US" altLang="ko-KR" sz="2000" b="1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|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err="1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Kyunghee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University</a:t>
            </a:r>
            <a:endParaRPr lang="en-US" altLang="ko-KR" dirty="0">
              <a:solidFill>
                <a:srgbClr val="DCE2F0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571500" y="3784364"/>
            <a:ext cx="6096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bg1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Microsoft Tai Le" panose="020B0502040204020203" pitchFamily="34" charset="0"/>
              </a:rPr>
              <a:t>Presented by </a:t>
            </a:r>
          </a:p>
          <a:p>
            <a:r>
              <a:rPr lang="en-US" altLang="ko-KR" dirty="0" err="1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Hyunmin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Kim </a:t>
            </a:r>
            <a:r>
              <a:rPr lang="en-US" altLang="ko-KR" sz="2000" b="1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|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err="1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Kyunghee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University</a:t>
            </a:r>
          </a:p>
          <a:p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                </a:t>
            </a:r>
            <a:r>
              <a:rPr lang="en-US" altLang="ko-KR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| 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Geography, GIS</a:t>
            </a:r>
          </a:p>
          <a:p>
            <a:r>
              <a:rPr lang="en-US" altLang="ko-KR" b="1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 </a:t>
            </a:r>
            <a:r>
              <a:rPr lang="en-US" altLang="ko-KR" b="1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             | 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Department of Geography</a:t>
            </a:r>
          </a:p>
          <a:p>
            <a:r>
              <a:rPr lang="en-US" altLang="ko-KR" b="1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</a:t>
            </a:r>
            <a:r>
              <a:rPr lang="en-US" altLang="ko-KR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                   |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err="1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Kyunghee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University, Seoul, Korea</a:t>
            </a:r>
          </a:p>
          <a:p>
            <a:r>
              <a:rPr lang="en-US" altLang="ko-KR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                |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earth940709@khu.ac.kr</a:t>
            </a:r>
            <a:endParaRPr lang="en-US" altLang="ko-KR" dirty="0">
              <a:solidFill>
                <a:srgbClr val="DCE2F0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endParaRPr lang="en-US" altLang="ko-KR" dirty="0">
              <a:solidFill>
                <a:srgbClr val="DCE2F0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4952" y="6464805"/>
            <a:ext cx="24828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50586C">
                    <a:alpha val="82000"/>
                  </a:srgbClr>
                </a:solidFill>
              </a:rPr>
              <a:t>2022 AAG Annual Meeting</a:t>
            </a:r>
            <a:endParaRPr lang="en-US" altLang="ko-KR" sz="1400" b="1" dirty="0">
              <a:solidFill>
                <a:srgbClr val="50586C">
                  <a:alpha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66312" y="678942"/>
            <a:ext cx="7649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1.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Data collection</a:t>
            </a:r>
            <a:endParaRPr lang="en-US" altLang="ko-KR" sz="20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08664" y="6581001"/>
            <a:ext cx="1040093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dirty="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10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56337" y="2774147"/>
            <a:ext cx="548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2. Extract Traffic Congestion Information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156337" y="4683105"/>
            <a:ext cx="54857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3.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Create 3D </a:t>
            </a:r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Spatiotemporal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Dataset</a:t>
            </a:r>
          </a:p>
        </p:txBody>
      </p:sp>
      <p:sp>
        <p:nvSpPr>
          <p:cNvPr id="67" name="직사각형 66"/>
          <p:cNvSpPr/>
          <p:nvPr/>
        </p:nvSpPr>
        <p:spPr>
          <a:xfrm>
            <a:off x="529262" y="3202175"/>
            <a:ext cx="5598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Create a masking layer along the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road Pixel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Extract the RGB value of each image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pixel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Convert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extracted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pixel RGB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to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Congestion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Index(CI)</a:t>
            </a:r>
          </a:p>
        </p:txBody>
      </p:sp>
      <p:pic>
        <p:nvPicPr>
          <p:cNvPr id="1025" name="그림 102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81" y="593646"/>
            <a:ext cx="6113971" cy="6017158"/>
          </a:xfrm>
          <a:prstGeom prst="rect">
            <a:avLst/>
          </a:prstGeom>
        </p:spPr>
      </p:pic>
      <p:sp>
        <p:nvSpPr>
          <p:cNvPr id="69" name="직사각형 68"/>
          <p:cNvSpPr/>
          <p:nvPr/>
        </p:nvSpPr>
        <p:spPr>
          <a:xfrm>
            <a:off x="529262" y="5122370"/>
            <a:ext cx="5598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Stack each time layers to create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3D Spatiotemporal data</a:t>
            </a:r>
            <a:endParaRPr lang="en-US" altLang="ko-KR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Python </a:t>
            </a:r>
            <a:r>
              <a:rPr lang="en-US" altLang="ko-KR" b="1" dirty="0" err="1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Numpy’s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multi-dimensional array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structure</a:t>
            </a: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X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axis : Longitude / Y axis : Latitude / Z axis : Time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29262" y="1112822"/>
            <a:ext cx="5325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Collect Snapshot every 10 minutes</a:t>
            </a:r>
            <a:endParaRPr lang="en-US" altLang="ko-KR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Snapping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Google Maps image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From September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25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to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October 22th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, 2021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(28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Days)</a:t>
            </a:r>
          </a:p>
          <a:p>
            <a:pPr lvl="0"/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1 Day (144 Image) -&gt; 4 Weeks (5032 Image)</a:t>
            </a:r>
          </a:p>
        </p:txBody>
      </p:sp>
    </p:spTree>
    <p:extLst>
      <p:ext uri="{BB962C8B-B14F-4D97-AF65-F5344CB8AC3E}">
        <p14:creationId xmlns:p14="http://schemas.microsoft.com/office/powerpoint/2010/main" val="232383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81" y="590551"/>
            <a:ext cx="6128911" cy="6031862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66312" y="678942"/>
            <a:ext cx="7649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1.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Data collection</a:t>
            </a:r>
            <a:endParaRPr lang="en-US" altLang="ko-KR" sz="20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99139" y="6581001"/>
            <a:ext cx="1040093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11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56337" y="2774147"/>
            <a:ext cx="548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2. Extract Traffic Congestion Information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156337" y="4683105"/>
            <a:ext cx="54857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3.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Create 3D </a:t>
            </a:r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Spatiotemporal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Dataset</a:t>
            </a:r>
          </a:p>
        </p:txBody>
      </p:sp>
      <p:sp>
        <p:nvSpPr>
          <p:cNvPr id="67" name="직사각형 66"/>
          <p:cNvSpPr/>
          <p:nvPr/>
        </p:nvSpPr>
        <p:spPr>
          <a:xfrm>
            <a:off x="529262" y="3202175"/>
            <a:ext cx="5598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Create a masking layer along the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road Pixel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Extract the RGB value of each image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pixel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Convert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extracted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pixel RGB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to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Congestion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Index(CI)</a:t>
            </a:r>
          </a:p>
        </p:txBody>
      </p:sp>
      <p:pic>
        <p:nvPicPr>
          <p:cNvPr id="1025" name="그림 102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81" y="593646"/>
            <a:ext cx="6113971" cy="6017158"/>
          </a:xfrm>
          <a:prstGeom prst="rect">
            <a:avLst/>
          </a:prstGeom>
        </p:spPr>
      </p:pic>
      <p:sp>
        <p:nvSpPr>
          <p:cNvPr id="69" name="직사각형 68"/>
          <p:cNvSpPr/>
          <p:nvPr/>
        </p:nvSpPr>
        <p:spPr>
          <a:xfrm>
            <a:off x="529262" y="5122370"/>
            <a:ext cx="5598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Stack each time layers to create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3D Spatiotemporal data</a:t>
            </a:r>
            <a:endParaRPr lang="en-US" altLang="ko-KR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Python </a:t>
            </a:r>
            <a:r>
              <a:rPr lang="en-US" altLang="ko-KR" b="1" dirty="0" err="1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Numpy’s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multi-dimensional array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structure</a:t>
            </a: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X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axis : Longitude / Y axis : Latitude / Z axis : Time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29262" y="1112822"/>
            <a:ext cx="5325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Collect Snapshot every 10 minutes</a:t>
            </a:r>
            <a:endParaRPr lang="en-US" altLang="ko-KR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Snapping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Google Maps image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From September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25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to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October 22th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, 2021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(28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Days)</a:t>
            </a:r>
          </a:p>
          <a:p>
            <a:pPr lvl="0"/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1 Day (144 Image) -&gt; 4 Weeks (5032 Image)</a:t>
            </a:r>
          </a:p>
        </p:txBody>
      </p:sp>
    </p:spTree>
    <p:extLst>
      <p:ext uri="{BB962C8B-B14F-4D97-AF65-F5344CB8AC3E}">
        <p14:creationId xmlns:p14="http://schemas.microsoft.com/office/powerpoint/2010/main" val="26090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66312" y="678942"/>
            <a:ext cx="7649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1.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Data collection</a:t>
            </a:r>
            <a:endParaRPr lang="en-US" altLang="ko-KR" sz="20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08664" y="6581001"/>
            <a:ext cx="1040093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dirty="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12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56337" y="2774147"/>
            <a:ext cx="548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2. Extract Traffic Congestion Information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156337" y="4683105"/>
            <a:ext cx="54857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3.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Create 3D </a:t>
            </a:r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Spatiotemporal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Dataset</a:t>
            </a:r>
          </a:p>
        </p:txBody>
      </p:sp>
      <p:sp>
        <p:nvSpPr>
          <p:cNvPr id="67" name="직사각형 66"/>
          <p:cNvSpPr/>
          <p:nvPr/>
        </p:nvSpPr>
        <p:spPr>
          <a:xfrm>
            <a:off x="529262" y="3202175"/>
            <a:ext cx="5598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Create a masking layer along the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road Pixel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Extract the RGB value of each image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pixel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Convert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extracted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pixel RGB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to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Congestion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Index(CI)</a:t>
            </a:r>
          </a:p>
        </p:txBody>
      </p:sp>
      <p:sp>
        <p:nvSpPr>
          <p:cNvPr id="69" name="직사각형 68"/>
          <p:cNvSpPr/>
          <p:nvPr/>
        </p:nvSpPr>
        <p:spPr>
          <a:xfrm>
            <a:off x="529262" y="5122370"/>
            <a:ext cx="5598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Stack each time layers to create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3D Spatiotemporal data</a:t>
            </a:r>
            <a:endParaRPr lang="en-US" altLang="ko-KR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Python </a:t>
            </a:r>
            <a:r>
              <a:rPr lang="en-US" altLang="ko-KR" b="1" dirty="0" err="1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Numpy’s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multi-dimensional array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structure</a:t>
            </a: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X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axis : Longitude / Y axis : Latitude / Z axis : Time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7143162" y="753730"/>
            <a:ext cx="4756727" cy="3024956"/>
            <a:chOff x="2375066" y="2913083"/>
            <a:chExt cx="2376971" cy="1358442"/>
          </a:xfrm>
        </p:grpSpPr>
        <p:pic>
          <p:nvPicPr>
            <p:cNvPr id="27" name="Google Shape;278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6400" y="2913083"/>
              <a:ext cx="1175637" cy="13584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79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5066" y="3146620"/>
              <a:ext cx="817710" cy="913287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313"/>
                </a:srgbClr>
              </a:outerShdw>
            </a:effectLst>
          </p:spPr>
        </p:pic>
        <p:sp>
          <p:nvSpPr>
            <p:cNvPr id="29" name="Google Shape;280;p8"/>
            <p:cNvSpPr/>
            <p:nvPr/>
          </p:nvSpPr>
          <p:spPr>
            <a:xfrm>
              <a:off x="2698713" y="3445523"/>
              <a:ext cx="225317" cy="225317"/>
            </a:xfrm>
            <a:prstGeom prst="rect">
              <a:avLst/>
            </a:prstGeom>
            <a:noFill/>
            <a:ln w="1905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" name="Google Shape;281;p8"/>
            <p:cNvCxnSpPr/>
            <p:nvPr/>
          </p:nvCxnSpPr>
          <p:spPr>
            <a:xfrm rot="10800000" flipH="1">
              <a:off x="2924030" y="2967605"/>
              <a:ext cx="652546" cy="475173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7" name="Google Shape;282;p8"/>
            <p:cNvCxnSpPr/>
            <p:nvPr/>
          </p:nvCxnSpPr>
          <p:spPr>
            <a:xfrm>
              <a:off x="2924030" y="3670840"/>
              <a:ext cx="652546" cy="547127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pic>
        <p:nvPicPr>
          <p:cNvPr id="38" name="Google Shape;284;p8"/>
          <p:cNvPicPr preferRelativeResize="0"/>
          <p:nvPr/>
        </p:nvPicPr>
        <p:blipFill rotWithShape="1">
          <a:blip r:embed="rId5">
            <a:alphaModFix/>
          </a:blip>
          <a:srcRect r="16283"/>
          <a:stretch/>
        </p:blipFill>
        <p:spPr>
          <a:xfrm>
            <a:off x="9547238" y="4031043"/>
            <a:ext cx="1616062" cy="193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F766B90-7C2C-754F-BB94-0226415EE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95" t="7995" r="39714" b="77037"/>
          <a:stretch/>
        </p:blipFill>
        <p:spPr>
          <a:xfrm>
            <a:off x="7168023" y="4031044"/>
            <a:ext cx="1611518" cy="193291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8153400" y="4765963"/>
            <a:ext cx="501073" cy="6373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 flipV="1">
            <a:off x="8654473" y="4031043"/>
            <a:ext cx="892765" cy="73492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8654473" y="5420446"/>
            <a:ext cx="892765" cy="50329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>
            <a:off x="7961351" y="3505200"/>
            <a:ext cx="0" cy="39052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529262" y="1112822"/>
            <a:ext cx="5325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Collect Snapshot every 10 minutes</a:t>
            </a:r>
            <a:endParaRPr lang="en-US" altLang="ko-KR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Snapping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Google Maps image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From September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25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to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October 22th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, 2021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(28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Days)</a:t>
            </a:r>
          </a:p>
          <a:p>
            <a:pPr lvl="0"/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1 Day (144 Image) -&gt; 4 Weeks (5032 Image)</a:t>
            </a:r>
          </a:p>
        </p:txBody>
      </p:sp>
    </p:spTree>
    <p:extLst>
      <p:ext uri="{BB962C8B-B14F-4D97-AF65-F5344CB8AC3E}">
        <p14:creationId xmlns:p14="http://schemas.microsoft.com/office/powerpoint/2010/main" val="32417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66312" y="678942"/>
            <a:ext cx="7649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1.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Data collection</a:t>
            </a:r>
            <a:endParaRPr lang="en-US" altLang="ko-KR" sz="20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08664" y="6581001"/>
            <a:ext cx="1040093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dirty="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13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56337" y="2774147"/>
            <a:ext cx="548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2. Extract Traffic Congestion Information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156337" y="4683105"/>
            <a:ext cx="54857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3.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Create 3D </a:t>
            </a:r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Spatiotemporal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Dataset</a:t>
            </a:r>
          </a:p>
        </p:txBody>
      </p:sp>
      <p:sp>
        <p:nvSpPr>
          <p:cNvPr id="67" name="직사각형 66"/>
          <p:cNvSpPr/>
          <p:nvPr/>
        </p:nvSpPr>
        <p:spPr>
          <a:xfrm>
            <a:off x="529262" y="3202175"/>
            <a:ext cx="5598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Create a masking layer along the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road Pixel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Extract the RGB value of each image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pixel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Convert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extracted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pixel RGB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to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Congestion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Index(CI)</a:t>
            </a:r>
          </a:p>
        </p:txBody>
      </p:sp>
      <p:sp>
        <p:nvSpPr>
          <p:cNvPr id="69" name="직사각형 68"/>
          <p:cNvSpPr/>
          <p:nvPr/>
        </p:nvSpPr>
        <p:spPr>
          <a:xfrm>
            <a:off x="529262" y="5122370"/>
            <a:ext cx="5598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Stack each time layers to create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3D Spatiotemporal data</a:t>
            </a:r>
            <a:endParaRPr lang="en-US" altLang="ko-KR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Python </a:t>
            </a:r>
            <a:r>
              <a:rPr lang="en-US" altLang="ko-KR" b="1" dirty="0" err="1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Numpy’s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multi-dimensional array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structure</a:t>
            </a: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X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axis : Latitude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/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Y axis : Longitude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/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Z axis : Time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9" name="Google Shape;27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8099" y="811842"/>
            <a:ext cx="4795570" cy="319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144" y="4110481"/>
            <a:ext cx="4710547" cy="2315828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529262" y="1112822"/>
            <a:ext cx="5325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Collect Snapshot every 10 minutes</a:t>
            </a:r>
            <a:endParaRPr lang="en-US" altLang="ko-KR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Snapping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Google Maps image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From September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25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to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October 22th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, 2021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(28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Days)</a:t>
            </a:r>
          </a:p>
          <a:p>
            <a:pPr lvl="0"/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1 Day (144 Image) -&gt; 4 Weeks (5032 Image)</a:t>
            </a:r>
          </a:p>
        </p:txBody>
      </p:sp>
    </p:spTree>
    <p:extLst>
      <p:ext uri="{BB962C8B-B14F-4D97-AF65-F5344CB8AC3E}">
        <p14:creationId xmlns:p14="http://schemas.microsoft.com/office/powerpoint/2010/main" val="127828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208664" y="6581001"/>
            <a:ext cx="1040093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dirty="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14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7" name="직선 연결선 16"/>
          <p:cNvCxnSpPr/>
          <p:nvPr/>
        </p:nvCxnSpPr>
        <p:spPr>
          <a:xfrm flipV="1">
            <a:off x="297236" y="976047"/>
            <a:ext cx="11436433" cy="29289"/>
          </a:xfrm>
          <a:prstGeom prst="line">
            <a:avLst/>
          </a:prstGeom>
          <a:ln>
            <a:solidFill>
              <a:srgbClr val="07090C">
                <a:alpha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직사각형 32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29371" y="605970"/>
            <a:ext cx="647918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1900"/>
              <a:defRPr/>
            </a:pPr>
            <a:r>
              <a:rPr lang="en-GB" altLang="ko-KR" sz="19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Change in the frequency of congestion by day</a:t>
            </a:r>
            <a:endParaRPr lang="en-US" altLang="ko-KR" sz="19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29371" y="5360786"/>
            <a:ext cx="5714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Sum of congestion frequency over time</a:t>
            </a:r>
          </a:p>
        </p:txBody>
      </p:sp>
      <p:pic>
        <p:nvPicPr>
          <p:cNvPr id="24" name="image4.png" descr="EMB000043800c76"/>
          <p:cNvPicPr/>
          <p:nvPr/>
        </p:nvPicPr>
        <p:blipFill>
          <a:blip r:embed="rId3"/>
          <a:srcRect l="4742" t="11383" r="9907" b="972"/>
          <a:stretch>
            <a:fillRect/>
          </a:stretch>
        </p:blipFill>
        <p:spPr>
          <a:xfrm>
            <a:off x="229371" y="1892038"/>
            <a:ext cx="5780904" cy="3295667"/>
          </a:xfrm>
          <a:prstGeom prst="rect">
            <a:avLst/>
          </a:prstGeom>
          <a:ln/>
        </p:spPr>
      </p:pic>
      <p:pic>
        <p:nvPicPr>
          <p:cNvPr id="25" name="image1.png" descr="EMB000043800c78"/>
          <p:cNvPicPr/>
          <p:nvPr/>
        </p:nvPicPr>
        <p:blipFill>
          <a:blip r:embed="rId4"/>
          <a:srcRect l="4742" t="9505" r="8569" b="1407"/>
          <a:stretch>
            <a:fillRect/>
          </a:stretch>
        </p:blipFill>
        <p:spPr>
          <a:xfrm>
            <a:off x="6204115" y="1904481"/>
            <a:ext cx="5825960" cy="3283224"/>
          </a:xfrm>
          <a:prstGeom prst="rect">
            <a:avLst/>
          </a:prstGeom>
          <a:ln/>
        </p:spPr>
      </p:pic>
      <p:sp>
        <p:nvSpPr>
          <p:cNvPr id="2" name="직사각형 1"/>
          <p:cNvSpPr/>
          <p:nvPr/>
        </p:nvSpPr>
        <p:spPr>
          <a:xfrm>
            <a:off x="6272900" y="5360785"/>
            <a:ext cx="5757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Congestion frequency over time for each day of the week</a:t>
            </a:r>
            <a:endParaRPr lang="ko-KR" altLang="ko-KR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9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208664" y="6581001"/>
            <a:ext cx="1040093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15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7" name="직선 연결선 16"/>
          <p:cNvCxnSpPr/>
          <p:nvPr/>
        </p:nvCxnSpPr>
        <p:spPr>
          <a:xfrm flipV="1">
            <a:off x="297236" y="976047"/>
            <a:ext cx="11436433" cy="29289"/>
          </a:xfrm>
          <a:prstGeom prst="line">
            <a:avLst/>
          </a:prstGeom>
          <a:ln>
            <a:solidFill>
              <a:srgbClr val="07090C">
                <a:alpha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직사각형 32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54902" y="1144508"/>
            <a:ext cx="49929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pPr>
            <a:r>
              <a:rPr lang="en-US" altLang="ko-KR" sz="1600" dirty="0">
                <a:solidFill>
                  <a:srgbClr val="D11315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Morning</a:t>
            </a:r>
            <a:r>
              <a:rPr lang="en-US" altLang="ko-KR" sz="16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 </a:t>
            </a:r>
            <a:r>
              <a:rPr lang="en-US" altLang="ko-KR" sz="16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Major Congestion Point</a:t>
            </a:r>
            <a:endParaRPr lang="en-US" altLang="ko-KR" sz="16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  <a:sym typeface="Calibri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6282425" y="1136402"/>
            <a:ext cx="49929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pPr>
            <a:r>
              <a:rPr lang="en-US" altLang="ko-KR" sz="1600" dirty="0" smtClean="0">
                <a:solidFill>
                  <a:srgbClr val="D11315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Evening</a:t>
            </a:r>
            <a:r>
              <a:rPr lang="en-US" altLang="ko-KR" sz="16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 Major Congestion Point</a:t>
            </a:r>
            <a:endParaRPr lang="en-US" altLang="ko-KR" sz="16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4" name="image8.png"/>
          <p:cNvPicPr>
            <a:picLocks noChangeAspect="1"/>
          </p:cNvPicPr>
          <p:nvPr/>
        </p:nvPicPr>
        <p:blipFill>
          <a:blip r:embed="rId3"/>
          <a:srcRect l="9432" t="10199" r="9157" b="8021"/>
          <a:stretch>
            <a:fillRect/>
          </a:stretch>
        </p:blipFill>
        <p:spPr>
          <a:xfrm>
            <a:off x="254902" y="1550292"/>
            <a:ext cx="3588806" cy="3605018"/>
          </a:xfrm>
          <a:prstGeom prst="rect">
            <a:avLst/>
          </a:prstGeom>
          <a:ln/>
        </p:spPr>
      </p:pic>
      <p:pic>
        <p:nvPicPr>
          <p:cNvPr id="15" name="image9.png"/>
          <p:cNvPicPr>
            <a:picLocks noChangeAspect="1"/>
          </p:cNvPicPr>
          <p:nvPr/>
        </p:nvPicPr>
        <p:blipFill>
          <a:blip r:embed="rId4"/>
          <a:srcRect l="9236" t="10006" r="8971" b="8209"/>
          <a:stretch>
            <a:fillRect/>
          </a:stretch>
        </p:blipFill>
        <p:spPr>
          <a:xfrm>
            <a:off x="6348974" y="1550291"/>
            <a:ext cx="3608852" cy="3605017"/>
          </a:xfrm>
          <a:prstGeom prst="rect">
            <a:avLst/>
          </a:prstGeom>
          <a:ln/>
        </p:spPr>
      </p:pic>
      <p:pic>
        <p:nvPicPr>
          <p:cNvPr id="16" name="image6.png" descr="EMB000043800c7e"/>
          <p:cNvPicPr/>
          <p:nvPr/>
        </p:nvPicPr>
        <p:blipFill>
          <a:blip r:embed="rId5"/>
          <a:srcRect r="1514"/>
          <a:stretch>
            <a:fillRect/>
          </a:stretch>
        </p:blipFill>
        <p:spPr>
          <a:xfrm>
            <a:off x="1883482" y="3812798"/>
            <a:ext cx="3593799" cy="1992783"/>
          </a:xfrm>
          <a:prstGeom prst="rect">
            <a:avLst/>
          </a:prstGeom>
          <a:ln/>
        </p:spPr>
      </p:pic>
      <p:pic>
        <p:nvPicPr>
          <p:cNvPr id="18" name="image10.png" descr="EMB000043800c80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380765" y="3812798"/>
            <a:ext cx="3517599" cy="1992783"/>
          </a:xfrm>
          <a:prstGeom prst="rect">
            <a:avLst/>
          </a:prstGeom>
          <a:ln/>
        </p:spPr>
      </p:pic>
      <p:sp>
        <p:nvSpPr>
          <p:cNvPr id="23" name="직사각형 22"/>
          <p:cNvSpPr/>
          <p:nvPr/>
        </p:nvSpPr>
        <p:spPr>
          <a:xfrm>
            <a:off x="159657" y="573769"/>
            <a:ext cx="10613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pPr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Analysis of major congestion points according to traffic congestion times</a:t>
            </a:r>
          </a:p>
        </p:txBody>
      </p:sp>
    </p:spTree>
    <p:extLst>
      <p:ext uri="{BB962C8B-B14F-4D97-AF65-F5344CB8AC3E}">
        <p14:creationId xmlns:p14="http://schemas.microsoft.com/office/powerpoint/2010/main" val="5067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208664" y="6581001"/>
            <a:ext cx="1040093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16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7" name="직선 연결선 16"/>
          <p:cNvCxnSpPr/>
          <p:nvPr/>
        </p:nvCxnSpPr>
        <p:spPr>
          <a:xfrm flipV="1">
            <a:off x="297236" y="976047"/>
            <a:ext cx="11436433" cy="29289"/>
          </a:xfrm>
          <a:prstGeom prst="line">
            <a:avLst/>
          </a:prstGeom>
          <a:ln>
            <a:solidFill>
              <a:srgbClr val="07090C">
                <a:alpha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직사각형 32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59657" y="573769"/>
            <a:ext cx="4992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pPr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Why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K-means </a:t>
            </a:r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Clustering Method?</a:t>
            </a:r>
          </a:p>
        </p:txBody>
      </p:sp>
      <p:sp>
        <p:nvSpPr>
          <p:cNvPr id="58" name="직사각형 57"/>
          <p:cNvSpPr/>
          <p:nvPr/>
        </p:nvSpPr>
        <p:spPr>
          <a:xfrm>
            <a:off x="6192593" y="573769"/>
            <a:ext cx="4992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pP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Optimal Number </a:t>
            </a:r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of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Clusters</a:t>
            </a:r>
            <a:endParaRPr lang="en-US" altLang="ko-KR" sz="20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9" name="image2.jpg" descr="EMB000043800c74"/>
          <p:cNvPicPr/>
          <p:nvPr/>
        </p:nvPicPr>
        <p:blipFill>
          <a:blip r:embed="rId3"/>
          <a:srcRect t="5878" r="9189"/>
          <a:stretch>
            <a:fillRect/>
          </a:stretch>
        </p:blipFill>
        <p:spPr>
          <a:xfrm>
            <a:off x="7419264" y="2136256"/>
            <a:ext cx="3766243" cy="2341046"/>
          </a:xfrm>
          <a:prstGeom prst="rect">
            <a:avLst/>
          </a:prstGeom>
          <a:ln/>
        </p:spPr>
      </p:pic>
      <p:graphicFrame>
        <p:nvGraphicFramePr>
          <p:cNvPr id="61" name="표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901305"/>
              </p:ext>
            </p:extLst>
          </p:nvPr>
        </p:nvGraphicFramePr>
        <p:xfrm>
          <a:off x="6345097" y="4968076"/>
          <a:ext cx="5740398" cy="872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2454">
                  <a:extLst>
                    <a:ext uri="{9D8B030D-6E8A-4147-A177-3AD203B41FA5}">
                      <a16:colId xmlns:a16="http://schemas.microsoft.com/office/drawing/2014/main" val="1872926531"/>
                    </a:ext>
                  </a:extLst>
                </a:gridCol>
                <a:gridCol w="495026">
                  <a:extLst>
                    <a:ext uri="{9D8B030D-6E8A-4147-A177-3AD203B41FA5}">
                      <a16:colId xmlns:a16="http://schemas.microsoft.com/office/drawing/2014/main" val="477418243"/>
                    </a:ext>
                  </a:extLst>
                </a:gridCol>
                <a:gridCol w="418868">
                  <a:extLst>
                    <a:ext uri="{9D8B030D-6E8A-4147-A177-3AD203B41FA5}">
                      <a16:colId xmlns:a16="http://schemas.microsoft.com/office/drawing/2014/main" val="872292829"/>
                    </a:ext>
                  </a:extLst>
                </a:gridCol>
                <a:gridCol w="495026">
                  <a:extLst>
                    <a:ext uri="{9D8B030D-6E8A-4147-A177-3AD203B41FA5}">
                      <a16:colId xmlns:a16="http://schemas.microsoft.com/office/drawing/2014/main" val="1000834595"/>
                    </a:ext>
                  </a:extLst>
                </a:gridCol>
                <a:gridCol w="495026">
                  <a:extLst>
                    <a:ext uri="{9D8B030D-6E8A-4147-A177-3AD203B41FA5}">
                      <a16:colId xmlns:a16="http://schemas.microsoft.com/office/drawing/2014/main" val="1470636477"/>
                    </a:ext>
                  </a:extLst>
                </a:gridCol>
                <a:gridCol w="495026">
                  <a:extLst>
                    <a:ext uri="{9D8B030D-6E8A-4147-A177-3AD203B41FA5}">
                      <a16:colId xmlns:a16="http://schemas.microsoft.com/office/drawing/2014/main" val="4244736420"/>
                    </a:ext>
                  </a:extLst>
                </a:gridCol>
                <a:gridCol w="418868">
                  <a:extLst>
                    <a:ext uri="{9D8B030D-6E8A-4147-A177-3AD203B41FA5}">
                      <a16:colId xmlns:a16="http://schemas.microsoft.com/office/drawing/2014/main" val="1120181611"/>
                    </a:ext>
                  </a:extLst>
                </a:gridCol>
                <a:gridCol w="495026">
                  <a:extLst>
                    <a:ext uri="{9D8B030D-6E8A-4147-A177-3AD203B41FA5}">
                      <a16:colId xmlns:a16="http://schemas.microsoft.com/office/drawing/2014/main" val="4027014187"/>
                    </a:ext>
                  </a:extLst>
                </a:gridCol>
                <a:gridCol w="495026">
                  <a:extLst>
                    <a:ext uri="{9D8B030D-6E8A-4147-A177-3AD203B41FA5}">
                      <a16:colId xmlns:a16="http://schemas.microsoft.com/office/drawing/2014/main" val="3142616222"/>
                    </a:ext>
                  </a:extLst>
                </a:gridCol>
                <a:gridCol w="495026">
                  <a:extLst>
                    <a:ext uri="{9D8B030D-6E8A-4147-A177-3AD203B41FA5}">
                      <a16:colId xmlns:a16="http://schemas.microsoft.com/office/drawing/2014/main" val="854465755"/>
                    </a:ext>
                  </a:extLst>
                </a:gridCol>
                <a:gridCol w="495026">
                  <a:extLst>
                    <a:ext uri="{9D8B030D-6E8A-4147-A177-3AD203B41FA5}">
                      <a16:colId xmlns:a16="http://schemas.microsoft.com/office/drawing/2014/main" val="2031450192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sz="1400" b="1" kern="1200" dirty="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Number of </a:t>
                      </a:r>
                      <a:br>
                        <a:rPr lang="en-US" sz="1400" b="1" kern="1200" dirty="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</a:br>
                      <a:r>
                        <a:rPr lang="en-US" sz="1400" b="1" kern="1200" dirty="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Cluster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257422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sz="1400" b="1" kern="120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Silhouette </a:t>
                      </a:r>
                      <a:br>
                        <a:rPr lang="en-US" sz="1400" b="1" kern="120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</a:br>
                      <a:r>
                        <a:rPr lang="en-US" sz="1400" b="1" kern="1200">
                          <a:solidFill>
                            <a:srgbClr val="50586C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Score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0.612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0.51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0.452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0.417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0.415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0.38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0.372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0.365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0.362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에스코어 드림 8 Heavy" panose="020B0903030302020204" pitchFamily="34" charset="-127"/>
                          <a:cs typeface="Calibri" panose="020F0502020204030204" pitchFamily="34" charset="0"/>
                        </a:rPr>
                        <a:t>0.354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6131610"/>
                  </a:ext>
                </a:extLst>
              </a:tr>
            </a:tbl>
          </a:graphicData>
        </a:graphic>
      </p:graphicFrame>
      <p:sp>
        <p:nvSpPr>
          <p:cNvPr id="62" name="직사각형 61"/>
          <p:cNvSpPr/>
          <p:nvPr/>
        </p:nvSpPr>
        <p:spPr>
          <a:xfrm>
            <a:off x="249097" y="1952750"/>
            <a:ext cx="6096000" cy="4016484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- </a:t>
            </a:r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Data characteristic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    -  spatiotemporal data</a:t>
            </a:r>
            <a:endParaRPr lang="en-US" altLang="ko-KR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  <a:sym typeface="Arial"/>
            </a:endParaRP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    -  data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size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endParaRPr lang="en-US" altLang="ko-KR" sz="1000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  <a:sym typeface="Calibri"/>
            </a:endParaRP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- </a:t>
            </a:r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Fast</a:t>
            </a:r>
            <a:endParaRPr lang="en-US" altLang="ko-KR" sz="20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  <a:sym typeface="Arial"/>
            </a:endParaRP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    -  Maximize differences between groups</a:t>
            </a:r>
            <a:endParaRPr lang="en-US" altLang="ko-KR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  <a:sym typeface="Arial"/>
            </a:endParaRP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    -  Minimize differences within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groups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endParaRPr lang="en-US" altLang="ko-KR" sz="1000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  <a:sym typeface="Calibri"/>
            </a:endParaRP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- </a:t>
            </a:r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Versatile</a:t>
            </a:r>
            <a:endParaRPr lang="en-US" altLang="ko-KR" sz="20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  <a:sym typeface="Arial"/>
            </a:endParaRP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    - Various data can be classified without prior information</a:t>
            </a:r>
          </a:p>
        </p:txBody>
      </p:sp>
      <p:sp>
        <p:nvSpPr>
          <p:cNvPr id="63" name="직사각형 62"/>
          <p:cNvSpPr/>
          <p:nvPr/>
        </p:nvSpPr>
        <p:spPr>
          <a:xfrm>
            <a:off x="6192593" y="99911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ts val="1700"/>
            </a:pPr>
            <a:r>
              <a:rPr lang="en-US" altLang="ko-KR" sz="16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Microsoft Tai Le" panose="020B0502040204020203" pitchFamily="34" charset="0"/>
                <a:sym typeface="Calibri"/>
              </a:rPr>
              <a:t> - Inertia considers the variances of each cluster</a:t>
            </a:r>
            <a:endParaRPr lang="en-US" altLang="ko-KR" sz="1600" dirty="0">
              <a:solidFill>
                <a:srgbClr val="50586C"/>
              </a:solidFill>
              <a:latin typeface="Tekton Pro Cond" panose="020F0606020208020904" pitchFamily="34" charset="0"/>
              <a:ea typeface="에스코어 드림 8 Heavy" panose="020B0903030302020204" pitchFamily="34" charset="-127"/>
              <a:cs typeface="Microsoft Tai Le" panose="020B0502040204020203" pitchFamily="34" charset="0"/>
              <a:sym typeface="Arial"/>
            </a:endParaRPr>
          </a:p>
          <a:p>
            <a:pPr>
              <a:buClr>
                <a:srgbClr val="000000"/>
              </a:buClr>
              <a:buSzPts val="1700"/>
            </a:pPr>
            <a:r>
              <a:rPr lang="en-US" altLang="ko-KR" sz="16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Microsoft Tai Le" panose="020B0502040204020203" pitchFamily="34" charset="0"/>
                <a:sym typeface="Calibri"/>
              </a:rPr>
              <a:t> </a:t>
            </a:r>
            <a:r>
              <a:rPr lang="en-US" altLang="ko-KR" sz="1600" dirty="0" smtClean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Microsoft Tai Le" panose="020B0502040204020203" pitchFamily="34" charset="0"/>
                <a:sym typeface="Calibri"/>
              </a:rPr>
              <a:t>- </a:t>
            </a:r>
            <a:r>
              <a:rPr lang="en-US" altLang="ko-KR" sz="16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Microsoft Tai Le" panose="020B0502040204020203" pitchFamily="34" charset="0"/>
                <a:sym typeface="Calibri"/>
              </a:rPr>
              <a:t>Silhouette coefficient reflects the variance between groups together</a:t>
            </a:r>
            <a:endParaRPr lang="ko-KR" altLang="en-US" sz="1600" dirty="0">
              <a:solidFill>
                <a:srgbClr val="50586C"/>
              </a:solidFill>
              <a:latin typeface="Tekton Pro Cond" panose="020F0606020208020904" pitchFamily="34" charset="0"/>
              <a:ea typeface="에스코어 드림 8 Heavy" panose="020B0903030302020204" pitchFamily="34" charset="-127"/>
              <a:cs typeface="Microsoft Tai Le" panose="020B0502040204020203" pitchFamily="34" charset="0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155746" y="99915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ts val="1700"/>
            </a:pPr>
            <a:r>
              <a:rPr lang="en-US" altLang="ko-KR" sz="16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Microsoft Tai Le" panose="020B0502040204020203" pitchFamily="34" charset="0"/>
                <a:sym typeface="Calibri"/>
              </a:rPr>
              <a:t>- Measuring Euclidean distance</a:t>
            </a:r>
          </a:p>
          <a:p>
            <a:pPr>
              <a:buClr>
                <a:srgbClr val="000000"/>
              </a:buClr>
              <a:buSzPts val="1700"/>
            </a:pPr>
            <a:r>
              <a:rPr lang="en-US" altLang="ko-KR" sz="16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Microsoft Tai Le" panose="020B0502040204020203" pitchFamily="34" charset="0"/>
                <a:sym typeface="Calibri"/>
              </a:rPr>
              <a:t>- Iteratively work to minimize the distance from the center point assigned to the cluster</a:t>
            </a:r>
            <a:endParaRPr lang="en-US" altLang="ko-KR" sz="1600" dirty="0">
              <a:solidFill>
                <a:srgbClr val="50586C"/>
              </a:solidFill>
              <a:latin typeface="Tekton Pro Cond" panose="020F0606020208020904" pitchFamily="34" charset="0"/>
              <a:ea typeface="에스코어 드림 8 Heavy" panose="020B0903030302020204" pitchFamily="34" charset="-127"/>
              <a:cs typeface="Microsoft Tai Le" panose="020B0502040204020203" pitchFamily="34" charset="0"/>
              <a:sym typeface="Arial"/>
            </a:endParaRPr>
          </a:p>
          <a:p>
            <a:pPr>
              <a:buClr>
                <a:srgbClr val="000000"/>
              </a:buClr>
              <a:buSzPts val="1700"/>
            </a:pPr>
            <a:r>
              <a:rPr lang="en-US" altLang="ko-KR" sz="16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Microsoft Tai Le" panose="020B0502040204020203" pitchFamily="34" charset="0"/>
                <a:sym typeface="Calibri"/>
              </a:rPr>
              <a:t>- Identify the structure hidden in unlabeled data by grouping similar types of data</a:t>
            </a:r>
          </a:p>
        </p:txBody>
      </p:sp>
    </p:spTree>
    <p:extLst>
      <p:ext uri="{BB962C8B-B14F-4D97-AF65-F5344CB8AC3E}">
        <p14:creationId xmlns:p14="http://schemas.microsoft.com/office/powerpoint/2010/main" val="2494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208664" y="6581001"/>
            <a:ext cx="1040093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17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7" name="직선 연결선 16"/>
          <p:cNvCxnSpPr/>
          <p:nvPr/>
        </p:nvCxnSpPr>
        <p:spPr>
          <a:xfrm flipV="1">
            <a:off x="297236" y="976047"/>
            <a:ext cx="11436433" cy="29289"/>
          </a:xfrm>
          <a:prstGeom prst="line">
            <a:avLst/>
          </a:prstGeom>
          <a:ln>
            <a:solidFill>
              <a:srgbClr val="07090C">
                <a:alpha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직사각형 32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b="25291"/>
          <a:stretch/>
        </p:blipFill>
        <p:spPr>
          <a:xfrm>
            <a:off x="-819150" y="1402500"/>
            <a:ext cx="10474301" cy="5087134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8692065" y="1593580"/>
            <a:ext cx="3446107" cy="535491"/>
            <a:chOff x="8692065" y="1593580"/>
            <a:chExt cx="3446107" cy="535491"/>
          </a:xfrm>
        </p:grpSpPr>
        <p:sp>
          <p:nvSpPr>
            <p:cNvPr id="45" name="Google Shape;368;p33"/>
            <p:cNvSpPr/>
            <p:nvPr/>
          </p:nvSpPr>
          <p:spPr>
            <a:xfrm>
              <a:off x="8692065" y="1635132"/>
              <a:ext cx="3446107" cy="213931"/>
            </a:xfrm>
            <a:prstGeom prst="rect">
              <a:avLst/>
            </a:prstGeom>
            <a:solidFill>
              <a:srgbClr val="004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374;p33"/>
            <p:cNvSpPr txBox="1"/>
            <p:nvPr/>
          </p:nvSpPr>
          <p:spPr>
            <a:xfrm>
              <a:off x="8692065" y="1593580"/>
              <a:ext cx="2805558" cy="5354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bg1">
                      <a:lumMod val="85000"/>
                    </a:schemeClr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Pattern </a:t>
              </a:r>
              <a:r>
                <a:rPr lang="en-US" altLang="ko-KR" sz="1200" b="0" i="0" u="none" strike="noStrike" cap="none" dirty="0" smtClean="0">
                  <a:solidFill>
                    <a:schemeClr val="bg1">
                      <a:lumMod val="85000"/>
                    </a:schemeClr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0</a:t>
              </a:r>
              <a:endParaRPr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rgbClr val="50586C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: Very Light All </a:t>
              </a:r>
              <a:r>
                <a:rPr lang="en-US" sz="1200" b="0" i="0" u="none" strike="noStrike" cap="none" dirty="0" smtClean="0">
                  <a:solidFill>
                    <a:srgbClr val="50586C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Day</a:t>
              </a:r>
              <a:endParaRPr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8718156" y="5329650"/>
            <a:ext cx="4029392" cy="535491"/>
            <a:chOff x="8718156" y="5329650"/>
            <a:chExt cx="4029392" cy="535491"/>
          </a:xfrm>
        </p:grpSpPr>
        <p:sp>
          <p:nvSpPr>
            <p:cNvPr id="48" name="Google Shape;367;p33"/>
            <p:cNvSpPr/>
            <p:nvPr/>
          </p:nvSpPr>
          <p:spPr>
            <a:xfrm>
              <a:off x="8718156" y="5378766"/>
              <a:ext cx="3446106" cy="213931"/>
            </a:xfrm>
            <a:prstGeom prst="rect">
              <a:avLst/>
            </a:prstGeom>
            <a:solidFill>
              <a:srgbClr val="DFBA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375;p33"/>
            <p:cNvSpPr txBox="1"/>
            <p:nvPr/>
          </p:nvSpPr>
          <p:spPr>
            <a:xfrm>
              <a:off x="8744246" y="5329650"/>
              <a:ext cx="4003302" cy="5354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rgbClr val="50586C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Pattern </a:t>
              </a:r>
              <a:r>
                <a:rPr lang="en-US" altLang="ko-KR" sz="1200" dirty="0">
                  <a:solidFill>
                    <a:srgbClr val="50586C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5</a:t>
              </a:r>
              <a:endParaRPr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</a:endParaRPr>
            </a:p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rgbClr val="50586C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: Heavy Morning/Very Heavy Afternoon</a:t>
              </a:r>
              <a:endParaRPr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8708111" y="2340794"/>
            <a:ext cx="3446107" cy="535491"/>
            <a:chOff x="8708111" y="2149240"/>
            <a:chExt cx="3446107" cy="535491"/>
          </a:xfrm>
        </p:grpSpPr>
        <p:sp>
          <p:nvSpPr>
            <p:cNvPr id="50" name="Google Shape;366;p33"/>
            <p:cNvSpPr/>
            <p:nvPr/>
          </p:nvSpPr>
          <p:spPr>
            <a:xfrm>
              <a:off x="8708111" y="2184792"/>
              <a:ext cx="3446107" cy="213931"/>
            </a:xfrm>
            <a:prstGeom prst="rect">
              <a:avLst/>
            </a:prstGeom>
            <a:solidFill>
              <a:srgbClr val="33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376;p33"/>
            <p:cNvSpPr txBox="1"/>
            <p:nvPr/>
          </p:nvSpPr>
          <p:spPr>
            <a:xfrm>
              <a:off x="8718156" y="2149240"/>
              <a:ext cx="2150305" cy="5354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Pattern </a:t>
              </a:r>
              <a:r>
                <a:rPr lang="en-US" altLang="ko-KR" sz="1200" dirty="0">
                  <a:solidFill>
                    <a:schemeClr val="bg1">
                      <a:lumMod val="85000"/>
                    </a:schemeClr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1</a:t>
              </a:r>
              <a:endParaRPr sz="1200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</a:endParaRPr>
            </a:p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rgbClr val="50586C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: Very light Daytime</a:t>
              </a:r>
              <a:endParaRPr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8705021" y="4582436"/>
            <a:ext cx="3733768" cy="535491"/>
            <a:chOff x="8705021" y="3850146"/>
            <a:chExt cx="3733768" cy="535491"/>
          </a:xfrm>
        </p:grpSpPr>
        <p:sp>
          <p:nvSpPr>
            <p:cNvPr id="52" name="Google Shape;370;p33"/>
            <p:cNvSpPr/>
            <p:nvPr/>
          </p:nvSpPr>
          <p:spPr>
            <a:xfrm>
              <a:off x="8705021" y="3899534"/>
              <a:ext cx="3446107" cy="213931"/>
            </a:xfrm>
            <a:prstGeom prst="rect">
              <a:avLst/>
            </a:prstGeom>
            <a:solidFill>
              <a:srgbClr val="FDFC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372;p33"/>
            <p:cNvSpPr txBox="1"/>
            <p:nvPr/>
          </p:nvSpPr>
          <p:spPr>
            <a:xfrm>
              <a:off x="8718156" y="3850146"/>
              <a:ext cx="3720633" cy="5354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rgbClr val="50586C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Pattern </a:t>
              </a:r>
              <a:r>
                <a:rPr lang="en-US" altLang="ko-KR" sz="1200" dirty="0">
                  <a:solidFill>
                    <a:srgbClr val="50586C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4</a:t>
              </a:r>
              <a:endParaRPr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</a:endParaRPr>
            </a:p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rgbClr val="50586C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: Light Daytime/Heavy Congestion Lunch</a:t>
              </a:r>
              <a:endParaRPr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8708113" y="3088008"/>
            <a:ext cx="4427316" cy="535491"/>
            <a:chOff x="8708113" y="2714080"/>
            <a:chExt cx="4427316" cy="535491"/>
          </a:xfrm>
        </p:grpSpPr>
        <p:sp>
          <p:nvSpPr>
            <p:cNvPr id="54" name="Google Shape;369;p33"/>
            <p:cNvSpPr/>
            <p:nvPr/>
          </p:nvSpPr>
          <p:spPr>
            <a:xfrm>
              <a:off x="8708113" y="2756448"/>
              <a:ext cx="3446106" cy="213931"/>
            </a:xfrm>
            <a:prstGeom prst="rect">
              <a:avLst/>
            </a:prstGeom>
            <a:solidFill>
              <a:srgbClr val="F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373;p33"/>
            <p:cNvSpPr txBox="1"/>
            <p:nvPr/>
          </p:nvSpPr>
          <p:spPr>
            <a:xfrm>
              <a:off x="8739537" y="2714080"/>
              <a:ext cx="4395892" cy="5354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Pattern </a:t>
              </a:r>
              <a:r>
                <a:rPr lang="en-US" altLang="ko-KR" sz="1200" dirty="0">
                  <a:solidFill>
                    <a:schemeClr val="bg1">
                      <a:lumMod val="85000"/>
                    </a:schemeClr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2</a:t>
              </a:r>
              <a:endParaRPr sz="1200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</a:endParaRPr>
            </a:p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rgbClr val="50586C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: Very Heavy Morning/Very light Afternoon</a:t>
              </a:r>
              <a:endParaRPr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8692064" y="3835222"/>
            <a:ext cx="4332657" cy="535491"/>
            <a:chOff x="8692064" y="3296264"/>
            <a:chExt cx="4332657" cy="535491"/>
          </a:xfrm>
        </p:grpSpPr>
        <p:sp>
          <p:nvSpPr>
            <p:cNvPr id="56" name="Google Shape;365;p33"/>
            <p:cNvSpPr/>
            <p:nvPr/>
          </p:nvSpPr>
          <p:spPr>
            <a:xfrm>
              <a:off x="8692064" y="3346958"/>
              <a:ext cx="3446107" cy="213931"/>
            </a:xfrm>
            <a:prstGeom prst="rect">
              <a:avLst/>
            </a:prstGeom>
            <a:solidFill>
              <a:srgbClr val="FFB9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377;p33"/>
            <p:cNvSpPr txBox="1"/>
            <p:nvPr/>
          </p:nvSpPr>
          <p:spPr>
            <a:xfrm>
              <a:off x="8705021" y="3296264"/>
              <a:ext cx="4319700" cy="5354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Pattern </a:t>
              </a:r>
              <a:r>
                <a:rPr lang="en-US" altLang="ko-KR" sz="1200" dirty="0">
                  <a:solidFill>
                    <a:schemeClr val="bg1">
                      <a:lumMod val="85000"/>
                    </a:schemeClr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3</a:t>
              </a:r>
              <a:endParaRPr sz="1200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</a:endParaRPr>
            </a:p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rgbClr val="50586C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Calibri"/>
                  <a:sym typeface="Calibri"/>
                </a:rPr>
                <a:t>: Very light Morning/Very Heavy Afternoon</a:t>
              </a:r>
              <a:endParaRPr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159657" y="573769"/>
            <a:ext cx="93326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 P</a:t>
            </a:r>
            <a:r>
              <a:rPr lang="ko-KR" altLang="en-US" sz="2000" dirty="0" err="1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attern</a:t>
            </a:r>
            <a:r>
              <a:rPr lang="ko-KR" altLang="en-US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E</a:t>
            </a:r>
            <a:r>
              <a:rPr lang="ko-KR" altLang="en-US" sz="2000" dirty="0" err="1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xtraction</a:t>
            </a:r>
            <a:r>
              <a:rPr lang="ko-KR" altLang="en-US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 </a:t>
            </a:r>
            <a:r>
              <a:rPr lang="ko-KR" altLang="en-US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and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V</a:t>
            </a:r>
            <a:r>
              <a:rPr lang="ko-KR" altLang="en-US" sz="2000" dirty="0" err="1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isualization</a:t>
            </a:r>
            <a:endParaRPr lang="ko-KR" altLang="en-US" sz="20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4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208664" y="6581001"/>
            <a:ext cx="1040093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18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Google Shape;368;p33"/>
          <p:cNvSpPr/>
          <p:nvPr/>
        </p:nvSpPr>
        <p:spPr>
          <a:xfrm>
            <a:off x="7037436" y="736971"/>
            <a:ext cx="4742298" cy="213931"/>
          </a:xfrm>
          <a:prstGeom prst="rect">
            <a:avLst/>
          </a:prstGeom>
          <a:solidFill>
            <a:srgbClr val="0043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74;p33"/>
          <p:cNvSpPr txBox="1"/>
          <p:nvPr/>
        </p:nvSpPr>
        <p:spPr>
          <a:xfrm>
            <a:off x="7037435" y="695419"/>
            <a:ext cx="3860819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Pattern </a:t>
            </a:r>
            <a:r>
              <a:rPr lang="en-US" altLang="ko-KR" sz="1200" b="0" i="0" u="none" strike="noStrike" cap="none" dirty="0" smtClean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0</a:t>
            </a:r>
            <a:endParaRPr dirty="0">
              <a:solidFill>
                <a:schemeClr val="bg1">
                  <a:lumMod val="85000"/>
                </a:schemeClr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: Very Light All </a:t>
            </a:r>
            <a:r>
              <a:rPr lang="en-US" sz="1200" b="0" i="0" u="none" strike="noStrike" cap="none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Day</a:t>
            </a:r>
            <a:endParaRPr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15" name="Google Shape;367;p33"/>
          <p:cNvSpPr/>
          <p:nvPr/>
        </p:nvSpPr>
        <p:spPr>
          <a:xfrm>
            <a:off x="7037436" y="3565594"/>
            <a:ext cx="4742297" cy="213931"/>
          </a:xfrm>
          <a:prstGeom prst="rect">
            <a:avLst/>
          </a:prstGeom>
          <a:solidFill>
            <a:srgbClr val="DFB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75;p33"/>
          <p:cNvSpPr txBox="1"/>
          <p:nvPr/>
        </p:nvSpPr>
        <p:spPr>
          <a:xfrm>
            <a:off x="7063527" y="3516478"/>
            <a:ext cx="550907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Pattern </a:t>
            </a:r>
            <a:r>
              <a:rPr lang="en-US" altLang="ko-KR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5</a:t>
            </a:r>
            <a:endParaRPr sz="1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: Heavy Morning/Very Heavy Afternoon</a:t>
            </a:r>
            <a:endParaRPr sz="1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</p:txBody>
      </p:sp>
      <p:sp>
        <p:nvSpPr>
          <p:cNvPr id="19" name="Google Shape;366;p33"/>
          <p:cNvSpPr/>
          <p:nvPr/>
        </p:nvSpPr>
        <p:spPr>
          <a:xfrm>
            <a:off x="7053482" y="1286631"/>
            <a:ext cx="4742298" cy="213931"/>
          </a:xfrm>
          <a:prstGeom prst="rect">
            <a:avLst/>
          </a:prstGeom>
          <a:solidFill>
            <a:srgbClr val="339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76;p33"/>
          <p:cNvSpPr txBox="1"/>
          <p:nvPr/>
        </p:nvSpPr>
        <p:spPr>
          <a:xfrm>
            <a:off x="7063527" y="1251079"/>
            <a:ext cx="2959104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Pattern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1</a:t>
            </a:r>
            <a:endParaRPr sz="1200" dirty="0">
              <a:solidFill>
                <a:schemeClr val="bg1">
                  <a:lumMod val="85000"/>
                </a:schemeClr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: Very light Daytime</a:t>
            </a:r>
            <a:endParaRPr sz="1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</p:txBody>
      </p:sp>
      <p:sp>
        <p:nvSpPr>
          <p:cNvPr id="22" name="Google Shape;370;p33"/>
          <p:cNvSpPr/>
          <p:nvPr/>
        </p:nvSpPr>
        <p:spPr>
          <a:xfrm>
            <a:off x="7050392" y="3001373"/>
            <a:ext cx="4742298" cy="213931"/>
          </a:xfrm>
          <a:prstGeom prst="rect">
            <a:avLst/>
          </a:prstGeom>
          <a:solidFill>
            <a:srgbClr val="FDFC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72;p33"/>
          <p:cNvSpPr txBox="1"/>
          <p:nvPr/>
        </p:nvSpPr>
        <p:spPr>
          <a:xfrm>
            <a:off x="7063527" y="2951985"/>
            <a:ext cx="512008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Pattern </a:t>
            </a:r>
            <a:r>
              <a:rPr lang="en-US" altLang="ko-KR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4</a:t>
            </a:r>
            <a:endParaRPr sz="1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: Light Daytime/Heavy Congestion Lunch</a:t>
            </a:r>
            <a:endParaRPr sz="1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</p:txBody>
      </p:sp>
      <p:sp>
        <p:nvSpPr>
          <p:cNvPr id="25" name="Google Shape;369;p33"/>
          <p:cNvSpPr/>
          <p:nvPr/>
        </p:nvSpPr>
        <p:spPr>
          <a:xfrm>
            <a:off x="7053483" y="1858287"/>
            <a:ext cx="4742297" cy="213931"/>
          </a:xfrm>
          <a:prstGeom prst="rect">
            <a:avLst/>
          </a:prstGeom>
          <a:solidFill>
            <a:srgbClr val="FE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73;p33"/>
          <p:cNvSpPr txBox="1"/>
          <p:nvPr/>
        </p:nvSpPr>
        <p:spPr>
          <a:xfrm>
            <a:off x="7084908" y="1815919"/>
            <a:ext cx="6049328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Pattern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2</a:t>
            </a:r>
            <a:endParaRPr sz="1200" dirty="0">
              <a:solidFill>
                <a:schemeClr val="bg1">
                  <a:lumMod val="85000"/>
                </a:schemeClr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: Very Heavy Morning/Very light Afternoon</a:t>
            </a:r>
            <a:endParaRPr sz="1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</p:txBody>
      </p:sp>
      <p:sp>
        <p:nvSpPr>
          <p:cNvPr id="28" name="Google Shape;365;p33"/>
          <p:cNvSpPr/>
          <p:nvPr/>
        </p:nvSpPr>
        <p:spPr>
          <a:xfrm>
            <a:off x="7037435" y="2448797"/>
            <a:ext cx="4742298" cy="213931"/>
          </a:xfrm>
          <a:prstGeom prst="rect">
            <a:avLst/>
          </a:prstGeom>
          <a:solidFill>
            <a:srgbClr val="FFB9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77;p33"/>
          <p:cNvSpPr txBox="1"/>
          <p:nvPr/>
        </p:nvSpPr>
        <p:spPr>
          <a:xfrm>
            <a:off x="7050392" y="2398103"/>
            <a:ext cx="5944478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Pattern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3</a:t>
            </a:r>
            <a:endParaRPr sz="1200" dirty="0">
              <a:solidFill>
                <a:schemeClr val="bg1">
                  <a:lumMod val="85000"/>
                </a:schemeClr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: Very light Morning/Very Heavy Afternoon</a:t>
            </a:r>
            <a:endParaRPr sz="1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</p:txBody>
      </p:sp>
      <p:pic>
        <p:nvPicPr>
          <p:cNvPr id="30" name="image5.png"/>
          <p:cNvPicPr/>
          <p:nvPr/>
        </p:nvPicPr>
        <p:blipFill rotWithShape="1">
          <a:blip r:embed="rId3"/>
          <a:srcRect l="73731" t="4907" r="4211" b="54465"/>
          <a:stretch/>
        </p:blipFill>
        <p:spPr>
          <a:xfrm>
            <a:off x="7050392" y="4151481"/>
            <a:ext cx="1962988" cy="2609273"/>
          </a:xfrm>
          <a:prstGeom prst="rect">
            <a:avLst/>
          </a:prstGeom>
          <a:ln/>
        </p:spPr>
      </p:pic>
      <p:pic>
        <p:nvPicPr>
          <p:cNvPr id="34" name="image5.png"/>
          <p:cNvPicPr/>
          <p:nvPr/>
        </p:nvPicPr>
        <p:blipFill rotWithShape="1">
          <a:blip r:embed="rId3"/>
          <a:srcRect l="6358" t="8321" r="30459" b="9896"/>
          <a:stretch/>
        </p:blipFill>
        <p:spPr>
          <a:xfrm>
            <a:off x="12955" y="381938"/>
            <a:ext cx="6650721" cy="6464332"/>
          </a:xfrm>
          <a:prstGeom prst="rect">
            <a:avLst/>
          </a:prstGeom>
          <a:ln/>
        </p:spPr>
      </p:pic>
      <p:pic>
        <p:nvPicPr>
          <p:cNvPr id="9" name="image5.png"/>
          <p:cNvPicPr/>
          <p:nvPr/>
        </p:nvPicPr>
        <p:blipFill rotWithShape="1">
          <a:blip r:embed="rId3"/>
          <a:srcRect l="73769" t="78146" r="4930" b="18057"/>
          <a:stretch/>
        </p:blipFill>
        <p:spPr>
          <a:xfrm>
            <a:off x="4762108" y="6570333"/>
            <a:ext cx="1901568" cy="266701"/>
          </a:xfrm>
          <a:prstGeom prst="rect">
            <a:avLst/>
          </a:prstGeom>
          <a:ln/>
        </p:spPr>
      </p:pic>
      <p:sp>
        <p:nvSpPr>
          <p:cNvPr id="37" name="직사각형 36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908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208664" y="6581001"/>
            <a:ext cx="1040093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19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4" name="image5.png"/>
          <p:cNvPicPr/>
          <p:nvPr/>
        </p:nvPicPr>
        <p:blipFill rotWithShape="1">
          <a:blip r:embed="rId3"/>
          <a:srcRect l="6358" t="8321" r="30459" b="9896"/>
          <a:stretch/>
        </p:blipFill>
        <p:spPr>
          <a:xfrm>
            <a:off x="2764654" y="378236"/>
            <a:ext cx="6650721" cy="6464332"/>
          </a:xfrm>
          <a:prstGeom prst="rect">
            <a:avLst/>
          </a:prstGeom>
          <a:ln/>
        </p:spPr>
      </p:pic>
      <p:pic>
        <p:nvPicPr>
          <p:cNvPr id="9" name="image5.png"/>
          <p:cNvPicPr/>
          <p:nvPr/>
        </p:nvPicPr>
        <p:blipFill rotWithShape="1">
          <a:blip r:embed="rId3"/>
          <a:srcRect l="73769" t="78146" r="4930" b="18057"/>
          <a:stretch/>
        </p:blipFill>
        <p:spPr>
          <a:xfrm>
            <a:off x="7513807" y="6566631"/>
            <a:ext cx="1901568" cy="266701"/>
          </a:xfrm>
          <a:prstGeom prst="rect">
            <a:avLst/>
          </a:prstGeom>
          <a:ln/>
        </p:spPr>
      </p:pic>
      <p:sp>
        <p:nvSpPr>
          <p:cNvPr id="37" name="직사각형 36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4" name="image5.png"/>
          <p:cNvPicPr/>
          <p:nvPr/>
        </p:nvPicPr>
        <p:blipFill rotWithShape="1">
          <a:blip r:embed="rId3"/>
          <a:srcRect l="44475" t="29616" r="48889" b="61868"/>
          <a:stretch/>
        </p:blipFill>
        <p:spPr>
          <a:xfrm>
            <a:off x="9811342" y="1459775"/>
            <a:ext cx="1856359" cy="1781015"/>
          </a:xfrm>
          <a:prstGeom prst="rect">
            <a:avLst/>
          </a:prstGeom>
          <a:ln/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88" y="1205816"/>
            <a:ext cx="373889" cy="373889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95" y="3990553"/>
            <a:ext cx="373889" cy="373889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049" y="4586601"/>
            <a:ext cx="373889" cy="373889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52" y="2460891"/>
            <a:ext cx="373889" cy="373889"/>
          </a:xfrm>
          <a:prstGeom prst="rect">
            <a:avLst/>
          </a:prstGeom>
        </p:spPr>
      </p:pic>
      <p:sp>
        <p:nvSpPr>
          <p:cNvPr id="49" name="Google Shape;369;p33"/>
          <p:cNvSpPr/>
          <p:nvPr/>
        </p:nvSpPr>
        <p:spPr>
          <a:xfrm>
            <a:off x="2782833" y="5759705"/>
            <a:ext cx="3484941" cy="232730"/>
          </a:xfrm>
          <a:prstGeom prst="rect">
            <a:avLst/>
          </a:prstGeom>
          <a:solidFill>
            <a:srgbClr val="FE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373;p33"/>
          <p:cNvSpPr txBox="1"/>
          <p:nvPr/>
        </p:nvSpPr>
        <p:spPr>
          <a:xfrm>
            <a:off x="2814258" y="5736135"/>
            <a:ext cx="367241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Pattern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2</a:t>
            </a:r>
            <a:endParaRPr sz="1200" dirty="0">
              <a:solidFill>
                <a:schemeClr val="bg1">
                  <a:lumMod val="85000"/>
                </a:schemeClr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: Very Heavy Morning/Very light Afternoon</a:t>
            </a:r>
            <a:endParaRPr sz="1200" dirty="0">
              <a:solidFill>
                <a:schemeClr val="bg1">
                  <a:lumMod val="75000"/>
                </a:schemeClr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</p:txBody>
      </p:sp>
      <p:pic>
        <p:nvPicPr>
          <p:cNvPr id="51" name="image5.png"/>
          <p:cNvPicPr/>
          <p:nvPr/>
        </p:nvPicPr>
        <p:blipFill rotWithShape="1">
          <a:blip r:embed="rId3"/>
          <a:srcRect l="41424" t="55097" r="51940" b="36387"/>
          <a:stretch/>
        </p:blipFill>
        <p:spPr>
          <a:xfrm>
            <a:off x="9824915" y="3988481"/>
            <a:ext cx="1856359" cy="1781015"/>
          </a:xfrm>
          <a:prstGeom prst="rect">
            <a:avLst/>
          </a:prstGeom>
          <a:ln/>
        </p:spPr>
      </p:pic>
      <p:pic>
        <p:nvPicPr>
          <p:cNvPr id="53" name="image5.png"/>
          <p:cNvPicPr/>
          <p:nvPr/>
        </p:nvPicPr>
        <p:blipFill rotWithShape="1">
          <a:blip r:embed="rId3"/>
          <a:srcRect l="12966" t="47827" r="80398" b="43657"/>
          <a:stretch/>
        </p:blipFill>
        <p:spPr>
          <a:xfrm>
            <a:off x="542874" y="3988481"/>
            <a:ext cx="1856359" cy="1781015"/>
          </a:xfrm>
          <a:prstGeom prst="rect">
            <a:avLst/>
          </a:prstGeom>
          <a:ln/>
        </p:spPr>
      </p:pic>
      <p:pic>
        <p:nvPicPr>
          <p:cNvPr id="55" name="image5.png"/>
          <p:cNvPicPr/>
          <p:nvPr/>
        </p:nvPicPr>
        <p:blipFill rotWithShape="1">
          <a:blip r:embed="rId3"/>
          <a:srcRect l="16176" t="11604" r="77188" b="79880"/>
          <a:stretch/>
        </p:blipFill>
        <p:spPr>
          <a:xfrm>
            <a:off x="542984" y="1522742"/>
            <a:ext cx="1856359" cy="1781015"/>
          </a:xfrm>
          <a:prstGeom prst="rect">
            <a:avLst/>
          </a:prstGeom>
          <a:ln/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10" y="1399900"/>
            <a:ext cx="373889" cy="373889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115" y="3920358"/>
            <a:ext cx="373889" cy="373889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7" y="1459775"/>
            <a:ext cx="373889" cy="373889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1" y="3928977"/>
            <a:ext cx="373889" cy="373889"/>
          </a:xfrm>
          <a:prstGeom prst="rect">
            <a:avLst/>
          </a:prstGeom>
        </p:spPr>
      </p:pic>
      <p:sp>
        <p:nvSpPr>
          <p:cNvPr id="64" name="Google Shape;365;p33"/>
          <p:cNvSpPr/>
          <p:nvPr/>
        </p:nvSpPr>
        <p:spPr>
          <a:xfrm>
            <a:off x="2788858" y="6372720"/>
            <a:ext cx="3484942" cy="232730"/>
          </a:xfrm>
          <a:prstGeom prst="rect">
            <a:avLst/>
          </a:prstGeom>
          <a:solidFill>
            <a:srgbClr val="FFB9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377;p33"/>
          <p:cNvSpPr txBox="1"/>
          <p:nvPr/>
        </p:nvSpPr>
        <p:spPr>
          <a:xfrm>
            <a:off x="2801816" y="6340824"/>
            <a:ext cx="360876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Pattern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3</a:t>
            </a:r>
            <a:endParaRPr sz="1200" dirty="0">
              <a:solidFill>
                <a:schemeClr val="bg1">
                  <a:lumMod val="85000"/>
                </a:schemeClr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: Very light Morning/Very Heavy Afternoon</a:t>
            </a:r>
            <a:endParaRPr sz="1200" dirty="0">
              <a:solidFill>
                <a:schemeClr val="bg1">
                  <a:lumMod val="75000"/>
                </a:schemeClr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136785" y="2064870"/>
            <a:ext cx="395967" cy="426727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6486670" y="4171004"/>
            <a:ext cx="395967" cy="426727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3562406" y="3561754"/>
            <a:ext cx="395967" cy="426727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3937595" y="750789"/>
            <a:ext cx="395967" cy="426727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5089242" y="3276928"/>
            <a:ext cx="1000772" cy="812381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/>
              <a:t>Central </a:t>
            </a:r>
            <a:r>
              <a:rPr lang="en-US" altLang="ko-KR" sz="1600" dirty="0" smtClean="0"/>
              <a:t>Business District</a:t>
            </a:r>
            <a:endParaRPr lang="en-US" altLang="ko-KR" sz="1600" dirty="0"/>
          </a:p>
        </p:txBody>
      </p:sp>
    </p:spTree>
    <p:extLst>
      <p:ext uri="{BB962C8B-B14F-4D97-AF65-F5344CB8AC3E}">
        <p14:creationId xmlns:p14="http://schemas.microsoft.com/office/powerpoint/2010/main" val="9893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60801" y="509428"/>
            <a:ext cx="76490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Pollutants From Cars</a:t>
            </a:r>
            <a:endParaRPr lang="ko-KR" altLang="ko-KR" sz="2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75339" y="6581001"/>
            <a:ext cx="916661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dirty="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2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8" name="직선 연결선 17"/>
          <p:cNvCxnSpPr/>
          <p:nvPr/>
        </p:nvCxnSpPr>
        <p:spPr>
          <a:xfrm flipV="1">
            <a:off x="297236" y="976047"/>
            <a:ext cx="11436433" cy="29289"/>
          </a:xfrm>
          <a:prstGeom prst="line">
            <a:avLst/>
          </a:prstGeom>
          <a:ln>
            <a:solidFill>
              <a:srgbClr val="07090C">
                <a:alpha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8" name="Picture 4" descr="https://images.seattletimes.com/wp-content/uploads/2019/08/commute-am-WEB.jpg?d=780x52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08" b="23674"/>
          <a:stretch/>
        </p:blipFill>
        <p:spPr bwMode="auto">
          <a:xfrm>
            <a:off x="424912" y="2388841"/>
            <a:ext cx="7355135" cy="267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2847491" y="5183119"/>
            <a:ext cx="26870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Traffic Delay in Major Cities</a:t>
            </a:r>
            <a:endParaRPr lang="en-US" altLang="ko-KR" sz="14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830164" y="5490896"/>
            <a:ext cx="7216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ko-KR" sz="1000" dirty="0" smtClean="0">
                <a:solidFill>
                  <a:schemeClr val="bg1">
                    <a:lumMod val="65000"/>
                  </a:scheme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INRIX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, </a:t>
            </a:r>
            <a:r>
              <a:rPr lang="en-US" altLang="ko-KR" sz="1000" dirty="0" smtClean="0">
                <a:solidFill>
                  <a:schemeClr val="bg1">
                    <a:lumMod val="65000"/>
                  </a:scheme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2018</a:t>
            </a:r>
            <a:endParaRPr lang="en-US" altLang="ko-KR" sz="1000" dirty="0">
              <a:solidFill>
                <a:schemeClr val="bg1">
                  <a:lumMod val="65000"/>
                </a:schemeClr>
              </a:solidFill>
              <a:latin typeface="Tekton Pro Cond" panose="020F06060202080209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8459999" y="679023"/>
            <a:ext cx="2093699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600" dirty="0">
                <a:solidFill>
                  <a:srgbClr val="50586C"/>
                </a:solidFill>
              </a:rPr>
              <a:t>🚗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8100329" y="4300308"/>
            <a:ext cx="2453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altLang="ko-KR" sz="28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67 </a:t>
            </a:r>
            <a:r>
              <a:rPr lang="en-US" altLang="ko-KR" sz="16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min</a:t>
            </a:r>
            <a:r>
              <a:rPr lang="en-US" altLang="ko-KR" sz="28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</a:p>
          <a:p>
            <a:pPr lvl="0" algn="r"/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Americans' Eating Patterns and Time Spent on Food: The 2014 Eating &amp; Health Module </a:t>
            </a:r>
            <a:r>
              <a:rPr lang="en-US" altLang="ko-KR" sz="1000" dirty="0" smtClean="0">
                <a:solidFill>
                  <a:schemeClr val="bg1">
                    <a:lumMod val="65000"/>
                  </a:scheme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Data. USDA</a:t>
            </a:r>
            <a:endParaRPr lang="ko-KR" altLang="ko-KR" sz="1000" dirty="0">
              <a:solidFill>
                <a:schemeClr val="bg1">
                  <a:lumMod val="65000"/>
                </a:schemeClr>
              </a:solidFill>
              <a:latin typeface="Tekton Pro Cond" panose="020F06060202080209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389615" y="4300308"/>
            <a:ext cx="150813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500" dirty="0">
                <a:solidFill>
                  <a:srgbClr val="50586C"/>
                </a:solidFill>
              </a:rPr>
              <a:t>🍴</a:t>
            </a:r>
          </a:p>
        </p:txBody>
      </p:sp>
      <p:sp>
        <p:nvSpPr>
          <p:cNvPr id="36" name="직사각형 35"/>
          <p:cNvSpPr/>
          <p:nvPr/>
        </p:nvSpPr>
        <p:spPr>
          <a:xfrm rot="5400000">
            <a:off x="9410998" y="2891451"/>
            <a:ext cx="16033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500" dirty="0">
                <a:solidFill>
                  <a:srgbClr val="50586C"/>
                </a:solidFill>
                <a:latin typeface="Arial" panose="020B0604020202020204" pitchFamily="34" charset="0"/>
              </a:rPr>
              <a:t>≒</a:t>
            </a:r>
            <a:r>
              <a:rPr lang="ko-KR" altLang="en-US" sz="11500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endParaRPr lang="ko-KR" altLang="en-US" sz="11500" dirty="0"/>
          </a:p>
        </p:txBody>
      </p:sp>
      <p:sp>
        <p:nvSpPr>
          <p:cNvPr id="37" name="직사각형 36"/>
          <p:cNvSpPr/>
          <p:nvPr/>
        </p:nvSpPr>
        <p:spPr>
          <a:xfrm>
            <a:off x="10348836" y="2131176"/>
            <a:ext cx="185300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ko-KR" sz="28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66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min</a:t>
            </a:r>
            <a:r>
              <a:rPr lang="en-US" altLang="ko-KR" sz="28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</a:p>
          <a:p>
            <a:pPr lvl="0" algn="ctr"/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National Household Travel </a:t>
            </a:r>
            <a:r>
              <a:rPr lang="en-US" altLang="ko-KR" sz="1000" dirty="0" smtClean="0">
                <a:solidFill>
                  <a:schemeClr val="bg1">
                    <a:lumMod val="65000"/>
                  </a:scheme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Survey,2017</a:t>
            </a:r>
            <a:endParaRPr lang="ko-KR" altLang="ko-KR" sz="1000" dirty="0">
              <a:solidFill>
                <a:schemeClr val="bg1">
                  <a:lumMod val="65000"/>
                </a:schemeClr>
              </a:solidFill>
              <a:latin typeface="Tekton Pro Cond" panose="020F06060202080209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8100329" y="532016"/>
            <a:ext cx="76490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Time Spent </a:t>
            </a:r>
            <a:r>
              <a:rPr lang="en-US" altLang="ko-KR" sz="2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per </a:t>
            </a:r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Day</a:t>
            </a:r>
            <a:endParaRPr lang="ko-KR" altLang="ko-KR" sz="2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208664" y="6581001"/>
            <a:ext cx="1040093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20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Google Shape;370;p33"/>
          <p:cNvSpPr/>
          <p:nvPr/>
        </p:nvSpPr>
        <p:spPr>
          <a:xfrm>
            <a:off x="6964409" y="672439"/>
            <a:ext cx="4742298" cy="213931"/>
          </a:xfrm>
          <a:prstGeom prst="rect">
            <a:avLst/>
          </a:prstGeom>
          <a:solidFill>
            <a:srgbClr val="FDFC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72;p33"/>
          <p:cNvSpPr txBox="1"/>
          <p:nvPr/>
        </p:nvSpPr>
        <p:spPr>
          <a:xfrm>
            <a:off x="6977544" y="623051"/>
            <a:ext cx="512008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Pattern </a:t>
            </a:r>
            <a:r>
              <a:rPr lang="en-US" altLang="ko-KR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4</a:t>
            </a:r>
            <a:endParaRPr sz="1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: Light Daytime/Heavy Congestion Lunch</a:t>
            </a:r>
            <a:endParaRPr sz="1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</p:txBody>
      </p:sp>
      <p:pic>
        <p:nvPicPr>
          <p:cNvPr id="42" name="image5.png"/>
          <p:cNvPicPr/>
          <p:nvPr/>
        </p:nvPicPr>
        <p:blipFill rotWithShape="1">
          <a:blip r:embed="rId3"/>
          <a:srcRect l="6358" t="8321" r="30459" b="9896"/>
          <a:stretch/>
        </p:blipFill>
        <p:spPr>
          <a:xfrm>
            <a:off x="12955" y="381938"/>
            <a:ext cx="6650721" cy="6464332"/>
          </a:xfrm>
          <a:prstGeom prst="rect">
            <a:avLst/>
          </a:prstGeom>
          <a:ln/>
        </p:spPr>
      </p:pic>
      <p:pic>
        <p:nvPicPr>
          <p:cNvPr id="43" name="image5.png"/>
          <p:cNvPicPr/>
          <p:nvPr/>
        </p:nvPicPr>
        <p:blipFill rotWithShape="1">
          <a:blip r:embed="rId3"/>
          <a:srcRect l="73769" t="78146" r="4930" b="18057"/>
          <a:stretch/>
        </p:blipFill>
        <p:spPr>
          <a:xfrm>
            <a:off x="4762108" y="6570333"/>
            <a:ext cx="1901568" cy="266701"/>
          </a:xfrm>
          <a:prstGeom prst="rect">
            <a:avLst/>
          </a:prstGeom>
          <a:ln/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89" y="2277828"/>
            <a:ext cx="373889" cy="373889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39" y="4245669"/>
            <a:ext cx="373889" cy="373889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64" y="2249845"/>
            <a:ext cx="373889" cy="373889"/>
          </a:xfrm>
          <a:prstGeom prst="rect">
            <a:avLst/>
          </a:prstGeom>
        </p:spPr>
      </p:pic>
      <p:sp>
        <p:nvSpPr>
          <p:cNvPr id="67" name="Google Shape;367;p33"/>
          <p:cNvSpPr/>
          <p:nvPr/>
        </p:nvSpPr>
        <p:spPr>
          <a:xfrm>
            <a:off x="6977544" y="1257046"/>
            <a:ext cx="4742297" cy="213931"/>
          </a:xfrm>
          <a:prstGeom prst="rect">
            <a:avLst/>
          </a:prstGeom>
          <a:solidFill>
            <a:srgbClr val="DFB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375;p33"/>
          <p:cNvSpPr txBox="1"/>
          <p:nvPr/>
        </p:nvSpPr>
        <p:spPr>
          <a:xfrm>
            <a:off x="7003635" y="1207930"/>
            <a:ext cx="550907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Pattern </a:t>
            </a:r>
            <a:r>
              <a:rPr lang="en-US" altLang="ko-KR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5</a:t>
            </a:r>
            <a:endParaRPr sz="1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Calibri"/>
                <a:sym typeface="Calibri"/>
              </a:rPr>
              <a:t>: Heavy Morning/Very Heavy Afternoon</a:t>
            </a:r>
            <a:endParaRPr sz="1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Calibri"/>
            </a:endParaRPr>
          </a:p>
        </p:txBody>
      </p:sp>
      <p:pic>
        <p:nvPicPr>
          <p:cNvPr id="69" name="image5.png"/>
          <p:cNvPicPr/>
          <p:nvPr/>
        </p:nvPicPr>
        <p:blipFill rotWithShape="1">
          <a:blip r:embed="rId3"/>
          <a:srcRect l="60989" t="24606" r="32375" b="66878"/>
          <a:stretch/>
        </p:blipFill>
        <p:spPr>
          <a:xfrm>
            <a:off x="9586185" y="1983908"/>
            <a:ext cx="1856359" cy="1781015"/>
          </a:xfrm>
          <a:prstGeom prst="rect">
            <a:avLst/>
          </a:prstGeom>
          <a:ln/>
        </p:spPr>
      </p:pic>
      <p:pic>
        <p:nvPicPr>
          <p:cNvPr id="70" name="image5.png"/>
          <p:cNvPicPr/>
          <p:nvPr/>
        </p:nvPicPr>
        <p:blipFill rotWithShape="1">
          <a:blip r:embed="rId3"/>
          <a:srcRect l="26941" t="47860" r="62423" b="39093"/>
          <a:stretch/>
        </p:blipFill>
        <p:spPr>
          <a:xfrm>
            <a:off x="7805323" y="3962242"/>
            <a:ext cx="2975429" cy="2728686"/>
          </a:xfrm>
          <a:prstGeom prst="rect">
            <a:avLst/>
          </a:prstGeom>
          <a:ln/>
        </p:spPr>
      </p:pic>
      <p:pic>
        <p:nvPicPr>
          <p:cNvPr id="72" name="image5.png"/>
          <p:cNvPicPr/>
          <p:nvPr/>
        </p:nvPicPr>
        <p:blipFill rotWithShape="1">
          <a:blip r:embed="rId3"/>
          <a:srcRect l="16325" t="26142" r="77039" b="65342"/>
          <a:stretch/>
        </p:blipFill>
        <p:spPr>
          <a:xfrm>
            <a:off x="7189742" y="1971385"/>
            <a:ext cx="1856359" cy="1781015"/>
          </a:xfrm>
          <a:prstGeom prst="rect">
            <a:avLst/>
          </a:prstGeom>
          <a:ln/>
        </p:spPr>
      </p:pic>
      <p:pic>
        <p:nvPicPr>
          <p:cNvPr id="73" name="그림 72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653" y="1924033"/>
            <a:ext cx="373889" cy="373889"/>
          </a:xfrm>
          <a:prstGeom prst="rect">
            <a:avLst/>
          </a:prstGeom>
        </p:spPr>
      </p:pic>
      <p:pic>
        <p:nvPicPr>
          <p:cNvPr id="74" name="그림 73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97" y="3917898"/>
            <a:ext cx="373889" cy="373889"/>
          </a:xfrm>
          <a:prstGeom prst="rect">
            <a:avLst/>
          </a:prstGeom>
        </p:spPr>
      </p:pic>
      <p:pic>
        <p:nvPicPr>
          <p:cNvPr id="75" name="그림 74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25" y="1908418"/>
            <a:ext cx="373889" cy="373889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5776233" y="1840145"/>
            <a:ext cx="395967" cy="426727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1164570" y="1938172"/>
            <a:ext cx="395967" cy="426727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2403826" y="3560599"/>
            <a:ext cx="663223" cy="686406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874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208664" y="6581001"/>
            <a:ext cx="1040093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21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4908" y="1224703"/>
            <a:ext cx="11949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Development of </a:t>
            </a:r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3-D traffic </a:t>
            </a:r>
            <a:r>
              <a:rPr lang="en-US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congestion data collection method using </a:t>
            </a:r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Google Map </a:t>
            </a:r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Image</a:t>
            </a:r>
            <a:endParaRPr lang="en-US" sz="2000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18" y="1245914"/>
            <a:ext cx="326517" cy="29619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54908" y="1733501"/>
            <a:ext cx="10851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Collect high-resolution data for coverage of metropolitan areas.</a:t>
            </a:r>
            <a:endParaRPr lang="en-US" sz="2000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66" y="1774358"/>
            <a:ext cx="326517" cy="29619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754908" y="2242298"/>
            <a:ext cx="1134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Main </a:t>
            </a:r>
            <a:r>
              <a:rPr lang="en-US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congestion time of the study area &amp; </a:t>
            </a:r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Characteristics </a:t>
            </a:r>
            <a:r>
              <a:rPr lang="en-US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of congestion by day of the week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66" y="2302801"/>
            <a:ext cx="326517" cy="296192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54908" y="3343013"/>
            <a:ext cx="1123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The congestion pattern was analyzed through cluster analysis, and spatial analysis was presented </a:t>
            </a:r>
            <a:endParaRPr lang="en-US" sz="2000" b="1" dirty="0" smtClean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through </a:t>
            </a:r>
            <a:r>
              <a:rPr lang="en-US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visualization results.</a:t>
            </a:r>
          </a:p>
        </p:txBody>
      </p:sp>
      <p:pic>
        <p:nvPicPr>
          <p:cNvPr id="60" name="그림 5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18" y="3387792"/>
            <a:ext cx="326517" cy="296192"/>
          </a:xfrm>
          <a:prstGeom prst="rect">
            <a:avLst/>
          </a:prstGeom>
        </p:spPr>
      </p:pic>
      <p:cxnSp>
        <p:nvCxnSpPr>
          <p:cNvPr id="61" name="직선 연결선 60"/>
          <p:cNvCxnSpPr/>
          <p:nvPr/>
        </p:nvCxnSpPr>
        <p:spPr>
          <a:xfrm flipV="1">
            <a:off x="297236" y="976047"/>
            <a:ext cx="11436433" cy="29289"/>
          </a:xfrm>
          <a:prstGeom prst="line">
            <a:avLst/>
          </a:prstGeom>
          <a:ln>
            <a:solidFill>
              <a:srgbClr val="07090C">
                <a:alpha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29508" y="4812807"/>
            <a:ext cx="11949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General </a:t>
            </a:r>
            <a:r>
              <a:rPr lang="en-US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enough </a:t>
            </a:r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to use, without </a:t>
            </a:r>
            <a:r>
              <a:rPr lang="en-US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significant investment of data collection equipment or proprietary </a:t>
            </a:r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software</a:t>
            </a:r>
            <a:endParaRPr lang="en-US" sz="2000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pic>
        <p:nvPicPr>
          <p:cNvPr id="63" name="그림 6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18" y="4834018"/>
            <a:ext cx="326517" cy="296192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54908" y="5376479"/>
            <a:ext cx="10851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Efficient </a:t>
            </a:r>
            <a:r>
              <a:rPr lang="en-US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movement planning through congestion information for citizens</a:t>
            </a: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66" y="5409474"/>
            <a:ext cx="326517" cy="296192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722083" y="5940151"/>
            <a:ext cx="1123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Understand </a:t>
            </a:r>
            <a:r>
              <a:rPr lang="en-US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the overall urban congestion phenomenon and use it as a basis for policy decisions </a:t>
            </a:r>
            <a:endParaRPr lang="en-US" sz="2000" b="1" dirty="0" smtClean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according </a:t>
            </a:r>
            <a:r>
              <a:rPr lang="en-US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to specific points</a:t>
            </a:r>
          </a:p>
        </p:txBody>
      </p:sp>
      <p:pic>
        <p:nvPicPr>
          <p:cNvPr id="79" name="그림 7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93" y="5984930"/>
            <a:ext cx="326517" cy="296192"/>
          </a:xfrm>
          <a:prstGeom prst="rect">
            <a:avLst/>
          </a:prstGeom>
        </p:spPr>
      </p:pic>
      <p:cxnSp>
        <p:nvCxnSpPr>
          <p:cNvPr id="80" name="직선 연결선 79"/>
          <p:cNvCxnSpPr/>
          <p:nvPr/>
        </p:nvCxnSpPr>
        <p:spPr>
          <a:xfrm flipV="1">
            <a:off x="297236" y="4564151"/>
            <a:ext cx="11436433" cy="29289"/>
          </a:xfrm>
          <a:prstGeom prst="line">
            <a:avLst/>
          </a:prstGeom>
          <a:ln>
            <a:solidFill>
              <a:srgbClr val="07090C">
                <a:alpha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직사각형 80"/>
          <p:cNvSpPr/>
          <p:nvPr/>
        </p:nvSpPr>
        <p:spPr>
          <a:xfrm>
            <a:off x="159657" y="573769"/>
            <a:ext cx="4992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pP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Conclusion</a:t>
            </a:r>
            <a:endParaRPr lang="en-US" altLang="ko-KR" sz="20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  <a:sym typeface="Calibri"/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159657" y="4118414"/>
            <a:ext cx="4992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pP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Discussion</a:t>
            </a:r>
            <a:endParaRPr lang="en-US" altLang="ko-KR" sz="20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4908" y="2826161"/>
            <a:ext cx="1134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Find </a:t>
            </a:r>
            <a:r>
              <a:rPr lang="en-US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areas where congestion occurs significantly over time and </a:t>
            </a:r>
            <a:r>
              <a:rPr lang="en-US" sz="20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which congestion happened </a:t>
            </a:r>
            <a:r>
              <a:rPr lang="en-US" sz="20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in an area.</a:t>
            </a: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66" y="2886664"/>
            <a:ext cx="326517" cy="2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1" r="347" b="12713"/>
          <a:stretch/>
        </p:blipFill>
        <p:spPr>
          <a:xfrm>
            <a:off x="0" y="0"/>
            <a:ext cx="12192000" cy="625501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0"/>
            <a:ext cx="12192000" cy="436245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2907" y="1490972"/>
            <a:ext cx="11586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dirty="0" smtClean="0">
                <a:solidFill>
                  <a:srgbClr val="DCE2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Spatiotemporal Traffic Database Construction and Congestion Pattern Analysis </a:t>
            </a:r>
          </a:p>
          <a:p>
            <a:r>
              <a:rPr lang="en-US" altLang="ko-KR" sz="2200" dirty="0" smtClean="0">
                <a:solidFill>
                  <a:srgbClr val="DCE2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Using Online Traffic Maps: A Case Study of Metropolitan Atlanta, Georgia, U.S.A.</a:t>
            </a:r>
            <a:endParaRPr lang="ko-KR" altLang="ko-KR" sz="2200" dirty="0">
              <a:solidFill>
                <a:srgbClr val="DCE2F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4362451"/>
            <a:ext cx="12192000" cy="2495550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6406310"/>
            <a:ext cx="1743717" cy="424765"/>
          </a:xfrm>
          <a:prstGeom prst="rect">
            <a:avLst/>
          </a:prstGeom>
          <a:noFill/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518" y="6415228"/>
            <a:ext cx="1267073" cy="35735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830" y="6347430"/>
            <a:ext cx="2111100" cy="425152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14952" y="6464805"/>
            <a:ext cx="24828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solidFill>
                  <a:srgbClr val="50586C">
                    <a:alpha val="82000"/>
                  </a:srgbClr>
                </a:solidFill>
              </a:rPr>
              <a:t>2022 </a:t>
            </a:r>
            <a:r>
              <a:rPr lang="en-US" altLang="ko-KR" sz="1400" b="1" dirty="0">
                <a:solidFill>
                  <a:srgbClr val="50586C">
                    <a:alpha val="82000"/>
                  </a:srgbClr>
                </a:solidFill>
              </a:rPr>
              <a:t>AAG Annual Meeting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571500" y="3986834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Microsoft Tai Le" panose="020B0502040204020203" pitchFamily="34" charset="0"/>
              </a:rPr>
              <a:t>Presented by </a:t>
            </a:r>
            <a:endParaRPr lang="en-US" altLang="ko-KR" sz="2000" dirty="0">
              <a:solidFill>
                <a:schemeClr val="bg1"/>
              </a:solidFill>
              <a:latin typeface="Tekton Pro Cond" panose="020F0606020208020904" pitchFamily="34" charset="0"/>
              <a:ea typeface="에스코어 드림 8 Heavy" panose="020B0903030302020204" pitchFamily="34" charset="-127"/>
              <a:cs typeface="Microsoft Tai Le" panose="020B0502040204020203" pitchFamily="34" charset="0"/>
            </a:endParaRPr>
          </a:p>
          <a:p>
            <a:r>
              <a:rPr lang="en-US" altLang="ko-KR" dirty="0" err="1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Hyunmin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Kim </a:t>
            </a:r>
            <a:r>
              <a:rPr lang="en-US" altLang="ko-KR" sz="2000" b="1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|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err="1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Kyunghee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University</a:t>
            </a:r>
          </a:p>
          <a:p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                </a:t>
            </a:r>
            <a:r>
              <a:rPr lang="en-US" altLang="ko-KR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| 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Geography, GIS</a:t>
            </a:r>
          </a:p>
          <a:p>
            <a:r>
              <a:rPr lang="en-US" altLang="ko-KR" b="1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 </a:t>
            </a:r>
            <a:r>
              <a:rPr lang="en-US" altLang="ko-KR" b="1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             | 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Department of Geography</a:t>
            </a:r>
          </a:p>
          <a:p>
            <a:r>
              <a:rPr lang="en-US" altLang="ko-KR" b="1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</a:t>
            </a:r>
            <a:r>
              <a:rPr lang="en-US" altLang="ko-KR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                   |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err="1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Kyunghee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University, Seoul, Korea</a:t>
            </a:r>
          </a:p>
          <a:p>
            <a:r>
              <a:rPr lang="en-US" altLang="ko-KR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sz="2000" b="1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                  |</a:t>
            </a:r>
            <a:r>
              <a:rPr lang="en-US" altLang="ko-KR" dirty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rgbClr val="DCE2F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earth940709@khu.ac.kr</a:t>
            </a:r>
            <a:endParaRPr lang="en-US" altLang="ko-KR" dirty="0">
              <a:solidFill>
                <a:srgbClr val="DCE2F0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endParaRPr lang="en-US" altLang="ko-KR" dirty="0">
              <a:solidFill>
                <a:srgbClr val="DCE2F0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7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542970" y="1858861"/>
            <a:ext cx="76490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Individual's </a:t>
            </a:r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Response </a:t>
            </a:r>
            <a:r>
              <a:rPr lang="en-US" altLang="ko-KR" sz="2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to </a:t>
            </a:r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Traffic Congestion</a:t>
            </a:r>
            <a:endParaRPr lang="en-US" altLang="ko-KR" sz="2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2" t="15542" r="36777" b="10806"/>
          <a:stretch/>
        </p:blipFill>
        <p:spPr>
          <a:xfrm>
            <a:off x="1045514" y="1057275"/>
            <a:ext cx="3269311" cy="58949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75339" y="6581001"/>
            <a:ext cx="916661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dirty="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3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3" name="직선 연결선 12"/>
          <p:cNvCxnSpPr/>
          <p:nvPr/>
        </p:nvCxnSpPr>
        <p:spPr>
          <a:xfrm flipV="1">
            <a:off x="297236" y="976047"/>
            <a:ext cx="11436433" cy="29289"/>
          </a:xfrm>
          <a:prstGeom prst="line">
            <a:avLst/>
          </a:prstGeom>
          <a:ln>
            <a:solidFill>
              <a:srgbClr val="07090C">
                <a:alpha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60801" y="509428"/>
            <a:ext cx="76490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Traffic </a:t>
            </a:r>
            <a:r>
              <a:rPr lang="en-US" altLang="ko-KR" sz="2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Pattern </a:t>
            </a:r>
            <a:endParaRPr lang="ko-KR" altLang="ko-KR" sz="2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482748" y="4115411"/>
            <a:ext cx="1378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ko-KR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Recurring </a:t>
            </a:r>
          </a:p>
          <a:p>
            <a:pPr algn="ctr"/>
            <a:r>
              <a:rPr lang="en-US" altLang="ko-KR" dirty="0">
                <a:solidFill>
                  <a:srgbClr val="C00000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55 % 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4542970" y="3010652"/>
            <a:ext cx="76490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Recurrent Traffic Congestion</a:t>
            </a:r>
            <a:endParaRPr lang="en-US" altLang="ko-KR" sz="2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986389" y="3981458"/>
            <a:ext cx="12451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Non</a:t>
            </a:r>
          </a:p>
          <a:p>
            <a:pPr algn="ctr"/>
            <a:r>
              <a:rPr lang="en-US" altLang="ko-KR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recurring</a:t>
            </a:r>
          </a:p>
          <a:p>
            <a:pPr lvl="0" algn="ctr"/>
            <a:r>
              <a:rPr lang="en-US" altLang="ko-KR" dirty="0" smtClean="0">
                <a:solidFill>
                  <a:srgbClr val="C00000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45 </a:t>
            </a:r>
            <a:r>
              <a:rPr lang="en-US" altLang="ko-KR" dirty="0">
                <a:solidFill>
                  <a:srgbClr val="C00000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% </a:t>
            </a:r>
          </a:p>
        </p:txBody>
      </p:sp>
      <p:sp>
        <p:nvSpPr>
          <p:cNvPr id="23" name="타원 22"/>
          <p:cNvSpPr/>
          <p:nvPr/>
        </p:nvSpPr>
        <p:spPr>
          <a:xfrm>
            <a:off x="5473072" y="3705322"/>
            <a:ext cx="1388580" cy="1344594"/>
          </a:xfrm>
          <a:prstGeom prst="ellipse">
            <a:avLst/>
          </a:prstGeom>
          <a:noFill/>
          <a:ln w="38100">
            <a:solidFill>
              <a:srgbClr val="505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/>
          <p:cNvSpPr/>
          <p:nvPr/>
        </p:nvSpPr>
        <p:spPr>
          <a:xfrm>
            <a:off x="7986389" y="3839277"/>
            <a:ext cx="1214635" cy="1207692"/>
          </a:xfrm>
          <a:prstGeom prst="ellipse">
            <a:avLst/>
          </a:prstGeom>
          <a:noFill/>
          <a:ln w="38100">
            <a:solidFill>
              <a:srgbClr val="505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7168022" y="549970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insufficient capacity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unrestrained demand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ineffective management of capacity</a:t>
            </a:r>
            <a:endParaRPr lang="ko-KR" altLang="en-US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cxnSp>
        <p:nvCxnSpPr>
          <p:cNvPr id="12" name="꺾인 연결선 11"/>
          <p:cNvCxnSpPr>
            <a:stCxn id="23" idx="4"/>
          </p:cNvCxnSpPr>
          <p:nvPr/>
        </p:nvCxnSpPr>
        <p:spPr>
          <a:xfrm>
            <a:off x="6167362" y="5046969"/>
            <a:ext cx="914400" cy="914400"/>
          </a:xfrm>
          <a:prstGeom prst="bentConnector3">
            <a:avLst>
              <a:gd name="adj1" fmla="val 1389"/>
            </a:avLst>
          </a:prstGeom>
          <a:noFill/>
          <a:ln w="38100">
            <a:solidFill>
              <a:srgbClr val="505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직사각형 25"/>
          <p:cNvSpPr/>
          <p:nvPr/>
        </p:nvSpPr>
        <p:spPr>
          <a:xfrm>
            <a:off x="4577740" y="3400288"/>
            <a:ext cx="1044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DOT, 2019</a:t>
            </a:r>
            <a:endParaRPr lang="ko-KR" altLang="ko-KR" dirty="0">
              <a:solidFill>
                <a:schemeClr val="bg1">
                  <a:lumMod val="65000"/>
                </a:schemeClr>
              </a:solidFill>
              <a:latin typeface="Tekton Pro Cond" panose="020F06060202080209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27" name="직사각형 26"/>
          <p:cNvSpPr/>
          <p:nvPr/>
        </p:nvSpPr>
        <p:spPr>
          <a:xfrm rot="10800000">
            <a:off x="7151431" y="4162443"/>
            <a:ext cx="470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&lt;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528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275339" y="6581001"/>
            <a:ext cx="916661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dirty="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4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3" name="직선 연결선 12"/>
          <p:cNvCxnSpPr/>
          <p:nvPr/>
        </p:nvCxnSpPr>
        <p:spPr>
          <a:xfrm flipV="1">
            <a:off x="297236" y="976047"/>
            <a:ext cx="11436433" cy="29289"/>
          </a:xfrm>
          <a:prstGeom prst="line">
            <a:avLst/>
          </a:prstGeom>
          <a:ln>
            <a:solidFill>
              <a:srgbClr val="07090C">
                <a:alpha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349356" y="3698232"/>
            <a:ext cx="7567328" cy="507791"/>
            <a:chOff x="3213843" y="3031482"/>
            <a:chExt cx="7567328" cy="507791"/>
          </a:xfrm>
        </p:grpSpPr>
        <p:pic>
          <p:nvPicPr>
            <p:cNvPr id="20" name="Google Shape;213;p30"/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3213843" y="3160039"/>
              <a:ext cx="257103" cy="233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215;p30"/>
            <p:cNvSpPr txBox="1"/>
            <p:nvPr/>
          </p:nvSpPr>
          <p:spPr>
            <a:xfrm>
              <a:off x="3554872" y="3031482"/>
              <a:ext cx="7226299" cy="507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inden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dirty="0" smtClean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Using </a:t>
              </a:r>
              <a:r>
                <a:rPr lang="en-US" dirty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the Google </a:t>
              </a:r>
              <a:r>
                <a:rPr lang="en-US" altLang="ko-KR" dirty="0" smtClean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t</a:t>
              </a:r>
              <a:r>
                <a:rPr lang="en-US" dirty="0" smtClean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raffic </a:t>
              </a:r>
              <a:r>
                <a:rPr lang="en-US" altLang="ko-KR" dirty="0" smtClean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image</a:t>
              </a:r>
              <a:r>
                <a:rPr lang="en-US" dirty="0" smtClean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 </a:t>
              </a:r>
              <a:r>
                <a:rPr lang="en-US" dirty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to build a traffic </a:t>
              </a:r>
              <a:r>
                <a:rPr lang="en-US" dirty="0" smtClean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database</a:t>
              </a:r>
              <a:endParaRPr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253829" y="525574"/>
            <a:ext cx="30955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altLang="ko-KR" sz="2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Arial"/>
              </a:rPr>
              <a:t>Research Objectives</a:t>
            </a:r>
            <a:endParaRPr lang="ko-KR" altLang="en-US" sz="2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23" name="Google Shape;214;p30"/>
          <p:cNvSpPr txBox="1"/>
          <p:nvPr/>
        </p:nvSpPr>
        <p:spPr>
          <a:xfrm>
            <a:off x="2188764" y="1437647"/>
            <a:ext cx="796687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Develop </a:t>
            </a:r>
            <a:r>
              <a:rPr lang="en-US" altLang="ko-KR" sz="2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new </a:t>
            </a:r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method for collecting congestion data</a:t>
            </a:r>
          </a:p>
          <a:p>
            <a:pPr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ko-KR" sz="1600" dirty="0" smtClean="0">
                <a:solidFill>
                  <a:srgbClr val="C0000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&amp;</a:t>
            </a:r>
          </a:p>
          <a:p>
            <a:pPr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  <a:sym typeface="Calibri"/>
              </a:rPr>
              <a:t>Analyzing traffic congestion patterns</a:t>
            </a:r>
            <a:endParaRPr sz="2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391319" y="4390771"/>
            <a:ext cx="7483402" cy="507791"/>
            <a:chOff x="3213843" y="3724021"/>
            <a:chExt cx="7483402" cy="507791"/>
          </a:xfrm>
        </p:grpSpPr>
        <p:pic>
          <p:nvPicPr>
            <p:cNvPr id="29" name="Google Shape;213;p30"/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3213843" y="3874450"/>
              <a:ext cx="257103" cy="233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215;p30"/>
            <p:cNvSpPr txBox="1"/>
            <p:nvPr/>
          </p:nvSpPr>
          <p:spPr>
            <a:xfrm>
              <a:off x="3470946" y="3724021"/>
              <a:ext cx="7226299" cy="507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inden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dirty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 Change in the frequency of congestion by day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3349356" y="5083311"/>
            <a:ext cx="7567328" cy="507791"/>
            <a:chOff x="3213843" y="4416561"/>
            <a:chExt cx="7567328" cy="507791"/>
          </a:xfrm>
        </p:grpSpPr>
        <p:pic>
          <p:nvPicPr>
            <p:cNvPr id="32" name="Google Shape;213;p30"/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3213843" y="4545118"/>
              <a:ext cx="257103" cy="233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215;p30"/>
            <p:cNvSpPr txBox="1"/>
            <p:nvPr/>
          </p:nvSpPr>
          <p:spPr>
            <a:xfrm>
              <a:off x="3554872" y="4416561"/>
              <a:ext cx="7226299" cy="507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inden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dirty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Analysis of major congestion </a:t>
              </a:r>
              <a:r>
                <a:rPr lang="en-US" dirty="0" smtClean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points</a:t>
              </a:r>
              <a:endParaRPr lang="en-US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3349356" y="5774649"/>
            <a:ext cx="7567328" cy="507791"/>
            <a:chOff x="3213843" y="5107899"/>
            <a:chExt cx="7567328" cy="507791"/>
          </a:xfrm>
        </p:grpSpPr>
        <p:pic>
          <p:nvPicPr>
            <p:cNvPr id="35" name="Google Shape;213;p30"/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3213843" y="5236456"/>
              <a:ext cx="257103" cy="233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215;p30"/>
            <p:cNvSpPr txBox="1"/>
            <p:nvPr/>
          </p:nvSpPr>
          <p:spPr>
            <a:xfrm>
              <a:off x="3554872" y="5107899"/>
              <a:ext cx="7226299" cy="507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inden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dirty="0" smtClean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Congestion pattern extraction </a:t>
              </a:r>
              <a:r>
                <a:rPr lang="en-US" dirty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and </a:t>
              </a:r>
              <a:r>
                <a:rPr lang="en-US" dirty="0" smtClean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  <a:sym typeface="Calibri"/>
                </a:rPr>
                <a:t>visualization</a:t>
              </a:r>
              <a:endParaRPr lang="en-US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472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6278490" y="1592606"/>
            <a:ext cx="76490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2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What traffic data </a:t>
            </a:r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was used?</a:t>
            </a:r>
            <a:endParaRPr lang="en-US" altLang="ko-KR" sz="2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047708" y="3790181"/>
            <a:ext cx="4685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- Annual </a:t>
            </a:r>
            <a:r>
              <a:rPr lang="en-US" altLang="ko-KR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Average Daily Traffic(AADT)</a:t>
            </a:r>
            <a:endParaRPr lang="ko-KR" altLang="ko-KR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278490" y="1969656"/>
            <a:ext cx="7649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0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Microsoft Tai Le" panose="020B0502040204020203" pitchFamily="34" charset="0"/>
              </a:rPr>
              <a:t>Sensor-based data collection for traffic research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5339" y="6581001"/>
            <a:ext cx="916661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dirty="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5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8438" y="1626508"/>
            <a:ext cx="2670939" cy="16502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 descr="https://www.researchgate.net/profile/Nordiana-Mashros/publication/299471883/figure/fig4/AS:350167971713035@1460497958770/An-inductive-loop-detection-system-49_W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3057" r="4578" b="3534"/>
          <a:stretch/>
        </p:blipFill>
        <p:spPr bwMode="auto">
          <a:xfrm>
            <a:off x="1401795" y="2508849"/>
            <a:ext cx="1787154" cy="1325546"/>
          </a:xfrm>
          <a:prstGeom prst="roundRect">
            <a:avLst>
              <a:gd name="adj" fmla="val 3901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6695" y="3990001"/>
            <a:ext cx="2577823" cy="1650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2" descr="sas1.jpg (365×280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183" y="4882384"/>
            <a:ext cx="1785904" cy="1370009"/>
          </a:xfrm>
          <a:prstGeom prst="roundRect">
            <a:avLst>
              <a:gd name="adj" fmla="val 3297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직선 연결선 34"/>
          <p:cNvCxnSpPr/>
          <p:nvPr/>
        </p:nvCxnSpPr>
        <p:spPr>
          <a:xfrm flipV="1">
            <a:off x="297236" y="976047"/>
            <a:ext cx="11436433" cy="29289"/>
          </a:xfrm>
          <a:prstGeom prst="line">
            <a:avLst/>
          </a:prstGeom>
          <a:ln>
            <a:solidFill>
              <a:srgbClr val="07090C">
                <a:alpha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9010313" y="5213882"/>
            <a:ext cx="2566417" cy="812698"/>
            <a:chOff x="5283302" y="4666771"/>
            <a:chExt cx="2566417" cy="812698"/>
          </a:xfrm>
        </p:grpSpPr>
        <p:sp>
          <p:nvSpPr>
            <p:cNvPr id="28" name="직사각형 27"/>
            <p:cNvSpPr/>
            <p:nvPr/>
          </p:nvSpPr>
          <p:spPr>
            <a:xfrm>
              <a:off x="5887114" y="4721379"/>
              <a:ext cx="19626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ko-KR" dirty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limited </a:t>
              </a:r>
              <a:endParaRPr lang="en-US" altLang="ko-KR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endParaRPr>
            </a:p>
            <a:p>
              <a:pPr lvl="0" algn="ctr"/>
              <a:r>
                <a:rPr lang="en-US" altLang="ko-KR" dirty="0" smtClean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collection </a:t>
              </a:r>
              <a:r>
                <a:rPr lang="en-US" altLang="ko-KR" dirty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points</a:t>
              </a:r>
              <a:endParaRPr lang="en-US" altLang="ko-KR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302" y="4666771"/>
              <a:ext cx="812698" cy="812698"/>
            </a:xfrm>
            <a:prstGeom prst="rect">
              <a:avLst/>
            </a:prstGeom>
          </p:spPr>
        </p:pic>
      </p:grpSp>
      <p:grpSp>
        <p:nvGrpSpPr>
          <p:cNvPr id="10" name="그룹 9"/>
          <p:cNvGrpSpPr/>
          <p:nvPr/>
        </p:nvGrpSpPr>
        <p:grpSpPr>
          <a:xfrm>
            <a:off x="6275291" y="5138810"/>
            <a:ext cx="2735022" cy="898179"/>
            <a:chOff x="8936255" y="4624391"/>
            <a:chExt cx="2735022" cy="898179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255" y="4624391"/>
              <a:ext cx="903712" cy="898179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9708672" y="4749954"/>
              <a:ext cx="19626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ko-KR" dirty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Maintenance </a:t>
              </a:r>
              <a:endParaRPr lang="en-US" altLang="ko-KR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endParaRPr>
            </a:p>
            <a:p>
              <a:pPr lvl="0" algn="ctr"/>
              <a:r>
                <a:rPr lang="en-US" altLang="ko-KR" dirty="0" smtClean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cost</a:t>
              </a: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6586784" y="2801620"/>
            <a:ext cx="50441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Former Research about Traffic Pattern </a:t>
            </a:r>
            <a:r>
              <a:rPr lang="en-US" altLang="ko-KR" sz="1400" dirty="0">
                <a:solidFill>
                  <a:schemeClr val="bg1">
                    <a:lumMod val="65000"/>
                  </a:scheme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(</a:t>
            </a:r>
            <a:r>
              <a:rPr lang="en-US" altLang="ko-KR" sz="1400" dirty="0" err="1">
                <a:solidFill>
                  <a:schemeClr val="bg1">
                    <a:lumMod val="65000"/>
                  </a:scheme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Seong</a:t>
            </a:r>
            <a:r>
              <a:rPr lang="en-US" altLang="ko-KR" sz="1400" dirty="0">
                <a:solidFill>
                  <a:schemeClr val="bg1">
                    <a:lumMod val="65000"/>
                  </a:scheme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 et al., 2011)</a:t>
            </a: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Calibri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altLang="ko-KR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Automatic </a:t>
            </a:r>
            <a:r>
              <a:rPr lang="en-GB" altLang="ko-KR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Traffic Recorders(ATRs)</a:t>
            </a:r>
            <a:endParaRPr lang="ko-KR" altLang="en-US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047708" y="4228861"/>
            <a:ext cx="4685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- </a:t>
            </a:r>
            <a:r>
              <a:rPr lang="en-US" altLang="ko-KR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Predict </a:t>
            </a:r>
            <a:r>
              <a:rPr lang="en-US" altLang="ko-KR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traffic volume or traffic congestion</a:t>
            </a:r>
            <a:endParaRPr lang="ko-KR" altLang="ko-KR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97236" y="598997"/>
            <a:ext cx="76490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What is Floating Car Data?</a:t>
            </a:r>
            <a:endParaRPr lang="en-US" altLang="ko-KR" sz="2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97236" y="1001447"/>
            <a:ext cx="7649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0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Microsoft Tai Le" panose="020B0502040204020203" pitchFamily="34" charset="0"/>
              </a:rPr>
              <a:t>Estimating traffic condition from crowd location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62108" y="6562181"/>
            <a:ext cx="916661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6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35" name="직선 연결선 34"/>
          <p:cNvCxnSpPr/>
          <p:nvPr/>
        </p:nvCxnSpPr>
        <p:spPr>
          <a:xfrm flipV="1">
            <a:off x="297236" y="976047"/>
            <a:ext cx="11436433" cy="29289"/>
          </a:xfrm>
          <a:prstGeom prst="line">
            <a:avLst/>
          </a:prstGeom>
          <a:ln>
            <a:solidFill>
              <a:srgbClr val="07090C">
                <a:alpha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30" y="864349"/>
            <a:ext cx="8482539" cy="5993651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8702035" y="5550806"/>
            <a:ext cx="13249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600" dirty="0">
                <a:solidFill>
                  <a:srgbClr val="E1E1E1"/>
                </a:solidFill>
              </a:rPr>
              <a:t>🚗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9585039" y="4832981"/>
            <a:ext cx="13249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600" dirty="0">
                <a:solidFill>
                  <a:srgbClr val="E1E1E1"/>
                </a:solidFill>
              </a:rPr>
              <a:t>🚗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10193946" y="3992534"/>
            <a:ext cx="13249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600" dirty="0">
                <a:solidFill>
                  <a:srgbClr val="E1E1E1"/>
                </a:solidFill>
              </a:rPr>
              <a:t>🚗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5820453" y="5527698"/>
            <a:ext cx="12986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600" dirty="0">
                <a:solidFill>
                  <a:srgbClr val="E1E1E1"/>
                </a:solidFill>
              </a:rPr>
              <a:t>🚗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7212720" y="4808421"/>
            <a:ext cx="12986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600" dirty="0">
                <a:solidFill>
                  <a:srgbClr val="E1E1E1"/>
                </a:solidFill>
              </a:rPr>
              <a:t>🚗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8378722" y="4089399"/>
            <a:ext cx="12986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600" dirty="0">
                <a:solidFill>
                  <a:srgbClr val="E1E1E1"/>
                </a:solidFill>
              </a:rPr>
              <a:t>🚗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98" y="3754699"/>
            <a:ext cx="637540" cy="1075849"/>
          </a:xfrm>
          <a:prstGeom prst="rect">
            <a:avLst/>
          </a:prstGeom>
        </p:spPr>
      </p:pic>
      <p:sp>
        <p:nvSpPr>
          <p:cNvPr id="26" name="모서리가 둥근 사각형 설명선 25"/>
          <p:cNvSpPr/>
          <p:nvPr/>
        </p:nvSpPr>
        <p:spPr>
          <a:xfrm>
            <a:off x="6849943" y="3628038"/>
            <a:ext cx="835450" cy="1372594"/>
          </a:xfrm>
          <a:prstGeom prst="wedgeRoundRectCallout">
            <a:avLst>
              <a:gd name="adj1" fmla="val 39563"/>
              <a:gd name="adj2" fmla="val 71152"/>
              <a:gd name="adj3" fmla="val 16667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1317">
            <a:off x="6296484" y="3174860"/>
            <a:ext cx="613576" cy="632612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85" y="2500692"/>
            <a:ext cx="615918" cy="615918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478" y="3428478"/>
            <a:ext cx="1043" cy="1043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478" y="3428478"/>
            <a:ext cx="1043" cy="1043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478" y="3428478"/>
            <a:ext cx="1043" cy="1043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478" y="3428478"/>
            <a:ext cx="1043" cy="1043"/>
          </a:xfrm>
          <a:prstGeom prst="rect">
            <a:avLst/>
          </a:prstGeom>
        </p:spPr>
      </p:pic>
      <p:sp>
        <p:nvSpPr>
          <p:cNvPr id="53" name="직사각형 52"/>
          <p:cNvSpPr/>
          <p:nvPr/>
        </p:nvSpPr>
        <p:spPr>
          <a:xfrm>
            <a:off x="6731414" y="3289559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GPS Signal</a:t>
            </a:r>
            <a:endParaRPr lang="ko-KR" altLang="en-US" sz="14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12" y="3139537"/>
            <a:ext cx="609600" cy="609600"/>
          </a:xfrm>
          <a:prstGeom prst="rect">
            <a:avLst/>
          </a:prstGeom>
        </p:spPr>
      </p:pic>
      <p:sp>
        <p:nvSpPr>
          <p:cNvPr id="55" name="직사각형 54"/>
          <p:cNvSpPr/>
          <p:nvPr/>
        </p:nvSpPr>
        <p:spPr>
          <a:xfrm>
            <a:off x="3646223" y="3139537"/>
            <a:ext cx="625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Time</a:t>
            </a:r>
            <a:endParaRPr lang="ko-KR" altLang="en-US" sz="14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4291639" y="2815407"/>
            <a:ext cx="960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Location</a:t>
            </a:r>
            <a:endParaRPr lang="ko-KR" altLang="en-US" sz="14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59" name="직선 화살표 연결선 58"/>
          <p:cNvCxnSpPr/>
          <p:nvPr/>
        </p:nvCxnSpPr>
        <p:spPr>
          <a:xfrm flipH="1" flipV="1">
            <a:off x="2697273" y="2966568"/>
            <a:ext cx="3468698" cy="32451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/>
          <p:cNvCxnSpPr/>
          <p:nvPr/>
        </p:nvCxnSpPr>
        <p:spPr>
          <a:xfrm>
            <a:off x="1321160" y="3237250"/>
            <a:ext cx="1228" cy="174994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그림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7" y="5049981"/>
            <a:ext cx="2198326" cy="1753950"/>
          </a:xfrm>
          <a:prstGeom prst="rect">
            <a:avLst/>
          </a:prstGeom>
        </p:spPr>
      </p:pic>
      <p:pic>
        <p:nvPicPr>
          <p:cNvPr id="66" name="그림 65"/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6" y="5381433"/>
            <a:ext cx="628650" cy="628650"/>
          </a:xfrm>
          <a:prstGeom prst="rect">
            <a:avLst/>
          </a:prstGeom>
        </p:spPr>
      </p:pic>
      <p:sp>
        <p:nvSpPr>
          <p:cNvPr id="70" name="직사각형 69"/>
          <p:cNvSpPr/>
          <p:nvPr/>
        </p:nvSpPr>
        <p:spPr>
          <a:xfrm>
            <a:off x="1080166" y="5486863"/>
            <a:ext cx="1169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Data</a:t>
            </a:r>
          </a:p>
          <a:p>
            <a:r>
              <a:rPr lang="en-US" altLang="ko-KR" sz="14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Processing</a:t>
            </a:r>
            <a:endParaRPr lang="ko-KR" altLang="en-US" sz="14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71" name="직선 화살표 연결선 70"/>
          <p:cNvCxnSpPr/>
          <p:nvPr/>
        </p:nvCxnSpPr>
        <p:spPr>
          <a:xfrm>
            <a:off x="2478256" y="5739236"/>
            <a:ext cx="503248" cy="923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그림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478" y="3428478"/>
            <a:ext cx="1043" cy="1043"/>
          </a:xfrm>
          <a:prstGeom prst="rect">
            <a:avLst/>
          </a:prstGeom>
        </p:spPr>
      </p:pic>
      <p:pic>
        <p:nvPicPr>
          <p:cNvPr id="74" name="그림 73"/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20" y="5751838"/>
            <a:ext cx="672717" cy="672717"/>
          </a:xfrm>
          <a:prstGeom prst="rect">
            <a:avLst/>
          </a:prstGeom>
        </p:spPr>
      </p:pic>
      <p:pic>
        <p:nvPicPr>
          <p:cNvPr id="75" name="그림 74"/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26" y="5028952"/>
            <a:ext cx="622485" cy="630107"/>
          </a:xfrm>
          <a:prstGeom prst="rect">
            <a:avLst/>
          </a:prstGeom>
        </p:spPr>
      </p:pic>
      <p:sp>
        <p:nvSpPr>
          <p:cNvPr id="78" name="직사각형 77"/>
          <p:cNvSpPr/>
          <p:nvPr/>
        </p:nvSpPr>
        <p:spPr>
          <a:xfrm>
            <a:off x="3725545" y="5179086"/>
            <a:ext cx="1502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Traffic Volume</a:t>
            </a:r>
            <a:endParaRPr lang="ko-KR" altLang="en-US" sz="14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3725545" y="5939225"/>
            <a:ext cx="745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Speed</a:t>
            </a:r>
            <a:endParaRPr lang="ko-KR" altLang="en-US" sz="14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pic>
        <p:nvPicPr>
          <p:cNvPr id="76" name="그림 7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45" y="1672325"/>
            <a:ext cx="3179466" cy="1665118"/>
          </a:xfrm>
          <a:prstGeom prst="rect">
            <a:avLst/>
          </a:prstGeom>
        </p:spPr>
      </p:pic>
      <p:sp>
        <p:nvSpPr>
          <p:cNvPr id="81" name="직사각형 80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839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28171" y="602044"/>
            <a:ext cx="76490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Research Area</a:t>
            </a:r>
            <a:endParaRPr lang="ko-KR" altLang="ko-KR" sz="2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75339" y="6581001"/>
            <a:ext cx="916661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dirty="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7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19114" y="69901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dirty="0"/>
              <a:t>https://www.volpe.dot.gov/news/how-much-time-do-americans-spend-behind-wheel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4987657" y="946325"/>
            <a:ext cx="6587635" cy="4441174"/>
            <a:chOff x="2743172" y="-174336"/>
            <a:chExt cx="7560720" cy="5523502"/>
          </a:xfrm>
        </p:grpSpPr>
        <p:grpSp>
          <p:nvGrpSpPr>
            <p:cNvPr id="13" name="그룹 12"/>
            <p:cNvGrpSpPr/>
            <p:nvPr/>
          </p:nvGrpSpPr>
          <p:grpSpPr>
            <a:xfrm>
              <a:off x="2743172" y="-174336"/>
              <a:ext cx="7468389" cy="5523502"/>
              <a:chOff x="2576917" y="-696022"/>
              <a:chExt cx="7468389" cy="5523502"/>
            </a:xfrm>
          </p:grpSpPr>
          <p:pic>
            <p:nvPicPr>
              <p:cNvPr id="1026" name="Picture 2" descr="2015년과 2014년 미국 각 주의 일일 자동차 여행을 보여주는 막대 차트.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87" r="84447"/>
              <a:stretch/>
            </p:blipFill>
            <p:spPr bwMode="auto">
              <a:xfrm>
                <a:off x="3689393" y="-621610"/>
                <a:ext cx="123696" cy="54193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2015년과 2014년 미국 각 주의 일일 자동차 여행을 보여주는 막대 차트."/>
              <p:cNvPicPr>
                <a:picLocks noChangeAspect="1" noChangeArrowheads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31" t="23037" r="8987"/>
              <a:stretch/>
            </p:blipFill>
            <p:spPr bwMode="auto">
              <a:xfrm>
                <a:off x="3813089" y="456676"/>
                <a:ext cx="6232217" cy="4370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2015년과 2014년 미국 각 주의 일일 자동차 여행을 보여주는 막대 차트."/>
              <p:cNvPicPr>
                <a:picLocks noChangeAspect="1" noChangeArrowheads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897"/>
              <a:stretch/>
            </p:blipFill>
            <p:spPr bwMode="auto">
              <a:xfrm>
                <a:off x="2576917" y="-696022"/>
                <a:ext cx="1130435" cy="5498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 rot="10800000">
              <a:off x="3516396" y="4682447"/>
              <a:ext cx="6787496" cy="29227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WY</a:t>
              </a:r>
            </a:p>
            <a:p>
              <a:pPr algn="r"/>
              <a:r>
                <a:rPr lang="en-US" altLang="ko-KR" sz="730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NM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OK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MS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ND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DC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WV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NV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NC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TN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MD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MT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OH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AZ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KY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KS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NY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AH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IL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IA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CT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VT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</a:t>
              </a:r>
            </a:p>
            <a:p>
              <a:pPr algn="r"/>
              <a:r>
                <a:rPr lang="en-US" altLang="ko-KR" sz="73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AK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26123" y="503552"/>
              <a:ext cx="414320" cy="4337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altLang="ko-KR" sz="100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1.6</a:t>
              </a:r>
            </a:p>
            <a:p>
              <a:pPr>
                <a:lnSpc>
                  <a:spcPct val="250000"/>
                </a:lnSpc>
              </a:pPr>
              <a:r>
                <a:rPr lang="en-US" altLang="ko-KR" sz="100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1.4</a:t>
              </a:r>
            </a:p>
            <a:p>
              <a:pPr>
                <a:lnSpc>
                  <a:spcPct val="250000"/>
                </a:lnSpc>
              </a:pPr>
              <a:r>
                <a:rPr lang="en-US" altLang="ko-KR" sz="100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1.2</a:t>
              </a:r>
            </a:p>
            <a:p>
              <a:pPr>
                <a:lnSpc>
                  <a:spcPct val="250000"/>
                </a:lnSpc>
              </a:pPr>
              <a:r>
                <a:rPr lang="en-US" altLang="ko-KR" sz="100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</a:t>
              </a:r>
            </a:p>
            <a:p>
              <a:pPr>
                <a:lnSpc>
                  <a:spcPct val="250000"/>
                </a:lnSpc>
              </a:pPr>
              <a:r>
                <a:rPr lang="en-US" altLang="ko-KR" sz="100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0.8</a:t>
              </a:r>
            </a:p>
            <a:p>
              <a:pPr>
                <a:lnSpc>
                  <a:spcPct val="250000"/>
                </a:lnSpc>
              </a:pPr>
              <a:r>
                <a:rPr lang="en-US" altLang="ko-KR" sz="100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0.6</a:t>
              </a:r>
            </a:p>
            <a:p>
              <a:pPr>
                <a:lnSpc>
                  <a:spcPct val="250000"/>
                </a:lnSpc>
              </a:pPr>
              <a:r>
                <a:rPr lang="en-US" altLang="ko-KR" sz="100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0.4</a:t>
              </a:r>
            </a:p>
            <a:p>
              <a:pPr>
                <a:lnSpc>
                  <a:spcPct val="250000"/>
                </a:lnSpc>
              </a:pPr>
              <a:r>
                <a:rPr lang="en-US" altLang="ko-KR" sz="100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0.2</a:t>
              </a:r>
            </a:p>
            <a:p>
              <a:pPr>
                <a:lnSpc>
                  <a:spcPct val="250000"/>
                </a:lnSpc>
              </a:pPr>
              <a:r>
                <a:rPr lang="en-US" altLang="ko-KR" sz="1000" dirty="0" smtClean="0">
                  <a:solidFill>
                    <a:srgbClr val="5058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0.0</a:t>
              </a:r>
              <a:endParaRPr lang="ko-KR" altLang="en-US" sz="1000" dirty="0">
                <a:solidFill>
                  <a:srgbClr val="50586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image7.png" descr="EMB000043800c70"/>
          <p:cNvPicPr/>
          <p:nvPr/>
        </p:nvPicPr>
        <p:blipFill rotWithShape="1">
          <a:blip r:embed="rId5"/>
          <a:srcRect l="2084" t="3422" r="35925" b="3810"/>
          <a:stretch/>
        </p:blipFill>
        <p:spPr>
          <a:xfrm>
            <a:off x="428171" y="1643884"/>
            <a:ext cx="3500383" cy="3419847"/>
          </a:xfrm>
          <a:prstGeom prst="rect">
            <a:avLst/>
          </a:prstGeom>
          <a:ln/>
        </p:spPr>
      </p:pic>
      <p:pic>
        <p:nvPicPr>
          <p:cNvPr id="27" name="image7.png" descr="EMB000043800c70"/>
          <p:cNvPicPr/>
          <p:nvPr/>
        </p:nvPicPr>
        <p:blipFill rotWithShape="1">
          <a:blip r:embed="rId5"/>
          <a:srcRect l="66627" t="4113" r="2645" b="32425"/>
          <a:stretch/>
        </p:blipFill>
        <p:spPr>
          <a:xfrm>
            <a:off x="3135740" y="4242832"/>
            <a:ext cx="1647825" cy="2241550"/>
          </a:xfrm>
          <a:prstGeom prst="rect">
            <a:avLst/>
          </a:prstGeom>
          <a:ln/>
        </p:spPr>
      </p:pic>
      <p:sp>
        <p:nvSpPr>
          <p:cNvPr id="22" name="직사각형 21"/>
          <p:cNvSpPr/>
          <p:nvPr/>
        </p:nvSpPr>
        <p:spPr>
          <a:xfrm>
            <a:off x="8509251" y="6043001"/>
            <a:ext cx="3518007" cy="718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ko-KR" sz="13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Atlanta, one of the world's </a:t>
            </a:r>
          </a:p>
          <a:p>
            <a:pPr algn="ctr">
              <a:lnSpc>
                <a:spcPct val="110000"/>
              </a:lnSpc>
              <a:defRPr/>
            </a:pPr>
            <a:r>
              <a:rPr lang="en-US" altLang="ko-KR" sz="13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10 worst cities for congestion </a:t>
            </a:r>
            <a:endParaRPr lang="en-US" altLang="ko-KR" sz="1300" b="1" dirty="0" smtClean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altLang="ko-KR" sz="11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(</a:t>
            </a:r>
            <a:r>
              <a:rPr lang="en-US" altLang="ko-KR" sz="11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INRIX, </a:t>
            </a:r>
            <a:r>
              <a:rPr lang="en-US" altLang="ko-KR" sz="11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2016-2017)</a:t>
            </a:r>
            <a:endParaRPr lang="en-US" altLang="ko-KR" sz="11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24598" y="5364280"/>
            <a:ext cx="675288" cy="28578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624598" y="5738665"/>
            <a:ext cx="675288" cy="285781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624598" y="6091623"/>
            <a:ext cx="675288" cy="285781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377073" y="5350032"/>
            <a:ext cx="1245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Research Area</a:t>
            </a:r>
            <a:endParaRPr lang="ko-KR" altLang="en-US" sz="1400" b="1" dirty="0"/>
          </a:p>
        </p:txBody>
      </p:sp>
      <p:sp>
        <p:nvSpPr>
          <p:cNvPr id="35" name="직사각형 34"/>
          <p:cNvSpPr/>
          <p:nvPr/>
        </p:nvSpPr>
        <p:spPr>
          <a:xfrm>
            <a:off x="1377073" y="5674936"/>
            <a:ext cx="1233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Metro Atlanta</a:t>
            </a:r>
            <a:endParaRPr lang="ko-KR" altLang="en-US" sz="1400" b="1" dirty="0"/>
          </a:p>
        </p:txBody>
      </p:sp>
      <p:sp>
        <p:nvSpPr>
          <p:cNvPr id="36" name="직사각형 35"/>
          <p:cNvSpPr/>
          <p:nvPr/>
        </p:nvSpPr>
        <p:spPr>
          <a:xfrm>
            <a:off x="1377073" y="6017518"/>
            <a:ext cx="1333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Georgia County</a:t>
            </a:r>
            <a:endParaRPr lang="ko-KR" altLang="en-US" sz="1400" b="1" dirty="0"/>
          </a:p>
        </p:txBody>
      </p:sp>
      <p:sp>
        <p:nvSpPr>
          <p:cNvPr id="34" name="직사각형 33"/>
          <p:cNvSpPr/>
          <p:nvPr/>
        </p:nvSpPr>
        <p:spPr>
          <a:xfrm>
            <a:off x="5274727" y="575348"/>
            <a:ext cx="54187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Daily Auto Travel per Licensed Driver</a:t>
            </a:r>
            <a:endParaRPr lang="ko-KR" altLang="en-US" sz="2200" dirty="0"/>
          </a:p>
        </p:txBody>
      </p:sp>
      <p:sp>
        <p:nvSpPr>
          <p:cNvPr id="37" name="직사각형 36"/>
          <p:cNvSpPr/>
          <p:nvPr/>
        </p:nvSpPr>
        <p:spPr>
          <a:xfrm>
            <a:off x="5283593" y="1046058"/>
            <a:ext cx="2570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prstClr val="white">
                    <a:lumMod val="65000"/>
                  </a:prst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2015   </a:t>
            </a:r>
            <a:r>
              <a:rPr lang="en-US" altLang="ko-KR" sz="1400" dirty="0">
                <a:solidFill>
                  <a:prstClr val="white">
                    <a:lumMod val="65000"/>
                  </a:prst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National Household Travel </a:t>
            </a:r>
            <a:r>
              <a:rPr lang="en-US" altLang="ko-KR" sz="1400" dirty="0" smtClean="0">
                <a:solidFill>
                  <a:prstClr val="white">
                    <a:lumMod val="65000"/>
                  </a:prstClr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Survey</a:t>
            </a:r>
            <a:endParaRPr lang="ko-KR" altLang="en-US" sz="1400" dirty="0">
              <a:solidFill>
                <a:schemeClr val="bg1">
                  <a:lumMod val="65000"/>
                </a:schemeClr>
              </a:solidFill>
              <a:latin typeface="Tekton Pro Cond" panose="020F06060202080209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0309202" y="2005166"/>
            <a:ext cx="675288" cy="285781"/>
          </a:xfrm>
          <a:prstGeom prst="rect">
            <a:avLst/>
          </a:prstGeom>
          <a:solidFill>
            <a:srgbClr val="5E8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0974954" y="1970708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2014</a:t>
            </a:r>
            <a:endParaRPr lang="ko-KR" altLang="en-US" sz="1400" dirty="0"/>
          </a:p>
        </p:txBody>
      </p:sp>
      <p:sp>
        <p:nvSpPr>
          <p:cNvPr id="41" name="직사각형 40"/>
          <p:cNvSpPr/>
          <p:nvPr/>
        </p:nvSpPr>
        <p:spPr>
          <a:xfrm>
            <a:off x="10327298" y="2390092"/>
            <a:ext cx="675288" cy="285781"/>
          </a:xfrm>
          <a:prstGeom prst="rect">
            <a:avLst/>
          </a:prstGeom>
          <a:solidFill>
            <a:srgbClr val="D11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10974954" y="2368096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2015</a:t>
            </a:r>
            <a:endParaRPr lang="ko-KR" altLang="en-US" sz="1400" dirty="0"/>
          </a:p>
        </p:txBody>
      </p:sp>
      <p:sp>
        <p:nvSpPr>
          <p:cNvPr id="45" name="직사각형 44"/>
          <p:cNvSpPr/>
          <p:nvPr/>
        </p:nvSpPr>
        <p:spPr>
          <a:xfrm>
            <a:off x="5345405" y="6052392"/>
            <a:ext cx="3163846" cy="521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US" altLang="ko-KR" sz="13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GA ranked third in the Daily </a:t>
            </a:r>
          </a:p>
          <a:p>
            <a:pPr lvl="0" algn="ctr">
              <a:lnSpc>
                <a:spcPct val="110000"/>
              </a:lnSpc>
              <a:defRPr/>
            </a:pPr>
            <a:r>
              <a:rPr lang="en-US" altLang="ko-KR" sz="13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Auto Travel per Licensed Driver in the US </a:t>
            </a:r>
          </a:p>
        </p:txBody>
      </p:sp>
      <p:grpSp>
        <p:nvGrpSpPr>
          <p:cNvPr id="53" name="그룹 52"/>
          <p:cNvGrpSpPr/>
          <p:nvPr/>
        </p:nvGrpSpPr>
        <p:grpSpPr>
          <a:xfrm>
            <a:off x="5892945" y="5276521"/>
            <a:ext cx="606796" cy="583922"/>
            <a:chOff x="5826304" y="5227762"/>
            <a:chExt cx="674747" cy="632681"/>
          </a:xfrm>
        </p:grpSpPr>
        <p:sp>
          <p:nvSpPr>
            <p:cNvPr id="38" name="타원 37"/>
            <p:cNvSpPr/>
            <p:nvPr/>
          </p:nvSpPr>
          <p:spPr>
            <a:xfrm>
              <a:off x="5826304" y="5227762"/>
              <a:ext cx="661333" cy="632681"/>
            </a:xfrm>
            <a:prstGeom prst="ellipse">
              <a:avLst/>
            </a:prstGeom>
            <a:noFill/>
            <a:ln w="38100">
              <a:solidFill>
                <a:srgbClr val="5058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5858822" y="5310348"/>
              <a:ext cx="642229" cy="503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0000"/>
                </a:lnSpc>
                <a:defRPr/>
              </a:pPr>
              <a:r>
                <a:rPr lang="en-US" altLang="ko-KR" sz="1100" dirty="0" smtClean="0">
                  <a:solidFill>
                    <a:srgbClr val="50586C"/>
                  </a:solidFill>
                  <a:latin typeface="Tekton Pro Cond" panose="020F06060202080209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States</a:t>
              </a:r>
            </a:p>
            <a:p>
              <a:pPr lvl="0">
                <a:lnSpc>
                  <a:spcPct val="110000"/>
                </a:lnSpc>
                <a:defRPr/>
              </a:pPr>
              <a:r>
                <a:rPr lang="en-US" altLang="ko-KR" sz="1100" dirty="0" smtClean="0">
                  <a:solidFill>
                    <a:srgbClr val="50586C"/>
                  </a:solidFill>
                  <a:latin typeface="Tekton Pro Cond" panose="020F06060202080209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Average </a:t>
              </a:r>
              <a:endParaRPr lang="ko-KR" altLang="en-US" sz="1400" dirty="0"/>
            </a:p>
          </p:txBody>
        </p:sp>
      </p:grpSp>
      <p:sp>
        <p:nvSpPr>
          <p:cNvPr id="50" name="직사각형 49"/>
          <p:cNvSpPr/>
          <p:nvPr/>
        </p:nvSpPr>
        <p:spPr>
          <a:xfrm>
            <a:off x="6391393" y="5655886"/>
            <a:ext cx="5790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57min</a:t>
            </a:r>
            <a:endParaRPr lang="ko-KR" altLang="en-US" sz="1400" dirty="0"/>
          </a:p>
        </p:txBody>
      </p:sp>
      <p:sp>
        <p:nvSpPr>
          <p:cNvPr id="52" name="직사각형 51"/>
          <p:cNvSpPr/>
          <p:nvPr/>
        </p:nvSpPr>
        <p:spPr>
          <a:xfrm>
            <a:off x="6618020" y="5183245"/>
            <a:ext cx="470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&lt; </a:t>
            </a:r>
            <a:endParaRPr lang="ko-KR" altLang="en-US" sz="4000" dirty="0"/>
          </a:p>
        </p:txBody>
      </p:sp>
      <p:sp>
        <p:nvSpPr>
          <p:cNvPr id="55" name="타원 54"/>
          <p:cNvSpPr/>
          <p:nvPr/>
        </p:nvSpPr>
        <p:spPr>
          <a:xfrm>
            <a:off x="7111372" y="5183244"/>
            <a:ext cx="671490" cy="677199"/>
          </a:xfrm>
          <a:prstGeom prst="ellipse">
            <a:avLst/>
          </a:prstGeom>
          <a:noFill/>
          <a:ln w="38100">
            <a:solidFill>
              <a:srgbClr val="505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" name="직사각형 55"/>
          <p:cNvSpPr/>
          <p:nvPr/>
        </p:nvSpPr>
        <p:spPr>
          <a:xfrm>
            <a:off x="7695510" y="5655886"/>
            <a:ext cx="604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73 min</a:t>
            </a:r>
            <a:endParaRPr lang="ko-KR" altLang="en-US" sz="1400" dirty="0"/>
          </a:p>
        </p:txBody>
      </p:sp>
      <p:sp>
        <p:nvSpPr>
          <p:cNvPr id="58" name="직사각형 57"/>
          <p:cNvSpPr/>
          <p:nvPr/>
        </p:nvSpPr>
        <p:spPr>
          <a:xfrm>
            <a:off x="7254478" y="5345485"/>
            <a:ext cx="599690" cy="35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en-US" altLang="ko-KR" sz="1600" dirty="0" smtClean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GA</a:t>
            </a:r>
            <a:endParaRPr lang="ko-KR" altLang="en-US" sz="2000" dirty="0"/>
          </a:p>
        </p:txBody>
      </p:sp>
      <p:grpSp>
        <p:nvGrpSpPr>
          <p:cNvPr id="75" name="그룹 74"/>
          <p:cNvGrpSpPr/>
          <p:nvPr/>
        </p:nvGrpSpPr>
        <p:grpSpPr>
          <a:xfrm>
            <a:off x="9461370" y="5276521"/>
            <a:ext cx="575325" cy="569516"/>
            <a:chOff x="9357107" y="5290927"/>
            <a:chExt cx="575325" cy="569516"/>
          </a:xfrm>
        </p:grpSpPr>
        <p:sp>
          <p:nvSpPr>
            <p:cNvPr id="60" name="타원 59"/>
            <p:cNvSpPr/>
            <p:nvPr/>
          </p:nvSpPr>
          <p:spPr>
            <a:xfrm>
              <a:off x="9357107" y="5290927"/>
              <a:ext cx="555398" cy="569516"/>
            </a:xfrm>
            <a:prstGeom prst="ellipse">
              <a:avLst/>
            </a:prstGeom>
            <a:noFill/>
            <a:ln w="38100">
              <a:solidFill>
                <a:srgbClr val="5058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9444595" y="5395774"/>
              <a:ext cx="487837" cy="363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0000"/>
                </a:lnSpc>
                <a:defRPr/>
              </a:pPr>
              <a:r>
                <a:rPr lang="en-US" altLang="ko-KR" sz="1600" dirty="0" smtClean="0">
                  <a:solidFill>
                    <a:srgbClr val="50586C"/>
                  </a:solidFill>
                  <a:latin typeface="Tekton Pro Cond" panose="020F06060202080209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NY</a:t>
              </a:r>
              <a:endParaRPr lang="ko-KR" altLang="en-US" sz="2000" dirty="0"/>
            </a:p>
          </p:txBody>
        </p:sp>
      </p:grpSp>
      <p:grpSp>
        <p:nvGrpSpPr>
          <p:cNvPr id="76" name="그룹 75"/>
          <p:cNvGrpSpPr/>
          <p:nvPr/>
        </p:nvGrpSpPr>
        <p:grpSpPr>
          <a:xfrm>
            <a:off x="8612224" y="5213355"/>
            <a:ext cx="746475" cy="632682"/>
            <a:chOff x="8530184" y="5227762"/>
            <a:chExt cx="746475" cy="632682"/>
          </a:xfrm>
        </p:grpSpPr>
        <p:sp>
          <p:nvSpPr>
            <p:cNvPr id="62" name="직사각형 61"/>
            <p:cNvSpPr/>
            <p:nvPr/>
          </p:nvSpPr>
          <p:spPr>
            <a:xfrm>
              <a:off x="8676969" y="5358591"/>
              <a:ext cx="599690" cy="354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0000"/>
                </a:lnSpc>
                <a:defRPr/>
              </a:pPr>
              <a:r>
                <a:rPr lang="en-US" altLang="ko-KR" sz="1600" dirty="0" smtClean="0">
                  <a:solidFill>
                    <a:srgbClr val="50586C"/>
                  </a:solidFill>
                  <a:latin typeface="Tekton Pro Cond" panose="020F06060202080209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LA</a:t>
              </a:r>
              <a:endParaRPr lang="ko-KR" altLang="en-US" sz="2000" dirty="0"/>
            </a:p>
          </p:txBody>
        </p:sp>
        <p:sp>
          <p:nvSpPr>
            <p:cNvPr id="69" name="타원 68"/>
            <p:cNvSpPr/>
            <p:nvPr/>
          </p:nvSpPr>
          <p:spPr>
            <a:xfrm>
              <a:off x="8530184" y="5227762"/>
              <a:ext cx="655245" cy="632682"/>
            </a:xfrm>
            <a:prstGeom prst="ellipse">
              <a:avLst/>
            </a:prstGeom>
            <a:noFill/>
            <a:ln w="38100">
              <a:solidFill>
                <a:srgbClr val="5058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10177466" y="5348852"/>
            <a:ext cx="543848" cy="497185"/>
            <a:chOff x="10084183" y="5363257"/>
            <a:chExt cx="543848" cy="497185"/>
          </a:xfrm>
        </p:grpSpPr>
        <p:sp>
          <p:nvSpPr>
            <p:cNvPr id="71" name="타원 70"/>
            <p:cNvSpPr/>
            <p:nvPr/>
          </p:nvSpPr>
          <p:spPr>
            <a:xfrm>
              <a:off x="10084183" y="5363257"/>
              <a:ext cx="468036" cy="497185"/>
            </a:xfrm>
            <a:prstGeom prst="ellipse">
              <a:avLst/>
            </a:prstGeom>
            <a:noFill/>
            <a:ln w="38100">
              <a:solidFill>
                <a:srgbClr val="5058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10140194" y="5436001"/>
              <a:ext cx="487837" cy="363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0000"/>
                </a:lnSpc>
                <a:defRPr/>
              </a:pPr>
              <a:r>
                <a:rPr lang="en-US" altLang="ko-KR" sz="1600" dirty="0" smtClean="0">
                  <a:solidFill>
                    <a:srgbClr val="50586C"/>
                  </a:solidFill>
                  <a:latin typeface="Tekton Pro Cond" panose="020F06060202080209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SF</a:t>
              </a:r>
              <a:endParaRPr lang="ko-KR" altLang="en-US" sz="2000" dirty="0"/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10785884" y="5404690"/>
            <a:ext cx="497342" cy="441347"/>
            <a:chOff x="10703844" y="5419560"/>
            <a:chExt cx="497342" cy="441347"/>
          </a:xfrm>
        </p:grpSpPr>
        <p:sp>
          <p:nvSpPr>
            <p:cNvPr id="63" name="타원 62"/>
            <p:cNvSpPr/>
            <p:nvPr/>
          </p:nvSpPr>
          <p:spPr>
            <a:xfrm>
              <a:off x="10703844" y="5419560"/>
              <a:ext cx="409895" cy="441347"/>
            </a:xfrm>
            <a:prstGeom prst="ellipse">
              <a:avLst/>
            </a:prstGeom>
            <a:noFill/>
            <a:ln w="38100">
              <a:solidFill>
                <a:srgbClr val="5058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10713349" y="5461697"/>
              <a:ext cx="487837" cy="363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0000"/>
                </a:lnSpc>
                <a:defRPr/>
              </a:pPr>
              <a:r>
                <a:rPr lang="en-US" altLang="ko-KR" sz="1600" dirty="0" smtClean="0">
                  <a:solidFill>
                    <a:srgbClr val="50586C"/>
                  </a:solidFill>
                  <a:latin typeface="Tekton Pro Cond" panose="020F06060202080209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GA</a:t>
              </a:r>
              <a:endParaRPr lang="ko-KR" altLang="en-US" sz="2000" dirty="0"/>
            </a:p>
          </p:txBody>
        </p:sp>
      </p:grpSp>
      <p:sp>
        <p:nvSpPr>
          <p:cNvPr id="78" name="직사각형 77"/>
          <p:cNvSpPr/>
          <p:nvPr/>
        </p:nvSpPr>
        <p:spPr>
          <a:xfrm>
            <a:off x="11266274" y="5550798"/>
            <a:ext cx="678503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en-US" altLang="ko-KR" sz="1600" dirty="0" smtClean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……</a:t>
            </a:r>
            <a:endParaRPr lang="ko-KR" altLang="en-US" sz="2000" dirty="0"/>
          </a:p>
        </p:txBody>
      </p:sp>
      <p:cxnSp>
        <p:nvCxnSpPr>
          <p:cNvPr id="80" name="직선 연결선 79"/>
          <p:cNvCxnSpPr/>
          <p:nvPr/>
        </p:nvCxnSpPr>
        <p:spPr>
          <a:xfrm flipV="1">
            <a:off x="297236" y="976047"/>
            <a:ext cx="11436433" cy="29289"/>
          </a:xfrm>
          <a:prstGeom prst="line">
            <a:avLst/>
          </a:prstGeom>
          <a:ln>
            <a:solidFill>
              <a:srgbClr val="07090C">
                <a:alpha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직사각형 80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80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275339" y="6581001"/>
            <a:ext cx="916661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dirty="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8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97805" y="71694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dirty="0"/>
              <a:t>https://www.volpe.dot.gov/news/how-much-time-do-americans-spend-behind-wheel</a:t>
            </a: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53F64C9A-B49D-438D-8EA0-20668B5BB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931" y="2056620"/>
            <a:ext cx="3551456" cy="2613217"/>
          </a:xfrm>
          <a:prstGeom prst="rect">
            <a:avLst/>
          </a:prstGeom>
        </p:spPr>
      </p:pic>
      <p:cxnSp>
        <p:nvCxnSpPr>
          <p:cNvPr id="65" name="직선 화살표 연결선 64">
            <a:extLst>
              <a:ext uri="{FF2B5EF4-FFF2-40B4-BE49-F238E27FC236}">
                <a16:creationId xmlns:a16="http://schemas.microsoft.com/office/drawing/2014/main" id="{44586439-56E4-4FEA-AA23-950E26C52975}"/>
              </a:ext>
            </a:extLst>
          </p:cNvPr>
          <p:cNvCxnSpPr>
            <a:cxnSpLocks/>
          </p:cNvCxnSpPr>
          <p:nvPr/>
        </p:nvCxnSpPr>
        <p:spPr>
          <a:xfrm flipH="1">
            <a:off x="7065395" y="2479980"/>
            <a:ext cx="2671649" cy="88900"/>
          </a:xfrm>
          <a:prstGeom prst="straightConnector1">
            <a:avLst/>
          </a:prstGeom>
          <a:noFill/>
          <a:ln w="44450" cap="flat" cmpd="sng" algn="ctr">
            <a:solidFill>
              <a:srgbClr val="0A244A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44586439-56E4-4FEA-AA23-950E26C52975}"/>
              </a:ext>
            </a:extLst>
          </p:cNvPr>
          <p:cNvCxnSpPr>
            <a:cxnSpLocks/>
          </p:cNvCxnSpPr>
          <p:nvPr/>
        </p:nvCxnSpPr>
        <p:spPr>
          <a:xfrm flipH="1" flipV="1">
            <a:off x="8356035" y="3095299"/>
            <a:ext cx="1381009" cy="295601"/>
          </a:xfrm>
          <a:prstGeom prst="straightConnector1">
            <a:avLst/>
          </a:prstGeom>
          <a:noFill/>
          <a:ln w="44450" cap="flat" cmpd="sng" algn="ctr">
            <a:solidFill>
              <a:srgbClr val="0A244A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44586439-56E4-4FEA-AA23-950E26C52975}"/>
              </a:ext>
            </a:extLst>
          </p:cNvPr>
          <p:cNvCxnSpPr>
            <a:cxnSpLocks/>
          </p:cNvCxnSpPr>
          <p:nvPr/>
        </p:nvCxnSpPr>
        <p:spPr>
          <a:xfrm flipH="1" flipV="1">
            <a:off x="7346383" y="3887476"/>
            <a:ext cx="2331924" cy="424651"/>
          </a:xfrm>
          <a:prstGeom prst="straightConnector1">
            <a:avLst/>
          </a:prstGeom>
          <a:noFill/>
          <a:ln w="44450" cap="flat" cmpd="sng" algn="ctr">
            <a:solidFill>
              <a:srgbClr val="0A244A"/>
            </a:solidFill>
            <a:prstDash val="solid"/>
            <a:miter lim="800000"/>
            <a:tailEnd type="triangle" w="lg" len="med"/>
          </a:ln>
          <a:effectLst/>
        </p:spPr>
      </p:cxnSp>
      <p:sp>
        <p:nvSpPr>
          <p:cNvPr id="12" name="직사각형 11"/>
          <p:cNvSpPr/>
          <p:nvPr/>
        </p:nvSpPr>
        <p:spPr>
          <a:xfrm>
            <a:off x="6775135" y="2157723"/>
            <a:ext cx="251730" cy="249380"/>
          </a:xfrm>
          <a:prstGeom prst="rect">
            <a:avLst/>
          </a:prstGeom>
          <a:solidFill>
            <a:srgbClr val="C00000"/>
          </a:solidFill>
          <a:ln w="3556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44586439-56E4-4FEA-AA23-950E26C52975}"/>
              </a:ext>
            </a:extLst>
          </p:cNvPr>
          <p:cNvCxnSpPr>
            <a:cxnSpLocks/>
          </p:cNvCxnSpPr>
          <p:nvPr/>
        </p:nvCxnSpPr>
        <p:spPr>
          <a:xfrm flipH="1">
            <a:off x="7065396" y="1629518"/>
            <a:ext cx="2671648" cy="615318"/>
          </a:xfrm>
          <a:prstGeom prst="straightConnector1">
            <a:avLst/>
          </a:prstGeom>
          <a:noFill/>
          <a:ln w="44450" cap="flat" cmpd="sng" algn="ctr">
            <a:solidFill>
              <a:srgbClr val="0A244A"/>
            </a:solidFill>
            <a:prstDash val="solid"/>
            <a:miter lim="800000"/>
            <a:tailEnd type="triangle" w="lg" len="med"/>
          </a:ln>
          <a:effectLst/>
        </p:spPr>
      </p:cxnSp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0" y="2701813"/>
            <a:ext cx="4933274" cy="393604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2" y="2947831"/>
            <a:ext cx="4502908" cy="2482879"/>
          </a:xfrm>
          <a:prstGeom prst="rect">
            <a:avLst/>
          </a:prstGeom>
        </p:spPr>
      </p:pic>
      <p:sp>
        <p:nvSpPr>
          <p:cNvPr id="59" name="이등변 삼각형 58">
            <a:extLst>
              <a:ext uri="{FF2B5EF4-FFF2-40B4-BE49-F238E27FC236}">
                <a16:creationId xmlns:a16="http://schemas.microsoft.com/office/drawing/2014/main" id="{EC64D39A-7F87-4300-B985-5727800A4FA0}"/>
              </a:ext>
            </a:extLst>
          </p:cNvPr>
          <p:cNvSpPr/>
          <p:nvPr/>
        </p:nvSpPr>
        <p:spPr>
          <a:xfrm rot="16200000">
            <a:off x="3166660" y="2039559"/>
            <a:ext cx="2613212" cy="2647331"/>
          </a:xfrm>
          <a:prstGeom prst="triangle">
            <a:avLst>
              <a:gd name="adj" fmla="val 2547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rgbClr val="50586C"/>
              </a:gs>
              <a:gs pos="0">
                <a:schemeClr val="bg1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9835019" y="1282517"/>
            <a:ext cx="2255381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ko-KR" sz="16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Heavy Congestion</a:t>
            </a:r>
          </a:p>
          <a:p>
            <a:pPr algn="ctr">
              <a:lnSpc>
                <a:spcPct val="110000"/>
              </a:lnSpc>
              <a:defRPr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R </a:t>
            </a:r>
            <a:r>
              <a:rPr lang="en-US" altLang="ko-KR" sz="16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: 129 | </a:t>
            </a:r>
            <a:r>
              <a:rPr lang="en-US" altLang="ko-KR" sz="1600" b="1" dirty="0" smtClean="0">
                <a:solidFill>
                  <a:srgbClr val="00B05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 </a:t>
            </a:r>
            <a:r>
              <a:rPr lang="en-US" altLang="ko-KR" sz="16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: 31 | </a:t>
            </a:r>
            <a:r>
              <a:rPr lang="en-US" altLang="ko-KR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B </a:t>
            </a:r>
            <a:r>
              <a:rPr lang="en-US" altLang="ko-KR" sz="16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: 31</a:t>
            </a:r>
            <a:endParaRPr lang="en-US" altLang="ko-KR" sz="1600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9835019" y="2136026"/>
            <a:ext cx="22553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ko-KR" sz="14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Moderate </a:t>
            </a:r>
            <a:r>
              <a:rPr lang="en-US" altLang="ko-KR" sz="14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Congestion</a:t>
            </a:r>
          </a:p>
          <a:p>
            <a:pPr lvl="0" algn="ctr">
              <a:lnSpc>
                <a:spcPct val="110000"/>
              </a:lnSpc>
              <a:defRPr/>
            </a:pPr>
            <a:r>
              <a:rPr lang="en-US" altLang="ko-KR" sz="1600" b="1" dirty="0">
                <a:solidFill>
                  <a:srgbClr val="FF000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R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: </a:t>
            </a:r>
            <a:r>
              <a:rPr lang="en-US" altLang="ko-KR" sz="16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242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| </a:t>
            </a:r>
            <a:r>
              <a:rPr lang="en-US" altLang="ko-KR" sz="1600" b="1" dirty="0">
                <a:solidFill>
                  <a:srgbClr val="00B05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: </a:t>
            </a:r>
            <a:r>
              <a:rPr lang="en-US" altLang="ko-KR" sz="16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60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| </a:t>
            </a:r>
            <a:r>
              <a:rPr lang="en-US" altLang="ko-KR" sz="1600" b="1" dirty="0">
                <a:solidFill>
                  <a:srgbClr val="0070C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B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: </a:t>
            </a:r>
            <a:r>
              <a:rPr lang="en-US" altLang="ko-KR" sz="16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50</a:t>
            </a:r>
            <a:endParaRPr lang="en-US" altLang="ko-KR" sz="1600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9835019" y="3056962"/>
            <a:ext cx="2356981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ko-KR" sz="16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No Congestion</a:t>
            </a:r>
          </a:p>
          <a:p>
            <a:pPr algn="ctr">
              <a:lnSpc>
                <a:spcPct val="110000"/>
              </a:lnSpc>
              <a:defRPr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R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: </a:t>
            </a:r>
            <a:r>
              <a:rPr lang="en-US" altLang="ko-KR" sz="16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100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| </a:t>
            </a:r>
            <a:r>
              <a:rPr lang="en-US" altLang="ko-KR" sz="1600" b="1" dirty="0">
                <a:solidFill>
                  <a:srgbClr val="00B05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: </a:t>
            </a:r>
            <a:r>
              <a:rPr lang="en-US" altLang="ko-KR" sz="16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215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| </a:t>
            </a:r>
            <a:r>
              <a:rPr lang="en-US" altLang="ko-KR" sz="1600" b="1" dirty="0">
                <a:solidFill>
                  <a:srgbClr val="0070C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B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: </a:t>
            </a:r>
            <a:r>
              <a:rPr lang="en-US" altLang="ko-KR" sz="16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110</a:t>
            </a:r>
            <a:endParaRPr lang="en-US" altLang="ko-KR" sz="1600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9835019" y="4024576"/>
            <a:ext cx="2255381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ko-KR" sz="16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Low Congestion</a:t>
            </a:r>
            <a:endParaRPr lang="en-US" altLang="ko-KR" sz="16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  <a:p>
            <a:pPr lvl="0" algn="ctr">
              <a:lnSpc>
                <a:spcPct val="110000"/>
              </a:lnSpc>
              <a:defRPr/>
            </a:pPr>
            <a:r>
              <a:rPr lang="en-US" altLang="ko-KR" sz="1600" b="1" dirty="0">
                <a:solidFill>
                  <a:srgbClr val="FF000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R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: </a:t>
            </a:r>
            <a:r>
              <a:rPr lang="en-US" altLang="ko-KR" sz="16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255| </a:t>
            </a:r>
            <a:r>
              <a:rPr lang="en-US" altLang="ko-KR" sz="1600" b="1" dirty="0">
                <a:solidFill>
                  <a:srgbClr val="00B05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: </a:t>
            </a:r>
            <a:r>
              <a:rPr lang="en-US" altLang="ko-KR" sz="16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150| </a:t>
            </a:r>
            <a:r>
              <a:rPr lang="en-US" altLang="ko-KR" sz="1600" b="1" dirty="0">
                <a:solidFill>
                  <a:srgbClr val="0070C0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B </a:t>
            </a:r>
            <a:r>
              <a:rPr lang="en-US" altLang="ko-KR" sz="16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: </a:t>
            </a:r>
            <a:r>
              <a:rPr lang="en-US" altLang="ko-KR" sz="1600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80</a:t>
            </a:r>
            <a:endParaRPr lang="en-US" altLang="ko-KR" sz="1600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4562760" y="4744420"/>
            <a:ext cx="6019797" cy="521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ko-KR" sz="13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The level of congestion indicated by </a:t>
            </a:r>
          </a:p>
          <a:p>
            <a:pPr algn="ctr">
              <a:lnSpc>
                <a:spcPct val="110000"/>
              </a:lnSpc>
              <a:defRPr/>
            </a:pPr>
            <a:r>
              <a:rPr lang="en-US" altLang="ko-KR" sz="1300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the color of the traffic information</a:t>
            </a:r>
            <a:endParaRPr lang="ko-KR" altLang="ko-KR" sz="1300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</p:txBody>
      </p:sp>
      <p:sp>
        <p:nvSpPr>
          <p:cNvPr id="86" name="직사각형 85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297236" y="598997"/>
            <a:ext cx="76490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2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How to Use Google Traffic Data?</a:t>
            </a:r>
            <a:endParaRPr lang="en-US" altLang="ko-KR" sz="22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297236" y="1001447"/>
            <a:ext cx="7649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0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Microsoft Tai Le" panose="020B0502040204020203" pitchFamily="34" charset="0"/>
              </a:rPr>
              <a:t>How to extract data from Google traffic information images</a:t>
            </a:r>
          </a:p>
        </p:txBody>
      </p:sp>
      <p:cxnSp>
        <p:nvCxnSpPr>
          <p:cNvPr id="93" name="직선 연결선 92"/>
          <p:cNvCxnSpPr/>
          <p:nvPr/>
        </p:nvCxnSpPr>
        <p:spPr>
          <a:xfrm flipV="1">
            <a:off x="297236" y="976047"/>
            <a:ext cx="11436433" cy="29289"/>
          </a:xfrm>
          <a:prstGeom prst="line">
            <a:avLst/>
          </a:prstGeom>
          <a:ln>
            <a:solidFill>
              <a:srgbClr val="07090C">
                <a:alpha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5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66312" y="678942"/>
            <a:ext cx="7649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1.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Data collection</a:t>
            </a:r>
            <a:endParaRPr lang="en-US" altLang="ko-KR" sz="2000" dirty="0">
              <a:solidFill>
                <a:srgbClr val="50586C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75339" y="6581001"/>
            <a:ext cx="916661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1200" spc="300" dirty="0" smtClean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9</a:t>
            </a:r>
            <a:endParaRPr lang="ko-KR" altLang="en-US" sz="1200" spc="3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56337" y="2774147"/>
            <a:ext cx="548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2. Extract Traffic Congestion Information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81" y="590551"/>
            <a:ext cx="6128911" cy="6031862"/>
          </a:xfrm>
          <a:prstGeom prst="rect">
            <a:avLst/>
          </a:prstGeom>
        </p:spPr>
      </p:pic>
      <p:sp>
        <p:nvSpPr>
          <p:cNvPr id="47" name="직사각형 46"/>
          <p:cNvSpPr/>
          <p:nvPr/>
        </p:nvSpPr>
        <p:spPr>
          <a:xfrm>
            <a:off x="156337" y="4683105"/>
            <a:ext cx="54857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3.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Create 3D </a:t>
            </a:r>
            <a:r>
              <a:rPr lang="en-US" altLang="ko-KR" sz="2000" dirty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Spatiotemporal </a:t>
            </a:r>
            <a:r>
              <a:rPr lang="en-US" altLang="ko-KR" sz="2000" dirty="0" smtClean="0">
                <a:solidFill>
                  <a:srgbClr val="50586C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Arial" panose="020B0604020202020204" pitchFamily="34" charset="0"/>
              </a:rPr>
              <a:t>Dataset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529262" y="1112822"/>
            <a:ext cx="5325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Collect Snapshot every 10 minutes</a:t>
            </a:r>
            <a:endParaRPr lang="en-US" altLang="ko-KR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Snapping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Google Maps image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From September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25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to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October 22th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, 2021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(28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Days)</a:t>
            </a:r>
          </a:p>
          <a:p>
            <a:pPr lvl="0"/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1 Day (144 Image) -&gt; 4 Weeks (5032 Image)</a:t>
            </a:r>
          </a:p>
        </p:txBody>
      </p:sp>
      <p:sp>
        <p:nvSpPr>
          <p:cNvPr id="67" name="직사각형 66"/>
          <p:cNvSpPr/>
          <p:nvPr/>
        </p:nvSpPr>
        <p:spPr>
          <a:xfrm>
            <a:off x="529262" y="3202175"/>
            <a:ext cx="5598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Create a masking layer along the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  <a:sym typeface="Arial"/>
              </a:rPr>
              <a:t>road Pixel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Extract the RGB value of each image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pixel</a:t>
            </a:r>
          </a:p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Convert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extracted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pixel RGB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to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Congestion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Index(CI)</a:t>
            </a:r>
          </a:p>
        </p:txBody>
      </p:sp>
      <p:sp>
        <p:nvSpPr>
          <p:cNvPr id="69" name="직사각형 68"/>
          <p:cNvSpPr/>
          <p:nvPr/>
        </p:nvSpPr>
        <p:spPr>
          <a:xfrm>
            <a:off x="529262" y="5122370"/>
            <a:ext cx="5598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Stack each time layers to create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3D Spatiotemporal data</a:t>
            </a:r>
            <a:endParaRPr lang="en-US" altLang="ko-KR" b="1" dirty="0">
              <a:solidFill>
                <a:srgbClr val="50586C"/>
              </a:solidFill>
              <a:latin typeface="Calibri" panose="020F0502020204030204" pitchFamily="34" charset="0"/>
              <a:ea typeface="에스코어 드림 8 Heavy" panose="020B0903030302020204" pitchFamily="34" charset="-127"/>
              <a:cs typeface="Calibri" panose="020F0502020204030204" pitchFamily="34" charset="0"/>
            </a:endParaRP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Python </a:t>
            </a:r>
            <a:r>
              <a:rPr lang="en-US" altLang="ko-KR" b="1" dirty="0" err="1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Numpy’s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multi-dimensional array </a:t>
            </a:r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structure</a:t>
            </a:r>
          </a:p>
          <a:p>
            <a:r>
              <a:rPr lang="en-US" altLang="ko-KR" b="1" dirty="0" smtClean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X </a:t>
            </a:r>
            <a:r>
              <a:rPr lang="en-US" altLang="ko-KR" b="1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rPr>
              <a:t>axis : Longitude / Y axis : Latitude / Z axis : Time</a:t>
            </a:r>
          </a:p>
        </p:txBody>
      </p:sp>
      <p:sp>
        <p:nvSpPr>
          <p:cNvPr id="1028" name="한쪽 모서리가 둥근 사각형 1027"/>
          <p:cNvSpPr/>
          <p:nvPr/>
        </p:nvSpPr>
        <p:spPr>
          <a:xfrm>
            <a:off x="6415314" y="678942"/>
            <a:ext cx="5374485" cy="518420"/>
          </a:xfrm>
          <a:prstGeom prst="round1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27" name="그룹 1026"/>
          <p:cNvGrpSpPr/>
          <p:nvPr/>
        </p:nvGrpSpPr>
        <p:grpSpPr>
          <a:xfrm>
            <a:off x="6415314" y="678942"/>
            <a:ext cx="5374485" cy="518420"/>
            <a:chOff x="536011" y="1017103"/>
            <a:chExt cx="5374485" cy="518420"/>
          </a:xfrm>
        </p:grpSpPr>
        <p:cxnSp>
          <p:nvCxnSpPr>
            <p:cNvPr id="51" name="직선 연결선 50"/>
            <p:cNvCxnSpPr/>
            <p:nvPr/>
          </p:nvCxnSpPr>
          <p:spPr>
            <a:xfrm>
              <a:off x="2867781" y="1305516"/>
              <a:ext cx="698698" cy="0"/>
            </a:xfrm>
            <a:prstGeom prst="line">
              <a:avLst/>
            </a:prstGeom>
            <a:ln w="19050">
              <a:solidFill>
                <a:srgbClr val="50586C">
                  <a:alpha val="8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3711582" y="1300752"/>
              <a:ext cx="698434" cy="0"/>
            </a:xfrm>
            <a:prstGeom prst="line">
              <a:avLst/>
            </a:prstGeom>
            <a:ln w="19050">
              <a:solidFill>
                <a:srgbClr val="50586C">
                  <a:alpha val="8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>
              <a:off x="4503626" y="1300752"/>
              <a:ext cx="162554" cy="0"/>
            </a:xfrm>
            <a:prstGeom prst="line">
              <a:avLst/>
            </a:prstGeom>
            <a:ln w="19050">
              <a:solidFill>
                <a:srgbClr val="50586C">
                  <a:alpha val="8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>
              <a:off x="4813185" y="1300752"/>
              <a:ext cx="849256" cy="0"/>
            </a:xfrm>
            <a:prstGeom prst="line">
              <a:avLst/>
            </a:prstGeom>
            <a:ln w="19050">
              <a:solidFill>
                <a:srgbClr val="50586C">
                  <a:alpha val="8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2911025" y="1258524"/>
              <a:ext cx="707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50586C"/>
                  </a:solidFill>
                  <a:latin typeface="Tekton Pro Cond" panose="020F06060202080209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Latitude</a:t>
              </a:r>
              <a:endParaRPr lang="en-US" sz="12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755557" y="1258524"/>
              <a:ext cx="762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solidFill>
                    <a:srgbClr val="50586C"/>
                  </a:solidFill>
                  <a:latin typeface="Tekton Pro Cond" panose="020F06060202080209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Longitude</a:t>
              </a:r>
              <a:endParaRPr lang="en-US" sz="12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385320" y="1258524"/>
              <a:ext cx="762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50586C"/>
                  </a:solidFill>
                  <a:latin typeface="Tekton Pro Cond" panose="020F06060202080209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Scale</a:t>
              </a:r>
              <a:endParaRPr lang="en-US" sz="12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862456" y="1258524"/>
              <a:ext cx="845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solidFill>
                    <a:srgbClr val="50586C"/>
                  </a:solidFill>
                  <a:latin typeface="Tekton Pro Cond" panose="020F06060202080209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Traffic Layer</a:t>
              </a:r>
              <a:endParaRPr lang="en-US" sz="1200" dirty="0">
                <a:solidFill>
                  <a:srgbClr val="50586C"/>
                </a:solidFill>
                <a:latin typeface="Tekton Pro Cond" panose="020F06060202080209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1024" name="직사각형 1023"/>
            <p:cNvSpPr/>
            <p:nvPr/>
          </p:nvSpPr>
          <p:spPr>
            <a:xfrm>
              <a:off x="536011" y="1017103"/>
              <a:ext cx="53744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ko-KR" sz="1200" b="1" dirty="0">
                  <a:solidFill>
                    <a:srgbClr val="50586C"/>
                  </a:solidFill>
                  <a:latin typeface="Calibri" panose="020F0502020204030204" pitchFamily="34" charset="0"/>
                  <a:ea typeface="에스코어 드림 8 Heavy" panose="020B0903030302020204" pitchFamily="34" charset="-127"/>
                  <a:cs typeface="Calibri" panose="020F0502020204030204" pitchFamily="34" charset="0"/>
                </a:rPr>
                <a:t>https://www.google.com/maps/@39.1269755,-77.1876252,12z/data=!5m1!1e1/</a:t>
              </a:r>
              <a:endParaRPr lang="en-US" altLang="ko-KR" dirty="0">
                <a:solidFill>
                  <a:srgbClr val="50586C"/>
                </a:solidFill>
                <a:latin typeface="Calibri" panose="020F0502020204030204" pitchFamily="34" charset="0"/>
                <a:ea typeface="에스코어 드림 8 Heavy" panose="020B0903030302020204" pitchFamily="34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72" name="직사각형 71"/>
          <p:cNvSpPr/>
          <p:nvPr/>
        </p:nvSpPr>
        <p:spPr>
          <a:xfrm>
            <a:off x="2381054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Topic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7143162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Analysis &amp; Result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9655151" y="9385"/>
            <a:ext cx="2536849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0" y="3520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DCE2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ko-KR" altLang="en-US" sz="1400" dirty="0">
              <a:solidFill>
                <a:srgbClr val="DCE2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4762108" y="9385"/>
            <a:ext cx="2405914" cy="378418"/>
          </a:xfrm>
          <a:prstGeom prst="rect">
            <a:avLst/>
          </a:prstGeom>
          <a:gradFill flip="none" rotWithShape="1">
            <a:gsLst>
              <a:gs pos="0">
                <a:srgbClr val="C9D6E0"/>
              </a:gs>
              <a:gs pos="100000">
                <a:srgbClr val="DCE2F0"/>
              </a:gs>
            </a:gsLst>
            <a:lin ang="16200000" scaled="1"/>
            <a:tileRect/>
          </a:gradFill>
          <a:ln w="25400">
            <a:solidFill>
              <a:srgbClr val="50586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5058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sz="1400" dirty="0">
              <a:solidFill>
                <a:srgbClr val="5058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09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3117</TotalTime>
  <Words>1696</Words>
  <Application>Microsoft Office PowerPoint</Application>
  <PresentationFormat>와이드스크린</PresentationFormat>
  <Paragraphs>482</Paragraphs>
  <Slides>22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9" baseType="lpstr">
      <vt:lpstr>에스코어 드림 8 Heavy</vt:lpstr>
      <vt:lpstr>Arial</vt:lpstr>
      <vt:lpstr>Calibri</vt:lpstr>
      <vt:lpstr>Microsoft Tai Le</vt:lpstr>
      <vt:lpstr>Tekton Pro Cond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HYUNMIN</dc:creator>
  <cp:lastModifiedBy>HYUNMIN</cp:lastModifiedBy>
  <cp:revision>95</cp:revision>
  <dcterms:created xsi:type="dcterms:W3CDTF">2022-02-25T05:23:47Z</dcterms:created>
  <dcterms:modified xsi:type="dcterms:W3CDTF">2022-02-28T15:36:08Z</dcterms:modified>
</cp:coreProperties>
</file>