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ih.gov/research-training/environmental-influences-child-health-outcomes-echo-progra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Jeff -- I was added to the project Viva IRB to allow handling of the input lat/long address data for this project.  I made sure Devika did not work with the input lat/long address data – I just told her what input file her scripts should point to.  To check Devika’s results, I mapped some individual lat/long points and manually loaded the climate rasters to do spot checks in  ArcGIS Pro.</a:t>
            </a:r>
            <a:endParaRPr/>
          </a:p>
        </p:txBody>
      </p:sp>
      <p:sp>
        <p:nvSpPr>
          <p:cNvPr id="211" name="Google Shape;21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https://www.nih.gov/research-training/environmental-influences-child-health-outcomes-echo-program</a:t>
            </a:r>
            <a:endParaRPr/>
          </a:p>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https://www.hms.harvard.edu/viva/</a:t>
            </a:r>
            <a:endParaRPr/>
          </a:p>
        </p:txBody>
      </p:sp>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000000"/>
                </a:solidFill>
                <a:latin typeface="Arial"/>
                <a:ea typeface="Arial"/>
                <a:cs typeface="Arial"/>
                <a:sym typeface="Arial"/>
              </a:rPr>
              <a:t>PRISM stands for Parameter-elevation Regressions on Independent Slopes Model. https://prism.oregonstate.edu/FAQ/#:~:text=PRISM%20datasets%20are%20provided%20in,tools%20can%20read%2Fimport%20BIL</a:t>
            </a:r>
            <a:endParaRPr/>
          </a:p>
        </p:txBody>
      </p:sp>
      <p:sp>
        <p:nvSpPr>
          <p:cNvPr id="115" name="Google Shape;11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73e112483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173e112483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1173e112483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hms.harvard.edu/viva/" TargetMode="External"/><Relationship Id="rId4" Type="http://schemas.openxmlformats.org/officeDocument/2006/relationships/hyperlink" Target="https://prism.oregonstate.edu/" TargetMode="External"/><Relationship Id="rId5" Type="http://schemas.openxmlformats.org/officeDocument/2006/relationships/hyperlink" Target="https://www.rc.fas.harvard.edu/wp-content/uploads/2019/12/Intro-to-Cannon.pdf" TargetMode="External"/><Relationship Id="rId6" Type="http://schemas.openxmlformats.org/officeDocument/2006/relationships/hyperlink" Target="https://postgis.net/" TargetMode="External"/><Relationship Id="rId7" Type="http://schemas.openxmlformats.org/officeDocument/2006/relationships/hyperlink" Target="https://www.rhoworld.com/federal-project-pages/childrens-respiratory-and-environment-workgroup-crew/" TargetMode="External"/><Relationship Id="rId8" Type="http://schemas.openxmlformats.org/officeDocument/2006/relationships/hyperlink" Target="https://www.nih.gov/research-training/environmental-influences-child-health-outcomes-echo-progra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jblossom@cga.harvard.edu" TargetMode="External"/><Relationship Id="rId4" Type="http://schemas.openxmlformats.org/officeDocument/2006/relationships/hyperlink" Target="mailto:kakkar@fas.harvard.edu" TargetMode="External"/><Relationship Id="rId5" Type="http://schemas.openxmlformats.org/officeDocument/2006/relationships/hyperlink" Target="mailto:wguan@cga.harvard.edu" TargetMode="External"/><Relationship Id="rId6" Type="http://schemas.openxmlformats.org/officeDocument/2006/relationships/image" Target="../media/image16.jpg"/><Relationship Id="rId7"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nih.gov/research-training/environmental-influences-child-health-outcomes-echo-program" TargetMode="External"/><Relationship Id="rId4" Type="http://schemas.openxmlformats.org/officeDocument/2006/relationships/hyperlink" Target="https://www.nih.gov/research-training/environmental-influences-child-health-outcomes-echo-program" TargetMode="External"/><Relationship Id="rId5" Type="http://schemas.openxmlformats.org/officeDocument/2006/relationships/image" Target="../media/image13.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hms.harvard.edu/viva/" TargetMode="External"/><Relationship Id="rId4" Type="http://schemas.openxmlformats.org/officeDocument/2006/relationships/hyperlink" Target="https://www.hms.harvard.edu/viva/" TargetMode="External"/><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s://prism.oregonstate.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1524000" y="1122363"/>
            <a:ext cx="9144000" cy="132207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4400"/>
              <a:t>High Performance Computing for Address Level Climate Data Extraction</a:t>
            </a:r>
            <a:endParaRPr/>
          </a:p>
        </p:txBody>
      </p:sp>
      <p:sp>
        <p:nvSpPr>
          <p:cNvPr id="89" name="Google Shape;89;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n-US"/>
              <a:t>Jeff Blossom, Devika Kakkar, </a:t>
            </a:r>
            <a:r>
              <a:rPr lang="en-US" sz="2400">
                <a:solidFill>
                  <a:srgbClr val="333333"/>
                </a:solidFill>
                <a:highlight>
                  <a:schemeClr val="lt1"/>
                </a:highlight>
                <a:latin typeface="Calibri"/>
                <a:ea typeface="Calibri"/>
                <a:cs typeface="Calibri"/>
                <a:sym typeface="Calibri"/>
              </a:rPr>
              <a:t>Wendy Guan</a:t>
            </a:r>
            <a:endParaRPr/>
          </a:p>
          <a:p>
            <a:pPr indent="0" lvl="0" marL="0" rtl="0" algn="ctr">
              <a:lnSpc>
                <a:spcPct val="90000"/>
              </a:lnSpc>
              <a:spcBef>
                <a:spcPts val="1000"/>
              </a:spcBef>
              <a:spcAft>
                <a:spcPts val="0"/>
              </a:spcAft>
              <a:buClr>
                <a:schemeClr val="dk1"/>
              </a:buClr>
              <a:buSzPts val="2400"/>
              <a:buNone/>
            </a:pPr>
            <a:r>
              <a:rPr i="1" lang="en-US"/>
              <a:t>Center for Geographic Analysis, Harvard University</a:t>
            </a:r>
            <a:endParaRPr/>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rPr lang="en-US"/>
              <a:t>2022 AAG Annual Meeting </a:t>
            </a:r>
            <a:endParaRPr/>
          </a:p>
        </p:txBody>
      </p:sp>
      <p:grpSp>
        <p:nvGrpSpPr>
          <p:cNvPr id="90" name="Google Shape;90;p13"/>
          <p:cNvGrpSpPr/>
          <p:nvPr/>
        </p:nvGrpSpPr>
        <p:grpSpPr>
          <a:xfrm>
            <a:off x="1683712" y="6048002"/>
            <a:ext cx="8824575" cy="734800"/>
            <a:chOff x="1524000" y="6018259"/>
            <a:chExt cx="8824575" cy="734800"/>
          </a:xfrm>
        </p:grpSpPr>
        <p:pic>
          <p:nvPicPr>
            <p:cNvPr id="91" name="Google Shape;91;p13"/>
            <p:cNvPicPr preferRelativeResize="0"/>
            <p:nvPr/>
          </p:nvPicPr>
          <p:blipFill rotWithShape="1">
            <a:blip r:embed="rId3">
              <a:alphaModFix/>
            </a:blip>
            <a:srcRect b="0" l="0" r="0" t="0"/>
            <a:stretch/>
          </p:blipFill>
          <p:spPr>
            <a:xfrm>
              <a:off x="1524000" y="6148959"/>
              <a:ext cx="1314986" cy="473400"/>
            </a:xfrm>
            <a:prstGeom prst="rect">
              <a:avLst/>
            </a:prstGeom>
            <a:noFill/>
            <a:ln>
              <a:noFill/>
            </a:ln>
          </p:spPr>
        </p:pic>
        <p:pic>
          <p:nvPicPr>
            <p:cNvPr id="92" name="Google Shape;92;p13"/>
            <p:cNvPicPr preferRelativeResize="0"/>
            <p:nvPr/>
          </p:nvPicPr>
          <p:blipFill rotWithShape="1">
            <a:blip r:embed="rId4">
              <a:alphaModFix/>
            </a:blip>
            <a:srcRect b="0" l="0" r="0" t="0"/>
            <a:stretch/>
          </p:blipFill>
          <p:spPr>
            <a:xfrm>
              <a:off x="8814248" y="6191309"/>
              <a:ext cx="1534327" cy="388700"/>
            </a:xfrm>
            <a:prstGeom prst="rect">
              <a:avLst/>
            </a:prstGeom>
            <a:noFill/>
            <a:ln>
              <a:noFill/>
            </a:ln>
          </p:spPr>
        </p:pic>
        <p:pic>
          <p:nvPicPr>
            <p:cNvPr id="93" name="Google Shape;93;p13"/>
            <p:cNvPicPr preferRelativeResize="0"/>
            <p:nvPr/>
          </p:nvPicPr>
          <p:blipFill rotWithShape="1">
            <a:blip r:embed="rId5">
              <a:alphaModFix/>
            </a:blip>
            <a:srcRect b="0" l="0" r="0" t="0"/>
            <a:stretch/>
          </p:blipFill>
          <p:spPr>
            <a:xfrm>
              <a:off x="5653413" y="6065278"/>
              <a:ext cx="718425" cy="640762"/>
            </a:xfrm>
            <a:prstGeom prst="rect">
              <a:avLst/>
            </a:prstGeom>
            <a:noFill/>
            <a:ln>
              <a:noFill/>
            </a:ln>
          </p:spPr>
        </p:pic>
        <p:pic>
          <p:nvPicPr>
            <p:cNvPr id="94" name="Google Shape;94;p13"/>
            <p:cNvPicPr preferRelativeResize="0"/>
            <p:nvPr/>
          </p:nvPicPr>
          <p:blipFill rotWithShape="1">
            <a:blip r:embed="rId6">
              <a:alphaModFix/>
            </a:blip>
            <a:srcRect b="0" l="0" r="0" t="0"/>
            <a:stretch/>
          </p:blipFill>
          <p:spPr>
            <a:xfrm>
              <a:off x="6742614" y="6065284"/>
              <a:ext cx="727537" cy="640750"/>
            </a:xfrm>
            <a:prstGeom prst="rect">
              <a:avLst/>
            </a:prstGeom>
            <a:noFill/>
            <a:ln>
              <a:noFill/>
            </a:ln>
          </p:spPr>
        </p:pic>
        <p:pic>
          <p:nvPicPr>
            <p:cNvPr id="95" name="Google Shape;95;p13"/>
            <p:cNvPicPr preferRelativeResize="0"/>
            <p:nvPr/>
          </p:nvPicPr>
          <p:blipFill rotWithShape="1">
            <a:blip r:embed="rId7">
              <a:alphaModFix/>
            </a:blip>
            <a:srcRect b="0" l="0" r="0" t="0"/>
            <a:stretch/>
          </p:blipFill>
          <p:spPr>
            <a:xfrm>
              <a:off x="7840927" y="6018259"/>
              <a:ext cx="602547" cy="734800"/>
            </a:xfrm>
            <a:prstGeom prst="rect">
              <a:avLst/>
            </a:prstGeom>
            <a:noFill/>
            <a:ln>
              <a:noFill/>
            </a:ln>
          </p:spPr>
        </p:pic>
        <p:pic>
          <p:nvPicPr>
            <p:cNvPr id="96" name="Google Shape;96;p13"/>
            <p:cNvPicPr preferRelativeResize="0"/>
            <p:nvPr/>
          </p:nvPicPr>
          <p:blipFill rotWithShape="1">
            <a:blip r:embed="rId8">
              <a:alphaModFix/>
            </a:blip>
            <a:srcRect b="0" l="0" r="0" t="0"/>
            <a:stretch/>
          </p:blipFill>
          <p:spPr>
            <a:xfrm>
              <a:off x="3209762" y="6191320"/>
              <a:ext cx="2072875" cy="38867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Major Processing Steps</a:t>
            </a:r>
            <a:endParaRPr/>
          </a:p>
        </p:txBody>
      </p:sp>
      <p:sp>
        <p:nvSpPr>
          <p:cNvPr id="162" name="Google Shape;162;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Creation of database</a:t>
            </a:r>
            <a:endParaRPr/>
          </a:p>
          <a:p>
            <a:pPr indent="-228600" lvl="0" marL="228600" rtl="0" algn="l">
              <a:lnSpc>
                <a:spcPct val="90000"/>
              </a:lnSpc>
              <a:spcBef>
                <a:spcPts val="1000"/>
              </a:spcBef>
              <a:spcAft>
                <a:spcPts val="0"/>
              </a:spcAft>
              <a:buClr>
                <a:schemeClr val="dk1"/>
              </a:buClr>
              <a:buSzPts val="2800"/>
              <a:buChar char="•"/>
            </a:pPr>
            <a:r>
              <a:rPr lang="en-US"/>
              <a:t>Loading of climate rasters and patient addresses</a:t>
            </a:r>
            <a:endParaRPr/>
          </a:p>
          <a:p>
            <a:pPr indent="-228600" lvl="0" marL="228600" rtl="0" algn="l">
              <a:lnSpc>
                <a:spcPct val="90000"/>
              </a:lnSpc>
              <a:spcBef>
                <a:spcPts val="1000"/>
              </a:spcBef>
              <a:spcAft>
                <a:spcPts val="0"/>
              </a:spcAft>
              <a:buClr>
                <a:schemeClr val="dk1"/>
              </a:buClr>
              <a:buSzPts val="2800"/>
              <a:buChar char="•"/>
            </a:pPr>
            <a:r>
              <a:rPr lang="en-US"/>
              <a:t>Extraction of 7 climate variables for all person/days</a:t>
            </a:r>
            <a:endParaRPr/>
          </a:p>
          <a:p>
            <a:pPr indent="-228600" lvl="0" marL="228600" rtl="0" algn="l">
              <a:lnSpc>
                <a:spcPct val="90000"/>
              </a:lnSpc>
              <a:spcBef>
                <a:spcPts val="1000"/>
              </a:spcBef>
              <a:spcAft>
                <a:spcPts val="0"/>
              </a:spcAft>
              <a:buClr>
                <a:schemeClr val="dk1"/>
              </a:buClr>
              <a:buSzPts val="2800"/>
              <a:buChar char="•"/>
            </a:pPr>
            <a:r>
              <a:rPr lang="en-US"/>
              <a:t>Calculation of additional climate variables</a:t>
            </a:r>
            <a:endParaRPr/>
          </a:p>
          <a:p>
            <a:pPr indent="-228600" lvl="0" marL="228600" rtl="0" algn="l">
              <a:lnSpc>
                <a:spcPct val="90000"/>
              </a:lnSpc>
              <a:spcBef>
                <a:spcPts val="1000"/>
              </a:spcBef>
              <a:spcAft>
                <a:spcPts val="0"/>
              </a:spcAft>
              <a:buClr>
                <a:schemeClr val="dk1"/>
              </a:buClr>
              <a:buSzPts val="2800"/>
              <a:buChar char="•"/>
            </a:pPr>
            <a:r>
              <a:rPr lang="en-US"/>
              <a:t>Automation of the processes</a:t>
            </a:r>
            <a:endParaRPr/>
          </a:p>
          <a:p>
            <a:pPr indent="-228600" lvl="0" marL="228600" rtl="0" algn="l">
              <a:lnSpc>
                <a:spcPct val="90000"/>
              </a:lnSpc>
              <a:spcBef>
                <a:spcPts val="1000"/>
              </a:spcBef>
              <a:spcAft>
                <a:spcPts val="0"/>
              </a:spcAft>
              <a:buClr>
                <a:schemeClr val="dk1"/>
              </a:buClr>
              <a:buSzPts val="2800"/>
              <a:buChar char="•"/>
            </a:pPr>
            <a:r>
              <a:rPr lang="en-US"/>
              <a:t>Scaling of the solution on the cluster computing environment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3"/>
          <p:cNvPicPr preferRelativeResize="0"/>
          <p:nvPr/>
        </p:nvPicPr>
        <p:blipFill rotWithShape="1">
          <a:blip r:embed="rId3">
            <a:alphaModFix/>
          </a:blip>
          <a:srcRect b="0" l="0" r="0" t="0"/>
          <a:stretch/>
        </p:blipFill>
        <p:spPr>
          <a:xfrm>
            <a:off x="1744083" y="9331"/>
            <a:ext cx="8703833" cy="6858000"/>
          </a:xfrm>
          <a:prstGeom prst="rect">
            <a:avLst/>
          </a:prstGeom>
          <a:noFill/>
          <a:ln>
            <a:noFill/>
          </a:ln>
        </p:spPr>
      </p:pic>
      <p:sp>
        <p:nvSpPr>
          <p:cNvPr id="168" name="Google Shape;168;p23"/>
          <p:cNvSpPr txBox="1"/>
          <p:nvPr>
            <p:ph type="title"/>
          </p:nvPr>
        </p:nvSpPr>
        <p:spPr>
          <a:xfrm>
            <a:off x="429208" y="5334001"/>
            <a:ext cx="3048000" cy="152399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Architecture Diagram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Scaling for Performance Optimization</a:t>
            </a:r>
            <a:endParaRPr/>
          </a:p>
        </p:txBody>
      </p:sp>
      <p:sp>
        <p:nvSpPr>
          <p:cNvPr id="174" name="Google Shape;174;p24"/>
          <p:cNvSpPr txBox="1"/>
          <p:nvPr>
            <p:ph idx="1" type="body"/>
          </p:nvPr>
        </p:nvSpPr>
        <p:spPr>
          <a:xfrm>
            <a:off x="838200" y="3609025"/>
            <a:ext cx="10515600" cy="28698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lang="en-US"/>
              <a:t>Scaling can be applied in two ways due to independence of attributes:</a:t>
            </a:r>
            <a:endParaRPr/>
          </a:p>
          <a:p>
            <a:pPr indent="-342900" lvl="0" marL="457200" rtl="0" algn="l">
              <a:lnSpc>
                <a:spcPct val="90000"/>
              </a:lnSpc>
              <a:spcBef>
                <a:spcPts val="500"/>
              </a:spcBef>
              <a:spcAft>
                <a:spcPts val="0"/>
              </a:spcAft>
              <a:buSzPts val="1800"/>
              <a:buChar char="•"/>
            </a:pPr>
            <a:r>
              <a:rPr lang="en-US"/>
              <a:t>Across years (# years = 19): More resources, slower processing</a:t>
            </a:r>
            <a:endParaRPr/>
          </a:p>
          <a:p>
            <a:pPr indent="-342900" lvl="0" marL="457200" rtl="0" algn="l">
              <a:lnSpc>
                <a:spcPct val="90000"/>
              </a:lnSpc>
              <a:spcBef>
                <a:spcPts val="0"/>
              </a:spcBef>
              <a:spcAft>
                <a:spcPts val="0"/>
              </a:spcAft>
              <a:buSzPts val="1800"/>
              <a:buChar char="•"/>
            </a:pPr>
            <a:r>
              <a:rPr lang="en-US"/>
              <a:t>Across climate variables (# variables = 7): Less resources, faster processing</a:t>
            </a:r>
            <a:endParaRPr/>
          </a:p>
          <a:p>
            <a:pPr indent="0" lvl="0" marL="0" rtl="0" algn="l">
              <a:lnSpc>
                <a:spcPct val="90000"/>
              </a:lnSpc>
              <a:spcBef>
                <a:spcPts val="1000"/>
              </a:spcBef>
              <a:spcAft>
                <a:spcPts val="0"/>
              </a:spcAft>
              <a:buNone/>
            </a:pPr>
            <a:r>
              <a:rPr lang="en-US"/>
              <a:t>Optimal Performance was obtained by scaling across the variables:</a:t>
            </a:r>
            <a:endParaRPr/>
          </a:p>
          <a:p>
            <a:pPr indent="-342900" lvl="0" marL="457200" rtl="0" algn="l">
              <a:lnSpc>
                <a:spcPct val="90000"/>
              </a:lnSpc>
              <a:spcBef>
                <a:spcPts val="500"/>
              </a:spcBef>
              <a:spcAft>
                <a:spcPts val="0"/>
              </a:spcAft>
              <a:buSzPts val="1800"/>
              <a:buChar char="•"/>
            </a:pPr>
            <a:r>
              <a:rPr lang="en-US"/>
              <a:t>24 hours for loading 19 years (~3.5 TB) of raster data</a:t>
            </a:r>
            <a:endParaRPr/>
          </a:p>
          <a:p>
            <a:pPr indent="-342900" lvl="0" marL="457200" rtl="0" algn="l">
              <a:lnSpc>
                <a:spcPct val="90000"/>
              </a:lnSpc>
              <a:spcBef>
                <a:spcPts val="0"/>
              </a:spcBef>
              <a:spcAft>
                <a:spcPts val="0"/>
              </a:spcAft>
              <a:buSzPts val="1800"/>
              <a:buChar char="•"/>
            </a:pPr>
            <a:r>
              <a:rPr lang="en-US"/>
              <a:t>4 days for processing 72+ million observations</a:t>
            </a:r>
            <a:endParaRPr/>
          </a:p>
        </p:txBody>
      </p:sp>
      <p:grpSp>
        <p:nvGrpSpPr>
          <p:cNvPr id="175" name="Google Shape;175;p24"/>
          <p:cNvGrpSpPr/>
          <p:nvPr/>
        </p:nvGrpSpPr>
        <p:grpSpPr>
          <a:xfrm>
            <a:off x="1741055" y="1690688"/>
            <a:ext cx="8709855" cy="1618805"/>
            <a:chOff x="1440873" y="4441427"/>
            <a:chExt cx="8709855" cy="1618805"/>
          </a:xfrm>
        </p:grpSpPr>
        <p:grpSp>
          <p:nvGrpSpPr>
            <p:cNvPr id="176" name="Google Shape;176;p24"/>
            <p:cNvGrpSpPr/>
            <p:nvPr/>
          </p:nvGrpSpPr>
          <p:grpSpPr>
            <a:xfrm>
              <a:off x="1440873" y="4441427"/>
              <a:ext cx="8709855" cy="1618805"/>
              <a:chOff x="258619" y="1208700"/>
              <a:chExt cx="8709855" cy="1618805"/>
            </a:xfrm>
          </p:grpSpPr>
          <p:pic>
            <p:nvPicPr>
              <p:cNvPr id="177" name="Google Shape;177;p24"/>
              <p:cNvPicPr preferRelativeResize="0"/>
              <p:nvPr/>
            </p:nvPicPr>
            <p:blipFill rotWithShape="1">
              <a:blip r:embed="rId3">
                <a:alphaModFix/>
              </a:blip>
              <a:srcRect b="0" l="0" r="0" t="0"/>
              <a:stretch/>
            </p:blipFill>
            <p:spPr>
              <a:xfrm>
                <a:off x="2644442" y="1257870"/>
                <a:ext cx="1280160" cy="1280160"/>
              </a:xfrm>
              <a:prstGeom prst="rect">
                <a:avLst/>
              </a:prstGeom>
              <a:noFill/>
              <a:ln>
                <a:noFill/>
              </a:ln>
            </p:spPr>
          </p:pic>
          <p:pic>
            <p:nvPicPr>
              <p:cNvPr id="178" name="Google Shape;178;p24"/>
              <p:cNvPicPr preferRelativeResize="0"/>
              <p:nvPr/>
            </p:nvPicPr>
            <p:blipFill rotWithShape="1">
              <a:blip r:embed="rId3">
                <a:alphaModFix/>
              </a:blip>
              <a:srcRect b="0" l="0" r="0" t="0"/>
              <a:stretch/>
            </p:blipFill>
            <p:spPr>
              <a:xfrm>
                <a:off x="5380717" y="1257870"/>
                <a:ext cx="1280160" cy="1280160"/>
              </a:xfrm>
              <a:prstGeom prst="rect">
                <a:avLst/>
              </a:prstGeom>
              <a:noFill/>
              <a:ln>
                <a:noFill/>
              </a:ln>
            </p:spPr>
          </p:pic>
          <p:sp>
            <p:nvSpPr>
              <p:cNvPr id="179" name="Google Shape;179;p24"/>
              <p:cNvSpPr txBox="1"/>
              <p:nvPr/>
            </p:nvSpPr>
            <p:spPr>
              <a:xfrm>
                <a:off x="4024471" y="1257870"/>
                <a:ext cx="1366500" cy="1292631"/>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7 servers</a:t>
                </a: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 server for each climate variable</a:t>
                </a:r>
                <a:endParaRPr sz="1800">
                  <a:solidFill>
                    <a:schemeClr val="dk1"/>
                  </a:solidFill>
                  <a:latin typeface="Calibri"/>
                  <a:ea typeface="Calibri"/>
                  <a:cs typeface="Calibri"/>
                  <a:sym typeface="Calibri"/>
                </a:endParaRPr>
              </a:p>
            </p:txBody>
          </p:sp>
          <p:sp>
            <p:nvSpPr>
              <p:cNvPr id="180" name="Google Shape;180;p24"/>
              <p:cNvSpPr txBox="1"/>
              <p:nvPr/>
            </p:nvSpPr>
            <p:spPr>
              <a:xfrm>
                <a:off x="258619" y="1257875"/>
                <a:ext cx="2058956" cy="156963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Input/instance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-2 Batches of 4796 addresses each</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- 19 years of Raster Data</a:t>
                </a:r>
                <a:endParaRPr sz="1800">
                  <a:solidFill>
                    <a:schemeClr val="dk1"/>
                  </a:solidFill>
                  <a:latin typeface="Calibri"/>
                  <a:ea typeface="Calibri"/>
                  <a:cs typeface="Calibri"/>
                  <a:sym typeface="Calibri"/>
                </a:endParaRPr>
              </a:p>
            </p:txBody>
          </p:sp>
          <p:sp>
            <p:nvSpPr>
              <p:cNvPr id="181" name="Google Shape;181;p24"/>
              <p:cNvSpPr txBox="1"/>
              <p:nvPr/>
            </p:nvSpPr>
            <p:spPr>
              <a:xfrm>
                <a:off x="7008274" y="1208700"/>
                <a:ext cx="1960200" cy="15699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Output/ instance</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7</a:t>
                </a:r>
                <a:r>
                  <a:rPr lang="en-US" sz="1800">
                    <a:solidFill>
                      <a:schemeClr val="dk1"/>
                    </a:solidFill>
                    <a:latin typeface="Calibri"/>
                    <a:ea typeface="Calibri"/>
                    <a:cs typeface="Calibri"/>
                    <a:sym typeface="Calibri"/>
                  </a:rPr>
                  <a:t> Climate variable extracted for 19 years for ~ 10,000 addresses</a:t>
                </a:r>
                <a:endParaRPr sz="1800">
                  <a:solidFill>
                    <a:schemeClr val="dk1"/>
                  </a:solidFill>
                  <a:latin typeface="Calibri"/>
                  <a:ea typeface="Calibri"/>
                  <a:cs typeface="Calibri"/>
                  <a:sym typeface="Calibri"/>
                </a:endParaRPr>
              </a:p>
            </p:txBody>
          </p:sp>
          <p:cxnSp>
            <p:nvCxnSpPr>
              <p:cNvPr id="182" name="Google Shape;182;p24"/>
              <p:cNvCxnSpPr>
                <a:endCxn id="177" idx="1"/>
              </p:cNvCxnSpPr>
              <p:nvPr/>
            </p:nvCxnSpPr>
            <p:spPr>
              <a:xfrm>
                <a:off x="2254742" y="1896150"/>
                <a:ext cx="389700" cy="1800"/>
              </a:xfrm>
              <a:prstGeom prst="straightConnector1">
                <a:avLst/>
              </a:prstGeom>
              <a:noFill/>
              <a:ln cap="flat" cmpd="sng" w="9525">
                <a:solidFill>
                  <a:schemeClr val="dk2"/>
                </a:solidFill>
                <a:prstDash val="solid"/>
                <a:round/>
                <a:headEnd len="sm" w="sm" type="none"/>
                <a:tailEnd len="med" w="med" type="triangle"/>
              </a:ln>
            </p:spPr>
          </p:cxnSp>
          <p:cxnSp>
            <p:nvCxnSpPr>
              <p:cNvPr id="183" name="Google Shape;183;p24"/>
              <p:cNvCxnSpPr/>
              <p:nvPr/>
            </p:nvCxnSpPr>
            <p:spPr>
              <a:xfrm>
                <a:off x="6660867" y="1894350"/>
                <a:ext cx="347400" cy="7200"/>
              </a:xfrm>
              <a:prstGeom prst="straightConnector1">
                <a:avLst/>
              </a:prstGeom>
              <a:noFill/>
              <a:ln cap="flat" cmpd="sng" w="9525">
                <a:solidFill>
                  <a:schemeClr val="dk2"/>
                </a:solidFill>
                <a:prstDash val="solid"/>
                <a:round/>
                <a:headEnd len="sm" w="sm" type="none"/>
                <a:tailEnd len="med" w="med" type="triangle"/>
              </a:ln>
            </p:spPr>
          </p:cxnSp>
        </p:grpSp>
        <p:cxnSp>
          <p:nvCxnSpPr>
            <p:cNvPr id="184" name="Google Shape;184;p24"/>
            <p:cNvCxnSpPr>
              <a:endCxn id="179" idx="3"/>
            </p:cNvCxnSpPr>
            <p:nvPr/>
          </p:nvCxnSpPr>
          <p:spPr>
            <a:xfrm>
              <a:off x="5106825" y="5127013"/>
              <a:ext cx="1466400" cy="9900"/>
            </a:xfrm>
            <a:prstGeom prst="straightConnector1">
              <a:avLst/>
            </a:prstGeom>
            <a:noFill/>
            <a:ln cap="flat" cmpd="sng" w="9525">
              <a:solidFill>
                <a:schemeClr val="dk1"/>
              </a:solidFill>
              <a:prstDash val="dash"/>
              <a:round/>
              <a:headEnd len="sm" w="sm" type="none"/>
              <a:tailEnd len="sm" w="sm" type="non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Results</a:t>
            </a:r>
            <a:endParaRPr/>
          </a:p>
        </p:txBody>
      </p:sp>
      <p:sp>
        <p:nvSpPr>
          <p:cNvPr id="190" name="Google Shape;190;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Seven climate variables extracted for 10+ million “patient-days” </a:t>
            </a:r>
            <a:endParaRPr/>
          </a:p>
          <a:p>
            <a:pPr indent="-228600" lvl="0" marL="228600" rtl="0" algn="l">
              <a:lnSpc>
                <a:spcPct val="90000"/>
              </a:lnSpc>
              <a:spcBef>
                <a:spcPts val="1000"/>
              </a:spcBef>
              <a:spcAft>
                <a:spcPts val="0"/>
              </a:spcAft>
              <a:buClr>
                <a:schemeClr val="dk1"/>
              </a:buClr>
              <a:buSzPts val="2800"/>
              <a:buChar char="•"/>
            </a:pPr>
            <a:r>
              <a:rPr lang="en-US"/>
              <a:t>Absolute and relative humidity calculated using the existing mean temperature and dewpoint variables for all person/days</a:t>
            </a:r>
            <a:endParaRPr/>
          </a:p>
          <a:p>
            <a:pPr indent="-228600" lvl="0" marL="228600" rtl="0" algn="l">
              <a:lnSpc>
                <a:spcPct val="90000"/>
              </a:lnSpc>
              <a:spcBef>
                <a:spcPts val="1000"/>
              </a:spcBef>
              <a:spcAft>
                <a:spcPts val="0"/>
              </a:spcAft>
              <a:buClr>
                <a:schemeClr val="dk1"/>
              </a:buClr>
              <a:buSzPts val="2800"/>
              <a:buChar char="•"/>
            </a:pPr>
            <a:r>
              <a:rPr lang="en-US"/>
              <a:t>Sample results with 9 climate variables for all person/days:</a:t>
            </a:r>
            <a:endParaRPr/>
          </a:p>
          <a:p>
            <a:pPr indent="0" lvl="2" marL="914400" rtl="0" algn="l">
              <a:lnSpc>
                <a:spcPct val="90000"/>
              </a:lnSpc>
              <a:spcBef>
                <a:spcPts val="500"/>
              </a:spcBef>
              <a:spcAft>
                <a:spcPts val="0"/>
              </a:spcAft>
              <a:buClr>
                <a:srgbClr val="0000FF"/>
              </a:buClr>
              <a:buSzPts val="2000"/>
              <a:buNone/>
            </a:pPr>
            <a:r>
              <a:rPr lang="en-US">
                <a:solidFill>
                  <a:srgbClr val="0000FF"/>
                </a:solidFill>
              </a:rPr>
              <a:t>address_id,day,ppt,tmean,tmin,tmax,tdmean,vpdmin,vpdmax,rh,ah</a:t>
            </a:r>
            <a:endParaRPr>
              <a:solidFill>
                <a:srgbClr val="0000FF"/>
              </a:solidFill>
            </a:endParaRPr>
          </a:p>
          <a:p>
            <a:pPr indent="0" lvl="2" marL="914400" rtl="0" algn="l">
              <a:lnSpc>
                <a:spcPct val="90000"/>
              </a:lnSpc>
              <a:spcBef>
                <a:spcPts val="500"/>
              </a:spcBef>
              <a:spcAft>
                <a:spcPts val="0"/>
              </a:spcAft>
              <a:buClr>
                <a:srgbClr val="0000FF"/>
              </a:buClr>
              <a:buSzPts val="2000"/>
              <a:buNone/>
            </a:pPr>
            <a:r>
              <a:rPr lang="en-US">
                <a:solidFill>
                  <a:srgbClr val="0000FF"/>
                </a:solidFill>
              </a:rPr>
              <a:t>001_1,19991128,3.125,12.500,11.0,15.5,7.810,0.126,9.864,73.095,8.033</a:t>
            </a:r>
            <a:endParaRPr/>
          </a:p>
          <a:p>
            <a:pPr indent="0" lvl="2" marL="914400" rtl="0" algn="l">
              <a:lnSpc>
                <a:spcPct val="90000"/>
              </a:lnSpc>
              <a:spcBef>
                <a:spcPts val="500"/>
              </a:spcBef>
              <a:spcAft>
                <a:spcPts val="0"/>
              </a:spcAft>
              <a:buClr>
                <a:srgbClr val="0000FF"/>
              </a:buClr>
              <a:buSzPts val="2000"/>
              <a:buNone/>
            </a:pPr>
            <a:r>
              <a:rPr lang="en-US">
                <a:solidFill>
                  <a:srgbClr val="0000FF"/>
                </a:solidFill>
              </a:rPr>
              <a:t>001_1,19991129,4.646,6.300,4.43,10.54,0.710,0.245,6.525,67.436,4.992</a:t>
            </a:r>
            <a:endParaRPr/>
          </a:p>
          <a:p>
            <a:pPr indent="0" lvl="2" marL="914400" rtl="0" algn="l">
              <a:lnSpc>
                <a:spcPct val="90000"/>
              </a:lnSpc>
              <a:spcBef>
                <a:spcPts val="500"/>
              </a:spcBef>
              <a:spcAft>
                <a:spcPts val="0"/>
              </a:spcAft>
              <a:buClr>
                <a:srgbClr val="0000FF"/>
              </a:buClr>
              <a:buSzPts val="2000"/>
              <a:buNone/>
            </a:pPr>
            <a:r>
              <a:rPr lang="en-US">
                <a:solidFill>
                  <a:srgbClr val="0000FF"/>
                </a:solidFill>
              </a:rPr>
              <a:t>001_1,19991130,0.000,9.070,7.2,14.56,-4.740,3.493,12.423,37.357,3.307</a:t>
            </a:r>
            <a:endParaRPr/>
          </a:p>
          <a:p>
            <a:pPr indent="0" lvl="2" marL="914400" rtl="0" algn="l">
              <a:lnSpc>
                <a:spcPct val="90000"/>
              </a:lnSpc>
              <a:spcBef>
                <a:spcPts val="500"/>
              </a:spcBef>
              <a:spcAft>
                <a:spcPts val="0"/>
              </a:spcAft>
              <a:buClr>
                <a:srgbClr val="0000FF"/>
              </a:buClr>
              <a:buSzPts val="2000"/>
              <a:buNone/>
            </a:pPr>
            <a:r>
              <a:rPr lang="en-US">
                <a:solidFill>
                  <a:srgbClr val="0000FF"/>
                </a:solidFill>
              </a:rPr>
              <a:t>001_1,19991201,0.000,12.760,5.34,17.45,-4.090,5.817,15.749,30.701,3.429</a:t>
            </a:r>
            <a:endParaRPr/>
          </a:p>
          <a:p>
            <a:pPr indent="0" lvl="2" marL="914400" rtl="0" algn="l">
              <a:lnSpc>
                <a:spcPct val="90000"/>
              </a:lnSpc>
              <a:spcBef>
                <a:spcPts val="500"/>
              </a:spcBef>
              <a:spcAft>
                <a:spcPts val="0"/>
              </a:spcAft>
              <a:buClr>
                <a:srgbClr val="0000FF"/>
              </a:buClr>
              <a:buSzPts val="2000"/>
              <a:buNone/>
            </a:pPr>
            <a:r>
              <a:rPr lang="en-US">
                <a:solidFill>
                  <a:srgbClr val="0000FF"/>
                </a:solidFill>
              </a:rPr>
              <a:t>001_1,19991201,0.647,13.420,8.65,19.34,2.250,1.930,17.131,46.738,5.438</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Summary of the Approach</a:t>
            </a:r>
            <a:endParaRPr/>
          </a:p>
        </p:txBody>
      </p:sp>
      <p:sp>
        <p:nvSpPr>
          <p:cNvPr id="196" name="Google Shape;196;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Development of a proof-of-concept solution using a combination of PostGIS spatial operators </a:t>
            </a:r>
            <a:endParaRPr/>
          </a:p>
          <a:p>
            <a:pPr indent="-228600" lvl="0" marL="228600" rtl="0" algn="l">
              <a:lnSpc>
                <a:spcPct val="90000"/>
              </a:lnSpc>
              <a:spcBef>
                <a:spcPts val="1000"/>
              </a:spcBef>
              <a:spcAft>
                <a:spcPts val="0"/>
              </a:spcAft>
              <a:buClr>
                <a:schemeClr val="dk1"/>
              </a:buClr>
              <a:buSzPts val="2800"/>
              <a:buChar char="•"/>
            </a:pPr>
            <a:r>
              <a:rPr lang="en-US"/>
              <a:t>Automation of this solution using a combination of bash and SQL scripting </a:t>
            </a:r>
            <a:endParaRPr/>
          </a:p>
          <a:p>
            <a:pPr indent="-228600" lvl="0" marL="228600" rtl="0" algn="l">
              <a:lnSpc>
                <a:spcPct val="90000"/>
              </a:lnSpc>
              <a:spcBef>
                <a:spcPts val="1000"/>
              </a:spcBef>
              <a:spcAft>
                <a:spcPts val="0"/>
              </a:spcAft>
              <a:buClr>
                <a:schemeClr val="dk1"/>
              </a:buClr>
              <a:buSzPts val="2800"/>
              <a:buChar char="•"/>
            </a:pPr>
            <a:r>
              <a:rPr lang="en-US"/>
              <a:t>Optimal scaling of this solution on Harvard’s High-Performance Computing Cluster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Novelty of the Approach</a:t>
            </a:r>
            <a:endParaRPr/>
          </a:p>
        </p:txBody>
      </p:sp>
      <p:pic>
        <p:nvPicPr>
          <p:cNvPr id="202" name="Google Shape;202;p27"/>
          <p:cNvPicPr preferRelativeResize="0"/>
          <p:nvPr/>
        </p:nvPicPr>
        <p:blipFill rotWithShape="1">
          <a:blip r:embed="rId3">
            <a:alphaModFix/>
          </a:blip>
          <a:srcRect b="13391" l="13074" r="12762" t="4902"/>
          <a:stretch/>
        </p:blipFill>
        <p:spPr>
          <a:xfrm>
            <a:off x="4882846" y="1975104"/>
            <a:ext cx="2426307" cy="2907792"/>
          </a:xfrm>
          <a:prstGeom prst="rect">
            <a:avLst/>
          </a:prstGeom>
          <a:noFill/>
          <a:ln>
            <a:noFill/>
          </a:ln>
        </p:spPr>
      </p:pic>
      <p:sp>
        <p:nvSpPr>
          <p:cNvPr id="203" name="Google Shape;203;p27"/>
          <p:cNvSpPr/>
          <p:nvPr/>
        </p:nvSpPr>
        <p:spPr>
          <a:xfrm>
            <a:off x="2533996" y="1480962"/>
            <a:ext cx="2348850" cy="1209856"/>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Scalable</a:t>
            </a:r>
            <a:endParaRPr b="1" sz="16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Can be easily scaled to bigger datasets</a:t>
            </a:r>
            <a:r>
              <a:rPr b="1" lang="en-U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p:txBody>
      </p:sp>
      <p:sp>
        <p:nvSpPr>
          <p:cNvPr id="204" name="Google Shape;204;p27"/>
          <p:cNvSpPr/>
          <p:nvPr/>
        </p:nvSpPr>
        <p:spPr>
          <a:xfrm>
            <a:off x="7289709" y="1370095"/>
            <a:ext cx="2349000" cy="14316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Replicable</a:t>
            </a:r>
            <a:endParaRPr b="1" sz="16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Can be replicated on other raster datasets and clusters</a:t>
            </a:r>
            <a:endParaRPr sz="1600">
              <a:solidFill>
                <a:schemeClr val="dk1"/>
              </a:solidFill>
              <a:latin typeface="Calibri"/>
              <a:ea typeface="Calibri"/>
              <a:cs typeface="Calibri"/>
              <a:sym typeface="Calibri"/>
            </a:endParaRPr>
          </a:p>
        </p:txBody>
      </p:sp>
      <p:sp>
        <p:nvSpPr>
          <p:cNvPr id="205" name="Google Shape;205;p27"/>
          <p:cNvSpPr/>
          <p:nvPr/>
        </p:nvSpPr>
        <p:spPr>
          <a:xfrm>
            <a:off x="7904076" y="2988562"/>
            <a:ext cx="2626500" cy="16449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Leverages Existing Resources</a:t>
            </a:r>
            <a:endParaRPr b="1" sz="16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Implemented on Harvard’s Computing Cluster</a:t>
            </a:r>
            <a:endParaRPr b="1" sz="1600">
              <a:solidFill>
                <a:schemeClr val="dk1"/>
              </a:solidFill>
              <a:latin typeface="Calibri"/>
              <a:ea typeface="Calibri"/>
              <a:cs typeface="Calibri"/>
              <a:sym typeface="Calibri"/>
            </a:endParaRPr>
          </a:p>
        </p:txBody>
      </p:sp>
      <p:sp>
        <p:nvSpPr>
          <p:cNvPr id="206" name="Google Shape;206;p27"/>
          <p:cNvSpPr/>
          <p:nvPr/>
        </p:nvSpPr>
        <p:spPr>
          <a:xfrm>
            <a:off x="7289700" y="4882900"/>
            <a:ext cx="2231700" cy="12099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Open Source </a:t>
            </a:r>
            <a:r>
              <a:rPr lang="en-US" sz="1600">
                <a:solidFill>
                  <a:schemeClr val="dk1"/>
                </a:solidFill>
                <a:latin typeface="Calibri"/>
                <a:ea typeface="Calibri"/>
                <a:cs typeface="Calibri"/>
                <a:sym typeface="Calibri"/>
              </a:rPr>
              <a:t>PostGIS based processing</a:t>
            </a:r>
            <a:endParaRPr sz="1600">
              <a:solidFill>
                <a:schemeClr val="dk1"/>
              </a:solidFill>
              <a:latin typeface="Calibri"/>
              <a:ea typeface="Calibri"/>
              <a:cs typeface="Calibri"/>
              <a:sym typeface="Calibri"/>
            </a:endParaRPr>
          </a:p>
        </p:txBody>
      </p:sp>
      <p:sp>
        <p:nvSpPr>
          <p:cNvPr id="207" name="Google Shape;207;p27"/>
          <p:cNvSpPr/>
          <p:nvPr/>
        </p:nvSpPr>
        <p:spPr>
          <a:xfrm>
            <a:off x="2456625" y="4882900"/>
            <a:ext cx="2426400" cy="12099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High-Performance</a:t>
            </a:r>
            <a:r>
              <a:rPr lang="en-US" sz="1600">
                <a:solidFill>
                  <a:schemeClr val="dk1"/>
                </a:solidFill>
                <a:latin typeface="Calibri"/>
                <a:ea typeface="Calibri"/>
                <a:cs typeface="Calibri"/>
                <a:sym typeface="Calibri"/>
              </a:rPr>
              <a:t> Computing of </a:t>
            </a:r>
            <a:r>
              <a:rPr b="1" lang="en-US" sz="1600">
                <a:solidFill>
                  <a:schemeClr val="dk1"/>
                </a:solidFill>
                <a:latin typeface="Calibri"/>
                <a:ea typeface="Calibri"/>
                <a:cs typeface="Calibri"/>
                <a:sym typeface="Calibri"/>
              </a:rPr>
              <a:t>Raster</a:t>
            </a:r>
            <a:r>
              <a:rPr lang="en-US" sz="1600">
                <a:solidFill>
                  <a:schemeClr val="dk1"/>
                </a:solidFill>
                <a:latin typeface="Calibri"/>
                <a:ea typeface="Calibri"/>
                <a:cs typeface="Calibri"/>
                <a:sym typeface="Calibri"/>
              </a:rPr>
              <a:t> Big data</a:t>
            </a:r>
            <a:endParaRPr sz="1600">
              <a:solidFill>
                <a:schemeClr val="dk1"/>
              </a:solidFill>
              <a:latin typeface="Calibri"/>
              <a:ea typeface="Calibri"/>
              <a:cs typeface="Calibri"/>
              <a:sym typeface="Calibri"/>
            </a:endParaRPr>
          </a:p>
        </p:txBody>
      </p:sp>
      <p:sp>
        <p:nvSpPr>
          <p:cNvPr id="208" name="Google Shape;208;p27"/>
          <p:cNvSpPr/>
          <p:nvPr/>
        </p:nvSpPr>
        <p:spPr>
          <a:xfrm>
            <a:off x="1532075" y="2855229"/>
            <a:ext cx="2912400" cy="17970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     Time-efficient </a:t>
            </a:r>
            <a:endParaRPr sz="16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a:t>
            </a:r>
            <a:r>
              <a:rPr b="1" lang="en-US" sz="1600">
                <a:solidFill>
                  <a:schemeClr val="dk1"/>
                </a:solidFill>
                <a:latin typeface="Calibri"/>
                <a:ea typeface="Calibri"/>
                <a:cs typeface="Calibri"/>
                <a:sym typeface="Calibri"/>
              </a:rPr>
              <a:t>24 hours</a:t>
            </a:r>
            <a:r>
              <a:rPr lang="en-US" sz="1600">
                <a:solidFill>
                  <a:schemeClr val="dk1"/>
                </a:solidFill>
                <a:latin typeface="Calibri"/>
                <a:ea typeface="Calibri"/>
                <a:cs typeface="Calibri"/>
                <a:sym typeface="Calibri"/>
              </a:rPr>
              <a:t> for loading 19 years of raster data</a:t>
            </a:r>
            <a:endParaRPr sz="16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a:t>
            </a:r>
            <a:r>
              <a:rPr b="1" lang="en-US" sz="1600">
                <a:solidFill>
                  <a:schemeClr val="dk1"/>
                </a:solidFill>
                <a:latin typeface="Calibri"/>
                <a:ea typeface="Calibri"/>
                <a:cs typeface="Calibri"/>
                <a:sym typeface="Calibri"/>
              </a:rPr>
              <a:t>4 days </a:t>
            </a:r>
            <a:r>
              <a:rPr lang="en-US" sz="1600">
                <a:solidFill>
                  <a:schemeClr val="dk1"/>
                </a:solidFill>
                <a:latin typeface="Calibri"/>
                <a:ea typeface="Calibri"/>
                <a:cs typeface="Calibri"/>
                <a:sym typeface="Calibri"/>
              </a:rPr>
              <a:t>for processing 72+ million observations</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Ongoing and Future Work</a:t>
            </a:r>
            <a:endParaRPr/>
          </a:p>
        </p:txBody>
      </p:sp>
      <p:sp>
        <p:nvSpPr>
          <p:cNvPr id="214" name="Google Shape;214;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t>Two Harvard medical researchers are currently working with the Project Viva climate data extracts in health outcome related studies.</a:t>
            </a:r>
            <a:endParaRPr/>
          </a:p>
          <a:p>
            <a:pPr indent="-228600" lvl="0" marL="228600" rtl="0" algn="l">
              <a:lnSpc>
                <a:spcPct val="90000"/>
              </a:lnSpc>
              <a:spcBef>
                <a:spcPts val="1000"/>
              </a:spcBef>
              <a:spcAft>
                <a:spcPts val="0"/>
              </a:spcAft>
              <a:buClr>
                <a:schemeClr val="dk1"/>
              </a:buClr>
              <a:buSzPts val="2800"/>
              <a:buChar char="•"/>
            </a:pPr>
            <a:r>
              <a:rPr lang="en-US"/>
              <a:t>Distribute the solution to work on non-Harvard computing environments. </a:t>
            </a:r>
            <a:endParaRPr/>
          </a:p>
          <a:p>
            <a:pPr indent="-228600" lvl="1" marL="685800" rtl="0" algn="l">
              <a:lnSpc>
                <a:spcPct val="90000"/>
              </a:lnSpc>
              <a:spcBef>
                <a:spcPts val="500"/>
              </a:spcBef>
              <a:spcAft>
                <a:spcPts val="0"/>
              </a:spcAft>
              <a:buClr>
                <a:schemeClr val="dk1"/>
              </a:buClr>
              <a:buSzPts val="2400"/>
              <a:buChar char="•"/>
            </a:pPr>
            <a:r>
              <a:rPr lang="en-US"/>
              <a:t>The Project Viva cohort is a Harvard study, allowing for processing data in a secure Harvard controlled environment by </a:t>
            </a:r>
            <a:r>
              <a:rPr lang="en-US"/>
              <a:t>Institutional Review Board (</a:t>
            </a:r>
            <a:r>
              <a:rPr lang="en-US"/>
              <a:t>IRB) approved personnel. </a:t>
            </a:r>
            <a:endParaRPr/>
          </a:p>
          <a:p>
            <a:pPr indent="-228600" lvl="1" marL="685800" rtl="0" algn="l">
              <a:lnSpc>
                <a:spcPct val="90000"/>
              </a:lnSpc>
              <a:spcBef>
                <a:spcPts val="500"/>
              </a:spcBef>
              <a:spcAft>
                <a:spcPts val="0"/>
              </a:spcAft>
              <a:buClr>
                <a:schemeClr val="dk1"/>
              </a:buClr>
              <a:buSzPts val="2400"/>
              <a:buChar char="•"/>
            </a:pPr>
            <a:r>
              <a:rPr lang="en-US"/>
              <a:t>Other cohorts are spread out among many Universities, with most restricting cohort data to residing on local environments, handled by IRB approved personnel for that </a:t>
            </a:r>
            <a:r>
              <a:rPr lang="en-US"/>
              <a:t>University</a:t>
            </a:r>
            <a:r>
              <a:rPr lang="en-US"/>
              <a:t>. </a:t>
            </a:r>
            <a:endParaRPr/>
          </a:p>
          <a:p>
            <a:pPr indent="-228600" lvl="0" marL="228600" rtl="0" algn="l">
              <a:lnSpc>
                <a:spcPct val="90000"/>
              </a:lnSpc>
              <a:spcBef>
                <a:spcPts val="1000"/>
              </a:spcBef>
              <a:spcAft>
                <a:spcPts val="0"/>
              </a:spcAft>
              <a:buClr>
                <a:schemeClr val="dk1"/>
              </a:buClr>
              <a:buSzPts val="2800"/>
              <a:buChar char="•"/>
            </a:pPr>
            <a:r>
              <a:rPr lang="en-US"/>
              <a:t>This approach can be applied to the free PRISM 4km resolution climate data, or any geospatial study involving extracting values from temporal raster data, such as NDVI, night lights, etc.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References</a:t>
            </a:r>
            <a:endParaRPr/>
          </a:p>
        </p:txBody>
      </p:sp>
      <p:sp>
        <p:nvSpPr>
          <p:cNvPr id="220" name="Google Shape;22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None/>
            </a:pPr>
            <a:r>
              <a:rPr lang="en-US"/>
              <a:t>[1] Project Viva: </a:t>
            </a:r>
            <a:r>
              <a:rPr lang="en-US" u="sng">
                <a:solidFill>
                  <a:schemeClr val="hlink"/>
                </a:solidFill>
                <a:hlinkClick r:id="rId3"/>
              </a:rPr>
              <a:t>https://www.hms.harvard.edu/viva/</a:t>
            </a:r>
            <a:r>
              <a:rPr lang="en-US"/>
              <a:t> </a:t>
            </a:r>
            <a:endParaRPr/>
          </a:p>
          <a:p>
            <a:pPr indent="0" lvl="0" marL="0" rtl="0" algn="l">
              <a:lnSpc>
                <a:spcPct val="90000"/>
              </a:lnSpc>
              <a:spcBef>
                <a:spcPts val="1000"/>
              </a:spcBef>
              <a:spcAft>
                <a:spcPts val="0"/>
              </a:spcAft>
              <a:buNone/>
            </a:pPr>
            <a:r>
              <a:rPr lang="en-US"/>
              <a:t>[2] PRISM Climate Data: </a:t>
            </a:r>
            <a:r>
              <a:rPr lang="en-US" u="sng">
                <a:solidFill>
                  <a:schemeClr val="hlink"/>
                </a:solidFill>
                <a:hlinkClick r:id="rId4"/>
              </a:rPr>
              <a:t>https://prism.oregonstate.edu/</a:t>
            </a:r>
            <a:r>
              <a:rPr lang="en-US"/>
              <a:t> </a:t>
            </a:r>
            <a:endParaRPr/>
          </a:p>
          <a:p>
            <a:pPr indent="0" lvl="0" marL="0" rtl="0" algn="l">
              <a:lnSpc>
                <a:spcPct val="90000"/>
              </a:lnSpc>
              <a:spcBef>
                <a:spcPts val="1000"/>
              </a:spcBef>
              <a:spcAft>
                <a:spcPts val="0"/>
              </a:spcAft>
              <a:buNone/>
            </a:pPr>
            <a:r>
              <a:rPr lang="en-US"/>
              <a:t>[3] Introduction to Cluster Computing on FASRC: </a:t>
            </a:r>
            <a:r>
              <a:rPr lang="en-US" u="sng">
                <a:solidFill>
                  <a:schemeClr val="hlink"/>
                </a:solidFill>
                <a:hlinkClick r:id="rId5"/>
              </a:rPr>
              <a:t>https://www.rc.fas.harvard.edu/wp-content/uploads/2019/12/Intro-to-Cannon.pdf</a:t>
            </a:r>
            <a:r>
              <a:rPr lang="en-US"/>
              <a:t> </a:t>
            </a:r>
            <a:endParaRPr/>
          </a:p>
          <a:p>
            <a:pPr indent="0" lvl="0" marL="0" rtl="0" algn="l">
              <a:lnSpc>
                <a:spcPct val="90000"/>
              </a:lnSpc>
              <a:spcBef>
                <a:spcPts val="1000"/>
              </a:spcBef>
              <a:spcAft>
                <a:spcPts val="0"/>
              </a:spcAft>
              <a:buNone/>
            </a:pPr>
            <a:r>
              <a:rPr lang="en-US"/>
              <a:t>[4] About Postgis: </a:t>
            </a:r>
            <a:r>
              <a:rPr lang="en-US" u="sng">
                <a:solidFill>
                  <a:schemeClr val="hlink"/>
                </a:solidFill>
                <a:hlinkClick r:id="rId6"/>
              </a:rPr>
              <a:t>https://postgis.net/</a:t>
            </a:r>
            <a:r>
              <a:rPr lang="en-US"/>
              <a:t> </a:t>
            </a:r>
            <a:endParaRPr/>
          </a:p>
          <a:p>
            <a:pPr indent="0" lvl="0" marL="0" rtl="0" algn="l">
              <a:lnSpc>
                <a:spcPct val="90000"/>
              </a:lnSpc>
              <a:spcBef>
                <a:spcPts val="1000"/>
              </a:spcBef>
              <a:spcAft>
                <a:spcPts val="0"/>
              </a:spcAft>
              <a:buNone/>
            </a:pPr>
            <a:r>
              <a:rPr lang="en-US"/>
              <a:t>[6] Children’s Respiratory and Environment Workgroup (CREW): </a:t>
            </a:r>
            <a:r>
              <a:rPr lang="en-US" u="sng">
                <a:solidFill>
                  <a:schemeClr val="hlink"/>
                </a:solidFill>
                <a:hlinkClick r:id="rId7"/>
              </a:rPr>
              <a:t>https://www.rhoworld.com/federal-project-pages/childrens-respiratory-and-environment-workgroup-crew/</a:t>
            </a:r>
            <a:r>
              <a:rPr lang="en-US"/>
              <a:t> </a:t>
            </a:r>
            <a:endParaRPr/>
          </a:p>
          <a:p>
            <a:pPr indent="0" lvl="0" marL="0" rtl="0" algn="l">
              <a:lnSpc>
                <a:spcPct val="90000"/>
              </a:lnSpc>
              <a:spcBef>
                <a:spcPts val="1000"/>
              </a:spcBef>
              <a:spcAft>
                <a:spcPts val="0"/>
              </a:spcAft>
              <a:buNone/>
            </a:pPr>
            <a:r>
              <a:rPr lang="en-US"/>
              <a:t>[7] National Health Institute ECHO project: </a:t>
            </a:r>
            <a:r>
              <a:rPr lang="en-US" u="sng">
                <a:solidFill>
                  <a:schemeClr val="hlink"/>
                </a:solidFill>
                <a:hlinkClick r:id="rId8"/>
              </a:rPr>
              <a:t>https://www.nih.gov/research-training/environmental-influences-child-health-outcomes-echo-program</a:t>
            </a:r>
            <a:r>
              <a:rPr lang="en-US"/>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Acknowledgement</a:t>
            </a:r>
            <a:endParaRPr/>
          </a:p>
        </p:txBody>
      </p:sp>
      <p:sp>
        <p:nvSpPr>
          <p:cNvPr id="226" name="Google Shape;226;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78765" lvl="0" marL="228600" rtl="0" algn="l">
              <a:spcBef>
                <a:spcPts val="0"/>
              </a:spcBef>
              <a:spcAft>
                <a:spcPts val="0"/>
              </a:spcAft>
              <a:buSzPct val="100000"/>
              <a:buChar char="•"/>
            </a:pPr>
            <a:r>
              <a:rPr lang="en-US"/>
              <a:t>This work is partially supported by NIH grant UH3OD023286 and NSF Award #1841403. </a:t>
            </a:r>
            <a:endParaRPr/>
          </a:p>
          <a:p>
            <a:pPr indent="0" lvl="0" marL="228600" rtl="0" algn="l">
              <a:lnSpc>
                <a:spcPct val="90000"/>
              </a:lnSpc>
              <a:spcBef>
                <a:spcPts val="0"/>
              </a:spcBef>
              <a:spcAft>
                <a:spcPts val="0"/>
              </a:spcAft>
              <a:buNone/>
            </a:pPr>
            <a:r>
              <a:t/>
            </a:r>
            <a:endParaRPr/>
          </a:p>
          <a:p>
            <a:pPr indent="-278765" lvl="0" marL="228600" rtl="0" algn="l">
              <a:spcBef>
                <a:spcPts val="0"/>
              </a:spcBef>
              <a:spcAft>
                <a:spcPts val="0"/>
              </a:spcAft>
              <a:buSzPct val="100000"/>
              <a:buChar char="•"/>
            </a:pPr>
            <a:r>
              <a:rPr lang="en-US"/>
              <a:t>We acknowledge Heike Gibson of HSPH for help in data management and analysis, and the PRISM Climate Group at Oregon State, including Chris Daly and Dylan Keon who provided guidance on using the PRISM data.</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sz="3500"/>
              <a:t>Co-authors:</a:t>
            </a:r>
            <a:endParaRPr/>
          </a:p>
          <a:p>
            <a:pPr indent="-228600" lvl="0" marL="228600" rtl="0" algn="l">
              <a:lnSpc>
                <a:spcPct val="90000"/>
              </a:lnSpc>
              <a:spcBef>
                <a:spcPts val="1000"/>
              </a:spcBef>
              <a:spcAft>
                <a:spcPts val="0"/>
              </a:spcAft>
              <a:buClr>
                <a:schemeClr val="dk1"/>
              </a:buClr>
              <a:buSzPct val="100000"/>
              <a:buChar char="•"/>
            </a:pPr>
            <a:r>
              <a:rPr lang="en-US"/>
              <a:t>Jeff Blossom </a:t>
            </a:r>
            <a:r>
              <a:rPr lang="en-US" u="sng">
                <a:solidFill>
                  <a:schemeClr val="hlink"/>
                </a:solidFill>
                <a:hlinkClick r:id="rId3"/>
              </a:rPr>
              <a:t>jblossom@cga.harvard.edu</a:t>
            </a:r>
            <a:endParaRPr/>
          </a:p>
          <a:p>
            <a:pPr indent="-228600" lvl="0" marL="228600" rtl="0" algn="l">
              <a:lnSpc>
                <a:spcPct val="90000"/>
              </a:lnSpc>
              <a:spcBef>
                <a:spcPts val="1000"/>
              </a:spcBef>
              <a:spcAft>
                <a:spcPts val="0"/>
              </a:spcAft>
              <a:buClr>
                <a:schemeClr val="dk1"/>
              </a:buClr>
              <a:buSzPct val="100000"/>
              <a:buChar char="•"/>
            </a:pPr>
            <a:r>
              <a:rPr lang="en-US"/>
              <a:t>Devika Kakkar </a:t>
            </a:r>
            <a:r>
              <a:rPr lang="en-US" u="sng">
                <a:solidFill>
                  <a:schemeClr val="hlink"/>
                </a:solidFill>
                <a:hlinkClick r:id="rId4"/>
              </a:rPr>
              <a:t>kakkar@fas.harvard.edu</a:t>
            </a:r>
            <a:endParaRPr/>
          </a:p>
          <a:p>
            <a:pPr indent="-228600" lvl="0" marL="228600" rtl="0" algn="l">
              <a:lnSpc>
                <a:spcPct val="90000"/>
              </a:lnSpc>
              <a:spcBef>
                <a:spcPts val="1000"/>
              </a:spcBef>
              <a:spcAft>
                <a:spcPts val="0"/>
              </a:spcAft>
              <a:buClr>
                <a:schemeClr val="dk1"/>
              </a:buClr>
              <a:buSzPct val="100000"/>
              <a:buChar char="•"/>
            </a:pPr>
            <a:r>
              <a:rPr lang="en-US" sz="2800">
                <a:solidFill>
                  <a:schemeClr val="dk1"/>
                </a:solidFill>
                <a:highlight>
                  <a:schemeClr val="lt1"/>
                </a:highlight>
                <a:latin typeface="Calibri"/>
                <a:ea typeface="Calibri"/>
                <a:cs typeface="Calibri"/>
                <a:sym typeface="Calibri"/>
              </a:rPr>
              <a:t>Wendy Guan</a:t>
            </a:r>
            <a:r>
              <a:rPr lang="en-US">
                <a:highlight>
                  <a:schemeClr val="lt1"/>
                </a:highlight>
              </a:rPr>
              <a:t> </a:t>
            </a:r>
            <a:r>
              <a:rPr lang="en-US" u="sng">
                <a:solidFill>
                  <a:schemeClr val="hlink"/>
                </a:solidFill>
                <a:highlight>
                  <a:schemeClr val="lt1"/>
                </a:highlight>
                <a:hlinkClick r:id="rId5"/>
              </a:rPr>
              <a:t>wguan@cga.harvard.edu</a:t>
            </a:r>
            <a:endParaRPr/>
          </a:p>
        </p:txBody>
      </p:sp>
      <p:pic>
        <p:nvPicPr>
          <p:cNvPr id="227" name="Google Shape;227;p30"/>
          <p:cNvPicPr preferRelativeResize="0"/>
          <p:nvPr/>
        </p:nvPicPr>
        <p:blipFill rotWithShape="1">
          <a:blip r:embed="rId6">
            <a:alphaModFix/>
          </a:blip>
          <a:srcRect b="0" l="0" r="0" t="0"/>
          <a:stretch/>
        </p:blipFill>
        <p:spPr>
          <a:xfrm>
            <a:off x="7549688" y="4081463"/>
            <a:ext cx="1714500" cy="2095500"/>
          </a:xfrm>
          <a:prstGeom prst="rect">
            <a:avLst/>
          </a:prstGeom>
          <a:noFill/>
          <a:ln>
            <a:noFill/>
          </a:ln>
        </p:spPr>
      </p:pic>
      <p:pic>
        <p:nvPicPr>
          <p:cNvPr descr="Devika_Kakkar" id="228" name="Google Shape;228;p30"/>
          <p:cNvPicPr preferRelativeResize="0"/>
          <p:nvPr/>
        </p:nvPicPr>
        <p:blipFill rotWithShape="1">
          <a:blip r:embed="rId7">
            <a:alphaModFix/>
          </a:blip>
          <a:srcRect b="0" l="0" r="0" t="0"/>
          <a:stretch/>
        </p:blipFill>
        <p:spPr>
          <a:xfrm>
            <a:off x="9639300" y="4081463"/>
            <a:ext cx="1714500" cy="2095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Abstract</a:t>
            </a:r>
            <a:endParaRPr/>
          </a:p>
        </p:txBody>
      </p:sp>
      <p:sp>
        <p:nvSpPr>
          <p:cNvPr id="234" name="Google Shape;23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t>Project Viva is a Boston based longitudinal study including a cohort of some 2,000 mothers and children. The goal of Project Viva is to find ways to improve the health of mothers and their children by looking at the effects of mother's diet as well as other factors during pregnancy and after birth. A key part of the analysis is calculating various social and environmental exposures at the Viva cohort member address locations. For this part of the project, daily precipitation, temperature, and humidity estimates were extracted for 4,796 cohort address locations for the years 1999 – 2017, resulting in over 10 million patient/days of calculations. Input climate data is the 800-meter resolution PRISM Spatial Climate Dataset for the Conterminous United States (PRISM=Parameter-elevation Relationships on Independent Slopes Model, Oregon State University). The PRISM dataset is published in .BIL raster format, with one raster representing one climate variable per day. Data extraction is executed on a high-performance computing cluster running a PostgreSQL database with the PostGIS extension. This presentation will discuss details of this project including methods used, code developed, processing time statistics, project conclusions, and next steps.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Background – NIH </a:t>
            </a:r>
            <a:r>
              <a:rPr lang="en-US" u="sng">
                <a:solidFill>
                  <a:schemeClr val="hlink"/>
                </a:solidFill>
                <a:hlinkClick r:id="rId3"/>
              </a:rPr>
              <a:t>ECHO</a:t>
            </a:r>
            <a:r>
              <a:rPr lang="en-US"/>
              <a:t> Program</a:t>
            </a:r>
            <a:endParaRPr/>
          </a:p>
        </p:txBody>
      </p:sp>
      <p:sp>
        <p:nvSpPr>
          <p:cNvPr id="102" name="Google Shape;10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Environmental influences on Child Health Outcomes (ECHO)</a:t>
            </a:r>
            <a:endParaRPr/>
          </a:p>
          <a:p>
            <a:pPr indent="-228600" lvl="0" marL="228600" rtl="0" algn="l">
              <a:lnSpc>
                <a:spcPct val="90000"/>
              </a:lnSpc>
              <a:spcBef>
                <a:spcPts val="0"/>
              </a:spcBef>
              <a:spcAft>
                <a:spcPts val="0"/>
              </a:spcAft>
              <a:buClr>
                <a:schemeClr val="dk1"/>
              </a:buClr>
              <a:buSzPts val="2800"/>
              <a:buChar char="•"/>
            </a:pPr>
            <a:r>
              <a:rPr lang="en-US"/>
              <a:t>A national effort to enhance the health of children and adolescents through research that may help inform healthcare practices, programs, and policies</a:t>
            </a:r>
            <a:endParaRPr/>
          </a:p>
          <a:p>
            <a:pPr indent="-228600" lvl="0" marL="228600" rtl="0" algn="l">
              <a:lnSpc>
                <a:spcPct val="90000"/>
              </a:lnSpc>
              <a:spcBef>
                <a:spcPts val="1000"/>
              </a:spcBef>
              <a:spcAft>
                <a:spcPts val="0"/>
              </a:spcAft>
              <a:buClr>
                <a:schemeClr val="dk1"/>
              </a:buClr>
              <a:buSzPts val="2800"/>
              <a:buChar char="•"/>
            </a:pPr>
            <a:r>
              <a:rPr lang="en-US"/>
              <a:t>Contains over 60 cohorts across the US (shown on the map below).</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03" name="Google Shape;103;p14">
            <a:hlinkClick r:id="rId4"/>
          </p:cNvPr>
          <p:cNvPicPr preferRelativeResize="0"/>
          <p:nvPr/>
        </p:nvPicPr>
        <p:blipFill rotWithShape="1">
          <a:blip r:embed="rId5">
            <a:alphaModFix/>
          </a:blip>
          <a:srcRect b="0" l="0" r="0" t="0"/>
          <a:stretch/>
        </p:blipFill>
        <p:spPr>
          <a:xfrm>
            <a:off x="1232568" y="4231773"/>
            <a:ext cx="3592783" cy="1465324"/>
          </a:xfrm>
          <a:prstGeom prst="rect">
            <a:avLst/>
          </a:prstGeom>
          <a:noFill/>
          <a:ln>
            <a:noFill/>
          </a:ln>
        </p:spPr>
      </p:pic>
      <p:pic>
        <p:nvPicPr>
          <p:cNvPr id="104" name="Google Shape;104;p14"/>
          <p:cNvPicPr preferRelativeResize="0"/>
          <p:nvPr/>
        </p:nvPicPr>
        <p:blipFill rotWithShape="1">
          <a:blip r:embed="rId6">
            <a:alphaModFix/>
          </a:blip>
          <a:srcRect b="0" l="0" r="0" t="55162"/>
          <a:stretch/>
        </p:blipFill>
        <p:spPr>
          <a:xfrm>
            <a:off x="5230924" y="4077825"/>
            <a:ext cx="5571675" cy="2538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Background – Project </a:t>
            </a:r>
            <a:r>
              <a:rPr lang="en-US" u="sng">
                <a:solidFill>
                  <a:schemeClr val="hlink"/>
                </a:solidFill>
                <a:hlinkClick r:id="rId3"/>
              </a:rPr>
              <a:t>Viva</a:t>
            </a:r>
            <a:endParaRPr/>
          </a:p>
        </p:txBody>
      </p:sp>
      <p:sp>
        <p:nvSpPr>
          <p:cNvPr id="110" name="Google Shape;110;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 study on one of the ECHO program cohorts</a:t>
            </a:r>
            <a:endParaRPr/>
          </a:p>
          <a:p>
            <a:pPr indent="-228600" lvl="0" marL="228600" rtl="0" algn="l">
              <a:lnSpc>
                <a:spcPct val="90000"/>
              </a:lnSpc>
              <a:spcBef>
                <a:spcPts val="1000"/>
              </a:spcBef>
              <a:spcAft>
                <a:spcPts val="0"/>
              </a:spcAft>
              <a:buClr>
                <a:schemeClr val="dk1"/>
              </a:buClr>
              <a:buSzPts val="2800"/>
              <a:buChar char="•"/>
            </a:pPr>
            <a:r>
              <a:rPr lang="en-US"/>
              <a:t>Boston metro-based </a:t>
            </a:r>
            <a:endParaRPr/>
          </a:p>
          <a:p>
            <a:pPr indent="-228600" lvl="0" marL="228600" rtl="0" algn="l">
              <a:lnSpc>
                <a:spcPct val="90000"/>
              </a:lnSpc>
              <a:spcBef>
                <a:spcPts val="1000"/>
              </a:spcBef>
              <a:spcAft>
                <a:spcPts val="0"/>
              </a:spcAft>
              <a:buClr>
                <a:schemeClr val="dk1"/>
              </a:buClr>
              <a:buSzPts val="2800"/>
              <a:buChar char="•"/>
            </a:pPr>
            <a:r>
              <a:rPr lang="en-US"/>
              <a:t>The cohort contains some 2,000 mothers and children</a:t>
            </a:r>
            <a:endParaRPr/>
          </a:p>
          <a:p>
            <a:pPr indent="-228600" lvl="0" marL="228600" rtl="0" algn="l">
              <a:lnSpc>
                <a:spcPct val="90000"/>
              </a:lnSpc>
              <a:spcBef>
                <a:spcPts val="1000"/>
              </a:spcBef>
              <a:spcAft>
                <a:spcPts val="0"/>
              </a:spcAft>
              <a:buClr>
                <a:schemeClr val="dk1"/>
              </a:buClr>
              <a:buSzPts val="2800"/>
              <a:buChar char="•"/>
            </a:pPr>
            <a:r>
              <a:rPr lang="en-US"/>
              <a:t>Project objective (one of many): To examine the effects of climate related environmental exposures (temperature, precipitation, humidity) at cohort geocoded residential address locations over time.</a:t>
            </a:r>
            <a:endParaRPr/>
          </a:p>
          <a:p>
            <a:pPr indent="-228600" lvl="0" marL="228600" rtl="0" algn="l">
              <a:lnSpc>
                <a:spcPct val="90000"/>
              </a:lnSpc>
              <a:spcBef>
                <a:spcPts val="1000"/>
              </a:spcBef>
              <a:spcAft>
                <a:spcPts val="0"/>
              </a:spcAft>
              <a:buClr>
                <a:schemeClr val="dk1"/>
              </a:buClr>
              <a:buSzPts val="2800"/>
              <a:buChar char="•"/>
            </a:pPr>
            <a:r>
              <a:rPr lang="en-US"/>
              <a:t>Needs to associate climate variables to cohort addresses across 19 years</a:t>
            </a:r>
            <a:endParaRPr/>
          </a:p>
        </p:txBody>
      </p:sp>
      <p:pic>
        <p:nvPicPr>
          <p:cNvPr id="111" name="Google Shape;111;p15">
            <a:hlinkClick r:id="rId4"/>
          </p:cNvPr>
          <p:cNvPicPr preferRelativeResize="0"/>
          <p:nvPr/>
        </p:nvPicPr>
        <p:blipFill rotWithShape="1">
          <a:blip r:embed="rId5">
            <a:alphaModFix/>
          </a:blip>
          <a:srcRect b="0" l="0" r="0" t="0"/>
          <a:stretch/>
        </p:blipFill>
        <p:spPr>
          <a:xfrm>
            <a:off x="8248072" y="1363597"/>
            <a:ext cx="2653146" cy="1253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PRISM Climate Data</a:t>
            </a:r>
            <a:endParaRPr/>
          </a:p>
        </p:txBody>
      </p:sp>
      <p:sp>
        <p:nvSpPr>
          <p:cNvPr id="118" name="Google Shape;118;p16"/>
          <p:cNvSpPr txBox="1"/>
          <p:nvPr>
            <p:ph idx="1" type="body"/>
          </p:nvPr>
        </p:nvSpPr>
        <p:spPr>
          <a:xfrm>
            <a:off x="838200" y="1520825"/>
            <a:ext cx="105156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Variables: 7 daily climate variables</a:t>
            </a:r>
            <a:endParaRPr/>
          </a:p>
          <a:p>
            <a:pPr indent="-228600" lvl="1" marL="685800" rtl="0" algn="l">
              <a:lnSpc>
                <a:spcPct val="90000"/>
              </a:lnSpc>
              <a:spcBef>
                <a:spcPts val="500"/>
              </a:spcBef>
              <a:spcAft>
                <a:spcPts val="0"/>
              </a:spcAft>
              <a:buClr>
                <a:schemeClr val="dk1"/>
              </a:buClr>
              <a:buSzPts val="2400"/>
              <a:buChar char="•"/>
            </a:pPr>
            <a:r>
              <a:rPr lang="en-US"/>
              <a:t>Precipitation</a:t>
            </a:r>
            <a:endParaRPr/>
          </a:p>
          <a:p>
            <a:pPr indent="-228600" lvl="1" marL="685800" rtl="0" algn="l">
              <a:lnSpc>
                <a:spcPct val="90000"/>
              </a:lnSpc>
              <a:spcBef>
                <a:spcPts val="500"/>
              </a:spcBef>
              <a:spcAft>
                <a:spcPts val="0"/>
              </a:spcAft>
              <a:buClr>
                <a:schemeClr val="dk1"/>
              </a:buClr>
              <a:buSzPts val="2400"/>
              <a:buChar char="•"/>
            </a:pPr>
            <a:r>
              <a:rPr lang="en-US"/>
              <a:t>temperature (min, mean, max)</a:t>
            </a:r>
            <a:endParaRPr/>
          </a:p>
          <a:p>
            <a:pPr indent="-228600" lvl="1" marL="685800" rtl="0" algn="l">
              <a:lnSpc>
                <a:spcPct val="90000"/>
              </a:lnSpc>
              <a:spcBef>
                <a:spcPts val="500"/>
              </a:spcBef>
              <a:spcAft>
                <a:spcPts val="0"/>
              </a:spcAft>
              <a:buClr>
                <a:schemeClr val="dk1"/>
              </a:buClr>
              <a:buSzPts val="2400"/>
              <a:buChar char="•"/>
            </a:pPr>
            <a:r>
              <a:rPr lang="en-US"/>
              <a:t>vapor pressure deficit (min, max) </a:t>
            </a:r>
            <a:endParaRPr/>
          </a:p>
          <a:p>
            <a:pPr indent="-228600" lvl="1" marL="685800" rtl="0" algn="l">
              <a:lnSpc>
                <a:spcPct val="90000"/>
              </a:lnSpc>
              <a:spcBef>
                <a:spcPts val="500"/>
              </a:spcBef>
              <a:spcAft>
                <a:spcPts val="0"/>
              </a:spcAft>
              <a:buClr>
                <a:schemeClr val="dk1"/>
              </a:buClr>
              <a:buSzPts val="2400"/>
              <a:buChar char="•"/>
            </a:pPr>
            <a:r>
              <a:rPr lang="en-US"/>
              <a:t>dew point </a:t>
            </a:r>
            <a:endParaRPr/>
          </a:p>
          <a:p>
            <a:pPr indent="-228600" lvl="0" marL="228600" rtl="0" algn="l">
              <a:lnSpc>
                <a:spcPct val="90000"/>
              </a:lnSpc>
              <a:spcBef>
                <a:spcPts val="1000"/>
              </a:spcBef>
              <a:spcAft>
                <a:spcPts val="0"/>
              </a:spcAft>
              <a:buClr>
                <a:schemeClr val="dk1"/>
              </a:buClr>
              <a:buSzPts val="2800"/>
              <a:buChar char="•"/>
            </a:pPr>
            <a:r>
              <a:rPr lang="en-US"/>
              <a:t>Temporal Extent: 40 years from 1981 – 2020</a:t>
            </a:r>
            <a:endParaRPr/>
          </a:p>
          <a:p>
            <a:pPr indent="-228600" lvl="0" marL="228600" rtl="0" algn="l">
              <a:lnSpc>
                <a:spcPct val="90000"/>
              </a:lnSpc>
              <a:spcBef>
                <a:spcPts val="1000"/>
              </a:spcBef>
              <a:spcAft>
                <a:spcPts val="0"/>
              </a:spcAft>
              <a:buClr>
                <a:schemeClr val="dk1"/>
              </a:buClr>
              <a:buSzPts val="2800"/>
              <a:buChar char="•"/>
            </a:pPr>
            <a:r>
              <a:rPr lang="en-US"/>
              <a:t>Spatial Extent: 48 contiguous United States</a:t>
            </a:r>
            <a:endParaRPr/>
          </a:p>
          <a:p>
            <a:pPr indent="-228600" lvl="0" marL="228600" rtl="0" algn="l">
              <a:lnSpc>
                <a:spcPct val="90000"/>
              </a:lnSpc>
              <a:spcBef>
                <a:spcPts val="1000"/>
              </a:spcBef>
              <a:spcAft>
                <a:spcPts val="0"/>
              </a:spcAft>
              <a:buClr>
                <a:schemeClr val="dk1"/>
              </a:buClr>
              <a:buSzPts val="2800"/>
              <a:buChar char="•"/>
            </a:pPr>
            <a:r>
              <a:rPr lang="en-US"/>
              <a:t>Spatial Resolution: 800-meter resolution PRISM dataset</a:t>
            </a:r>
            <a:endParaRPr/>
          </a:p>
          <a:p>
            <a:pPr indent="-228600" lvl="0" marL="228600" rtl="0" algn="l">
              <a:lnSpc>
                <a:spcPct val="90000"/>
              </a:lnSpc>
              <a:spcBef>
                <a:spcPts val="1000"/>
              </a:spcBef>
              <a:spcAft>
                <a:spcPts val="0"/>
              </a:spcAft>
              <a:buClr>
                <a:schemeClr val="dk1"/>
              </a:buClr>
              <a:buSzPts val="2800"/>
              <a:buChar char="•"/>
            </a:pPr>
            <a:r>
              <a:rPr lang="en-US"/>
              <a:t>File Format: .BIL raster, one raster per variable per day </a:t>
            </a:r>
            <a:endParaRPr/>
          </a:p>
          <a:p>
            <a:pPr indent="-228600" lvl="0" marL="228600" rtl="0" algn="l">
              <a:lnSpc>
                <a:spcPct val="90000"/>
              </a:lnSpc>
              <a:spcBef>
                <a:spcPts val="1000"/>
              </a:spcBef>
              <a:spcAft>
                <a:spcPts val="0"/>
              </a:spcAft>
              <a:buClr>
                <a:schemeClr val="dk1"/>
              </a:buClr>
              <a:buSzPts val="2800"/>
              <a:buChar char="•"/>
            </a:pPr>
            <a:r>
              <a:rPr lang="en-US"/>
              <a:t>Data Volume: over 100K raster files, each 85 MB, total 8 TB</a:t>
            </a:r>
            <a:endParaRPr/>
          </a:p>
        </p:txBody>
      </p:sp>
      <p:grpSp>
        <p:nvGrpSpPr>
          <p:cNvPr id="119" name="Google Shape;119;p16"/>
          <p:cNvGrpSpPr/>
          <p:nvPr/>
        </p:nvGrpSpPr>
        <p:grpSpPr>
          <a:xfrm>
            <a:off x="8250381" y="755978"/>
            <a:ext cx="3103419" cy="2139294"/>
            <a:chOff x="8515927" y="1825625"/>
            <a:chExt cx="3103419" cy="2139294"/>
          </a:xfrm>
        </p:grpSpPr>
        <p:pic>
          <p:nvPicPr>
            <p:cNvPr id="120" name="Google Shape;120;p16"/>
            <p:cNvPicPr preferRelativeResize="0"/>
            <p:nvPr/>
          </p:nvPicPr>
          <p:blipFill rotWithShape="1">
            <a:blip r:embed="rId3">
              <a:alphaModFix/>
            </a:blip>
            <a:srcRect b="0" l="0" r="0" t="0"/>
            <a:stretch/>
          </p:blipFill>
          <p:spPr>
            <a:xfrm>
              <a:off x="8608291" y="1825625"/>
              <a:ext cx="2745509" cy="1492963"/>
            </a:xfrm>
            <a:prstGeom prst="rect">
              <a:avLst/>
            </a:prstGeom>
            <a:noFill/>
            <a:ln>
              <a:noFill/>
            </a:ln>
          </p:spPr>
        </p:pic>
        <p:sp>
          <p:nvSpPr>
            <p:cNvPr id="121" name="Google Shape;121;p16"/>
            <p:cNvSpPr txBox="1"/>
            <p:nvPr/>
          </p:nvSpPr>
          <p:spPr>
            <a:xfrm>
              <a:off x="8515927" y="3318588"/>
              <a:ext cx="310341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Oregon State University</a:t>
              </a:r>
              <a:endParaRPr/>
            </a:p>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https://prism.oregonstate.edu/</a:t>
              </a:r>
              <a:endParaRPr sz="1800">
                <a:solidFill>
                  <a:schemeClr val="dk1"/>
                </a:solidFill>
                <a:latin typeface="Calibri"/>
                <a:ea typeface="Calibri"/>
                <a:cs typeface="Calibri"/>
                <a:sym typeface="Calibri"/>
              </a:endParaRPr>
            </a:p>
          </p:txBody>
        </p:sp>
      </p:grpSp>
      <p:sp>
        <p:nvSpPr>
          <p:cNvPr id="122" name="Google Shape;122;p16"/>
          <p:cNvSpPr txBox="1"/>
          <p:nvPr>
            <p:ph idx="1" type="body"/>
          </p:nvPr>
        </p:nvSpPr>
        <p:spPr>
          <a:xfrm>
            <a:off x="274550" y="5719625"/>
            <a:ext cx="11349900" cy="986100"/>
          </a:xfrm>
          <a:prstGeom prst="rect">
            <a:avLst/>
          </a:prstGeom>
          <a:noFill/>
          <a:ln>
            <a:noFill/>
          </a:ln>
        </p:spPr>
        <p:txBody>
          <a:bodyPr anchorCtr="0" anchor="ctr" bIns="45700" lIns="91425" spcFirstLastPara="1" rIns="91425" wrap="square" tIns="45700">
            <a:normAutofit/>
          </a:bodyPr>
          <a:lstStyle/>
          <a:p>
            <a:pPr indent="0" lvl="0" marL="0" marR="0" rtl="0" algn="l">
              <a:lnSpc>
                <a:spcPct val="70000"/>
              </a:lnSpc>
              <a:spcBef>
                <a:spcPts val="0"/>
              </a:spcBef>
              <a:spcAft>
                <a:spcPts val="0"/>
              </a:spcAft>
              <a:buClr>
                <a:schemeClr val="dk1"/>
              </a:buClr>
              <a:buSzPts val="4070"/>
              <a:buFont typeface="Calibri"/>
              <a:buNone/>
            </a:pPr>
            <a:r>
              <a:rPr lang="en-US" sz="2770"/>
              <a:t>For this project we used 19 years (~3.5 TB) of this dataset, years 1999 – 2017</a:t>
            </a:r>
            <a:endParaRPr sz="277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7"/>
          <p:cNvPicPr preferRelativeResize="0"/>
          <p:nvPr/>
        </p:nvPicPr>
        <p:blipFill rotWithShape="1">
          <a:blip r:embed="rId3">
            <a:alphaModFix/>
          </a:blip>
          <a:srcRect b="0" l="0" r="0" t="0"/>
          <a:stretch/>
        </p:blipFill>
        <p:spPr>
          <a:xfrm>
            <a:off x="1662545" y="4330"/>
            <a:ext cx="8866909" cy="68536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Input Cohort Data</a:t>
            </a:r>
            <a:endParaRPr/>
          </a:p>
        </p:txBody>
      </p:sp>
      <p:sp>
        <p:nvSpPr>
          <p:cNvPr id="133" name="Google Shape;13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4,796</a:t>
            </a:r>
            <a:r>
              <a:rPr lang="en-US"/>
              <a:t> cohort address locations in 19 years (1999 - 2017)</a:t>
            </a:r>
            <a:endParaRPr/>
          </a:p>
          <a:p>
            <a:pPr indent="-228600" lvl="0" marL="228600" rtl="0" algn="l">
              <a:lnSpc>
                <a:spcPct val="90000"/>
              </a:lnSpc>
              <a:spcBef>
                <a:spcPts val="1000"/>
              </a:spcBef>
              <a:spcAft>
                <a:spcPts val="0"/>
              </a:spcAft>
              <a:buClr>
                <a:schemeClr val="dk1"/>
              </a:buClr>
              <a:buSzPts val="2800"/>
              <a:buChar char="•"/>
            </a:pPr>
            <a:r>
              <a:rPr lang="en-US"/>
              <a:t>Input data format*:</a:t>
            </a:r>
            <a:endParaRPr/>
          </a:p>
          <a:p>
            <a:pPr indent="0" lvl="1" marL="457200" rtl="0" algn="l">
              <a:lnSpc>
                <a:spcPct val="90000"/>
              </a:lnSpc>
              <a:spcBef>
                <a:spcPts val="500"/>
              </a:spcBef>
              <a:spcAft>
                <a:spcPts val="0"/>
              </a:spcAft>
              <a:buClr>
                <a:srgbClr val="0000FF"/>
              </a:buClr>
              <a:buSzPts val="2400"/>
              <a:buNone/>
            </a:pPr>
            <a:r>
              <a:rPr lang="en-US">
                <a:solidFill>
                  <a:srgbClr val="0000FF"/>
                </a:solidFill>
              </a:rPr>
              <a:t>address_id,Longitude,Latitude,Start_date,End_date</a:t>
            </a:r>
            <a:endParaRPr>
              <a:solidFill>
                <a:srgbClr val="0000FF"/>
              </a:solidFill>
            </a:endParaRPr>
          </a:p>
          <a:p>
            <a:pPr indent="0" lvl="1" marL="457200" rtl="0" algn="l">
              <a:lnSpc>
                <a:spcPct val="90000"/>
              </a:lnSpc>
              <a:spcBef>
                <a:spcPts val="500"/>
              </a:spcBef>
              <a:spcAft>
                <a:spcPts val="0"/>
              </a:spcAft>
              <a:buClr>
                <a:srgbClr val="0000FF"/>
              </a:buClr>
              <a:buSzPts val="2400"/>
              <a:buNone/>
            </a:pPr>
            <a:r>
              <a:rPr lang="en-US">
                <a:solidFill>
                  <a:srgbClr val="0000FF"/>
                </a:solidFill>
              </a:rPr>
              <a:t>001_1,-88.8896,30.8862,19991128,20021226</a:t>
            </a:r>
            <a:endParaRPr/>
          </a:p>
          <a:p>
            <a:pPr indent="0" lvl="1" marL="457200" rtl="0" algn="l">
              <a:lnSpc>
                <a:spcPct val="90000"/>
              </a:lnSpc>
              <a:spcBef>
                <a:spcPts val="500"/>
              </a:spcBef>
              <a:spcAft>
                <a:spcPts val="0"/>
              </a:spcAft>
              <a:buClr>
                <a:srgbClr val="0000FF"/>
              </a:buClr>
              <a:buSzPts val="2400"/>
              <a:buNone/>
            </a:pPr>
            <a:r>
              <a:rPr lang="en-US">
                <a:solidFill>
                  <a:srgbClr val="0000FF"/>
                </a:solidFill>
              </a:rPr>
              <a:t>001_2,-89.5246,34.6690,20021227,20110104</a:t>
            </a:r>
            <a:endParaRPr/>
          </a:p>
          <a:p>
            <a:pPr indent="0" lvl="1" marL="457200" rtl="0" algn="l">
              <a:lnSpc>
                <a:spcPct val="90000"/>
              </a:lnSpc>
              <a:spcBef>
                <a:spcPts val="500"/>
              </a:spcBef>
              <a:spcAft>
                <a:spcPts val="0"/>
              </a:spcAft>
              <a:buClr>
                <a:srgbClr val="0000FF"/>
              </a:buClr>
              <a:buSzPts val="2400"/>
              <a:buNone/>
            </a:pPr>
            <a:r>
              <a:rPr lang="en-US">
                <a:solidFill>
                  <a:srgbClr val="0000FF"/>
                </a:solidFill>
              </a:rPr>
              <a:t>002_1,-72.2499,42.4215,19991227,20030221</a:t>
            </a:r>
            <a:endParaRPr/>
          </a:p>
          <a:p>
            <a:pPr indent="0" lvl="1" marL="457200" rtl="0" algn="l">
              <a:lnSpc>
                <a:spcPct val="90000"/>
              </a:lnSpc>
              <a:spcBef>
                <a:spcPts val="500"/>
              </a:spcBef>
              <a:spcAft>
                <a:spcPts val="0"/>
              </a:spcAft>
              <a:buClr>
                <a:srgbClr val="0000FF"/>
              </a:buClr>
              <a:buSzPts val="2400"/>
              <a:buNone/>
            </a:pPr>
            <a:r>
              <a:rPr lang="en-US">
                <a:solidFill>
                  <a:srgbClr val="0000FF"/>
                </a:solidFill>
              </a:rPr>
              <a:t>002_2,-70.7325,-41.9593,20030222,20100103</a:t>
            </a:r>
            <a:endParaRPr/>
          </a:p>
          <a:p>
            <a:pPr indent="0" lvl="1" marL="457200" rtl="0" algn="l">
              <a:lnSpc>
                <a:spcPct val="90000"/>
              </a:lnSpc>
              <a:spcBef>
                <a:spcPts val="500"/>
              </a:spcBef>
              <a:spcAft>
                <a:spcPts val="0"/>
              </a:spcAft>
              <a:buClr>
                <a:srgbClr val="0000FF"/>
              </a:buClr>
              <a:buSzPts val="2400"/>
              <a:buNone/>
            </a:pPr>
            <a:r>
              <a:rPr lang="en-US">
                <a:solidFill>
                  <a:srgbClr val="0000FF"/>
                </a:solidFill>
              </a:rPr>
              <a:t>002_3,-69.6060,46.1955,20100104,20160105</a:t>
            </a:r>
            <a:endParaRPr sz="1900">
              <a:solidFill>
                <a:srgbClr val="0000FF"/>
              </a:solidFill>
            </a:endParaRPr>
          </a:p>
          <a:p>
            <a:pPr indent="-228600" lvl="0" marL="228600" rtl="0" algn="l">
              <a:lnSpc>
                <a:spcPct val="90000"/>
              </a:lnSpc>
              <a:spcBef>
                <a:spcPts val="1000"/>
              </a:spcBef>
              <a:spcAft>
                <a:spcPts val="0"/>
              </a:spcAft>
              <a:buClr>
                <a:schemeClr val="dk1"/>
              </a:buClr>
              <a:buSzPts val="2800"/>
              <a:buChar char="•"/>
            </a:pPr>
            <a:r>
              <a:rPr lang="en-US"/>
              <a:t>10+ million “patient/days” for climate data extraction</a:t>
            </a:r>
            <a:endParaRPr/>
          </a:p>
          <a:p>
            <a:pPr indent="0" lvl="0" marL="0" rtl="0" algn="l">
              <a:lnSpc>
                <a:spcPct val="90000"/>
              </a:lnSpc>
              <a:spcBef>
                <a:spcPts val="1000"/>
              </a:spcBef>
              <a:spcAft>
                <a:spcPts val="0"/>
              </a:spcAft>
              <a:buClr>
                <a:srgbClr val="7F7F7F"/>
              </a:buClr>
              <a:buSzPts val="1900"/>
              <a:buNone/>
            </a:pPr>
            <a:r>
              <a:rPr lang="en-US" sz="1900">
                <a:solidFill>
                  <a:srgbClr val="7F7F7F"/>
                </a:solidFill>
              </a:rPr>
              <a:t>*Longitude, Latitude locations listed here are randomly determined, they are not actual patient locations.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Traditional Methods</a:t>
            </a:r>
            <a:endParaRPr/>
          </a:p>
        </p:txBody>
      </p:sp>
      <p:sp>
        <p:nvSpPr>
          <p:cNvPr id="139" name="Google Shape;13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R based Processing of PRISM data</a:t>
            </a:r>
            <a:endParaRPr/>
          </a:p>
          <a:p>
            <a:pPr indent="-228600" lvl="1" marL="685800" rtl="0" algn="l">
              <a:lnSpc>
                <a:spcPct val="90000"/>
              </a:lnSpc>
              <a:spcBef>
                <a:spcPts val="500"/>
              </a:spcBef>
              <a:spcAft>
                <a:spcPts val="0"/>
              </a:spcAft>
              <a:buClr>
                <a:schemeClr val="dk1"/>
              </a:buClr>
              <a:buSzPts val="2400"/>
              <a:buChar char="•"/>
            </a:pPr>
            <a:r>
              <a:rPr lang="en-US"/>
              <a:t>Using “exactextractr” and exact_extract() command to process PRISM rasters</a:t>
            </a:r>
            <a:endParaRPr/>
          </a:p>
          <a:p>
            <a:pPr indent="-228600" lvl="1" marL="685800" rtl="0" algn="l">
              <a:lnSpc>
                <a:spcPct val="90000"/>
              </a:lnSpc>
              <a:spcBef>
                <a:spcPts val="500"/>
              </a:spcBef>
              <a:spcAft>
                <a:spcPts val="0"/>
              </a:spcAft>
              <a:buClr>
                <a:schemeClr val="dk1"/>
              </a:buClr>
              <a:buSzPts val="2400"/>
              <a:buChar char="•"/>
            </a:pPr>
            <a:r>
              <a:rPr lang="en-US"/>
              <a:t>Takes 2-3 weeks to process 1 climate variable for 14  years for 4*4 km resolution PRISM for 3-digit zcta level (~1000 shapefiles)</a:t>
            </a:r>
            <a:endParaRPr/>
          </a:p>
          <a:p>
            <a:pPr indent="-292100" lvl="0" marL="228600" rtl="0" algn="l">
              <a:spcBef>
                <a:spcPts val="0"/>
              </a:spcBef>
              <a:spcAft>
                <a:spcPts val="0"/>
              </a:spcAft>
              <a:buSzPts val="2800"/>
              <a:buChar char="•"/>
            </a:pPr>
            <a:r>
              <a:rPr lang="en-US"/>
              <a:t>ArcGIS</a:t>
            </a:r>
            <a:r>
              <a:rPr lang="en-US"/>
              <a:t> based Processing of PRISM data</a:t>
            </a:r>
            <a:endParaRPr/>
          </a:p>
          <a:p>
            <a:pPr indent="-266700" lvl="1" marL="685800" rtl="0" algn="l">
              <a:spcBef>
                <a:spcPts val="500"/>
              </a:spcBef>
              <a:spcAft>
                <a:spcPts val="0"/>
              </a:spcAft>
              <a:buSzPts val="2400"/>
              <a:buChar char="•"/>
            </a:pPr>
            <a:r>
              <a:rPr lang="en-US"/>
              <a:t>Uses “extract multi values to points” on the PRISM rasters, with scripting in Python.</a:t>
            </a:r>
            <a:endParaRPr/>
          </a:p>
          <a:p>
            <a:pPr indent="-266700" lvl="1" marL="685800" rtl="0" algn="l">
              <a:spcBef>
                <a:spcPts val="500"/>
              </a:spcBef>
              <a:spcAft>
                <a:spcPts val="0"/>
              </a:spcAft>
              <a:buSzPts val="2400"/>
              <a:buChar char="•"/>
            </a:pPr>
            <a:r>
              <a:rPr lang="en-US"/>
              <a:t>Takes roughly one week to process 7 monthly climate variables for 34 years for 2.4 million input address locations.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Challenges</a:t>
            </a:r>
            <a:endParaRPr/>
          </a:p>
        </p:txBody>
      </p:sp>
      <p:sp>
        <p:nvSpPr>
          <p:cNvPr id="146" name="Google Shape;146;p2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228600" lvl="0" marL="228600" rtl="0" algn="l">
              <a:spcBef>
                <a:spcPts val="0"/>
              </a:spcBef>
              <a:spcAft>
                <a:spcPts val="0"/>
              </a:spcAft>
              <a:buSzPts val="2800"/>
              <a:buChar char="•"/>
            </a:pPr>
            <a:r>
              <a:rPr lang="en-US"/>
              <a:t>Need to i</a:t>
            </a:r>
            <a:r>
              <a:rPr lang="en-US"/>
              <a:t>mprove on traditional extraction methods</a:t>
            </a:r>
            <a:endParaRPr/>
          </a:p>
          <a:p>
            <a:pPr indent="-292100" lvl="1" marL="685800" rtl="0" algn="l">
              <a:spcBef>
                <a:spcPts val="0"/>
              </a:spcBef>
              <a:spcAft>
                <a:spcPts val="0"/>
              </a:spcAft>
              <a:buSzPts val="2800"/>
              <a:buChar char="•"/>
            </a:pPr>
            <a:r>
              <a:rPr lang="en-US"/>
              <a:t>more efficient, low cost</a:t>
            </a:r>
            <a:endParaRPr/>
          </a:p>
          <a:p>
            <a:pPr indent="-228600" lvl="0" marL="228600" rtl="0" algn="l">
              <a:spcBef>
                <a:spcPts val="1000"/>
              </a:spcBef>
              <a:spcAft>
                <a:spcPts val="0"/>
              </a:spcAft>
              <a:buSzPts val="2800"/>
              <a:buChar char="•"/>
            </a:pPr>
            <a:r>
              <a:rPr lang="en-US"/>
              <a:t>Local resources are insufficient</a:t>
            </a:r>
            <a:endParaRPr/>
          </a:p>
          <a:p>
            <a:pPr indent="-292100" lvl="1" marL="685800" rtl="0" algn="l">
              <a:spcBef>
                <a:spcPts val="1000"/>
              </a:spcBef>
              <a:spcAft>
                <a:spcPts val="0"/>
              </a:spcAft>
              <a:buSzPts val="2800"/>
              <a:buChar char="•"/>
            </a:pPr>
            <a:r>
              <a:rPr lang="en-US"/>
              <a:t>need Cloud/ Cluster resources for scaling</a:t>
            </a:r>
            <a:endParaRPr/>
          </a:p>
          <a:p>
            <a:pPr indent="-228600" lvl="0" marL="228600" rtl="0" algn="l">
              <a:spcBef>
                <a:spcPts val="1000"/>
              </a:spcBef>
              <a:spcAft>
                <a:spcPts val="0"/>
              </a:spcAft>
              <a:buSzPts val="2800"/>
              <a:buChar char="•"/>
            </a:pPr>
            <a:r>
              <a:rPr lang="en-US"/>
              <a:t>Single operator is insufficient</a:t>
            </a:r>
            <a:endParaRPr/>
          </a:p>
          <a:p>
            <a:pPr indent="-292100" lvl="1" marL="685800" rtl="0" algn="l">
              <a:spcBef>
                <a:spcPts val="1000"/>
              </a:spcBef>
              <a:spcAft>
                <a:spcPts val="0"/>
              </a:spcAft>
              <a:buSzPts val="2800"/>
              <a:buChar char="•"/>
            </a:pPr>
            <a:r>
              <a:rPr lang="en-US"/>
              <a:t>need a combination of powerful spatial operators</a:t>
            </a:r>
            <a:endParaRPr/>
          </a:p>
          <a:p>
            <a:pPr indent="-228600" lvl="0" marL="228600" rtl="0" algn="l">
              <a:spcBef>
                <a:spcPts val="1000"/>
              </a:spcBef>
              <a:spcAft>
                <a:spcPts val="0"/>
              </a:spcAft>
              <a:buSzPts val="2800"/>
              <a:buChar char="•"/>
            </a:pPr>
            <a:r>
              <a:rPr lang="en-US"/>
              <a:t>Manual operations are not feasible</a:t>
            </a:r>
            <a:endParaRPr/>
          </a:p>
          <a:p>
            <a:pPr indent="-292100" lvl="1" marL="685800" rtl="0" algn="l">
              <a:spcBef>
                <a:spcPts val="1000"/>
              </a:spcBef>
              <a:spcAft>
                <a:spcPts val="0"/>
              </a:spcAft>
              <a:buSzPts val="2800"/>
              <a:buChar char="•"/>
            </a:pPr>
            <a:r>
              <a:rPr lang="en-US"/>
              <a:t>need automation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Computing Tools and Environment</a:t>
            </a:r>
            <a:endParaRPr/>
          </a:p>
        </p:txBody>
      </p:sp>
      <p:sp>
        <p:nvSpPr>
          <p:cNvPr id="152" name="Google Shape;152;p21"/>
          <p:cNvSpPr txBox="1"/>
          <p:nvPr>
            <p:ph idx="1" type="body"/>
          </p:nvPr>
        </p:nvSpPr>
        <p:spPr>
          <a:xfrm>
            <a:off x="838200" y="2918689"/>
            <a:ext cx="4177145" cy="340821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O</a:t>
            </a:r>
            <a:r>
              <a:rPr lang="en-US" sz="2400"/>
              <a:t>pen-source object-relational database system</a:t>
            </a:r>
            <a:endParaRPr/>
          </a:p>
          <a:p>
            <a:pPr indent="-228600" lvl="0" marL="228600" rtl="0" algn="l">
              <a:lnSpc>
                <a:spcPct val="90000"/>
              </a:lnSpc>
              <a:spcBef>
                <a:spcPts val="1000"/>
              </a:spcBef>
              <a:spcAft>
                <a:spcPts val="0"/>
              </a:spcAft>
              <a:buClr>
                <a:schemeClr val="dk1"/>
              </a:buClr>
              <a:buSzPts val="2400"/>
              <a:buChar char="•"/>
            </a:pPr>
            <a:r>
              <a:rPr lang="en-US" sz="2400"/>
              <a:t>CPU based processing; just a few GPU based functions</a:t>
            </a:r>
            <a:endParaRPr/>
          </a:p>
          <a:p>
            <a:pPr indent="-228600" lvl="0" marL="228600" rtl="0" algn="l">
              <a:lnSpc>
                <a:spcPct val="90000"/>
              </a:lnSpc>
              <a:spcBef>
                <a:spcPts val="1000"/>
              </a:spcBef>
              <a:spcAft>
                <a:spcPts val="0"/>
              </a:spcAft>
              <a:buClr>
                <a:schemeClr val="dk1"/>
              </a:buClr>
              <a:buSzPts val="2400"/>
              <a:buChar char="•"/>
            </a:pPr>
            <a:r>
              <a:rPr lang="en-US" sz="2400"/>
              <a:t>Over 500</a:t>
            </a:r>
            <a:r>
              <a:rPr lang="en-US" sz="2400"/>
              <a:t> spatial data processing tools</a:t>
            </a:r>
            <a:endParaRPr sz="2400"/>
          </a:p>
          <a:p>
            <a:pPr indent="-228600" lvl="0" marL="228600" rtl="0" algn="l">
              <a:lnSpc>
                <a:spcPct val="90000"/>
              </a:lnSpc>
              <a:spcBef>
                <a:spcPts val="1000"/>
              </a:spcBef>
              <a:spcAft>
                <a:spcPts val="0"/>
              </a:spcAft>
              <a:buClr>
                <a:schemeClr val="dk1"/>
              </a:buClr>
              <a:buSzPts val="2400"/>
              <a:buChar char="•"/>
            </a:pPr>
            <a:r>
              <a:rPr lang="en-US" sz="2400"/>
              <a:t>Advanced Raster data processing capabilities</a:t>
            </a:r>
            <a:endParaRPr/>
          </a:p>
        </p:txBody>
      </p:sp>
      <p:sp>
        <p:nvSpPr>
          <p:cNvPr id="153" name="Google Shape;153;p21"/>
          <p:cNvSpPr txBox="1"/>
          <p:nvPr/>
        </p:nvSpPr>
        <p:spPr>
          <a:xfrm>
            <a:off x="5560291" y="2918688"/>
            <a:ext cx="5929745" cy="340821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Compute: 100,000 compute nodes, 8-64 cores/node, 12Gb to 512Gb memory/node</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Software: CentOS 7, Slurm job manager, Singularity, 1000+ scientific tools and programs</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Storage: 100 GB (Home dir), 4TB+ (Lab storage), 2.4PB (Global scratch),</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#144 in TOP500 Supercomputers in the world</a:t>
            </a:r>
            <a:endParaRPr/>
          </a:p>
        </p:txBody>
      </p:sp>
      <p:pic>
        <p:nvPicPr>
          <p:cNvPr id="154" name="Google Shape;154;p21"/>
          <p:cNvPicPr preferRelativeResize="0"/>
          <p:nvPr/>
        </p:nvPicPr>
        <p:blipFill rotWithShape="1">
          <a:blip r:embed="rId3">
            <a:alphaModFix/>
          </a:blip>
          <a:srcRect b="0" l="0" r="0" t="0"/>
          <a:stretch/>
        </p:blipFill>
        <p:spPr>
          <a:xfrm>
            <a:off x="5727068" y="1801768"/>
            <a:ext cx="4385581" cy="658369"/>
          </a:xfrm>
          <a:prstGeom prst="rect">
            <a:avLst/>
          </a:prstGeom>
          <a:noFill/>
          <a:ln>
            <a:noFill/>
          </a:ln>
        </p:spPr>
      </p:pic>
      <p:pic>
        <p:nvPicPr>
          <p:cNvPr id="155" name="Google Shape;155;p21"/>
          <p:cNvPicPr preferRelativeResize="0"/>
          <p:nvPr/>
        </p:nvPicPr>
        <p:blipFill rotWithShape="1">
          <a:blip r:embed="rId4">
            <a:alphaModFix/>
          </a:blip>
          <a:srcRect b="0" l="0" r="0" t="0"/>
          <a:stretch/>
        </p:blipFill>
        <p:spPr>
          <a:xfrm>
            <a:off x="2964873" y="1622796"/>
            <a:ext cx="1138612" cy="1064986"/>
          </a:xfrm>
          <a:prstGeom prst="rect">
            <a:avLst/>
          </a:prstGeom>
          <a:noFill/>
          <a:ln>
            <a:noFill/>
          </a:ln>
        </p:spPr>
      </p:pic>
      <p:sp>
        <p:nvSpPr>
          <p:cNvPr id="156" name="Google Shape;156;p21"/>
          <p:cNvSpPr txBox="1"/>
          <p:nvPr/>
        </p:nvSpPr>
        <p:spPr>
          <a:xfrm>
            <a:off x="4590076" y="1746783"/>
            <a:ext cx="650400" cy="74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Arial"/>
                <a:ea typeface="Arial"/>
                <a:cs typeface="Arial"/>
                <a:sym typeface="Arial"/>
              </a:rPr>
              <a:t>+</a:t>
            </a:r>
            <a:endParaRPr b="0" i="0" sz="4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