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63" r:id="rId6"/>
    <p:sldId id="267" r:id="rId7"/>
    <p:sldId id="262" r:id="rId8"/>
    <p:sldId id="266" r:id="rId9"/>
    <p:sldId id="268" r:id="rId10"/>
    <p:sldId id="259" r:id="rId11"/>
    <p:sldId id="265" r:id="rId12"/>
    <p:sldId id="261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1511301"/>
            <a:ext cx="6815669" cy="2599264"/>
          </a:xfrm>
        </p:spPr>
        <p:txBody>
          <a:bodyPr/>
          <a:lstStyle/>
          <a:p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Flood risk assessment in Limbe (Cameroon) using a GIS weighed sum method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BY Lucy Deba Enomah</a:t>
            </a:r>
          </a:p>
        </p:txBody>
      </p:sp>
    </p:spTree>
    <p:extLst>
      <p:ext uri="{BB962C8B-B14F-4D97-AF65-F5344CB8AC3E}">
        <p14:creationId xmlns:p14="http://schemas.microsoft.com/office/powerpoint/2010/main" val="287348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87401"/>
            <a:ext cx="9601196" cy="9652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br>
              <a:rPr lang="en-US" b="1" kern="0" dirty="0">
                <a:latin typeface="Times New Roman" panose="02020603050405020304" pitchFamily="18" charset="0"/>
              </a:rPr>
            </a:br>
            <a:r>
              <a:rPr lang="en-US" b="1" dirty="0"/>
              <a:t>Statistical</a:t>
            </a:r>
            <a:r>
              <a:rPr lang="es-ES_tradnl" b="1" dirty="0"/>
              <a:t> </a:t>
            </a:r>
            <a:r>
              <a:rPr lang="en-US" b="1" dirty="0"/>
              <a:t>analysis</a:t>
            </a:r>
            <a:r>
              <a:rPr lang="es-ES_tradnl" b="1" dirty="0"/>
              <a:t> of </a:t>
            </a:r>
            <a:r>
              <a:rPr lang="es-ES_tradnl" b="1" dirty="0" err="1"/>
              <a:t>Flood</a:t>
            </a:r>
            <a:r>
              <a:rPr lang="es-ES_tradnl" b="1" dirty="0"/>
              <a:t> </a:t>
            </a:r>
            <a:r>
              <a:rPr lang="es-ES_tradnl" b="1" dirty="0" err="1"/>
              <a:t>risk</a:t>
            </a:r>
            <a:r>
              <a:rPr lang="es-ES_tradnl" b="1" dirty="0"/>
              <a:t> </a:t>
            </a:r>
            <a:r>
              <a:rPr lang="es-ES_tradnl" b="1" dirty="0" err="1"/>
              <a:t>zones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5342832"/>
              </p:ext>
            </p:extLst>
          </p:nvPr>
        </p:nvGraphicFramePr>
        <p:xfrm>
          <a:off x="6057899" y="2285999"/>
          <a:ext cx="5295900" cy="3729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950">
                  <a:extLst>
                    <a:ext uri="{9D8B030D-6E8A-4147-A177-3AD203B41FA5}">
                      <a16:colId xmlns:a16="http://schemas.microsoft.com/office/drawing/2014/main" val="1861219765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2819077476"/>
                    </a:ext>
                  </a:extLst>
                </a:gridCol>
              </a:tblGrid>
              <a:tr h="621665">
                <a:tc>
                  <a:txBody>
                    <a:bodyPr/>
                    <a:lstStyle/>
                    <a:p>
                      <a:r>
                        <a:rPr lang="en-US" dirty="0"/>
                        <a:t>Flood zones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418839"/>
                  </a:ext>
                </a:extLst>
              </a:tr>
              <a:tr h="621665">
                <a:tc>
                  <a:txBody>
                    <a:bodyPr/>
                    <a:lstStyle/>
                    <a:p>
                      <a:r>
                        <a:rPr lang="en-US" dirty="0"/>
                        <a:t>Very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4.47 km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58467"/>
                  </a:ext>
                </a:extLst>
              </a:tr>
              <a:tr h="621665"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Yu Mincho"/>
                        </a:rPr>
                        <a:t>8.58 km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Yu Mincho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792580"/>
                  </a:ext>
                </a:extLst>
              </a:tr>
              <a:tr h="621665"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Yu Mincho"/>
                        </a:rPr>
                        <a:t>10.81 km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Yu Mincho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608364"/>
                  </a:ext>
                </a:extLst>
              </a:tr>
              <a:tr h="621665">
                <a:tc>
                  <a:txBody>
                    <a:bodyPr/>
                    <a:lstStyle/>
                    <a:p>
                      <a:r>
                        <a:rPr lang="en-US" dirty="0"/>
                        <a:t>High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Yu Mincho"/>
                        </a:rPr>
                        <a:t>11.32 km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Yu Mincho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09648"/>
                  </a:ext>
                </a:extLst>
              </a:tr>
              <a:tr h="621665">
                <a:tc>
                  <a:txBody>
                    <a:bodyPr/>
                    <a:lstStyle/>
                    <a:p>
                      <a:r>
                        <a:rPr lang="en-US" dirty="0"/>
                        <a:t>Very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13.36 km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780429"/>
                  </a:ext>
                </a:extLst>
              </a:tr>
            </a:tbl>
          </a:graphicData>
        </a:graphic>
      </p:graphicFrame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2501" y="2171700"/>
            <a:ext cx="5105399" cy="395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0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95868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br>
              <a:rPr lang="en-US" b="1" kern="0" dirty="0">
                <a:latin typeface="Times New Roman" panose="02020603050405020304" pitchFamily="18" charset="0"/>
              </a:rPr>
            </a:br>
            <a:r>
              <a:rPr lang="es-ES_tradnl" b="1" dirty="0" err="1"/>
              <a:t>Flood</a:t>
            </a:r>
            <a:r>
              <a:rPr lang="es-ES_tradnl" b="1" dirty="0"/>
              <a:t> </a:t>
            </a:r>
            <a:r>
              <a:rPr lang="es-ES_tradnl" b="1" dirty="0" err="1"/>
              <a:t>Risk</a:t>
            </a:r>
            <a:r>
              <a:rPr lang="es-ES_tradnl" b="1" dirty="0"/>
              <a:t> </a:t>
            </a:r>
            <a:r>
              <a:rPr lang="es-ES_tradnl" b="1" dirty="0" err="1"/>
              <a:t>zones</a:t>
            </a:r>
            <a:r>
              <a:rPr lang="es-ES_tradnl" b="1" dirty="0"/>
              <a:t> and </a:t>
            </a:r>
            <a:r>
              <a:rPr lang="es-ES_tradnl" b="1" dirty="0" err="1"/>
              <a:t>Landuse</a:t>
            </a:r>
            <a:r>
              <a:rPr lang="es-ES_tradnl" b="1" dirty="0"/>
              <a:t> </a:t>
            </a:r>
            <a:br>
              <a:rPr lang="en-US" b="1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3601" y="2159000"/>
            <a:ext cx="5317744" cy="40767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192021"/>
              </p:ext>
            </p:extLst>
          </p:nvPr>
        </p:nvGraphicFramePr>
        <p:xfrm>
          <a:off x="6273800" y="2286001"/>
          <a:ext cx="5283200" cy="3492498"/>
        </p:xfrm>
        <a:graphic>
          <a:graphicData uri="http://schemas.openxmlformats.org/drawingml/2006/table">
            <a:tbl>
              <a:tblPr firstRow="1" firstCol="1" bandRow="1"/>
              <a:tblGrid>
                <a:gridCol w="1115954">
                  <a:extLst>
                    <a:ext uri="{9D8B030D-6E8A-4147-A177-3AD203B41FA5}">
                      <a16:colId xmlns:a16="http://schemas.microsoft.com/office/drawing/2014/main" val="2325665825"/>
                    </a:ext>
                  </a:extLst>
                </a:gridCol>
                <a:gridCol w="1022397">
                  <a:extLst>
                    <a:ext uri="{9D8B030D-6E8A-4147-A177-3AD203B41FA5}">
                      <a16:colId xmlns:a16="http://schemas.microsoft.com/office/drawing/2014/main" val="4140455945"/>
                    </a:ext>
                  </a:extLst>
                </a:gridCol>
                <a:gridCol w="1493849">
                  <a:extLst>
                    <a:ext uri="{9D8B030D-6E8A-4147-A177-3AD203B41FA5}">
                      <a16:colId xmlns:a16="http://schemas.microsoft.com/office/drawing/2014/main" val="2449301748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780948179"/>
                    </a:ext>
                  </a:extLst>
                </a:gridCol>
              </a:tblGrid>
              <a:tr h="450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LULC  Classes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991035"/>
                  </a:ext>
                </a:extLst>
              </a:tr>
              <a:tr h="792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Flood Risk Zones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Urban/Residential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Forest/oil Palms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Farmland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572563"/>
                  </a:ext>
                </a:extLst>
              </a:tr>
              <a:tr h="450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82472"/>
                  </a:ext>
                </a:extLst>
              </a:tr>
              <a:tr h="450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642154"/>
                  </a:ext>
                </a:extLst>
              </a:tr>
              <a:tr h="450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308439"/>
                  </a:ext>
                </a:extLst>
              </a:tr>
              <a:tr h="450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983782"/>
                  </a:ext>
                </a:extLst>
              </a:tr>
              <a:tr h="450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High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483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236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14400"/>
            <a:ext cx="9601196" cy="88899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b="1" kern="0" dirty="0">
                <a:latin typeface="Times New Roman" panose="02020603050405020304" pitchFamily="18" charset="0"/>
              </a:rPr>
              <a:t>Impact Analysis of Flood Risk Zones</a:t>
            </a:r>
            <a:br>
              <a:rPr lang="en-US" b="1" kern="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1574800"/>
            <a:ext cx="9436098" cy="45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32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This study was conducted to assess the effectiveness of remote sensing and GIS for Flood risk zones mapping. </a:t>
            </a:r>
          </a:p>
        </p:txBody>
      </p:sp>
    </p:spTree>
    <p:extLst>
      <p:ext uri="{BB962C8B-B14F-4D97-AF65-F5344CB8AC3E}">
        <p14:creationId xmlns:p14="http://schemas.microsoft.com/office/powerpoint/2010/main" val="20780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99532"/>
            <a:ext cx="9601196" cy="1303867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32000"/>
            <a:ext cx="9601196" cy="38438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Coastal zones pull factors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Rich natural resources that support subsistence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Logistical reasons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Recreational, socio-economic and cultural activities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Rapid population growth and urbanization in coastal areas in Africa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Increased Risk of dangerous and costly flooding in coastal regions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Climate Change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Urbanization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Land subsidence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 descr="C:\Users\debaenomah\AppData\Local\Microsoft\Windows\INetCache\Content.MSO\880C129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7" y="20320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debaenomah\AppData\Local\Microsoft\Windows\INetCache\Content.MSO\2D7EC994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7" y="464820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6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51931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/>
              <a:t>Introduction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54198"/>
            <a:ext cx="9601196" cy="42545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Uncontrolled urban growth settlement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Risk zonation policy developed to manage flood is bureaucratic and financially burdensome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Lack of adequate information due to limited technical skills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Lack of adequate resources (financial and material).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Flood prevention is of utmost important to coastal cities.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GIS has been successfully used to visualize the scale of flooding as well as to evaluate flood maps to generate flood damage assessment maps and flood risk maps</a:t>
            </a:r>
          </a:p>
        </p:txBody>
      </p:sp>
    </p:spTree>
    <p:extLst>
      <p:ext uri="{BB962C8B-B14F-4D97-AF65-F5344CB8AC3E}">
        <p14:creationId xmlns:p14="http://schemas.microsoft.com/office/powerpoint/2010/main" val="366324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492" y="651932"/>
            <a:ext cx="9601196" cy="99043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latin typeface="Times New Roman" panose="02020603050405020304" pitchFamily="18" charset="0"/>
              </a:rPr>
              <a:t>Study area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Location: Southwest Region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Elevation: 458m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Two seasons: Dry (Nov to march) and rainy (April to Oct)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Main  Rivers: Limbe River and </a:t>
            </a:r>
            <a:r>
              <a:rPr lang="en-US" dirty="0" err="1"/>
              <a:t>Ejengele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Average annual temperature: 26°C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Annual rainfall average is  2000 mm and peak average rainfall of 3000 mm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344" y="2285999"/>
            <a:ext cx="4931156" cy="358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6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52" y="436033"/>
            <a:ext cx="9601196" cy="96096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89200" y="1219200"/>
            <a:ext cx="72009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2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2" y="550333"/>
            <a:ext cx="9601196" cy="986368"/>
          </a:xfrm>
        </p:spPr>
        <p:txBody>
          <a:bodyPr/>
          <a:lstStyle/>
          <a:p>
            <a:r>
              <a:rPr lang="en-US" b="1" dirty="0"/>
              <a:t>Factors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600" y="1422401"/>
            <a:ext cx="8572500" cy="46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5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52" y="629798"/>
            <a:ext cx="9601196" cy="1338701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latin typeface="Times New Roman" panose="02020603050405020304" pitchFamily="18" charset="0"/>
              </a:rPr>
              <a:t>Factor interactions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7898765" y="9631680"/>
            <a:ext cx="685800" cy="0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headEnd w="sm" len="med"/>
            <a:tailEnd type="triangle" w="lg" len="lg"/>
          </a:ln>
          <a:effectLst/>
        </p:spPr>
      </p:cxn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200737"/>
              </p:ext>
            </p:extLst>
          </p:nvPr>
        </p:nvGraphicFramePr>
        <p:xfrm>
          <a:off x="2019300" y="1968498"/>
          <a:ext cx="9042401" cy="3822704"/>
        </p:xfrm>
        <a:graphic>
          <a:graphicData uri="http://schemas.openxmlformats.org/drawingml/2006/table">
            <a:tbl>
              <a:tblPr firstRow="1" firstCol="1" bandRow="1"/>
              <a:tblGrid>
                <a:gridCol w="1521988">
                  <a:extLst>
                    <a:ext uri="{9D8B030D-6E8A-4147-A177-3AD203B41FA5}">
                      <a16:colId xmlns:a16="http://schemas.microsoft.com/office/drawing/2014/main" val="330582322"/>
                    </a:ext>
                  </a:extLst>
                </a:gridCol>
                <a:gridCol w="1163874">
                  <a:extLst>
                    <a:ext uri="{9D8B030D-6E8A-4147-A177-3AD203B41FA5}">
                      <a16:colId xmlns:a16="http://schemas.microsoft.com/office/drawing/2014/main" val="4260722182"/>
                    </a:ext>
                  </a:extLst>
                </a:gridCol>
                <a:gridCol w="1074345">
                  <a:extLst>
                    <a:ext uri="{9D8B030D-6E8A-4147-A177-3AD203B41FA5}">
                      <a16:colId xmlns:a16="http://schemas.microsoft.com/office/drawing/2014/main" val="1682795760"/>
                    </a:ext>
                  </a:extLst>
                </a:gridCol>
                <a:gridCol w="1163874">
                  <a:extLst>
                    <a:ext uri="{9D8B030D-6E8A-4147-A177-3AD203B41FA5}">
                      <a16:colId xmlns:a16="http://schemas.microsoft.com/office/drawing/2014/main" val="4106335517"/>
                    </a:ext>
                  </a:extLst>
                </a:gridCol>
                <a:gridCol w="1074345">
                  <a:extLst>
                    <a:ext uri="{9D8B030D-6E8A-4147-A177-3AD203B41FA5}">
                      <a16:colId xmlns:a16="http://schemas.microsoft.com/office/drawing/2014/main" val="2542776658"/>
                    </a:ext>
                  </a:extLst>
                </a:gridCol>
                <a:gridCol w="1333977">
                  <a:extLst>
                    <a:ext uri="{9D8B030D-6E8A-4147-A177-3AD203B41FA5}">
                      <a16:colId xmlns:a16="http://schemas.microsoft.com/office/drawing/2014/main" val="354214389"/>
                    </a:ext>
                  </a:extLst>
                </a:gridCol>
                <a:gridCol w="1709998">
                  <a:extLst>
                    <a:ext uri="{9D8B030D-6E8A-4147-A177-3AD203B41FA5}">
                      <a16:colId xmlns:a16="http://schemas.microsoft.com/office/drawing/2014/main" val="1116386353"/>
                    </a:ext>
                  </a:extLst>
                </a:gridCol>
              </a:tblGrid>
              <a:tr h="895043"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Soil texture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LULC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Slope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Precipitation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Flow Accumulation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361436"/>
                  </a:ext>
                </a:extLst>
              </a:tr>
              <a:tr h="433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Soil Texture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961016"/>
                  </a:ext>
                </a:extLst>
              </a:tr>
              <a:tr h="433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LULC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89705"/>
                  </a:ext>
                </a:extLst>
              </a:tr>
              <a:tr h="433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Slope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832850"/>
                  </a:ext>
                </a:extLst>
              </a:tr>
              <a:tr h="433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45984"/>
                  </a:ext>
                </a:extLst>
              </a:tr>
              <a:tr h="433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Precipitation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518011"/>
                  </a:ext>
                </a:extLst>
              </a:tr>
              <a:tr h="7622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Flow Accumulation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Minor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effect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649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60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22" y="527368"/>
            <a:ext cx="9601196" cy="1338701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latin typeface="Times New Roman" panose="02020603050405020304" pitchFamily="18" charset="0"/>
              </a:rPr>
              <a:t>Factor Weights</a:t>
            </a:r>
            <a:endParaRPr lang="en-US" dirty="0"/>
          </a:p>
        </p:txBody>
      </p:sp>
      <p:pic>
        <p:nvPicPr>
          <p:cNvPr id="50" name="Content Placeholder 4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8687" y="5646804"/>
            <a:ext cx="2085975" cy="533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922962" y="2322069"/>
            <a:ext cx="5629275" cy="3408750"/>
            <a:chOff x="0" y="0"/>
            <a:chExt cx="5629275" cy="296227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286000" y="657225"/>
              <a:ext cx="1257300" cy="59055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9" name="Group 8"/>
            <p:cNvGrpSpPr/>
            <p:nvPr/>
          </p:nvGrpSpPr>
          <p:grpSpPr>
            <a:xfrm>
              <a:off x="0" y="0"/>
              <a:ext cx="5629275" cy="2962275"/>
              <a:chOff x="0" y="0"/>
              <a:chExt cx="5629275" cy="296227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543300" y="333375"/>
                <a:ext cx="1714500" cy="1485900"/>
                <a:chOff x="0" y="0"/>
                <a:chExt cx="1714500" cy="1485900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0" y="914400"/>
                  <a:ext cx="1714500" cy="5715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Times New Roman" panose="02020603050405020304" pitchFamily="18" charset="0"/>
                      <a:ea typeface="Yu Mincho"/>
                      <a:cs typeface="Times New Roman" panose="02020603050405020304" pitchFamily="18" charset="0"/>
                    </a:rPr>
                    <a:t>LULC </a:t>
                  </a:r>
                  <a:endParaRPr lang="en-US" sz="1100">
                    <a:effectLst/>
                    <a:latin typeface="Calibri" panose="020F0502020204030204" pitchFamily="34" charset="0"/>
                    <a:ea typeface="Yu Mincho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0" y="0"/>
                  <a:ext cx="1714500" cy="4572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Times New Roman" panose="02020603050405020304" pitchFamily="18" charset="0"/>
                      <a:ea typeface="Yu Mincho"/>
                      <a:cs typeface="Times New Roman" panose="02020603050405020304" pitchFamily="18" charset="0"/>
                    </a:rPr>
                    <a:t>Flow Accumulation </a:t>
                  </a:r>
                  <a:endParaRPr lang="en-US" sz="1100">
                    <a:effectLst/>
                    <a:latin typeface="Calibri" panose="020F0502020204030204" pitchFamily="34" charset="0"/>
                    <a:ea typeface="Yu Mincho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523875" y="457200"/>
                  <a:ext cx="0" cy="45720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dash"/>
                  <a:miter lim="800000"/>
                  <a:tailEnd type="triangle"/>
                </a:ln>
                <a:effectLst/>
              </p:spPr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0" y="0"/>
                <a:ext cx="5629275" cy="2962275"/>
                <a:chOff x="0" y="0"/>
                <a:chExt cx="5629275" cy="2962275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447675" y="1247775"/>
                  <a:ext cx="1838325" cy="5715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Times New Roman" panose="02020603050405020304" pitchFamily="18" charset="0"/>
                      <a:ea typeface="Yu Mincho"/>
                      <a:cs typeface="Times New Roman" panose="02020603050405020304" pitchFamily="18" charset="0"/>
                    </a:rPr>
                    <a:t>Slope</a:t>
                  </a:r>
                  <a:endParaRPr lang="en-US" sz="1100">
                    <a:effectLst/>
                    <a:latin typeface="Calibri" panose="020F0502020204030204" pitchFamily="34" charset="0"/>
                    <a:ea typeface="Yu Mincho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476250" y="2276475"/>
                  <a:ext cx="1790700" cy="445135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Times New Roman" panose="02020603050405020304" pitchFamily="18" charset="0"/>
                      <a:ea typeface="Yu Mincho"/>
                      <a:cs typeface="Times New Roman" panose="02020603050405020304" pitchFamily="18" charset="0"/>
                    </a:rPr>
                    <a:t>Precipitation</a:t>
                  </a:r>
                  <a:endParaRPr lang="en-US" sz="1100">
                    <a:effectLst/>
                    <a:latin typeface="Calibri" panose="020F0502020204030204" pitchFamily="34" charset="0"/>
                    <a:ea typeface="Yu Mincho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0" y="0"/>
                  <a:ext cx="5629275" cy="2962275"/>
                  <a:chOff x="0" y="0"/>
                  <a:chExt cx="5629275" cy="2962275"/>
                </a:xfrm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447675" y="333375"/>
                    <a:ext cx="1838325" cy="4572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rPr>
                      <a:t>Elevation</a:t>
                    </a:r>
                    <a:endParaRPr lang="en-US" sz="1100">
                      <a:effectLst/>
                      <a:latin typeface="Calibri" panose="020F0502020204030204" pitchFamily="34" charset="0"/>
                      <a:ea typeface="Yu Mincho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3543300" y="2276475"/>
                    <a:ext cx="1714500" cy="44513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Yu Mincho"/>
                        <a:cs typeface="Times New Roman" panose="02020603050405020304" pitchFamily="18" charset="0"/>
                      </a:rPr>
                      <a:t>Soil texture </a:t>
                    </a:r>
                    <a:endParaRPr lang="en-US" sz="1100">
                      <a:effectLst/>
                      <a:latin typeface="Calibri" panose="020F0502020204030204" pitchFamily="34" charset="0"/>
                      <a:ea typeface="Yu Mincho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0" y="552450"/>
                    <a:ext cx="475488" cy="1990725"/>
                    <a:chOff x="0" y="0"/>
                    <a:chExt cx="475488" cy="1990725"/>
                  </a:xfrm>
                </p:grpSpPr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 flipH="1">
                      <a:off x="0" y="0"/>
                      <a:ext cx="447675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grpSp>
                  <p:nvGrpSpPr>
                    <p:cNvPr id="43" name="Group 42"/>
                    <p:cNvGrpSpPr/>
                    <p:nvPr/>
                  </p:nvGrpSpPr>
                  <p:grpSpPr>
                    <a:xfrm>
                      <a:off x="0" y="0"/>
                      <a:ext cx="475488" cy="1990725"/>
                      <a:chOff x="0" y="0"/>
                      <a:chExt cx="475488" cy="1990725"/>
                    </a:xfrm>
                  </p:grpSpPr>
                  <p:cxnSp>
                    <p:nvCxnSpPr>
                      <p:cNvPr id="44" name="Straight Connector 43"/>
                      <p:cNvCxnSpPr/>
                      <p:nvPr/>
                    </p:nvCxnSpPr>
                    <p:spPr>
                      <a:xfrm>
                        <a:off x="0" y="0"/>
                        <a:ext cx="0" cy="1990725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45" name="Straight Arrow Connector 44"/>
                      <p:cNvCxnSpPr/>
                      <p:nvPr/>
                    </p:nvCxnSpPr>
                    <p:spPr>
                      <a:xfrm flipV="1">
                        <a:off x="0" y="1981200"/>
                        <a:ext cx="475488" cy="0"/>
                      </a:xfrm>
                      <a:prstGeom prst="straightConnector1">
                        <a:avLst/>
                      </a:prstGeom>
                      <a:noFill/>
                      <a:ln w="63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</p:grpSp>
              </p:grp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5200650" y="552450"/>
                    <a:ext cx="285750" cy="1957705"/>
                    <a:chOff x="0" y="0"/>
                    <a:chExt cx="285750" cy="1957705"/>
                  </a:xfrm>
                </p:grpSpPr>
                <p:cxnSp>
                  <p:nvCxnSpPr>
                    <p:cNvPr id="39" name="Straight Arrow Connector 38"/>
                    <p:cNvCxnSpPr/>
                    <p:nvPr/>
                  </p:nvCxnSpPr>
                  <p:spPr>
                    <a:xfrm flipH="1" flipV="1">
                      <a:off x="0" y="0"/>
                      <a:ext cx="283464" cy="0"/>
                    </a:xfrm>
                    <a:prstGeom prst="straightConnector1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 flipH="1">
                      <a:off x="285750" y="0"/>
                      <a:ext cx="0" cy="1957705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>
                      <a:off x="47625" y="1952625"/>
                      <a:ext cx="238125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cxnSp>
                <p:nvCxnSpPr>
                  <p:cNvPr id="20" name="Straight Arrow Connector 19"/>
                  <p:cNvCxnSpPr/>
                  <p:nvPr/>
                </p:nvCxnSpPr>
                <p:spPr>
                  <a:xfrm>
                    <a:off x="2276475" y="2562225"/>
                    <a:ext cx="1280160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1" name="Straight Arrow Connector 20"/>
                  <p:cNvCxnSpPr/>
                  <p:nvPr/>
                </p:nvCxnSpPr>
                <p:spPr>
                  <a:xfrm flipV="1">
                    <a:off x="2266950" y="1819275"/>
                    <a:ext cx="1276350" cy="47625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2" name="Straight Arrow Connector 21"/>
                  <p:cNvCxnSpPr/>
                  <p:nvPr/>
                </p:nvCxnSpPr>
                <p:spPr>
                  <a:xfrm>
                    <a:off x="2286000" y="1819275"/>
                    <a:ext cx="1257300" cy="61214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2171700" y="219075"/>
                    <a:ext cx="3457575" cy="2390775"/>
                    <a:chOff x="0" y="0"/>
                    <a:chExt cx="3457575" cy="2390775"/>
                  </a:xfrm>
                </p:grpSpPr>
                <p:cxnSp>
                  <p:nvCxnSpPr>
                    <p:cNvPr id="35" name="Straight Arrow Connector 34"/>
                    <p:cNvCxnSpPr/>
                    <p:nvPr/>
                  </p:nvCxnSpPr>
                  <p:spPr>
                    <a:xfrm flipH="1">
                      <a:off x="3067050" y="2390775"/>
                      <a:ext cx="365760" cy="0"/>
                    </a:xfrm>
                    <a:prstGeom prst="straightConnector1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 flipV="1">
                      <a:off x="0" y="0"/>
                      <a:ext cx="3457575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>
                      <a:off x="0" y="0"/>
                      <a:ext cx="0" cy="11430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 flipV="1">
                      <a:off x="3429000" y="0"/>
                      <a:ext cx="28575" cy="238125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cxnSp>
                <p:nvCxnSpPr>
                  <p:cNvPr id="24" name="Straight Arrow Connector 23"/>
                  <p:cNvCxnSpPr/>
                  <p:nvPr/>
                </p:nvCxnSpPr>
                <p:spPr>
                  <a:xfrm flipH="1" flipV="1">
                    <a:off x="2266950" y="1562100"/>
                    <a:ext cx="1261872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dash"/>
                    <a:miter lim="800000"/>
                    <a:tailEnd type="triangle"/>
                  </a:ln>
                  <a:effectLst/>
                </p:spPr>
              </p:cxnSp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1600200" y="1476375"/>
                    <a:ext cx="3774440" cy="1485900"/>
                    <a:chOff x="0" y="0"/>
                    <a:chExt cx="3774440" cy="1485900"/>
                  </a:xfrm>
                </p:grpSpPr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>
                      <a:off x="3657600" y="0"/>
                      <a:ext cx="114300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 flipH="1">
                      <a:off x="3771900" y="0"/>
                      <a:ext cx="0" cy="148590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flipH="1">
                      <a:off x="0" y="1485900"/>
                      <a:ext cx="3774440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4" name="Straight Arrow Connector 33"/>
                    <p:cNvCxnSpPr/>
                    <p:nvPr/>
                  </p:nvCxnSpPr>
                  <p:spPr>
                    <a:xfrm flipV="1">
                      <a:off x="0" y="1247428"/>
                      <a:ext cx="0" cy="238472"/>
                    </a:xfrm>
                    <a:prstGeom prst="straightConnector1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</p:grp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228600" y="0"/>
                    <a:ext cx="4124325" cy="2362200"/>
                    <a:chOff x="0" y="0"/>
                    <a:chExt cx="4124325" cy="2362200"/>
                  </a:xfrm>
                </p:grpSpPr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>
                      <a:off x="0" y="0"/>
                      <a:ext cx="0" cy="236220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 flipH="1">
                      <a:off x="0" y="0"/>
                      <a:ext cx="4124325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0" y="2362200"/>
                      <a:ext cx="247650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" name="Straight Arrow Connector 29"/>
                    <p:cNvCxnSpPr/>
                    <p:nvPr/>
                  </p:nvCxnSpPr>
                  <p:spPr>
                    <a:xfrm flipH="1">
                      <a:off x="4124325" y="0"/>
                      <a:ext cx="0" cy="338328"/>
                    </a:xfrm>
                    <a:prstGeom prst="straightConnector1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</p:grpSp>
            </p:grpSp>
          </p:grpSp>
        </p:grpSp>
        <p:cxnSp>
          <p:nvCxnSpPr>
            <p:cNvPr id="10" name="Straight Arrow Connector 9"/>
            <p:cNvCxnSpPr/>
            <p:nvPr/>
          </p:nvCxnSpPr>
          <p:spPr>
            <a:xfrm flipV="1">
              <a:off x="2295525" y="657225"/>
              <a:ext cx="1257300" cy="67627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cxnSp>
        <p:nvCxnSpPr>
          <p:cNvPr id="49" name="Straight Arrow Connector 48"/>
          <p:cNvCxnSpPr/>
          <p:nvPr/>
        </p:nvCxnSpPr>
        <p:spPr>
          <a:xfrm flipV="1">
            <a:off x="7898765" y="9631680"/>
            <a:ext cx="685800" cy="0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headEnd w="sm" len="med"/>
            <a:tailEnd type="triangle" w="lg" len="lg"/>
          </a:ln>
          <a:effectLst/>
        </p:spPr>
      </p:cxn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7598438"/>
              </p:ext>
            </p:extLst>
          </p:nvPr>
        </p:nvGraphicFramePr>
        <p:xfrm>
          <a:off x="768350" y="2110391"/>
          <a:ext cx="5583237" cy="3376106"/>
        </p:xfrm>
        <a:graphic>
          <a:graphicData uri="http://schemas.openxmlformats.org/drawingml/2006/table">
            <a:tbl>
              <a:tblPr firstRow="1" firstCol="1" bandRow="1"/>
              <a:tblGrid>
                <a:gridCol w="1647549">
                  <a:extLst>
                    <a:ext uri="{9D8B030D-6E8A-4147-A177-3AD203B41FA5}">
                      <a16:colId xmlns:a16="http://schemas.microsoft.com/office/drawing/2014/main" val="875775943"/>
                    </a:ext>
                  </a:extLst>
                </a:gridCol>
                <a:gridCol w="1868695">
                  <a:extLst>
                    <a:ext uri="{9D8B030D-6E8A-4147-A177-3AD203B41FA5}">
                      <a16:colId xmlns:a16="http://schemas.microsoft.com/office/drawing/2014/main" val="758754255"/>
                    </a:ext>
                  </a:extLst>
                </a:gridCol>
                <a:gridCol w="1075515">
                  <a:extLst>
                    <a:ext uri="{9D8B030D-6E8A-4147-A177-3AD203B41FA5}">
                      <a16:colId xmlns:a16="http://schemas.microsoft.com/office/drawing/2014/main" val="515366268"/>
                    </a:ext>
                  </a:extLst>
                </a:gridCol>
                <a:gridCol w="991478">
                  <a:extLst>
                    <a:ext uri="{9D8B030D-6E8A-4147-A177-3AD203B41FA5}">
                      <a16:colId xmlns:a16="http://schemas.microsoft.com/office/drawing/2014/main" val="3994060720"/>
                    </a:ext>
                  </a:extLst>
                </a:gridCol>
              </a:tblGrid>
              <a:tr h="330122">
                <a:tc>
                  <a:txBody>
                    <a:bodyPr/>
                    <a:lstStyle/>
                    <a:p>
                      <a:pPr algn="l"/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Interaction Btw Factors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Rates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Product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299959"/>
                  </a:ext>
                </a:extLst>
              </a:tr>
              <a:tr h="5076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Soil Texture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2 major + 0 minor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(2*1)+(0*0.5)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552464"/>
                  </a:ext>
                </a:extLst>
              </a:tr>
              <a:tr h="5076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LULC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2 major + 1 minor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(2*1)+(1*0.5)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2.5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004740"/>
                  </a:ext>
                </a:extLst>
              </a:tr>
              <a:tr h="5076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Slope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2 major + 1 minor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(2*1)+(1*0.5)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2.5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675159"/>
                  </a:ext>
                </a:extLst>
              </a:tr>
              <a:tr h="5076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Elevation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4 major + 0 minor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(4*1)+(0*0.5)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367596"/>
                  </a:ext>
                </a:extLst>
              </a:tr>
              <a:tr h="5076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Precipitation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2 major + 1 minor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(2*1)+(1*0.5)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2.5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296693"/>
                  </a:ext>
                </a:extLst>
              </a:tr>
              <a:tr h="5076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Flow Accumulation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1 major + 1  minor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(1*1)+(1*0.5)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6950" algn="l"/>
                        </a:tabLs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Yu Mincho"/>
                          <a:cs typeface="Times New Roman" panose="02020603050405020304" pitchFamily="18" charset="0"/>
                        </a:rPr>
                        <a:t>1.5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7276" marR="672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033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38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2" y="550333"/>
            <a:ext cx="9601196" cy="694268"/>
          </a:xfrm>
        </p:spPr>
        <p:txBody>
          <a:bodyPr>
            <a:normAutofit fontScale="90000"/>
          </a:bodyPr>
          <a:lstStyle/>
          <a:p>
            <a:r>
              <a:rPr lang="en-US" dirty="0"/>
              <a:t>Factor Weight Cont’d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62" y="1978024"/>
            <a:ext cx="9828276" cy="357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02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1606</TotalTime>
  <Words>465</Words>
  <Application>Microsoft Office PowerPoint</Application>
  <PresentationFormat>Widescreen</PresentationFormat>
  <Paragraphs>158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Wingdings</vt:lpstr>
      <vt:lpstr>Organic</vt:lpstr>
      <vt:lpstr>     Flood risk assessment in Limbe (Cameroon) using a GIS weighed sum method </vt:lpstr>
      <vt:lpstr>Introduction</vt:lpstr>
      <vt:lpstr>Introduction Cont’d</vt:lpstr>
      <vt:lpstr>Study area</vt:lpstr>
      <vt:lpstr>Methodology</vt:lpstr>
      <vt:lpstr>Factors </vt:lpstr>
      <vt:lpstr>Factor interactions</vt:lpstr>
      <vt:lpstr>Factor Weights</vt:lpstr>
      <vt:lpstr>Factor Weight Cont’d</vt:lpstr>
      <vt:lpstr> Statistical analysis of Flood risk zones </vt:lpstr>
      <vt:lpstr> Flood Risk zones and Landuse  </vt:lpstr>
      <vt:lpstr>Impact Analysis of Flood Risk Zones </vt:lpstr>
      <vt:lpstr>Conclusion</vt:lpstr>
    </vt:vector>
  </TitlesOfParts>
  <Company>University of South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Flood risk assessment in Limbe (Cameroon) using a GIS weighed sum method </dc:title>
  <dc:creator>Lucy Leonel</dc:creator>
  <cp:lastModifiedBy>Lucy Leonel</cp:lastModifiedBy>
  <cp:revision>15</cp:revision>
  <dcterms:created xsi:type="dcterms:W3CDTF">2022-02-07T01:33:33Z</dcterms:created>
  <dcterms:modified xsi:type="dcterms:W3CDTF">2022-02-28T19:16:27Z</dcterms:modified>
</cp:coreProperties>
</file>