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Lst>
  <p:notesMasterIdLst>
    <p:notesMasterId r:id="rId22"/>
  </p:notesMasterIdLst>
  <p:handoutMasterIdLst>
    <p:handoutMasterId r:id="rId23"/>
  </p:handoutMasterIdLst>
  <p:sldIdLst>
    <p:sldId id="296" r:id="rId2"/>
    <p:sldId id="298" r:id="rId3"/>
    <p:sldId id="993" r:id="rId4"/>
    <p:sldId id="307" r:id="rId5"/>
    <p:sldId id="994" r:id="rId6"/>
    <p:sldId id="943" r:id="rId7"/>
    <p:sldId id="940" r:id="rId8"/>
    <p:sldId id="263" r:id="rId9"/>
    <p:sldId id="264" r:id="rId10"/>
    <p:sldId id="262" r:id="rId11"/>
    <p:sldId id="472" r:id="rId12"/>
    <p:sldId id="475" r:id="rId13"/>
    <p:sldId id="473" r:id="rId14"/>
    <p:sldId id="939" r:id="rId15"/>
    <p:sldId id="259" r:id="rId16"/>
    <p:sldId id="942" r:id="rId17"/>
    <p:sldId id="260" r:id="rId18"/>
    <p:sldId id="258" r:id="rId19"/>
    <p:sldId id="941" r:id="rId20"/>
    <p:sldId id="938" r:id="rId21"/>
  </p:sldIdLst>
  <p:sldSz cx="9144000" cy="6858000" type="screen4x3"/>
  <p:notesSz cx="6950075" cy="9236075"/>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032">
          <p15:clr>
            <a:srgbClr val="A4A3A4"/>
          </p15:clr>
        </p15:guide>
        <p15:guide id="2" pos="288">
          <p15:clr>
            <a:srgbClr val="A4A3A4"/>
          </p15:clr>
        </p15:guide>
        <p15:guide id="3" pos="547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on, Thomas (Contractor)" initials="AT(" lastIdx="2" clrIdx="0">
    <p:extLst>
      <p:ext uri="{19B8F6BF-5375-455C-9EA6-DF929625EA0E}">
        <p15:presenceInfo xmlns:p15="http://schemas.microsoft.com/office/powerpoint/2012/main" userId="S::tadamson@contractor.usgs.gov::49d74d14-2040-47df-a01e-0e449e47f894" providerId="AD"/>
      </p:ext>
    </p:extLst>
  </p:cmAuthor>
  <p:cmAuthor id="2" name="Costello, Catherine" initials="CC" lastIdx="7" clrIdx="1">
    <p:extLst>
      <p:ext uri="{19B8F6BF-5375-455C-9EA6-DF929625EA0E}">
        <p15:presenceInfo xmlns:p15="http://schemas.microsoft.com/office/powerpoint/2012/main" userId="S::ccostello@usgs.gov::c8cb33e9-fa6f-46cb-95ae-944d6c7190dc" providerId="AD"/>
      </p:ext>
    </p:extLst>
  </p:cmAuthor>
  <p:cmAuthor id="3" name="Danielson, Patrick (Contractor)" initials="DP(" lastIdx="4" clrIdx="2">
    <p:extLst>
      <p:ext uri="{19B8F6BF-5375-455C-9EA6-DF929625EA0E}">
        <p15:presenceInfo xmlns:p15="http://schemas.microsoft.com/office/powerpoint/2012/main" userId="S::pdanielson@contractor.usgs.gov::cbe6b8c0-1f26-47f2-bbad-36b0bf4d15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385" autoAdjust="0"/>
  </p:normalViewPr>
  <p:slideViewPr>
    <p:cSldViewPr>
      <p:cViewPr varScale="1">
        <p:scale>
          <a:sx n="90" d="100"/>
          <a:sy n="90" d="100"/>
        </p:scale>
        <p:origin x="1062" y="96"/>
      </p:cViewPr>
      <p:guideLst>
        <p:guide orient="horz" pos="4032"/>
        <p:guide pos="288"/>
        <p:guide pos="5472"/>
      </p:guideLst>
    </p:cSldViewPr>
  </p:slideViewPr>
  <p:outlineViewPr>
    <p:cViewPr>
      <p:scale>
        <a:sx n="33" d="100"/>
        <a:sy n="33" d="100"/>
      </p:scale>
      <p:origin x="0" y="-528"/>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6" d="100"/>
          <a:sy n="86"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39462F3-21B4-0142-96F6-48219B9FDED3}"/>
              </a:ext>
            </a:extLst>
          </p:cNvPr>
          <p:cNvSpPr>
            <a:spLocks noGrp="1" noChangeArrowheads="1"/>
          </p:cNvSpPr>
          <p:nvPr>
            <p:ph type="body" sz="quarter" idx="3"/>
          </p:nvPr>
        </p:nvSpPr>
        <p:spPr bwMode="auto">
          <a:xfrm>
            <a:off x="925513" y="4387850"/>
            <a:ext cx="509905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46" tIns="45068" rIns="91746" bIns="4506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1" name="Rectangle 3">
            <a:extLst>
              <a:ext uri="{FF2B5EF4-FFF2-40B4-BE49-F238E27FC236}">
                <a16:creationId xmlns:a16="http://schemas.microsoft.com/office/drawing/2014/main" id="{3BB633D7-931A-AC49-8D5D-4D6AC142F375}"/>
              </a:ext>
            </a:extLst>
          </p:cNvPr>
          <p:cNvSpPr>
            <a:spLocks noGrp="1" noRot="1" noChangeAspect="1" noChangeArrowheads="1" noTextEdit="1"/>
          </p:cNvSpPr>
          <p:nvPr>
            <p:ph type="sldImg" idx="2"/>
          </p:nvPr>
        </p:nvSpPr>
        <p:spPr bwMode="auto">
          <a:xfrm>
            <a:off x="1166813" y="692150"/>
            <a:ext cx="4618037" cy="3463925"/>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5581485D-41DE-704D-A469-B0B945304C62}"/>
              </a:ext>
            </a:extLst>
          </p:cNvPr>
          <p:cNvSpPr>
            <a:spLocks noGrp="1" noRot="1" noChangeAspect="1" noChangeArrowheads="1"/>
          </p:cNvSpPr>
          <p:nvPr>
            <p:ph type="sldImg"/>
          </p:nvPr>
        </p:nvSpPr>
        <p:spPr bwMode="auto">
          <a:xfrm>
            <a:off x="1166813" y="692150"/>
            <a:ext cx="4618037" cy="3463925"/>
          </a:xfrm>
          <a:prstGeom prst="rect">
            <a:avLst/>
          </a:prstGeom>
          <a:solidFill>
            <a:srgbClr val="FFFFFF"/>
          </a:solidFill>
          <a:ln>
            <a:solidFill>
              <a:srgbClr val="000000"/>
            </a:solidFill>
            <a:miter lim="800000"/>
            <a:headEnd/>
            <a:tailEnd/>
          </a:ln>
        </p:spPr>
      </p:sp>
      <p:sp>
        <p:nvSpPr>
          <p:cNvPr id="70659" name="Rectangle 3">
            <a:extLst>
              <a:ext uri="{FF2B5EF4-FFF2-40B4-BE49-F238E27FC236}">
                <a16:creationId xmlns:a16="http://schemas.microsoft.com/office/drawing/2014/main" id="{F424FF74-DFEA-0A43-83F6-4D450D133DD7}"/>
              </a:ext>
            </a:extLst>
          </p:cNvPr>
          <p:cNvSpPr>
            <a:spLocks noGrp="1" noChangeArrowheads="1"/>
          </p:cNvSpPr>
          <p:nvPr>
            <p:ph type="body" idx="1"/>
          </p:nvPr>
        </p:nvSpPr>
        <p:spPr bwMode="auto">
          <a:xfrm>
            <a:off x="925513" y="4387850"/>
            <a:ext cx="5099050" cy="4156075"/>
          </a:xfrm>
          <a:prstGeom prst="rect">
            <a:avLst/>
          </a:prstGeom>
          <a:solidFill>
            <a:srgbClr val="FFFFFF"/>
          </a:solidFill>
          <a:ln>
            <a:solidFill>
              <a:srgbClr val="000000"/>
            </a:solidFill>
            <a:miter lim="800000"/>
            <a:headEnd/>
            <a:tailEnd/>
          </a:ln>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AI classified this particular patch as shrub and grass and See5 classified this path as Ag.  AI classified this patch correctly based on the Landsat and Google Earth image</a:t>
            </a:r>
          </a:p>
          <a:p>
            <a:endParaRPr lang="en-US" dirty="0"/>
          </a:p>
        </p:txBody>
      </p:sp>
    </p:spTree>
    <p:extLst>
      <p:ext uri="{BB962C8B-B14F-4D97-AF65-F5344CB8AC3E}">
        <p14:creationId xmlns:p14="http://schemas.microsoft.com/office/powerpoint/2010/main" val="4021385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AI classified this particular patch as conifer forest and See5 classified this path as woody wetland.  AI classified this patch correctly based on the Landsat and Google Earth image</a:t>
            </a:r>
          </a:p>
        </p:txBody>
      </p:sp>
    </p:spTree>
    <p:extLst>
      <p:ext uri="{BB962C8B-B14F-4D97-AF65-F5344CB8AC3E}">
        <p14:creationId xmlns:p14="http://schemas.microsoft.com/office/powerpoint/2010/main" val="2385918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AI classified this particular patch as agriculture and See5 was all over the place wasn’t sure to call this.  AI classified this patch correctly based on the Landsat and Google Earth image</a:t>
            </a:r>
          </a:p>
          <a:p>
            <a:endParaRPr lang="en-US" dirty="0"/>
          </a:p>
        </p:txBody>
      </p:sp>
    </p:spTree>
    <p:extLst>
      <p:ext uri="{BB962C8B-B14F-4D97-AF65-F5344CB8AC3E}">
        <p14:creationId xmlns:p14="http://schemas.microsoft.com/office/powerpoint/2010/main" val="3972078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AI classified this particular patch as agriculture and See5 classified this patch as </a:t>
            </a:r>
            <a:r>
              <a:rPr lang="en-US" dirty="0" err="1"/>
              <a:t>haypasture</a:t>
            </a:r>
            <a:r>
              <a:rPr lang="en-US" dirty="0"/>
              <a:t> and some ag.  AI classified this patch more correctly</a:t>
            </a:r>
          </a:p>
        </p:txBody>
      </p:sp>
    </p:spTree>
    <p:extLst>
      <p:ext uri="{BB962C8B-B14F-4D97-AF65-F5344CB8AC3E}">
        <p14:creationId xmlns:p14="http://schemas.microsoft.com/office/powerpoint/2010/main" val="321977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Kory</a:t>
            </a:r>
          </a:p>
        </p:txBody>
      </p:sp>
    </p:spTree>
    <p:extLst>
      <p:ext uri="{BB962C8B-B14F-4D97-AF65-F5344CB8AC3E}">
        <p14:creationId xmlns:p14="http://schemas.microsoft.com/office/powerpoint/2010/main" val="2234282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Kory</a:t>
            </a:r>
          </a:p>
        </p:txBody>
      </p:sp>
    </p:spTree>
    <p:extLst>
      <p:ext uri="{BB962C8B-B14F-4D97-AF65-F5344CB8AC3E}">
        <p14:creationId xmlns:p14="http://schemas.microsoft.com/office/powerpoint/2010/main" val="4124488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Kory</a:t>
            </a:r>
          </a:p>
        </p:txBody>
      </p:sp>
    </p:spTree>
    <p:extLst>
      <p:ext uri="{BB962C8B-B14F-4D97-AF65-F5344CB8AC3E}">
        <p14:creationId xmlns:p14="http://schemas.microsoft.com/office/powerpoint/2010/main" val="508446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1 bullet- Adding more training data both temporally and spatially could improve our classification by using surrounding pixels instead of just pixel drilling.</a:t>
            </a:r>
          </a:p>
          <a:p>
            <a:r>
              <a:rPr lang="en-US" sz="2000" dirty="0"/>
              <a:t>2</a:t>
            </a:r>
            <a:r>
              <a:rPr lang="en-US" sz="2000" baseline="30000" dirty="0"/>
              <a:t>nd</a:t>
            </a:r>
            <a:r>
              <a:rPr lang="en-US" sz="2000" dirty="0"/>
              <a:t> bullet – We want to generate one model covering CONUS and we can use that model to generate predictions.  Advantage this could potentially save time because we only have to generate the AI model once and areas that lack training data could potentially help classify those areas correctly</a:t>
            </a:r>
          </a:p>
          <a:p>
            <a:r>
              <a:rPr lang="en-US" sz="2000" dirty="0"/>
              <a:t>3</a:t>
            </a:r>
            <a:r>
              <a:rPr lang="en-US" sz="2000" baseline="30000" dirty="0"/>
              <a:t>rd</a:t>
            </a:r>
            <a:r>
              <a:rPr lang="en-US" sz="2000" dirty="0"/>
              <a:t> bullet –Try other deep learning techniques to see if that can give us better results like Convolutional Neural Networks (CNN) where you can zoom in and out look at the surrounding pixels.</a:t>
            </a:r>
          </a:p>
        </p:txBody>
      </p:sp>
    </p:spTree>
    <p:extLst>
      <p:ext uri="{BB962C8B-B14F-4D97-AF65-F5344CB8AC3E}">
        <p14:creationId xmlns:p14="http://schemas.microsoft.com/office/powerpoint/2010/main" val="3204721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55637"/>
            <a:ext cx="4618037" cy="3463925"/>
          </a:xfrm>
        </p:spPr>
      </p:sp>
      <p:sp>
        <p:nvSpPr>
          <p:cNvPr id="3" name="Notes Placeholder 2"/>
          <p:cNvSpPr>
            <a:spLocks noGrp="1"/>
          </p:cNvSpPr>
          <p:nvPr>
            <p:ph type="body" idx="1"/>
          </p:nvPr>
        </p:nvSpPr>
        <p:spPr/>
        <p:txBody>
          <a:bodyPr/>
          <a:lstStyle/>
          <a:p>
            <a:r>
              <a:rPr lang="en-US" sz="1400" dirty="0"/>
              <a:t>1</a:t>
            </a:r>
            <a:r>
              <a:rPr lang="en-US" sz="1400" baseline="30000" dirty="0"/>
              <a:t>st</a:t>
            </a:r>
            <a:r>
              <a:rPr lang="en-US" sz="1400" dirty="0"/>
              <a:t> bullet: with our tests AI has less noise then SEE5 patches are more spatially coherent</a:t>
            </a:r>
          </a:p>
          <a:p>
            <a:endParaRPr lang="en-US" sz="1400" dirty="0"/>
          </a:p>
          <a:p>
            <a:r>
              <a:rPr lang="en-US" sz="1400" dirty="0"/>
              <a:t>2</a:t>
            </a:r>
            <a:r>
              <a:rPr lang="en-US" sz="1400" baseline="30000" dirty="0"/>
              <a:t>nd</a:t>
            </a:r>
            <a:r>
              <a:rPr lang="en-US" sz="1400" dirty="0"/>
              <a:t> Have a good training data is very important but one thing we notice with AI is even in areas that have poor training AI was able to predict the correct label</a:t>
            </a:r>
          </a:p>
          <a:p>
            <a:endParaRPr lang="en-US" sz="1400" dirty="0"/>
          </a:p>
          <a:p>
            <a:r>
              <a:rPr lang="en-US" sz="1400" dirty="0"/>
              <a:t>3</a:t>
            </a:r>
            <a:r>
              <a:rPr lang="en-US" sz="1400" baseline="30000" dirty="0"/>
              <a:t>rd</a:t>
            </a:r>
            <a:r>
              <a:rPr lang="en-US" sz="1400" dirty="0"/>
              <a:t> Use wider and deeper models give us better predictions but use more resources</a:t>
            </a:r>
          </a:p>
        </p:txBody>
      </p:sp>
    </p:spTree>
    <p:extLst>
      <p:ext uri="{BB962C8B-B14F-4D97-AF65-F5344CB8AC3E}">
        <p14:creationId xmlns:p14="http://schemas.microsoft.com/office/powerpoint/2010/main" val="2881400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989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A100032-858D-AE4F-83C2-50B3ADB908AD}"/>
              </a:ext>
            </a:extLst>
          </p:cNvPr>
          <p:cNvSpPr>
            <a:spLocks noGrp="1" noRot="1" noChangeAspect="1" noChangeArrowheads="1"/>
          </p:cNvSpPr>
          <p:nvPr>
            <p:ph type="sldImg"/>
          </p:nvPr>
        </p:nvSpPr>
        <p:spPr bwMode="auto">
          <a:xfrm>
            <a:off x="1166813" y="692150"/>
            <a:ext cx="4618037" cy="3463925"/>
          </a:xfrm>
          <a:prstGeom prst="rect">
            <a:avLst/>
          </a:prstGeom>
          <a:solidFill>
            <a:srgbClr val="FFFFFF"/>
          </a:solidFill>
          <a:ln>
            <a:solidFill>
              <a:srgbClr val="000000"/>
            </a:solidFill>
            <a:miter lim="800000"/>
            <a:headEnd/>
            <a:tailEnd/>
          </a:ln>
        </p:spPr>
      </p:sp>
      <p:sp>
        <p:nvSpPr>
          <p:cNvPr id="72707" name="Rectangle 3">
            <a:extLst>
              <a:ext uri="{FF2B5EF4-FFF2-40B4-BE49-F238E27FC236}">
                <a16:creationId xmlns:a16="http://schemas.microsoft.com/office/drawing/2014/main" id="{1AD7FFB3-B71E-9848-A1C1-BE91D945C3C5}"/>
              </a:ext>
            </a:extLst>
          </p:cNvPr>
          <p:cNvSpPr>
            <a:spLocks noGrp="1" noChangeArrowheads="1"/>
          </p:cNvSpPr>
          <p:nvPr>
            <p:ph type="body" idx="1"/>
          </p:nvPr>
        </p:nvSpPr>
        <p:spPr bwMode="auto">
          <a:xfrm>
            <a:off x="925513" y="4387850"/>
            <a:ext cx="5099050" cy="4156075"/>
          </a:xfrm>
          <a:prstGeom prst="rect">
            <a:avLst/>
          </a:prstGeom>
          <a:solidFill>
            <a:srgbClr val="FFFFFF"/>
          </a:solidFill>
          <a:ln>
            <a:solidFill>
              <a:srgbClr val="000000"/>
            </a:solidFill>
            <a:miter lim="800000"/>
            <a:headEnd/>
            <a:tailEnd/>
          </a:ln>
        </p:spPr>
        <p:txBody>
          <a:bodyPr/>
          <a:lstStyle/>
          <a:p>
            <a:endParaRPr lang="en-US" altLang="en-US" dirty="0"/>
          </a:p>
        </p:txBody>
      </p:sp>
    </p:spTree>
    <p:extLst>
      <p:ext uri="{BB962C8B-B14F-4D97-AF65-F5344CB8AC3E}">
        <p14:creationId xmlns:p14="http://schemas.microsoft.com/office/powerpoint/2010/main" val="340387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81100" y="698500"/>
            <a:ext cx="4648200" cy="3486150"/>
          </a:xfrm>
          <a:ln/>
        </p:spPr>
      </p:sp>
      <p:sp>
        <p:nvSpPr>
          <p:cNvPr id="79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itchFamily="18" charset="0"/>
              <a:ea typeface="ＭＳ Ｐゴシック"/>
              <a:cs typeface="ＭＳ Ｐゴシック"/>
            </a:endParaRPr>
          </a:p>
        </p:txBody>
      </p:sp>
      <p:sp>
        <p:nvSpPr>
          <p:cNvPr id="79876" name="Slide Number Placeholder 3"/>
          <p:cNvSpPr>
            <a:spLocks noGrp="1"/>
          </p:cNvSpPr>
          <p:nvPr>
            <p:ph type="sldNum" sz="quarter" idx="429496729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23" tIns="45862" rIns="91723" bIns="45862"/>
          <a:lstStyle>
            <a:lvl1pPr>
              <a:defRPr sz="4000">
                <a:solidFill>
                  <a:schemeClr val="tx1"/>
                </a:solidFill>
                <a:latin typeface="Arial" pitchFamily="34" charset="0"/>
                <a:ea typeface="ＭＳ Ｐゴシック"/>
                <a:cs typeface="ＭＳ Ｐゴシック"/>
              </a:defRPr>
            </a:lvl1pPr>
            <a:lvl2pPr marL="742950" indent="-285750">
              <a:defRPr sz="4000">
                <a:solidFill>
                  <a:schemeClr val="tx1"/>
                </a:solidFill>
                <a:latin typeface="Arial" pitchFamily="34" charset="0"/>
                <a:ea typeface="ＭＳ Ｐゴシック"/>
                <a:cs typeface="ＭＳ Ｐゴシック"/>
              </a:defRPr>
            </a:lvl2pPr>
            <a:lvl3pPr marL="1143000" indent="-228600">
              <a:defRPr sz="4000">
                <a:solidFill>
                  <a:schemeClr val="tx1"/>
                </a:solidFill>
                <a:latin typeface="Arial" pitchFamily="34" charset="0"/>
                <a:ea typeface="ＭＳ Ｐゴシック"/>
                <a:cs typeface="ＭＳ Ｐゴシック"/>
              </a:defRPr>
            </a:lvl3pPr>
            <a:lvl4pPr marL="1600200" indent="-228600">
              <a:defRPr sz="4000">
                <a:solidFill>
                  <a:schemeClr val="tx1"/>
                </a:solidFill>
                <a:latin typeface="Arial" pitchFamily="34" charset="0"/>
                <a:ea typeface="ＭＳ Ｐゴシック"/>
                <a:cs typeface="ＭＳ Ｐゴシック"/>
              </a:defRPr>
            </a:lvl4pPr>
            <a:lvl5pPr marL="2057400" indent="-228600">
              <a:defRPr sz="40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40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40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40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4000">
                <a:solidFill>
                  <a:schemeClr val="tx1"/>
                </a:solidFill>
                <a:latin typeface="Arial" pitchFamily="34" charset="0"/>
                <a:ea typeface="ＭＳ Ｐゴシック"/>
                <a:cs typeface="ＭＳ Ｐゴシック"/>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4CE036B-BAF4-465A-986F-B06A173B2FCC}" type="slidenum">
              <a:rPr kumimoji="0" lang="en-US" altLang="en-US" sz="4000" b="0" i="0" u="none" strike="noStrike" kern="1200" cap="none" spc="0" normalizeH="0" baseline="0" noProof="0">
                <a:ln>
                  <a:noFill/>
                </a:ln>
                <a:solidFill>
                  <a:srgbClr val="000000"/>
                </a:solidFill>
                <a:effectLst/>
                <a:uLnTx/>
                <a:uFillTx/>
                <a:latin typeface="Arial" pitchFamily="34" charset="0"/>
                <a:ea typeface="ＭＳ Ｐゴシック"/>
              </a:rPr>
              <a:pPr marL="0" marR="0" lvl="0" indent="0" algn="l" defTabSz="914400" rtl="0" eaLnBrk="0" fontAlgn="base" latinLnBrk="0" hangingPunct="0">
                <a:lnSpc>
                  <a:spcPct val="100000"/>
                </a:lnSpc>
                <a:spcBef>
                  <a:spcPct val="0"/>
                </a:spcBef>
                <a:spcAft>
                  <a:spcPct val="0"/>
                </a:spcAft>
                <a:buClrTx/>
                <a:buSzTx/>
                <a:buFontTx/>
                <a:buNone/>
                <a:tabLst/>
                <a:defRPr/>
              </a:pPr>
              <a:t>3</a:t>
            </a:fld>
            <a:endParaRPr kumimoji="0" lang="en-US" altLang="en-US" sz="4000" b="0" i="0" u="none" strike="noStrike" kern="1200" cap="none" spc="0" normalizeH="0" baseline="0" noProof="0">
              <a:ln>
                <a:noFill/>
              </a:ln>
              <a:solidFill>
                <a:srgbClr val="000000"/>
              </a:solidFill>
              <a:effectLst/>
              <a:uLnTx/>
              <a:uFillTx/>
              <a:latin typeface="Arial" pitchFamily="34" charset="0"/>
              <a:ea typeface="ＭＳ Ｐゴシック"/>
            </a:endParaRPr>
          </a:p>
        </p:txBody>
      </p:sp>
    </p:spTree>
    <p:extLst>
      <p:ext uri="{BB962C8B-B14F-4D97-AF65-F5344CB8AC3E}">
        <p14:creationId xmlns:p14="http://schemas.microsoft.com/office/powerpoint/2010/main" val="2425491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8037"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9E31B3-C35C-4549-847F-C67CA51D58BF}" type="slidenum">
              <a:rPr lang="en-US" smtClean="0"/>
              <a:t>4</a:t>
            </a:fld>
            <a:endParaRPr lang="en-US"/>
          </a:p>
        </p:txBody>
      </p:sp>
    </p:spTree>
    <p:extLst>
      <p:ext uri="{BB962C8B-B14F-4D97-AF65-F5344CB8AC3E}">
        <p14:creationId xmlns:p14="http://schemas.microsoft.com/office/powerpoint/2010/main" val="3561789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81100" y="698500"/>
            <a:ext cx="4648200" cy="3486150"/>
          </a:xfrm>
          <a:ln/>
        </p:spPr>
      </p:sp>
      <p:sp>
        <p:nvSpPr>
          <p:cNvPr id="79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itchFamily="18" charset="0"/>
              <a:ea typeface="ＭＳ Ｐゴシック"/>
              <a:cs typeface="ＭＳ Ｐゴシック"/>
            </a:endParaRPr>
          </a:p>
        </p:txBody>
      </p:sp>
      <p:sp>
        <p:nvSpPr>
          <p:cNvPr id="79876" name="Slide Number Placeholder 3"/>
          <p:cNvSpPr>
            <a:spLocks noGrp="1"/>
          </p:cNvSpPr>
          <p:nvPr>
            <p:ph type="sldNum" sz="quarter" idx="4294967295"/>
          </p:nvPr>
        </p:nvSpPr>
        <p:spPr bwMode="auto">
          <a:xfrm>
            <a:off x="3970338" y="8829675"/>
            <a:ext cx="3038475"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23" tIns="45862" rIns="91723" bIns="45862"/>
          <a:lstStyle>
            <a:lvl1pPr>
              <a:defRPr sz="4000">
                <a:solidFill>
                  <a:schemeClr val="tx1"/>
                </a:solidFill>
                <a:latin typeface="Arial" pitchFamily="34" charset="0"/>
                <a:ea typeface="ＭＳ Ｐゴシック"/>
                <a:cs typeface="ＭＳ Ｐゴシック"/>
              </a:defRPr>
            </a:lvl1pPr>
            <a:lvl2pPr marL="742950" indent="-285750">
              <a:defRPr sz="4000">
                <a:solidFill>
                  <a:schemeClr val="tx1"/>
                </a:solidFill>
                <a:latin typeface="Arial" pitchFamily="34" charset="0"/>
                <a:ea typeface="ＭＳ Ｐゴシック"/>
                <a:cs typeface="ＭＳ Ｐゴシック"/>
              </a:defRPr>
            </a:lvl2pPr>
            <a:lvl3pPr marL="1143000" indent="-228600">
              <a:defRPr sz="4000">
                <a:solidFill>
                  <a:schemeClr val="tx1"/>
                </a:solidFill>
                <a:latin typeface="Arial" pitchFamily="34" charset="0"/>
                <a:ea typeface="ＭＳ Ｐゴシック"/>
                <a:cs typeface="ＭＳ Ｐゴシック"/>
              </a:defRPr>
            </a:lvl3pPr>
            <a:lvl4pPr marL="1600200" indent="-228600">
              <a:defRPr sz="4000">
                <a:solidFill>
                  <a:schemeClr val="tx1"/>
                </a:solidFill>
                <a:latin typeface="Arial" pitchFamily="34" charset="0"/>
                <a:ea typeface="ＭＳ Ｐゴシック"/>
                <a:cs typeface="ＭＳ Ｐゴシック"/>
              </a:defRPr>
            </a:lvl4pPr>
            <a:lvl5pPr marL="2057400" indent="-228600">
              <a:defRPr sz="40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40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40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40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4000">
                <a:solidFill>
                  <a:schemeClr val="tx1"/>
                </a:solidFill>
                <a:latin typeface="Arial" pitchFamily="34" charset="0"/>
                <a:ea typeface="ＭＳ Ｐゴシック"/>
                <a:cs typeface="ＭＳ Ｐゴシック"/>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4CE036B-BAF4-465A-986F-B06A173B2FCC}" type="slidenum">
              <a:rPr kumimoji="0" lang="en-US" altLang="en-US" sz="4000" b="0" i="0" u="none" strike="noStrike" kern="1200" cap="none" spc="0" normalizeH="0" baseline="0" noProof="0">
                <a:ln>
                  <a:noFill/>
                </a:ln>
                <a:solidFill>
                  <a:srgbClr val="000000"/>
                </a:solidFill>
                <a:effectLst/>
                <a:uLnTx/>
                <a:uFillTx/>
                <a:latin typeface="Arial" pitchFamily="34" charset="0"/>
                <a:ea typeface="ＭＳ Ｐゴシック"/>
              </a:rPr>
              <a:pPr marL="0" marR="0" lvl="0" indent="0" algn="l" defTabSz="914400" rtl="0" eaLnBrk="0" fontAlgn="base" latinLnBrk="0" hangingPunct="0">
                <a:lnSpc>
                  <a:spcPct val="100000"/>
                </a:lnSpc>
                <a:spcBef>
                  <a:spcPct val="0"/>
                </a:spcBef>
                <a:spcAft>
                  <a:spcPct val="0"/>
                </a:spcAft>
                <a:buClrTx/>
                <a:buSzTx/>
                <a:buFontTx/>
                <a:buNone/>
                <a:tabLst/>
                <a:defRPr/>
              </a:pPr>
              <a:t>5</a:t>
            </a:fld>
            <a:endParaRPr kumimoji="0" lang="en-US" altLang="en-US" sz="4000" b="0" i="0" u="none" strike="noStrike" kern="1200" cap="none" spc="0" normalizeH="0" baseline="0" noProof="0">
              <a:ln>
                <a:noFill/>
              </a:ln>
              <a:solidFill>
                <a:srgbClr val="000000"/>
              </a:solidFill>
              <a:effectLst/>
              <a:uLnTx/>
              <a:uFillTx/>
              <a:latin typeface="Arial" pitchFamily="34" charset="0"/>
              <a:ea typeface="ＭＳ Ｐゴシック"/>
            </a:endParaRPr>
          </a:p>
        </p:txBody>
      </p:sp>
    </p:spTree>
    <p:extLst>
      <p:ext uri="{BB962C8B-B14F-4D97-AF65-F5344CB8AC3E}">
        <p14:creationId xmlns:p14="http://schemas.microsoft.com/office/powerpoint/2010/main" val="331617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For NLCD we developed AI in the Pangeo using Python with Tensor flow and </a:t>
            </a:r>
            <a:r>
              <a:rPr lang="en-US" sz="1400" dirty="0" err="1"/>
              <a:t>Keras</a:t>
            </a:r>
            <a:r>
              <a:rPr lang="en-US" sz="1400" dirty="0"/>
              <a:t> and this was all developed in a Jupyter Notebook.  Using AWS we could utilize the computing resources in addition it made it very easy to import various other Python modules because the versioning.  </a:t>
            </a:r>
          </a:p>
        </p:txBody>
      </p:sp>
    </p:spTree>
    <p:extLst>
      <p:ext uri="{BB962C8B-B14F-4D97-AF65-F5344CB8AC3E}">
        <p14:creationId xmlns:p14="http://schemas.microsoft.com/office/powerpoint/2010/main" val="1164736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808038"/>
            <a:ext cx="4618037" cy="346392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2400" dirty="0"/>
              <a:t>On the left we feed in and massage input data that we then feed into a normalizer that prepares the data for the neural network that is in the middle after going through the neutral network on the output we get a list of probabilities for each classification we then take the maximum probability and use that for the most likely NLCD classification</a:t>
            </a:r>
          </a:p>
        </p:txBody>
      </p:sp>
    </p:spTree>
    <p:extLst>
      <p:ext uri="{BB962C8B-B14F-4D97-AF65-F5344CB8AC3E}">
        <p14:creationId xmlns:p14="http://schemas.microsoft.com/office/powerpoint/2010/main" val="3639501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 on the left is our study areas for testing the AI Deep Learning Method.  Our study areas cover a variety of different landscapes today I am going to talked about path row 19/37 around Atlanta Georgia.  Reason for using this path row it has variety of different land cover classes from forest cutting to forest regrowth to wetland change to urban change to forest to ag change.</a:t>
            </a:r>
          </a:p>
        </p:txBody>
      </p:sp>
    </p:spTree>
    <p:extLst>
      <p:ext uri="{BB962C8B-B14F-4D97-AF65-F5344CB8AC3E}">
        <p14:creationId xmlns:p14="http://schemas.microsoft.com/office/powerpoint/2010/main" val="171373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am going to show you some results form our AI regression output for 19/37.  Looking at the slide on the top left is our output from AI Regression and the top right is the output from See5 which is a decision tree classifier that based on rulesets.  We have been using See5 since 2001 to generate our predictions for NLCD.  On the lower left is a heat map that shows the differences between the AI output classification and See5 Classification and on the lower right is the Landsat 2019 Leafon image.  Finally on the right is the Google Earth image.  </a:t>
            </a:r>
          </a:p>
          <a:p>
            <a:endParaRPr lang="en-US" dirty="0"/>
          </a:p>
          <a:p>
            <a:r>
              <a:rPr lang="en-US" dirty="0"/>
              <a:t>For this example AI classified this particular patch as conifer forest as where as See5 classified this patch as Ag and on the heat map there is a big difference between AI and See5.  AI classified this patch correctly which you can tell by the Landsat and Google Earth</a:t>
            </a:r>
          </a:p>
          <a:p>
            <a:endParaRPr lang="en-US" dirty="0"/>
          </a:p>
          <a:p>
            <a:endParaRPr lang="en-US" dirty="0"/>
          </a:p>
        </p:txBody>
      </p:sp>
    </p:spTree>
    <p:extLst>
      <p:ext uri="{BB962C8B-B14F-4D97-AF65-F5344CB8AC3E}">
        <p14:creationId xmlns:p14="http://schemas.microsoft.com/office/powerpoint/2010/main" val="4250437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071F256B-256B-C341-8AD1-F28F971210E6}"/>
              </a:ext>
            </a:extLst>
          </p:cNvPr>
          <p:cNvSpPr>
            <a:spLocks noGrp="1" noChangeArrowheads="1"/>
          </p:cNvSpPr>
          <p:nvPr>
            <p:ph type="ctrTitle"/>
          </p:nvPr>
        </p:nvSpPr>
        <p:spPr>
          <a:xfrm>
            <a:off x="381000" y="2286000"/>
            <a:ext cx="8305800" cy="1143000"/>
          </a:xfrm>
        </p:spPr>
        <p:txBody>
          <a:bodyPr/>
          <a:lstStyle>
            <a:lvl1pPr>
              <a:defRPr sz="4400"/>
            </a:lvl1pPr>
          </a:lstStyle>
          <a:p>
            <a:pPr lvl="0"/>
            <a:r>
              <a:rPr lang="en-US" altLang="en-US" noProof="0" dirty="0"/>
              <a:t>Click to edit Master title style</a:t>
            </a:r>
          </a:p>
        </p:txBody>
      </p:sp>
      <p:sp>
        <p:nvSpPr>
          <p:cNvPr id="164867" name="Rectangle 3">
            <a:extLst>
              <a:ext uri="{FF2B5EF4-FFF2-40B4-BE49-F238E27FC236}">
                <a16:creationId xmlns:a16="http://schemas.microsoft.com/office/drawing/2014/main" id="{AE3694BE-1D05-1345-BD71-8ED947B22A72}"/>
              </a:ext>
            </a:extLst>
          </p:cNvPr>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pPr lvl="0"/>
            <a:r>
              <a:rPr lang="en-US" altLang="en-US" noProof="0"/>
              <a:t>Click to edit Master subtitle style</a:t>
            </a:r>
          </a:p>
        </p:txBody>
      </p:sp>
      <p:sp>
        <p:nvSpPr>
          <p:cNvPr id="164868" name="Rectangle 4">
            <a:extLst>
              <a:ext uri="{FF2B5EF4-FFF2-40B4-BE49-F238E27FC236}">
                <a16:creationId xmlns:a16="http://schemas.microsoft.com/office/drawing/2014/main" id="{32799B5D-0B8C-3347-8494-CC40613681FE}"/>
              </a:ext>
            </a:extLst>
          </p:cNvPr>
          <p:cNvSpPr>
            <a:spLocks noChangeArrowheads="1"/>
          </p:cNvSpPr>
          <p:nvPr/>
        </p:nvSpPr>
        <p:spPr bwMode="auto">
          <a:xfrm>
            <a:off x="404813" y="6083300"/>
            <a:ext cx="2016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2400">
                <a:solidFill>
                  <a:schemeClr val="tx1"/>
                </a:solidFill>
                <a:latin typeface="Times New Roman" pitchFamily="18" charset="0"/>
              </a:defRPr>
            </a:lvl1pPr>
            <a:lvl2pPr marL="442913" defTabSz="885825">
              <a:defRPr sz="2400">
                <a:solidFill>
                  <a:schemeClr val="tx1"/>
                </a:solidFill>
                <a:latin typeface="Times New Roman" pitchFamily="18" charset="0"/>
              </a:defRPr>
            </a:lvl2pPr>
            <a:lvl3pPr marL="885825" defTabSz="885825">
              <a:defRPr sz="2400">
                <a:solidFill>
                  <a:schemeClr val="tx1"/>
                </a:solidFill>
                <a:latin typeface="Times New Roman" pitchFamily="18" charset="0"/>
              </a:defRPr>
            </a:lvl3pPr>
            <a:lvl4pPr marL="1327150" defTabSz="885825">
              <a:defRPr sz="2400">
                <a:solidFill>
                  <a:schemeClr val="tx1"/>
                </a:solidFill>
                <a:latin typeface="Times New Roman" pitchFamily="18" charset="0"/>
              </a:defRPr>
            </a:lvl4pPr>
            <a:lvl5pPr marL="1770063" defTabSz="885825">
              <a:defRPr sz="2400">
                <a:solidFill>
                  <a:schemeClr val="tx1"/>
                </a:solidFill>
                <a:latin typeface="Times New Roman" pitchFamily="18" charset="0"/>
              </a:defRPr>
            </a:lvl5pPr>
            <a:lvl6pPr marL="2227263" defTabSz="885825" eaLnBrk="0" fontAlgn="base" hangingPunct="0">
              <a:spcBef>
                <a:spcPct val="0"/>
              </a:spcBef>
              <a:spcAft>
                <a:spcPct val="0"/>
              </a:spcAft>
              <a:defRPr sz="2400">
                <a:solidFill>
                  <a:schemeClr val="tx1"/>
                </a:solidFill>
                <a:latin typeface="Times New Roman" pitchFamily="18" charset="0"/>
              </a:defRPr>
            </a:lvl6pPr>
            <a:lvl7pPr marL="2684463" defTabSz="885825" eaLnBrk="0" fontAlgn="base" hangingPunct="0">
              <a:spcBef>
                <a:spcPct val="0"/>
              </a:spcBef>
              <a:spcAft>
                <a:spcPct val="0"/>
              </a:spcAft>
              <a:defRPr sz="2400">
                <a:solidFill>
                  <a:schemeClr val="tx1"/>
                </a:solidFill>
                <a:latin typeface="Times New Roman" pitchFamily="18" charset="0"/>
              </a:defRPr>
            </a:lvl7pPr>
            <a:lvl8pPr marL="3141663" defTabSz="885825" eaLnBrk="0" fontAlgn="base" hangingPunct="0">
              <a:spcBef>
                <a:spcPct val="0"/>
              </a:spcBef>
              <a:spcAft>
                <a:spcPct val="0"/>
              </a:spcAft>
              <a:defRPr sz="2400">
                <a:solidFill>
                  <a:schemeClr val="tx1"/>
                </a:solidFill>
                <a:latin typeface="Times New Roman" pitchFamily="18" charset="0"/>
              </a:defRPr>
            </a:lvl8pPr>
            <a:lvl9pPr marL="3598863" defTabSz="885825" eaLnBrk="0" fontAlgn="base" hangingPunct="0">
              <a:spcBef>
                <a:spcPct val="0"/>
              </a:spcBef>
              <a:spcAft>
                <a:spcPct val="0"/>
              </a:spcAft>
              <a:defRPr sz="2400">
                <a:solidFill>
                  <a:schemeClr val="tx1"/>
                </a:solidFill>
                <a:latin typeface="Times New Roman" pitchFamily="18" charset="0"/>
              </a:defRPr>
            </a:lvl9pPr>
          </a:lstStyle>
          <a:p>
            <a:r>
              <a:rPr lang="en-US" altLang="en-US" sz="1000" b="1" dirty="0">
                <a:solidFill>
                  <a:schemeClr val="bg1"/>
                </a:solidFill>
                <a:latin typeface="Arial" panose="020B0604020202020204" pitchFamily="34" charset="0"/>
              </a:rPr>
              <a:t>U.S. Department of the Interior</a:t>
            </a:r>
          </a:p>
          <a:p>
            <a:r>
              <a:rPr lang="en-US" altLang="en-US" sz="1000" b="1" dirty="0">
                <a:solidFill>
                  <a:schemeClr val="bg1"/>
                </a:solidFill>
                <a:latin typeface="Arial" panose="020B0604020202020204" pitchFamily="34" charset="0"/>
              </a:rPr>
              <a:t>U.S. Geological Survey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C0A3B-0C01-8F49-8580-B71A7D503E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938E30-57E5-6A48-AD2B-413CB724D66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48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F2CD90-FA55-2243-B672-DF368D39D1D9}"/>
              </a:ext>
            </a:extLst>
          </p:cNvPr>
          <p:cNvSpPr>
            <a:spLocks noGrp="1"/>
          </p:cNvSpPr>
          <p:nvPr>
            <p:ph type="title" orient="vert"/>
          </p:nvPr>
        </p:nvSpPr>
        <p:spPr>
          <a:xfrm>
            <a:off x="6610350" y="152400"/>
            <a:ext cx="207645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BA8B3A-0685-7E46-BC97-FA01E848CA2E}"/>
              </a:ext>
            </a:extLst>
          </p:cNvPr>
          <p:cNvSpPr>
            <a:spLocks noGrp="1"/>
          </p:cNvSpPr>
          <p:nvPr>
            <p:ph type="body" orient="vert" idx="1"/>
          </p:nvPr>
        </p:nvSpPr>
        <p:spPr>
          <a:xfrm>
            <a:off x="381000" y="152400"/>
            <a:ext cx="607695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456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4F928-E9FB-E84A-9CBC-A4A8BDD9C6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FBBEC8-8D71-E44F-BE26-7CE693A505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616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931A-24AD-4245-92CA-9CFE8EEC7C4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66E8A4-B848-3349-8D7C-65111BA7A3F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380316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08D9-8E1D-D544-A691-E48D3C86AF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C3922-9B3A-9044-93CE-D4963974A9F9}"/>
              </a:ext>
            </a:extLst>
          </p:cNvPr>
          <p:cNvSpPr>
            <a:spLocks noGrp="1"/>
          </p:cNvSpPr>
          <p:nvPr>
            <p:ph sz="half" idx="1"/>
          </p:nvPr>
        </p:nvSpPr>
        <p:spPr>
          <a:xfrm>
            <a:off x="381000" y="1371600"/>
            <a:ext cx="40767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F392F6-D223-D640-A93C-6321527065B6}"/>
              </a:ext>
            </a:extLst>
          </p:cNvPr>
          <p:cNvSpPr>
            <a:spLocks noGrp="1"/>
          </p:cNvSpPr>
          <p:nvPr>
            <p:ph sz="half" idx="2"/>
          </p:nvPr>
        </p:nvSpPr>
        <p:spPr>
          <a:xfrm>
            <a:off x="4610100" y="1371600"/>
            <a:ext cx="40767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641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4E47A-DAEF-4448-AD19-C0F5876CE44D}"/>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D33EAF-ADEA-8D4A-9061-1DAC1B49C25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6921619-AFF9-3541-B62D-44C1CB12B0CD}"/>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FC1D-B120-D94E-9B13-BD6EC52A1F7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4027946-2887-0642-87B4-66184CD5CC22}"/>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5808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FC641-01BD-6241-92EC-F3E1BCAFF64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9381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51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76FD-5750-C34D-8592-8BBCE0C1202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F7EDDF-65DC-3D43-B455-32361609CFB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2E18AA-1DE0-D64D-A7FC-B0B75DA6781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0762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2750-EA22-8E47-AF6A-0CC18BEBFF2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FC1E49-1D1C-4A42-8F49-15532C5C35B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2C515BD-D419-684D-8FA0-CB27F4E2F34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0979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A48B">
                <a:gamma/>
                <a:shade val="46275"/>
                <a:invGamma/>
              </a:srgbClr>
            </a:gs>
            <a:gs pos="100000">
              <a:srgbClr val="66A48B"/>
            </a:gs>
          </a:gsLst>
          <a:lin ang="189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6744126-92A5-874B-9A26-6C7C10010F19}"/>
              </a:ext>
            </a:extLst>
          </p:cNvPr>
          <p:cNvSpPr>
            <a:spLocks noGrp="1" noChangeArrowheads="1"/>
          </p:cNvSpPr>
          <p:nvPr>
            <p:ph type="title"/>
          </p:nvPr>
        </p:nvSpPr>
        <p:spPr bwMode="auto">
          <a:xfrm>
            <a:off x="381000" y="1524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a:t>
            </a:r>
          </a:p>
        </p:txBody>
      </p:sp>
      <p:sp>
        <p:nvSpPr>
          <p:cNvPr id="1027" name="Rectangle 3">
            <a:extLst>
              <a:ext uri="{FF2B5EF4-FFF2-40B4-BE49-F238E27FC236}">
                <a16:creationId xmlns:a16="http://schemas.microsoft.com/office/drawing/2014/main" id="{4B5C30C0-27D6-2748-8C82-1C955ED0E412}"/>
              </a:ext>
            </a:extLst>
          </p:cNvPr>
          <p:cNvSpPr>
            <a:spLocks noGrp="1" noChangeArrowheads="1"/>
          </p:cNvSpPr>
          <p:nvPr>
            <p:ph type="body" idx="1"/>
          </p:nvPr>
        </p:nvSpPr>
        <p:spPr bwMode="auto">
          <a:xfrm>
            <a:off x="381000" y="1371600"/>
            <a:ext cx="830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Line 6">
            <a:extLst>
              <a:ext uri="{FF2B5EF4-FFF2-40B4-BE49-F238E27FC236}">
                <a16:creationId xmlns:a16="http://schemas.microsoft.com/office/drawing/2014/main" id="{E9B89772-FB63-7841-A643-0249FC30278B}"/>
              </a:ext>
            </a:extLst>
          </p:cNvPr>
          <p:cNvSpPr>
            <a:spLocks noChangeShapeType="1"/>
          </p:cNvSpPr>
          <p:nvPr userDrawn="1"/>
        </p:nvSpPr>
        <p:spPr bwMode="auto">
          <a:xfrm>
            <a:off x="457200" y="1371600"/>
            <a:ext cx="8229600"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31" name="Line 7">
            <a:extLst>
              <a:ext uri="{FF2B5EF4-FFF2-40B4-BE49-F238E27FC236}">
                <a16:creationId xmlns:a16="http://schemas.microsoft.com/office/drawing/2014/main" id="{68865AFC-BB1B-844F-865D-DED3ED0D0B41}"/>
              </a:ext>
            </a:extLst>
          </p:cNvPr>
          <p:cNvSpPr>
            <a:spLocks noChangeShapeType="1"/>
          </p:cNvSpPr>
          <p:nvPr userDrawn="1"/>
        </p:nvSpPr>
        <p:spPr bwMode="auto">
          <a:xfrm>
            <a:off x="457200" y="5867400"/>
            <a:ext cx="8229600" cy="0"/>
          </a:xfrm>
          <a:prstGeom prst="line">
            <a:avLst/>
          </a:prstGeom>
          <a:noFill/>
          <a:ln w="254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 name="Rectangle 7">
            <a:extLst>
              <a:ext uri="{FF2B5EF4-FFF2-40B4-BE49-F238E27FC236}">
                <a16:creationId xmlns:a16="http://schemas.microsoft.com/office/drawing/2014/main" id="{00D71415-4481-4B8F-B1B4-BBA7EAA8AB9D}"/>
              </a:ext>
            </a:extLst>
          </p:cNvPr>
          <p:cNvSpPr>
            <a:spLocks noChangeArrowheads="1"/>
          </p:cNvSpPr>
          <p:nvPr userDrawn="1"/>
        </p:nvSpPr>
        <p:spPr bwMode="auto">
          <a:xfrm>
            <a:off x="392097" y="6080944"/>
            <a:ext cx="1575752" cy="24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2400">
                <a:solidFill>
                  <a:schemeClr val="tx1"/>
                </a:solidFill>
                <a:latin typeface="Times New Roman" pitchFamily="18" charset="0"/>
              </a:defRPr>
            </a:lvl1pPr>
            <a:lvl2pPr marL="442913" defTabSz="885825">
              <a:defRPr sz="2400">
                <a:solidFill>
                  <a:schemeClr val="tx1"/>
                </a:solidFill>
                <a:latin typeface="Times New Roman" pitchFamily="18" charset="0"/>
              </a:defRPr>
            </a:lvl2pPr>
            <a:lvl3pPr marL="885825" defTabSz="885825">
              <a:defRPr sz="2400">
                <a:solidFill>
                  <a:schemeClr val="tx1"/>
                </a:solidFill>
                <a:latin typeface="Times New Roman" pitchFamily="18" charset="0"/>
              </a:defRPr>
            </a:lvl3pPr>
            <a:lvl4pPr marL="1327150" defTabSz="885825">
              <a:defRPr sz="2400">
                <a:solidFill>
                  <a:schemeClr val="tx1"/>
                </a:solidFill>
                <a:latin typeface="Times New Roman" pitchFamily="18" charset="0"/>
              </a:defRPr>
            </a:lvl4pPr>
            <a:lvl5pPr marL="1770063" defTabSz="885825">
              <a:defRPr sz="2400">
                <a:solidFill>
                  <a:schemeClr val="tx1"/>
                </a:solidFill>
                <a:latin typeface="Times New Roman" pitchFamily="18" charset="0"/>
              </a:defRPr>
            </a:lvl5pPr>
            <a:lvl6pPr marL="2227263" defTabSz="885825" eaLnBrk="0" fontAlgn="base" hangingPunct="0">
              <a:spcBef>
                <a:spcPct val="0"/>
              </a:spcBef>
              <a:spcAft>
                <a:spcPct val="0"/>
              </a:spcAft>
              <a:defRPr sz="2400">
                <a:solidFill>
                  <a:schemeClr val="tx1"/>
                </a:solidFill>
                <a:latin typeface="Times New Roman" pitchFamily="18" charset="0"/>
              </a:defRPr>
            </a:lvl6pPr>
            <a:lvl7pPr marL="2684463" defTabSz="885825" eaLnBrk="0" fontAlgn="base" hangingPunct="0">
              <a:spcBef>
                <a:spcPct val="0"/>
              </a:spcBef>
              <a:spcAft>
                <a:spcPct val="0"/>
              </a:spcAft>
              <a:defRPr sz="2400">
                <a:solidFill>
                  <a:schemeClr val="tx1"/>
                </a:solidFill>
                <a:latin typeface="Times New Roman" pitchFamily="18" charset="0"/>
              </a:defRPr>
            </a:lvl7pPr>
            <a:lvl8pPr marL="3141663" defTabSz="885825" eaLnBrk="0" fontAlgn="base" hangingPunct="0">
              <a:spcBef>
                <a:spcPct val="0"/>
              </a:spcBef>
              <a:spcAft>
                <a:spcPct val="0"/>
              </a:spcAft>
              <a:defRPr sz="2400">
                <a:solidFill>
                  <a:schemeClr val="tx1"/>
                </a:solidFill>
                <a:latin typeface="Times New Roman" pitchFamily="18" charset="0"/>
              </a:defRPr>
            </a:lvl8pPr>
            <a:lvl9pPr marL="3598863" defTabSz="885825" eaLnBrk="0" fontAlgn="base" hangingPunct="0">
              <a:spcBef>
                <a:spcPct val="0"/>
              </a:spcBef>
              <a:spcAft>
                <a:spcPct val="0"/>
              </a:spcAft>
              <a:defRPr sz="2400">
                <a:solidFill>
                  <a:schemeClr val="tx1"/>
                </a:solidFill>
                <a:latin typeface="Times New Roman" pitchFamily="18" charset="0"/>
              </a:defRPr>
            </a:lvl9pPr>
          </a:lstStyle>
          <a:p>
            <a:r>
              <a:rPr lang="en-US" altLang="en-US" sz="1000" b="1" dirty="0">
                <a:solidFill>
                  <a:schemeClr val="bg1"/>
                </a:solidFill>
                <a:latin typeface="Arial" panose="020B0604020202020204" pitchFamily="34" charset="0"/>
              </a:rPr>
              <a:t>U.S. Geological Survey</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rtl="0" eaLnBrk="0" fontAlgn="base" hangingPunct="0">
        <a:spcBef>
          <a:spcPct val="0"/>
        </a:spcBef>
        <a:spcAft>
          <a:spcPct val="0"/>
        </a:spcAft>
        <a:defRPr sz="3600" b="1" kern="1200">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panose="020B0604020202020204" pitchFamily="34" charset="0"/>
        </a:defRPr>
      </a:lvl2pPr>
      <a:lvl3pPr algn="l" rtl="0" eaLnBrk="0" fontAlgn="base" hangingPunct="0">
        <a:spcBef>
          <a:spcPct val="0"/>
        </a:spcBef>
        <a:spcAft>
          <a:spcPct val="0"/>
        </a:spcAft>
        <a:defRPr sz="3600" b="1">
          <a:solidFill>
            <a:srgbClr val="FFFF99"/>
          </a:solidFill>
          <a:latin typeface="Arial" panose="020B0604020202020204" pitchFamily="34" charset="0"/>
        </a:defRPr>
      </a:lvl3pPr>
      <a:lvl4pPr algn="l" rtl="0" eaLnBrk="0" fontAlgn="base" hangingPunct="0">
        <a:spcBef>
          <a:spcPct val="0"/>
        </a:spcBef>
        <a:spcAft>
          <a:spcPct val="0"/>
        </a:spcAft>
        <a:defRPr sz="3600" b="1">
          <a:solidFill>
            <a:srgbClr val="FFFF99"/>
          </a:solidFill>
          <a:latin typeface="Arial" panose="020B0604020202020204" pitchFamily="34" charset="0"/>
        </a:defRPr>
      </a:lvl4pPr>
      <a:lvl5pPr algn="l" rtl="0" eaLnBrk="0" fontAlgn="base" hangingPunct="0">
        <a:spcBef>
          <a:spcPct val="0"/>
        </a:spcBef>
        <a:spcAft>
          <a:spcPct val="0"/>
        </a:spcAft>
        <a:defRPr sz="3600" b="1">
          <a:solidFill>
            <a:srgbClr val="FFFF99"/>
          </a:solidFill>
          <a:latin typeface="Arial" panose="020B0604020202020204" pitchFamily="34" charset="0"/>
        </a:defRPr>
      </a:lvl5pPr>
      <a:lvl6pPr marL="457200" algn="l" rtl="0" eaLnBrk="0" fontAlgn="base" hangingPunct="0">
        <a:spcBef>
          <a:spcPct val="0"/>
        </a:spcBef>
        <a:spcAft>
          <a:spcPct val="0"/>
        </a:spcAft>
        <a:defRPr sz="3600" b="1">
          <a:solidFill>
            <a:srgbClr val="FFFF99"/>
          </a:solidFill>
          <a:latin typeface="Arial" panose="020B0604020202020204" pitchFamily="34" charset="0"/>
        </a:defRPr>
      </a:lvl6pPr>
      <a:lvl7pPr marL="914400" algn="l" rtl="0" eaLnBrk="0" fontAlgn="base" hangingPunct="0">
        <a:spcBef>
          <a:spcPct val="0"/>
        </a:spcBef>
        <a:spcAft>
          <a:spcPct val="0"/>
        </a:spcAft>
        <a:defRPr sz="3600" b="1">
          <a:solidFill>
            <a:srgbClr val="FFFF99"/>
          </a:solidFill>
          <a:latin typeface="Arial" panose="020B0604020202020204" pitchFamily="34" charset="0"/>
        </a:defRPr>
      </a:lvl7pPr>
      <a:lvl8pPr marL="1371600" algn="l" rtl="0" eaLnBrk="0" fontAlgn="base" hangingPunct="0">
        <a:spcBef>
          <a:spcPct val="0"/>
        </a:spcBef>
        <a:spcAft>
          <a:spcPct val="0"/>
        </a:spcAft>
        <a:defRPr sz="3600" b="1">
          <a:solidFill>
            <a:srgbClr val="FFFF99"/>
          </a:solidFill>
          <a:latin typeface="Arial" panose="020B0604020202020204" pitchFamily="34" charset="0"/>
        </a:defRPr>
      </a:lvl8pPr>
      <a:lvl9pPr marL="1828800" algn="l" rtl="0" eaLnBrk="0" fontAlgn="base" hangingPunct="0">
        <a:spcBef>
          <a:spcPct val="0"/>
        </a:spcBef>
        <a:spcAft>
          <a:spcPct val="0"/>
        </a:spcAft>
        <a:defRPr sz="3600" b="1">
          <a:solidFill>
            <a:srgbClr val="FFFF99"/>
          </a:solidFill>
          <a:latin typeface="Arial" panose="020B0604020202020204" pitchFamily="34" charset="0"/>
        </a:defRPr>
      </a:lvl9pPr>
    </p:titleStyle>
    <p:bodyStyle>
      <a:lvl1pPr marL="342900" indent="-342900" algn="l" rtl="0" eaLnBrk="0" fontAlgn="base" hangingPunct="0">
        <a:spcBef>
          <a:spcPct val="20000"/>
        </a:spcBef>
        <a:spcAft>
          <a:spcPct val="0"/>
        </a:spcAft>
        <a:buClr>
          <a:srgbClr val="FFFF99"/>
        </a:buClr>
        <a:buSzPct val="125000"/>
        <a:buFont typeface="Wingdings" pitchFamily="2" charset="2"/>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mrlc.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9" name="Rectangle 7">
            <a:extLst>
              <a:ext uri="{FF2B5EF4-FFF2-40B4-BE49-F238E27FC236}">
                <a16:creationId xmlns:a16="http://schemas.microsoft.com/office/drawing/2014/main" id="{FA511075-289F-B640-B5DA-D3A5112F8699}"/>
              </a:ext>
            </a:extLst>
          </p:cNvPr>
          <p:cNvSpPr>
            <a:spLocks noGrp="1" noChangeArrowheads="1"/>
          </p:cNvSpPr>
          <p:nvPr>
            <p:ph type="ctrTitle"/>
          </p:nvPr>
        </p:nvSpPr>
        <p:spPr>
          <a:xfrm>
            <a:off x="381000" y="1524000"/>
            <a:ext cx="8305800" cy="1257300"/>
          </a:xfrm>
        </p:spPr>
        <p:txBody>
          <a:bodyPr/>
          <a:lstStyle/>
          <a:p>
            <a:pPr lvl="0" algn="ctr">
              <a:defRPr/>
            </a:pPr>
            <a:r>
              <a:rPr lang="en-US" dirty="0"/>
              <a:t>Deep Learning Artificial Intelligence (AI) for improving classification accuracy for the National Land Cover Database (NLCD)</a:t>
            </a:r>
          </a:p>
        </p:txBody>
      </p:sp>
      <p:sp>
        <p:nvSpPr>
          <p:cNvPr id="69640" name="Rectangle 8">
            <a:extLst>
              <a:ext uri="{FF2B5EF4-FFF2-40B4-BE49-F238E27FC236}">
                <a16:creationId xmlns:a16="http://schemas.microsoft.com/office/drawing/2014/main" id="{D43D3D10-5C80-A549-AF44-82AF5C8518B0}"/>
              </a:ext>
            </a:extLst>
          </p:cNvPr>
          <p:cNvSpPr>
            <a:spLocks noGrp="1" noChangeArrowheads="1"/>
          </p:cNvSpPr>
          <p:nvPr>
            <p:ph type="subTitle" idx="1"/>
          </p:nvPr>
        </p:nvSpPr>
        <p:spPr>
          <a:xfrm>
            <a:off x="381000" y="3962400"/>
            <a:ext cx="8305800" cy="1981200"/>
          </a:xfrm>
        </p:spPr>
        <p:txBody>
          <a:bodyPr>
            <a:normAutofit fontScale="47500" lnSpcReduction="20000"/>
          </a:bodyPr>
          <a:lstStyle/>
          <a:p>
            <a:r>
              <a:rPr lang="en-US" sz="2000" dirty="0">
                <a:cs typeface="Arial" panose="020B0604020202020204" pitchFamily="34" charset="0"/>
              </a:rPr>
              <a:t>Patrick Danielson,  Kory Postma, and Brian </a:t>
            </a:r>
            <a:r>
              <a:rPr lang="en-US" sz="2000" dirty="0" err="1">
                <a:cs typeface="Arial" panose="020B0604020202020204" pitchFamily="34" charset="0"/>
              </a:rPr>
              <a:t>Granneman</a:t>
            </a:r>
            <a:r>
              <a:rPr lang="en-US" sz="2000" dirty="0">
                <a:cs typeface="Arial" panose="020B0604020202020204" pitchFamily="34" charset="0"/>
              </a:rPr>
              <a:t> (</a:t>
            </a:r>
            <a:r>
              <a:rPr lang="en-US" sz="2000" dirty="0" err="1">
                <a:cs typeface="Arial" panose="020B0604020202020204" pitchFamily="34" charset="0"/>
              </a:rPr>
              <a:t>Contributer</a:t>
            </a:r>
            <a:r>
              <a:rPr lang="en-US" sz="2000" dirty="0">
                <a:cs typeface="Arial" panose="020B0604020202020204" pitchFamily="34" charset="0"/>
              </a:rPr>
              <a:t>)</a:t>
            </a:r>
          </a:p>
          <a:p>
            <a:r>
              <a:rPr lang="en-US" sz="2000" dirty="0">
                <a:cs typeface="Arial" panose="020B0604020202020204" pitchFamily="34" charset="0"/>
              </a:rPr>
              <a:t>KBR, contractor to the U.S. Geological Survey (USGS)</a:t>
            </a:r>
          </a:p>
          <a:p>
            <a:r>
              <a:rPr lang="en-US" sz="2000" dirty="0">
                <a:cs typeface="Arial" panose="020B0604020202020204" pitchFamily="34" charset="0"/>
              </a:rPr>
              <a:t>Earth Resources Observation and Science (EROS) Center, </a:t>
            </a:r>
          </a:p>
          <a:p>
            <a:r>
              <a:rPr lang="en-US" sz="2000" dirty="0">
                <a:cs typeface="Arial" panose="020B0604020202020204" pitchFamily="34" charset="0"/>
              </a:rPr>
              <a:t>Sioux Falls, SD 57198, USA.</a:t>
            </a:r>
          </a:p>
          <a:p>
            <a:r>
              <a:rPr lang="en-US" sz="2000" dirty="0">
                <a:cs typeface="Arial" panose="020B0604020202020204" pitchFamily="34" charset="0"/>
              </a:rPr>
              <a:t>Work performed under USGS Contract </a:t>
            </a:r>
            <a:r>
              <a:rPr lang="en-US" b="0" dirty="0"/>
              <a:t>140G0121D0001</a:t>
            </a:r>
            <a:r>
              <a:rPr lang="en-US" sz="2000" dirty="0">
                <a:cs typeface="Arial" panose="020B0604020202020204" pitchFamily="34" charset="0"/>
              </a:rPr>
              <a:t>.</a:t>
            </a:r>
          </a:p>
          <a:p>
            <a:endParaRPr lang="en-US" sz="2000" dirty="0">
              <a:cs typeface="Arial" panose="020B0604020202020204" pitchFamily="34" charset="0"/>
            </a:endParaRPr>
          </a:p>
          <a:p>
            <a:r>
              <a:rPr lang="en-US" sz="2000" dirty="0">
                <a:cs typeface="Arial" panose="020B0604020202020204" pitchFamily="34" charset="0"/>
              </a:rPr>
              <a:t>Jodie Riegle - U.S. Geological Survey (USGS) Denver  (</a:t>
            </a:r>
            <a:r>
              <a:rPr lang="en-US" sz="2000" dirty="0" err="1">
                <a:cs typeface="Arial" panose="020B0604020202020204" pitchFamily="34" charset="0"/>
              </a:rPr>
              <a:t>Contributer</a:t>
            </a:r>
            <a:r>
              <a:rPr lang="en-US" sz="2000" dirty="0">
                <a:cs typeface="Arial" panose="020B0604020202020204" pitchFamily="34" charset="0"/>
              </a:rPr>
              <a:t>)</a:t>
            </a:r>
          </a:p>
          <a:p>
            <a:endParaRPr lang="en-US" sz="2000" dirty="0">
              <a:cs typeface="Arial" panose="020B0604020202020204" pitchFamily="34" charset="0"/>
            </a:endParaRPr>
          </a:p>
          <a:p>
            <a:r>
              <a:rPr lang="en-US" sz="2000" dirty="0">
                <a:cs typeface="Arial" panose="020B0604020202020204" pitchFamily="34" charset="0"/>
              </a:rPr>
              <a:t>Jon </a:t>
            </a:r>
            <a:r>
              <a:rPr lang="en-US" sz="2000" dirty="0" err="1">
                <a:cs typeface="Arial" panose="020B0604020202020204" pitchFamily="34" charset="0"/>
              </a:rPr>
              <a:t>Dewitz</a:t>
            </a:r>
            <a:endParaRPr lang="en-US" sz="2000" dirty="0">
              <a:cs typeface="Arial" panose="020B0604020202020204" pitchFamily="34" charset="0"/>
            </a:endParaRPr>
          </a:p>
          <a:p>
            <a:r>
              <a:rPr lang="en-US" sz="2000" dirty="0">
                <a:cs typeface="Arial" panose="020B0604020202020204" pitchFamily="34" charset="0"/>
              </a:rPr>
              <a:t>U.S. Geological Survey (USGS)</a:t>
            </a:r>
          </a:p>
          <a:p>
            <a:r>
              <a:rPr lang="en-US" sz="2000" dirty="0">
                <a:cs typeface="Arial" panose="020B0604020202020204" pitchFamily="34" charset="0"/>
              </a:rPr>
              <a:t>Earth Resources Observation and Science (EROS) Center, </a:t>
            </a:r>
          </a:p>
          <a:p>
            <a:r>
              <a:rPr lang="en-US" sz="2000" dirty="0">
                <a:cs typeface="Arial" panose="020B0604020202020204" pitchFamily="34" charset="0"/>
              </a:rPr>
              <a:t>Sioux Falls, SD 57198, USA.</a:t>
            </a:r>
          </a:p>
          <a:p>
            <a:endParaRPr lang="en-US" sz="2000" dirty="0">
              <a:cs typeface="Arial" panose="020B0604020202020204" pitchFamily="34" charset="0"/>
            </a:endParaRPr>
          </a:p>
          <a:p>
            <a:endParaRPr lang="en-US" sz="2000" dirty="0">
              <a:cs typeface="Arial" panose="020B0604020202020204"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9DC2-A952-4CA4-8F21-35AFE3960039}"/>
              </a:ext>
            </a:extLst>
          </p:cNvPr>
          <p:cNvSpPr>
            <a:spLocks noGrp="1"/>
          </p:cNvSpPr>
          <p:nvPr>
            <p:ph type="title"/>
          </p:nvPr>
        </p:nvSpPr>
        <p:spPr>
          <a:xfrm>
            <a:off x="381000" y="216528"/>
            <a:ext cx="7886700" cy="994172"/>
          </a:xfrm>
        </p:spPr>
        <p:txBody>
          <a:bodyPr/>
          <a:lstStyle/>
          <a:p>
            <a:r>
              <a:rPr lang="en-US" sz="2800" dirty="0"/>
              <a:t>P19/R37 Atlanta Georgia Regression Results</a:t>
            </a:r>
          </a:p>
        </p:txBody>
      </p:sp>
      <p:pic>
        <p:nvPicPr>
          <p:cNvPr id="17" name="Content Placeholder 16" descr="Text&#10;&#10;Description automatically generated">
            <a:extLst>
              <a:ext uri="{FF2B5EF4-FFF2-40B4-BE49-F238E27FC236}">
                <a16:creationId xmlns:a16="http://schemas.microsoft.com/office/drawing/2014/main" id="{50F5A61C-E135-4D7A-8605-DC9F8E223B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42749" y="1909465"/>
            <a:ext cx="2701251" cy="1676400"/>
          </a:xfrm>
        </p:spPr>
      </p:pic>
      <p:sp>
        <p:nvSpPr>
          <p:cNvPr id="18" name="TextBox 17">
            <a:extLst>
              <a:ext uri="{FF2B5EF4-FFF2-40B4-BE49-F238E27FC236}">
                <a16:creationId xmlns:a16="http://schemas.microsoft.com/office/drawing/2014/main" id="{8B1C0890-19F7-460A-8FE7-6E067953551F}"/>
              </a:ext>
            </a:extLst>
          </p:cNvPr>
          <p:cNvSpPr txBox="1"/>
          <p:nvPr/>
        </p:nvSpPr>
        <p:spPr>
          <a:xfrm>
            <a:off x="794776" y="1376898"/>
            <a:ext cx="3879056" cy="461665"/>
          </a:xfrm>
          <a:prstGeom prst="rect">
            <a:avLst/>
          </a:prstGeom>
          <a:noFill/>
        </p:spPr>
        <p:txBody>
          <a:bodyPr wrap="square" rtlCol="0">
            <a:spAutoFit/>
          </a:bodyPr>
          <a:lstStyle/>
          <a:p>
            <a:r>
              <a:rPr lang="en-US" sz="2400" dirty="0">
                <a:solidFill>
                  <a:srgbClr val="FFFF71"/>
                </a:solidFill>
              </a:rPr>
              <a:t>AI Regression</a:t>
            </a:r>
          </a:p>
        </p:txBody>
      </p:sp>
      <p:sp>
        <p:nvSpPr>
          <p:cNvPr id="19" name="TextBox 18">
            <a:extLst>
              <a:ext uri="{FF2B5EF4-FFF2-40B4-BE49-F238E27FC236}">
                <a16:creationId xmlns:a16="http://schemas.microsoft.com/office/drawing/2014/main" id="{711DAFF2-21F8-4BF3-B337-3DE6C7B46845}"/>
              </a:ext>
            </a:extLst>
          </p:cNvPr>
          <p:cNvSpPr txBox="1"/>
          <p:nvPr/>
        </p:nvSpPr>
        <p:spPr>
          <a:xfrm>
            <a:off x="4324350" y="1371600"/>
            <a:ext cx="1385888" cy="461665"/>
          </a:xfrm>
          <a:prstGeom prst="rect">
            <a:avLst/>
          </a:prstGeom>
          <a:noFill/>
        </p:spPr>
        <p:txBody>
          <a:bodyPr wrap="square" rtlCol="0">
            <a:spAutoFit/>
          </a:bodyPr>
          <a:lstStyle/>
          <a:p>
            <a:r>
              <a:rPr lang="en-US" sz="2400" dirty="0">
                <a:solidFill>
                  <a:srgbClr val="FFFF71"/>
                </a:solidFill>
              </a:rPr>
              <a:t>See5</a:t>
            </a:r>
          </a:p>
        </p:txBody>
      </p:sp>
      <p:pic>
        <p:nvPicPr>
          <p:cNvPr id="6" name="Content Placeholder 5">
            <a:extLst>
              <a:ext uri="{FF2B5EF4-FFF2-40B4-BE49-F238E27FC236}">
                <a16:creationId xmlns:a16="http://schemas.microsoft.com/office/drawing/2014/main" id="{08A57AD8-0B72-4FFA-BB1D-13D311EC1B14}"/>
              </a:ext>
            </a:extLst>
          </p:cNvPr>
          <p:cNvPicPr>
            <a:picLocks noGrp="1" noChangeAspect="1"/>
          </p:cNvPicPr>
          <p:nvPr>
            <p:ph sz="half" idx="1"/>
          </p:nvPr>
        </p:nvPicPr>
        <p:blipFill>
          <a:blip r:embed="rId4"/>
          <a:stretch>
            <a:fillRect/>
          </a:stretch>
        </p:blipFill>
        <p:spPr>
          <a:xfrm>
            <a:off x="-1" y="1833265"/>
            <a:ext cx="6418219" cy="3352800"/>
          </a:xfrm>
        </p:spPr>
      </p:pic>
      <p:sp>
        <p:nvSpPr>
          <p:cNvPr id="11" name="TextBox 10">
            <a:extLst>
              <a:ext uri="{FF2B5EF4-FFF2-40B4-BE49-F238E27FC236}">
                <a16:creationId xmlns:a16="http://schemas.microsoft.com/office/drawing/2014/main" id="{A5846BEE-3BEE-4571-A62F-C1F138ECE866}"/>
              </a:ext>
            </a:extLst>
          </p:cNvPr>
          <p:cNvSpPr txBox="1"/>
          <p:nvPr/>
        </p:nvSpPr>
        <p:spPr>
          <a:xfrm>
            <a:off x="6477000" y="1376898"/>
            <a:ext cx="2102083" cy="461665"/>
          </a:xfrm>
          <a:prstGeom prst="rect">
            <a:avLst/>
          </a:prstGeom>
          <a:noFill/>
        </p:spPr>
        <p:txBody>
          <a:bodyPr wrap="square" rtlCol="0">
            <a:spAutoFit/>
          </a:bodyPr>
          <a:lstStyle/>
          <a:p>
            <a:r>
              <a:rPr lang="en-US" sz="2400" dirty="0">
                <a:solidFill>
                  <a:srgbClr val="FFFF71"/>
                </a:solidFill>
              </a:rPr>
              <a:t>Google Earth</a:t>
            </a:r>
          </a:p>
        </p:txBody>
      </p:sp>
      <p:sp>
        <p:nvSpPr>
          <p:cNvPr id="8" name="TextBox 7">
            <a:extLst>
              <a:ext uri="{FF2B5EF4-FFF2-40B4-BE49-F238E27FC236}">
                <a16:creationId xmlns:a16="http://schemas.microsoft.com/office/drawing/2014/main" id="{2F8F523D-EF1E-4496-8A31-5DC1933FE2D3}"/>
              </a:ext>
            </a:extLst>
          </p:cNvPr>
          <p:cNvSpPr txBox="1"/>
          <p:nvPr/>
        </p:nvSpPr>
        <p:spPr>
          <a:xfrm>
            <a:off x="611900" y="5177135"/>
            <a:ext cx="3879056" cy="461665"/>
          </a:xfrm>
          <a:prstGeom prst="rect">
            <a:avLst/>
          </a:prstGeom>
          <a:noFill/>
        </p:spPr>
        <p:txBody>
          <a:bodyPr wrap="square" rtlCol="0">
            <a:spAutoFit/>
          </a:bodyPr>
          <a:lstStyle/>
          <a:p>
            <a:r>
              <a:rPr lang="en-US" sz="2400" dirty="0">
                <a:solidFill>
                  <a:srgbClr val="FFFF71"/>
                </a:solidFill>
              </a:rPr>
              <a:t>AI/ See5 Differences</a:t>
            </a:r>
          </a:p>
        </p:txBody>
      </p:sp>
      <p:sp>
        <p:nvSpPr>
          <p:cNvPr id="9" name="TextBox 8">
            <a:extLst>
              <a:ext uri="{FF2B5EF4-FFF2-40B4-BE49-F238E27FC236}">
                <a16:creationId xmlns:a16="http://schemas.microsoft.com/office/drawing/2014/main" id="{EF6ACE83-6A9D-4CF8-909B-8C799059072C}"/>
              </a:ext>
            </a:extLst>
          </p:cNvPr>
          <p:cNvSpPr txBox="1"/>
          <p:nvPr/>
        </p:nvSpPr>
        <p:spPr>
          <a:xfrm>
            <a:off x="3581400" y="5151911"/>
            <a:ext cx="3448050" cy="461665"/>
          </a:xfrm>
          <a:prstGeom prst="rect">
            <a:avLst/>
          </a:prstGeom>
          <a:noFill/>
        </p:spPr>
        <p:txBody>
          <a:bodyPr wrap="square" rtlCol="0">
            <a:spAutoFit/>
          </a:bodyPr>
          <a:lstStyle/>
          <a:p>
            <a:r>
              <a:rPr lang="en-US" sz="2400" dirty="0">
                <a:solidFill>
                  <a:srgbClr val="FFFF71"/>
                </a:solidFill>
              </a:rPr>
              <a:t>Landsat 2019 Leafon</a:t>
            </a:r>
          </a:p>
        </p:txBody>
      </p:sp>
    </p:spTree>
    <p:extLst>
      <p:ext uri="{BB962C8B-B14F-4D97-AF65-F5344CB8AC3E}">
        <p14:creationId xmlns:p14="http://schemas.microsoft.com/office/powerpoint/2010/main" val="3101228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9DC2-A952-4CA4-8F21-35AFE3960039}"/>
              </a:ext>
            </a:extLst>
          </p:cNvPr>
          <p:cNvSpPr>
            <a:spLocks noGrp="1"/>
          </p:cNvSpPr>
          <p:nvPr>
            <p:ph type="title"/>
          </p:nvPr>
        </p:nvSpPr>
        <p:spPr>
          <a:xfrm>
            <a:off x="481244" y="407899"/>
            <a:ext cx="7886700" cy="994172"/>
          </a:xfrm>
        </p:spPr>
        <p:txBody>
          <a:bodyPr/>
          <a:lstStyle/>
          <a:p>
            <a:r>
              <a:rPr lang="en-US" sz="2800" dirty="0"/>
              <a:t>P19/R37 Atlanta Georgia Regression Results</a:t>
            </a:r>
          </a:p>
        </p:txBody>
      </p:sp>
      <p:pic>
        <p:nvPicPr>
          <p:cNvPr id="17" name="Content Placeholder 16">
            <a:extLst>
              <a:ext uri="{FF2B5EF4-FFF2-40B4-BE49-F238E27FC236}">
                <a16:creationId xmlns:a16="http://schemas.microsoft.com/office/drawing/2014/main" id="{50F5A61C-E135-4D7A-8605-DC9F8E223B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324689" y="1933426"/>
            <a:ext cx="2807427" cy="2180543"/>
          </a:xfrm>
        </p:spPr>
      </p:pic>
      <p:sp>
        <p:nvSpPr>
          <p:cNvPr id="18" name="TextBox 17">
            <a:extLst>
              <a:ext uri="{FF2B5EF4-FFF2-40B4-BE49-F238E27FC236}">
                <a16:creationId xmlns:a16="http://schemas.microsoft.com/office/drawing/2014/main" id="{8B1C0890-19F7-460A-8FE7-6E067953551F}"/>
              </a:ext>
            </a:extLst>
          </p:cNvPr>
          <p:cNvSpPr txBox="1"/>
          <p:nvPr/>
        </p:nvSpPr>
        <p:spPr>
          <a:xfrm>
            <a:off x="914400" y="1371602"/>
            <a:ext cx="3193256" cy="461665"/>
          </a:xfrm>
          <a:prstGeom prst="rect">
            <a:avLst/>
          </a:prstGeom>
          <a:noFill/>
        </p:spPr>
        <p:txBody>
          <a:bodyPr wrap="square" rtlCol="0">
            <a:spAutoFit/>
          </a:bodyPr>
          <a:lstStyle/>
          <a:p>
            <a:r>
              <a:rPr lang="en-US" sz="2400" dirty="0">
                <a:solidFill>
                  <a:srgbClr val="FFFF71"/>
                </a:solidFill>
              </a:rPr>
              <a:t>AI Regression</a:t>
            </a:r>
          </a:p>
        </p:txBody>
      </p:sp>
      <p:sp>
        <p:nvSpPr>
          <p:cNvPr id="19" name="TextBox 18">
            <a:extLst>
              <a:ext uri="{FF2B5EF4-FFF2-40B4-BE49-F238E27FC236}">
                <a16:creationId xmlns:a16="http://schemas.microsoft.com/office/drawing/2014/main" id="{711DAFF2-21F8-4BF3-B337-3DE6C7B46845}"/>
              </a:ext>
            </a:extLst>
          </p:cNvPr>
          <p:cNvSpPr txBox="1"/>
          <p:nvPr/>
        </p:nvSpPr>
        <p:spPr>
          <a:xfrm>
            <a:off x="4572000" y="1371600"/>
            <a:ext cx="1385888" cy="461665"/>
          </a:xfrm>
          <a:prstGeom prst="rect">
            <a:avLst/>
          </a:prstGeom>
          <a:noFill/>
        </p:spPr>
        <p:txBody>
          <a:bodyPr wrap="square" rtlCol="0">
            <a:spAutoFit/>
          </a:bodyPr>
          <a:lstStyle/>
          <a:p>
            <a:r>
              <a:rPr lang="en-US" sz="2400" dirty="0">
                <a:solidFill>
                  <a:srgbClr val="FFFF71"/>
                </a:solidFill>
              </a:rPr>
              <a:t>See5</a:t>
            </a:r>
          </a:p>
        </p:txBody>
      </p:sp>
      <p:sp>
        <p:nvSpPr>
          <p:cNvPr id="20" name="TextBox 19">
            <a:extLst>
              <a:ext uri="{FF2B5EF4-FFF2-40B4-BE49-F238E27FC236}">
                <a16:creationId xmlns:a16="http://schemas.microsoft.com/office/drawing/2014/main" id="{3176D7C5-5E4A-4A08-9098-0442F521619C}"/>
              </a:ext>
            </a:extLst>
          </p:cNvPr>
          <p:cNvSpPr txBox="1"/>
          <p:nvPr/>
        </p:nvSpPr>
        <p:spPr>
          <a:xfrm>
            <a:off x="6880359" y="1371601"/>
            <a:ext cx="2035041" cy="461665"/>
          </a:xfrm>
          <a:prstGeom prst="rect">
            <a:avLst/>
          </a:prstGeom>
          <a:noFill/>
        </p:spPr>
        <p:txBody>
          <a:bodyPr wrap="square" rtlCol="0">
            <a:spAutoFit/>
          </a:bodyPr>
          <a:lstStyle/>
          <a:p>
            <a:r>
              <a:rPr lang="en-US" sz="2400" dirty="0">
                <a:solidFill>
                  <a:srgbClr val="FFFF71"/>
                </a:solidFill>
              </a:rPr>
              <a:t>Google Earth</a:t>
            </a:r>
          </a:p>
        </p:txBody>
      </p:sp>
      <p:pic>
        <p:nvPicPr>
          <p:cNvPr id="21" name="Content Placeholder 20">
            <a:extLst>
              <a:ext uri="{FF2B5EF4-FFF2-40B4-BE49-F238E27FC236}">
                <a16:creationId xmlns:a16="http://schemas.microsoft.com/office/drawing/2014/main" id="{25E7F8B8-86D3-405F-9750-FD857218D246}"/>
              </a:ext>
            </a:extLst>
          </p:cNvPr>
          <p:cNvPicPr>
            <a:picLocks noGrp="1" noChangeAspect="1"/>
          </p:cNvPicPr>
          <p:nvPr>
            <p:ph sz="half" idx="1"/>
          </p:nvPr>
        </p:nvPicPr>
        <p:blipFill>
          <a:blip r:embed="rId4"/>
          <a:stretch>
            <a:fillRect/>
          </a:stretch>
        </p:blipFill>
        <p:spPr>
          <a:xfrm>
            <a:off x="-1" y="1933858"/>
            <a:ext cx="6264531" cy="3276600"/>
          </a:xfrm>
        </p:spPr>
      </p:pic>
      <p:sp>
        <p:nvSpPr>
          <p:cNvPr id="8" name="TextBox 7">
            <a:extLst>
              <a:ext uri="{FF2B5EF4-FFF2-40B4-BE49-F238E27FC236}">
                <a16:creationId xmlns:a16="http://schemas.microsoft.com/office/drawing/2014/main" id="{72CA7513-23A5-45A2-9C94-EF0EE1BE89AC}"/>
              </a:ext>
            </a:extLst>
          </p:cNvPr>
          <p:cNvSpPr txBox="1"/>
          <p:nvPr/>
        </p:nvSpPr>
        <p:spPr>
          <a:xfrm>
            <a:off x="611900" y="5129793"/>
            <a:ext cx="3879056" cy="461665"/>
          </a:xfrm>
          <a:prstGeom prst="rect">
            <a:avLst/>
          </a:prstGeom>
          <a:noFill/>
        </p:spPr>
        <p:txBody>
          <a:bodyPr wrap="square" rtlCol="0">
            <a:spAutoFit/>
          </a:bodyPr>
          <a:lstStyle/>
          <a:p>
            <a:r>
              <a:rPr lang="en-US" sz="2400" dirty="0">
                <a:solidFill>
                  <a:srgbClr val="FFFF71"/>
                </a:solidFill>
              </a:rPr>
              <a:t>AI/ See5 Differences</a:t>
            </a:r>
          </a:p>
        </p:txBody>
      </p:sp>
      <p:sp>
        <p:nvSpPr>
          <p:cNvPr id="9" name="TextBox 8">
            <a:extLst>
              <a:ext uri="{FF2B5EF4-FFF2-40B4-BE49-F238E27FC236}">
                <a16:creationId xmlns:a16="http://schemas.microsoft.com/office/drawing/2014/main" id="{7A38A434-0DFD-4934-8299-D8958A0A6F38}"/>
              </a:ext>
            </a:extLst>
          </p:cNvPr>
          <p:cNvSpPr txBox="1"/>
          <p:nvPr/>
        </p:nvSpPr>
        <p:spPr>
          <a:xfrm>
            <a:off x="3581400" y="5104569"/>
            <a:ext cx="3448050" cy="461665"/>
          </a:xfrm>
          <a:prstGeom prst="rect">
            <a:avLst/>
          </a:prstGeom>
          <a:noFill/>
        </p:spPr>
        <p:txBody>
          <a:bodyPr wrap="square" rtlCol="0">
            <a:spAutoFit/>
          </a:bodyPr>
          <a:lstStyle/>
          <a:p>
            <a:r>
              <a:rPr lang="en-US" sz="2400" dirty="0">
                <a:solidFill>
                  <a:srgbClr val="FFFF71"/>
                </a:solidFill>
              </a:rPr>
              <a:t>Landsat 2019 Leafon</a:t>
            </a:r>
          </a:p>
        </p:txBody>
      </p:sp>
    </p:spTree>
    <p:extLst>
      <p:ext uri="{BB962C8B-B14F-4D97-AF65-F5344CB8AC3E}">
        <p14:creationId xmlns:p14="http://schemas.microsoft.com/office/powerpoint/2010/main" val="2393363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9DC2-A952-4CA4-8F21-35AFE3960039}"/>
              </a:ext>
            </a:extLst>
          </p:cNvPr>
          <p:cNvSpPr>
            <a:spLocks noGrp="1"/>
          </p:cNvSpPr>
          <p:nvPr>
            <p:ph type="title"/>
          </p:nvPr>
        </p:nvSpPr>
        <p:spPr>
          <a:xfrm>
            <a:off x="481244" y="102276"/>
            <a:ext cx="7886700" cy="994172"/>
          </a:xfrm>
        </p:spPr>
        <p:txBody>
          <a:bodyPr/>
          <a:lstStyle/>
          <a:p>
            <a:r>
              <a:rPr lang="en-US" sz="2800" dirty="0"/>
              <a:t>P19/R37 Atlanta Georgia Regression Results</a:t>
            </a:r>
          </a:p>
        </p:txBody>
      </p:sp>
      <p:pic>
        <p:nvPicPr>
          <p:cNvPr id="17" name="Content Placeholder 16">
            <a:extLst>
              <a:ext uri="{FF2B5EF4-FFF2-40B4-BE49-F238E27FC236}">
                <a16:creationId xmlns:a16="http://schemas.microsoft.com/office/drawing/2014/main" id="{50F5A61C-E135-4D7A-8605-DC9F8E223B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143527" y="1936410"/>
            <a:ext cx="3000473" cy="1791210"/>
          </a:xfrm>
        </p:spPr>
      </p:pic>
      <p:sp>
        <p:nvSpPr>
          <p:cNvPr id="18" name="TextBox 17">
            <a:extLst>
              <a:ext uri="{FF2B5EF4-FFF2-40B4-BE49-F238E27FC236}">
                <a16:creationId xmlns:a16="http://schemas.microsoft.com/office/drawing/2014/main" id="{8B1C0890-19F7-460A-8FE7-6E067953551F}"/>
              </a:ext>
            </a:extLst>
          </p:cNvPr>
          <p:cNvSpPr txBox="1"/>
          <p:nvPr/>
        </p:nvSpPr>
        <p:spPr>
          <a:xfrm>
            <a:off x="1099036" y="1371601"/>
            <a:ext cx="3650456" cy="461665"/>
          </a:xfrm>
          <a:prstGeom prst="rect">
            <a:avLst/>
          </a:prstGeom>
          <a:noFill/>
        </p:spPr>
        <p:txBody>
          <a:bodyPr wrap="square" rtlCol="0">
            <a:spAutoFit/>
          </a:bodyPr>
          <a:lstStyle/>
          <a:p>
            <a:r>
              <a:rPr lang="en-US" sz="2400" dirty="0">
                <a:solidFill>
                  <a:srgbClr val="FFFF71"/>
                </a:solidFill>
              </a:rPr>
              <a:t>AI Regression</a:t>
            </a:r>
          </a:p>
        </p:txBody>
      </p:sp>
      <p:sp>
        <p:nvSpPr>
          <p:cNvPr id="19" name="TextBox 18">
            <a:extLst>
              <a:ext uri="{FF2B5EF4-FFF2-40B4-BE49-F238E27FC236}">
                <a16:creationId xmlns:a16="http://schemas.microsoft.com/office/drawing/2014/main" id="{711DAFF2-21F8-4BF3-B337-3DE6C7B46845}"/>
              </a:ext>
            </a:extLst>
          </p:cNvPr>
          <p:cNvSpPr txBox="1"/>
          <p:nvPr/>
        </p:nvSpPr>
        <p:spPr>
          <a:xfrm>
            <a:off x="4191000" y="1371601"/>
            <a:ext cx="1385888" cy="461665"/>
          </a:xfrm>
          <a:prstGeom prst="rect">
            <a:avLst/>
          </a:prstGeom>
          <a:noFill/>
        </p:spPr>
        <p:txBody>
          <a:bodyPr wrap="square" rtlCol="0">
            <a:spAutoFit/>
          </a:bodyPr>
          <a:lstStyle/>
          <a:p>
            <a:r>
              <a:rPr lang="en-US" sz="2400" dirty="0">
                <a:solidFill>
                  <a:srgbClr val="FFFF71"/>
                </a:solidFill>
              </a:rPr>
              <a:t>See5</a:t>
            </a:r>
          </a:p>
        </p:txBody>
      </p:sp>
      <p:pic>
        <p:nvPicPr>
          <p:cNvPr id="5" name="Content Placeholder 4">
            <a:extLst>
              <a:ext uri="{FF2B5EF4-FFF2-40B4-BE49-F238E27FC236}">
                <a16:creationId xmlns:a16="http://schemas.microsoft.com/office/drawing/2014/main" id="{C27D2B4B-03D8-406A-B919-9EEC56AF6824}"/>
              </a:ext>
            </a:extLst>
          </p:cNvPr>
          <p:cNvPicPr>
            <a:picLocks noGrp="1" noChangeAspect="1"/>
          </p:cNvPicPr>
          <p:nvPr>
            <p:ph sz="half" idx="1"/>
          </p:nvPr>
        </p:nvPicPr>
        <p:blipFill>
          <a:blip r:embed="rId4"/>
          <a:stretch>
            <a:fillRect/>
          </a:stretch>
        </p:blipFill>
        <p:spPr>
          <a:xfrm>
            <a:off x="0" y="1898820"/>
            <a:ext cx="6135380" cy="3276600"/>
          </a:xfrm>
        </p:spPr>
      </p:pic>
      <p:sp>
        <p:nvSpPr>
          <p:cNvPr id="10" name="TextBox 9">
            <a:extLst>
              <a:ext uri="{FF2B5EF4-FFF2-40B4-BE49-F238E27FC236}">
                <a16:creationId xmlns:a16="http://schemas.microsoft.com/office/drawing/2014/main" id="{47FB658A-95C9-40A5-BA34-6121D3E626D6}"/>
              </a:ext>
            </a:extLst>
          </p:cNvPr>
          <p:cNvSpPr txBox="1"/>
          <p:nvPr/>
        </p:nvSpPr>
        <p:spPr>
          <a:xfrm>
            <a:off x="6629400" y="1371600"/>
            <a:ext cx="2039452" cy="461665"/>
          </a:xfrm>
          <a:prstGeom prst="rect">
            <a:avLst/>
          </a:prstGeom>
          <a:noFill/>
        </p:spPr>
        <p:txBody>
          <a:bodyPr wrap="square" rtlCol="0">
            <a:spAutoFit/>
          </a:bodyPr>
          <a:lstStyle/>
          <a:p>
            <a:r>
              <a:rPr lang="en-US" sz="2400" dirty="0">
                <a:solidFill>
                  <a:srgbClr val="FFFF71"/>
                </a:solidFill>
              </a:rPr>
              <a:t>Google Earth</a:t>
            </a:r>
          </a:p>
        </p:txBody>
      </p:sp>
      <p:sp>
        <p:nvSpPr>
          <p:cNvPr id="8" name="TextBox 7">
            <a:extLst>
              <a:ext uri="{FF2B5EF4-FFF2-40B4-BE49-F238E27FC236}">
                <a16:creationId xmlns:a16="http://schemas.microsoft.com/office/drawing/2014/main" id="{3EC840C9-06FD-468E-928F-22964E456514}"/>
              </a:ext>
            </a:extLst>
          </p:cNvPr>
          <p:cNvSpPr txBox="1"/>
          <p:nvPr/>
        </p:nvSpPr>
        <p:spPr>
          <a:xfrm>
            <a:off x="592850" y="5094755"/>
            <a:ext cx="3879056" cy="461665"/>
          </a:xfrm>
          <a:prstGeom prst="rect">
            <a:avLst/>
          </a:prstGeom>
          <a:noFill/>
        </p:spPr>
        <p:txBody>
          <a:bodyPr wrap="square" rtlCol="0">
            <a:spAutoFit/>
          </a:bodyPr>
          <a:lstStyle/>
          <a:p>
            <a:r>
              <a:rPr lang="en-US" sz="2400" dirty="0">
                <a:solidFill>
                  <a:srgbClr val="FFFF71"/>
                </a:solidFill>
              </a:rPr>
              <a:t>AI/ See5 Differences</a:t>
            </a:r>
          </a:p>
        </p:txBody>
      </p:sp>
      <p:sp>
        <p:nvSpPr>
          <p:cNvPr id="9" name="TextBox 8">
            <a:extLst>
              <a:ext uri="{FF2B5EF4-FFF2-40B4-BE49-F238E27FC236}">
                <a16:creationId xmlns:a16="http://schemas.microsoft.com/office/drawing/2014/main" id="{CD33A35F-D4CE-41AF-B02C-116924923DD0}"/>
              </a:ext>
            </a:extLst>
          </p:cNvPr>
          <p:cNvSpPr txBox="1"/>
          <p:nvPr/>
        </p:nvSpPr>
        <p:spPr>
          <a:xfrm>
            <a:off x="3562350" y="5069531"/>
            <a:ext cx="3448050" cy="461665"/>
          </a:xfrm>
          <a:prstGeom prst="rect">
            <a:avLst/>
          </a:prstGeom>
          <a:noFill/>
        </p:spPr>
        <p:txBody>
          <a:bodyPr wrap="square" rtlCol="0">
            <a:spAutoFit/>
          </a:bodyPr>
          <a:lstStyle/>
          <a:p>
            <a:r>
              <a:rPr lang="en-US" sz="2400" dirty="0">
                <a:solidFill>
                  <a:srgbClr val="FFFF71"/>
                </a:solidFill>
              </a:rPr>
              <a:t>Landsat 2019 Leafon</a:t>
            </a:r>
          </a:p>
        </p:txBody>
      </p:sp>
    </p:spTree>
    <p:extLst>
      <p:ext uri="{BB962C8B-B14F-4D97-AF65-F5344CB8AC3E}">
        <p14:creationId xmlns:p14="http://schemas.microsoft.com/office/powerpoint/2010/main" val="1470822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9DC2-A952-4CA4-8F21-35AFE3960039}"/>
              </a:ext>
            </a:extLst>
          </p:cNvPr>
          <p:cNvSpPr>
            <a:spLocks noGrp="1"/>
          </p:cNvSpPr>
          <p:nvPr>
            <p:ph type="title"/>
          </p:nvPr>
        </p:nvSpPr>
        <p:spPr>
          <a:xfrm>
            <a:off x="481244" y="304800"/>
            <a:ext cx="7886700" cy="994172"/>
          </a:xfrm>
        </p:spPr>
        <p:txBody>
          <a:bodyPr/>
          <a:lstStyle/>
          <a:p>
            <a:r>
              <a:rPr lang="en-US" sz="2800" dirty="0"/>
              <a:t>P19/R37 Atlanta Georgia Regression Results</a:t>
            </a:r>
          </a:p>
        </p:txBody>
      </p:sp>
      <p:pic>
        <p:nvPicPr>
          <p:cNvPr id="17" name="Content Placeholder 16">
            <a:extLst>
              <a:ext uri="{FF2B5EF4-FFF2-40B4-BE49-F238E27FC236}">
                <a16:creationId xmlns:a16="http://schemas.microsoft.com/office/drawing/2014/main" id="{50F5A61C-E135-4D7A-8605-DC9F8E223B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317642" y="1895088"/>
            <a:ext cx="2802104" cy="1656624"/>
          </a:xfrm>
        </p:spPr>
      </p:pic>
      <p:sp>
        <p:nvSpPr>
          <p:cNvPr id="18" name="TextBox 17">
            <a:extLst>
              <a:ext uri="{FF2B5EF4-FFF2-40B4-BE49-F238E27FC236}">
                <a16:creationId xmlns:a16="http://schemas.microsoft.com/office/drawing/2014/main" id="{8B1C0890-19F7-460A-8FE7-6E067953551F}"/>
              </a:ext>
            </a:extLst>
          </p:cNvPr>
          <p:cNvSpPr txBox="1"/>
          <p:nvPr/>
        </p:nvSpPr>
        <p:spPr>
          <a:xfrm>
            <a:off x="362458" y="1338587"/>
            <a:ext cx="3498056" cy="461665"/>
          </a:xfrm>
          <a:prstGeom prst="rect">
            <a:avLst/>
          </a:prstGeom>
          <a:noFill/>
        </p:spPr>
        <p:txBody>
          <a:bodyPr wrap="square" rtlCol="0">
            <a:spAutoFit/>
          </a:bodyPr>
          <a:lstStyle/>
          <a:p>
            <a:r>
              <a:rPr lang="en-US" sz="2400" dirty="0">
                <a:solidFill>
                  <a:srgbClr val="FFFF71"/>
                </a:solidFill>
              </a:rPr>
              <a:t>AI Regression</a:t>
            </a:r>
          </a:p>
        </p:txBody>
      </p:sp>
      <p:sp>
        <p:nvSpPr>
          <p:cNvPr id="19" name="TextBox 18">
            <a:extLst>
              <a:ext uri="{FF2B5EF4-FFF2-40B4-BE49-F238E27FC236}">
                <a16:creationId xmlns:a16="http://schemas.microsoft.com/office/drawing/2014/main" id="{711DAFF2-21F8-4BF3-B337-3DE6C7B46845}"/>
              </a:ext>
            </a:extLst>
          </p:cNvPr>
          <p:cNvSpPr txBox="1"/>
          <p:nvPr/>
        </p:nvSpPr>
        <p:spPr>
          <a:xfrm>
            <a:off x="4114800" y="1338585"/>
            <a:ext cx="1385888" cy="461665"/>
          </a:xfrm>
          <a:prstGeom prst="rect">
            <a:avLst/>
          </a:prstGeom>
          <a:noFill/>
        </p:spPr>
        <p:txBody>
          <a:bodyPr wrap="square" rtlCol="0">
            <a:spAutoFit/>
          </a:bodyPr>
          <a:lstStyle/>
          <a:p>
            <a:r>
              <a:rPr lang="en-US" sz="2400" dirty="0">
                <a:solidFill>
                  <a:srgbClr val="FFFF71"/>
                </a:solidFill>
              </a:rPr>
              <a:t>See5</a:t>
            </a:r>
          </a:p>
        </p:txBody>
      </p:sp>
      <p:pic>
        <p:nvPicPr>
          <p:cNvPr id="5" name="Content Placeholder 4">
            <a:extLst>
              <a:ext uri="{FF2B5EF4-FFF2-40B4-BE49-F238E27FC236}">
                <a16:creationId xmlns:a16="http://schemas.microsoft.com/office/drawing/2014/main" id="{7A73ED91-CA2E-40E2-9FA3-84BF8F1E3E70}"/>
              </a:ext>
            </a:extLst>
          </p:cNvPr>
          <p:cNvPicPr>
            <a:picLocks noGrp="1" noChangeAspect="1"/>
          </p:cNvPicPr>
          <p:nvPr>
            <p:ph sz="half" idx="1"/>
          </p:nvPr>
        </p:nvPicPr>
        <p:blipFill>
          <a:blip r:embed="rId4"/>
          <a:stretch>
            <a:fillRect/>
          </a:stretch>
        </p:blipFill>
        <p:spPr>
          <a:xfrm>
            <a:off x="-1" y="1896742"/>
            <a:ext cx="6230687" cy="3255169"/>
          </a:xfrm>
        </p:spPr>
      </p:pic>
      <p:sp>
        <p:nvSpPr>
          <p:cNvPr id="10" name="TextBox 9">
            <a:extLst>
              <a:ext uri="{FF2B5EF4-FFF2-40B4-BE49-F238E27FC236}">
                <a16:creationId xmlns:a16="http://schemas.microsoft.com/office/drawing/2014/main" id="{6D7037B3-C924-4504-A5AC-37A2DD718BF4}"/>
              </a:ext>
            </a:extLst>
          </p:cNvPr>
          <p:cNvSpPr txBox="1"/>
          <p:nvPr/>
        </p:nvSpPr>
        <p:spPr>
          <a:xfrm>
            <a:off x="6705600" y="1338586"/>
            <a:ext cx="2093996" cy="461665"/>
          </a:xfrm>
          <a:prstGeom prst="rect">
            <a:avLst/>
          </a:prstGeom>
          <a:noFill/>
        </p:spPr>
        <p:txBody>
          <a:bodyPr wrap="square" rtlCol="0">
            <a:spAutoFit/>
          </a:bodyPr>
          <a:lstStyle/>
          <a:p>
            <a:r>
              <a:rPr lang="en-US" sz="2400" dirty="0">
                <a:solidFill>
                  <a:srgbClr val="FFFF71"/>
                </a:solidFill>
              </a:rPr>
              <a:t>Google Earth</a:t>
            </a:r>
          </a:p>
        </p:txBody>
      </p:sp>
      <p:sp>
        <p:nvSpPr>
          <p:cNvPr id="8" name="TextBox 7">
            <a:extLst>
              <a:ext uri="{FF2B5EF4-FFF2-40B4-BE49-F238E27FC236}">
                <a16:creationId xmlns:a16="http://schemas.microsoft.com/office/drawing/2014/main" id="{60577C46-9820-40DF-BA2B-85392CE88604}"/>
              </a:ext>
            </a:extLst>
          </p:cNvPr>
          <p:cNvSpPr txBox="1"/>
          <p:nvPr/>
        </p:nvSpPr>
        <p:spPr>
          <a:xfrm>
            <a:off x="611900" y="5100935"/>
            <a:ext cx="3879056" cy="461665"/>
          </a:xfrm>
          <a:prstGeom prst="rect">
            <a:avLst/>
          </a:prstGeom>
          <a:noFill/>
        </p:spPr>
        <p:txBody>
          <a:bodyPr wrap="square" rtlCol="0">
            <a:spAutoFit/>
          </a:bodyPr>
          <a:lstStyle/>
          <a:p>
            <a:r>
              <a:rPr lang="en-US" sz="2400" dirty="0">
                <a:solidFill>
                  <a:srgbClr val="FFFF71"/>
                </a:solidFill>
              </a:rPr>
              <a:t>AI/ See5 Differences</a:t>
            </a:r>
          </a:p>
        </p:txBody>
      </p:sp>
      <p:sp>
        <p:nvSpPr>
          <p:cNvPr id="9" name="TextBox 8">
            <a:extLst>
              <a:ext uri="{FF2B5EF4-FFF2-40B4-BE49-F238E27FC236}">
                <a16:creationId xmlns:a16="http://schemas.microsoft.com/office/drawing/2014/main" id="{80B66468-AB60-4F82-8ACF-B42921949B0C}"/>
              </a:ext>
            </a:extLst>
          </p:cNvPr>
          <p:cNvSpPr txBox="1"/>
          <p:nvPr/>
        </p:nvSpPr>
        <p:spPr>
          <a:xfrm>
            <a:off x="3581400" y="5075711"/>
            <a:ext cx="3448050" cy="461665"/>
          </a:xfrm>
          <a:prstGeom prst="rect">
            <a:avLst/>
          </a:prstGeom>
          <a:noFill/>
        </p:spPr>
        <p:txBody>
          <a:bodyPr wrap="square" rtlCol="0">
            <a:spAutoFit/>
          </a:bodyPr>
          <a:lstStyle/>
          <a:p>
            <a:r>
              <a:rPr lang="en-US" sz="2400" dirty="0">
                <a:solidFill>
                  <a:srgbClr val="FFFF71"/>
                </a:solidFill>
              </a:rPr>
              <a:t>Landsat 2019 Leafon</a:t>
            </a:r>
          </a:p>
        </p:txBody>
      </p:sp>
    </p:spTree>
    <p:extLst>
      <p:ext uri="{BB962C8B-B14F-4D97-AF65-F5344CB8AC3E}">
        <p14:creationId xmlns:p14="http://schemas.microsoft.com/office/powerpoint/2010/main" val="1205037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8C4D1D-C0C4-4845-8D98-BA5B0EDC4DB3}"/>
              </a:ext>
            </a:extLst>
          </p:cNvPr>
          <p:cNvPicPr>
            <a:picLocks noChangeAspect="1"/>
          </p:cNvPicPr>
          <p:nvPr/>
        </p:nvPicPr>
        <p:blipFill>
          <a:blip r:embed="rId3"/>
          <a:stretch>
            <a:fillRect/>
          </a:stretch>
        </p:blipFill>
        <p:spPr>
          <a:xfrm>
            <a:off x="6217224" y="1915689"/>
            <a:ext cx="2921987" cy="2024126"/>
          </a:xfrm>
          <a:prstGeom prst="rect">
            <a:avLst/>
          </a:prstGeom>
        </p:spPr>
      </p:pic>
      <p:sp>
        <p:nvSpPr>
          <p:cNvPr id="2" name="Title 1">
            <a:extLst>
              <a:ext uri="{FF2B5EF4-FFF2-40B4-BE49-F238E27FC236}">
                <a16:creationId xmlns:a16="http://schemas.microsoft.com/office/drawing/2014/main" id="{D9DB9DC2-A952-4CA4-8F21-35AFE3960039}"/>
              </a:ext>
            </a:extLst>
          </p:cNvPr>
          <p:cNvSpPr>
            <a:spLocks noGrp="1"/>
          </p:cNvSpPr>
          <p:nvPr>
            <p:ph type="title"/>
          </p:nvPr>
        </p:nvSpPr>
        <p:spPr>
          <a:xfrm>
            <a:off x="457200" y="284592"/>
            <a:ext cx="7886700" cy="994172"/>
          </a:xfrm>
        </p:spPr>
        <p:txBody>
          <a:bodyPr/>
          <a:lstStyle/>
          <a:p>
            <a:r>
              <a:rPr lang="en-US" sz="2800" dirty="0"/>
              <a:t>P19/R37 Atlanta Georgia Regression Results</a:t>
            </a:r>
          </a:p>
        </p:txBody>
      </p:sp>
      <p:sp>
        <p:nvSpPr>
          <p:cNvPr id="18" name="TextBox 17">
            <a:extLst>
              <a:ext uri="{FF2B5EF4-FFF2-40B4-BE49-F238E27FC236}">
                <a16:creationId xmlns:a16="http://schemas.microsoft.com/office/drawing/2014/main" id="{8B1C0890-19F7-460A-8FE7-6E067953551F}"/>
              </a:ext>
            </a:extLst>
          </p:cNvPr>
          <p:cNvSpPr txBox="1"/>
          <p:nvPr/>
        </p:nvSpPr>
        <p:spPr>
          <a:xfrm>
            <a:off x="362458" y="1368276"/>
            <a:ext cx="3498056" cy="461665"/>
          </a:xfrm>
          <a:prstGeom prst="rect">
            <a:avLst/>
          </a:prstGeom>
          <a:noFill/>
        </p:spPr>
        <p:txBody>
          <a:bodyPr wrap="square" rtlCol="0">
            <a:spAutoFit/>
          </a:bodyPr>
          <a:lstStyle/>
          <a:p>
            <a:r>
              <a:rPr lang="en-US" sz="2400" dirty="0">
                <a:solidFill>
                  <a:srgbClr val="FFFF71"/>
                </a:solidFill>
              </a:rPr>
              <a:t>AI Regression</a:t>
            </a:r>
          </a:p>
        </p:txBody>
      </p:sp>
      <p:sp>
        <p:nvSpPr>
          <p:cNvPr id="19" name="TextBox 18">
            <a:extLst>
              <a:ext uri="{FF2B5EF4-FFF2-40B4-BE49-F238E27FC236}">
                <a16:creationId xmlns:a16="http://schemas.microsoft.com/office/drawing/2014/main" id="{711DAFF2-21F8-4BF3-B337-3DE6C7B46845}"/>
              </a:ext>
            </a:extLst>
          </p:cNvPr>
          <p:cNvSpPr txBox="1"/>
          <p:nvPr/>
        </p:nvSpPr>
        <p:spPr>
          <a:xfrm>
            <a:off x="4114800" y="1368274"/>
            <a:ext cx="1385888" cy="461665"/>
          </a:xfrm>
          <a:prstGeom prst="rect">
            <a:avLst/>
          </a:prstGeom>
          <a:noFill/>
        </p:spPr>
        <p:txBody>
          <a:bodyPr wrap="square" rtlCol="0">
            <a:spAutoFit/>
          </a:bodyPr>
          <a:lstStyle/>
          <a:p>
            <a:r>
              <a:rPr lang="en-US" sz="2400" dirty="0">
                <a:solidFill>
                  <a:srgbClr val="FFFF71"/>
                </a:solidFill>
              </a:rPr>
              <a:t>See5</a:t>
            </a:r>
          </a:p>
        </p:txBody>
      </p:sp>
      <p:sp>
        <p:nvSpPr>
          <p:cNvPr id="10" name="TextBox 9">
            <a:extLst>
              <a:ext uri="{FF2B5EF4-FFF2-40B4-BE49-F238E27FC236}">
                <a16:creationId xmlns:a16="http://schemas.microsoft.com/office/drawing/2014/main" id="{6D7037B3-C924-4504-A5AC-37A2DD718BF4}"/>
              </a:ext>
            </a:extLst>
          </p:cNvPr>
          <p:cNvSpPr txBox="1"/>
          <p:nvPr/>
        </p:nvSpPr>
        <p:spPr>
          <a:xfrm>
            <a:off x="6705600" y="1368275"/>
            <a:ext cx="2093996" cy="461665"/>
          </a:xfrm>
          <a:prstGeom prst="rect">
            <a:avLst/>
          </a:prstGeom>
          <a:noFill/>
        </p:spPr>
        <p:txBody>
          <a:bodyPr wrap="square" rtlCol="0">
            <a:spAutoFit/>
          </a:bodyPr>
          <a:lstStyle/>
          <a:p>
            <a:r>
              <a:rPr lang="en-US" sz="2400" dirty="0">
                <a:solidFill>
                  <a:srgbClr val="FFFF71"/>
                </a:solidFill>
              </a:rPr>
              <a:t>Google Earth</a:t>
            </a:r>
          </a:p>
        </p:txBody>
      </p:sp>
      <p:pic>
        <p:nvPicPr>
          <p:cNvPr id="6" name="Content Placeholder 5">
            <a:extLst>
              <a:ext uri="{FF2B5EF4-FFF2-40B4-BE49-F238E27FC236}">
                <a16:creationId xmlns:a16="http://schemas.microsoft.com/office/drawing/2014/main" id="{2F28CE39-C948-4867-97DB-E9D05426DD23}"/>
              </a:ext>
            </a:extLst>
          </p:cNvPr>
          <p:cNvPicPr>
            <a:picLocks noGrp="1" noChangeAspect="1"/>
          </p:cNvPicPr>
          <p:nvPr>
            <p:ph sz="half" idx="1"/>
          </p:nvPr>
        </p:nvPicPr>
        <p:blipFill>
          <a:blip r:embed="rId4"/>
          <a:stretch>
            <a:fillRect/>
          </a:stretch>
        </p:blipFill>
        <p:spPr>
          <a:xfrm>
            <a:off x="0" y="1941844"/>
            <a:ext cx="6182969" cy="3239756"/>
          </a:xfrm>
        </p:spPr>
      </p:pic>
      <p:sp>
        <p:nvSpPr>
          <p:cNvPr id="9" name="TextBox 8">
            <a:extLst>
              <a:ext uri="{FF2B5EF4-FFF2-40B4-BE49-F238E27FC236}">
                <a16:creationId xmlns:a16="http://schemas.microsoft.com/office/drawing/2014/main" id="{19338614-C2D0-4B0E-9AAE-51B5B6734C1D}"/>
              </a:ext>
            </a:extLst>
          </p:cNvPr>
          <p:cNvSpPr txBox="1"/>
          <p:nvPr/>
        </p:nvSpPr>
        <p:spPr>
          <a:xfrm>
            <a:off x="611900" y="5100935"/>
            <a:ext cx="3879056" cy="461665"/>
          </a:xfrm>
          <a:prstGeom prst="rect">
            <a:avLst/>
          </a:prstGeom>
          <a:noFill/>
        </p:spPr>
        <p:txBody>
          <a:bodyPr wrap="square" rtlCol="0">
            <a:spAutoFit/>
          </a:bodyPr>
          <a:lstStyle/>
          <a:p>
            <a:r>
              <a:rPr lang="en-US" sz="2400" dirty="0">
                <a:solidFill>
                  <a:srgbClr val="FFFF71"/>
                </a:solidFill>
              </a:rPr>
              <a:t>AI/ See5 Differences</a:t>
            </a:r>
          </a:p>
        </p:txBody>
      </p:sp>
      <p:sp>
        <p:nvSpPr>
          <p:cNvPr id="11" name="TextBox 10">
            <a:extLst>
              <a:ext uri="{FF2B5EF4-FFF2-40B4-BE49-F238E27FC236}">
                <a16:creationId xmlns:a16="http://schemas.microsoft.com/office/drawing/2014/main" id="{DB945782-6089-4E5A-A4EE-74D1665F33C3}"/>
              </a:ext>
            </a:extLst>
          </p:cNvPr>
          <p:cNvSpPr txBox="1"/>
          <p:nvPr/>
        </p:nvSpPr>
        <p:spPr>
          <a:xfrm>
            <a:off x="3581400" y="5075711"/>
            <a:ext cx="3448050" cy="461665"/>
          </a:xfrm>
          <a:prstGeom prst="rect">
            <a:avLst/>
          </a:prstGeom>
          <a:noFill/>
        </p:spPr>
        <p:txBody>
          <a:bodyPr wrap="square" rtlCol="0">
            <a:spAutoFit/>
          </a:bodyPr>
          <a:lstStyle/>
          <a:p>
            <a:r>
              <a:rPr lang="en-US" sz="2400" dirty="0">
                <a:solidFill>
                  <a:srgbClr val="FFFF71"/>
                </a:solidFill>
              </a:rPr>
              <a:t>Landsat 2019 Leafon</a:t>
            </a:r>
          </a:p>
        </p:txBody>
      </p:sp>
    </p:spTree>
    <p:extLst>
      <p:ext uri="{BB962C8B-B14F-4D97-AF65-F5344CB8AC3E}">
        <p14:creationId xmlns:p14="http://schemas.microsoft.com/office/powerpoint/2010/main" val="4191705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22A44-FC81-4033-B590-5D7939A05198}"/>
              </a:ext>
            </a:extLst>
          </p:cNvPr>
          <p:cNvSpPr>
            <a:spLocks noGrp="1"/>
          </p:cNvSpPr>
          <p:nvPr>
            <p:ph type="title"/>
          </p:nvPr>
        </p:nvSpPr>
        <p:spPr>
          <a:xfrm>
            <a:off x="533400" y="457200"/>
            <a:ext cx="7886700" cy="495373"/>
          </a:xfrm>
        </p:spPr>
        <p:txBody>
          <a:bodyPr>
            <a:noAutofit/>
          </a:bodyPr>
          <a:lstStyle/>
          <a:p>
            <a:r>
              <a:rPr lang="en-US" sz="2800" dirty="0"/>
              <a:t>P19/r37 – Confusion Matrix comparing AI versus See5 based on the test data</a:t>
            </a:r>
          </a:p>
        </p:txBody>
      </p:sp>
      <p:pic>
        <p:nvPicPr>
          <p:cNvPr id="7" name="Content Placeholder 6">
            <a:extLst>
              <a:ext uri="{FF2B5EF4-FFF2-40B4-BE49-F238E27FC236}">
                <a16:creationId xmlns:a16="http://schemas.microsoft.com/office/drawing/2014/main" id="{55892E5A-3A58-4FF8-B0A2-76A92E07D8D9}"/>
              </a:ext>
            </a:extLst>
          </p:cNvPr>
          <p:cNvPicPr>
            <a:picLocks noGrp="1" noChangeAspect="1"/>
          </p:cNvPicPr>
          <p:nvPr>
            <p:ph idx="1"/>
          </p:nvPr>
        </p:nvPicPr>
        <p:blipFill>
          <a:blip r:embed="rId3"/>
          <a:stretch>
            <a:fillRect/>
          </a:stretch>
        </p:blipFill>
        <p:spPr>
          <a:xfrm>
            <a:off x="20365" y="2133601"/>
            <a:ext cx="5016104" cy="3686168"/>
          </a:xfrm>
          <a:prstGeom prst="rect">
            <a:avLst/>
          </a:prstGeom>
        </p:spPr>
      </p:pic>
      <p:pic>
        <p:nvPicPr>
          <p:cNvPr id="12" name="Picture 11">
            <a:extLst>
              <a:ext uri="{FF2B5EF4-FFF2-40B4-BE49-F238E27FC236}">
                <a16:creationId xmlns:a16="http://schemas.microsoft.com/office/drawing/2014/main" id="{E1992E07-5025-44BD-8045-CAB08CE1857C}"/>
              </a:ext>
            </a:extLst>
          </p:cNvPr>
          <p:cNvPicPr>
            <a:picLocks noChangeAspect="1"/>
          </p:cNvPicPr>
          <p:nvPr/>
        </p:nvPicPr>
        <p:blipFill>
          <a:blip r:embed="rId4"/>
          <a:stretch>
            <a:fillRect/>
          </a:stretch>
        </p:blipFill>
        <p:spPr>
          <a:xfrm>
            <a:off x="4324745" y="2133600"/>
            <a:ext cx="4486455" cy="3686168"/>
          </a:xfrm>
          <a:prstGeom prst="rect">
            <a:avLst/>
          </a:prstGeom>
        </p:spPr>
      </p:pic>
      <p:sp>
        <p:nvSpPr>
          <p:cNvPr id="13" name="TextBox 12">
            <a:extLst>
              <a:ext uri="{FF2B5EF4-FFF2-40B4-BE49-F238E27FC236}">
                <a16:creationId xmlns:a16="http://schemas.microsoft.com/office/drawing/2014/main" id="{CD738885-A075-4AD1-AE19-1B5E202C4A54}"/>
              </a:ext>
            </a:extLst>
          </p:cNvPr>
          <p:cNvSpPr txBox="1"/>
          <p:nvPr/>
        </p:nvSpPr>
        <p:spPr>
          <a:xfrm>
            <a:off x="1122528" y="1572771"/>
            <a:ext cx="2811778" cy="461665"/>
          </a:xfrm>
          <a:prstGeom prst="rect">
            <a:avLst/>
          </a:prstGeom>
          <a:noFill/>
        </p:spPr>
        <p:txBody>
          <a:bodyPr wrap="square" rtlCol="0">
            <a:spAutoFit/>
          </a:bodyPr>
          <a:lstStyle/>
          <a:p>
            <a:r>
              <a:rPr lang="en-US" sz="2400" dirty="0">
                <a:solidFill>
                  <a:srgbClr val="FFFF71"/>
                </a:solidFill>
              </a:rPr>
              <a:t>AI Regression</a:t>
            </a:r>
          </a:p>
        </p:txBody>
      </p:sp>
      <p:sp>
        <p:nvSpPr>
          <p:cNvPr id="14" name="TextBox 13">
            <a:extLst>
              <a:ext uri="{FF2B5EF4-FFF2-40B4-BE49-F238E27FC236}">
                <a16:creationId xmlns:a16="http://schemas.microsoft.com/office/drawing/2014/main" id="{8E467252-5590-4C43-BF4D-9BE60B1EEC18}"/>
              </a:ext>
            </a:extLst>
          </p:cNvPr>
          <p:cNvSpPr txBox="1"/>
          <p:nvPr/>
        </p:nvSpPr>
        <p:spPr>
          <a:xfrm>
            <a:off x="6033281" y="1572770"/>
            <a:ext cx="1988191" cy="461665"/>
          </a:xfrm>
          <a:prstGeom prst="rect">
            <a:avLst/>
          </a:prstGeom>
          <a:noFill/>
        </p:spPr>
        <p:txBody>
          <a:bodyPr wrap="square" rtlCol="0">
            <a:spAutoFit/>
          </a:bodyPr>
          <a:lstStyle/>
          <a:p>
            <a:r>
              <a:rPr lang="en-US" sz="2400" dirty="0">
                <a:solidFill>
                  <a:srgbClr val="FFFF71"/>
                </a:solidFill>
              </a:rPr>
              <a:t>See5</a:t>
            </a:r>
          </a:p>
        </p:txBody>
      </p:sp>
    </p:spTree>
    <p:extLst>
      <p:ext uri="{BB962C8B-B14F-4D97-AF65-F5344CB8AC3E}">
        <p14:creationId xmlns:p14="http://schemas.microsoft.com/office/powerpoint/2010/main" val="3642856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664C9-730A-4072-91BD-50E21772874A}"/>
              </a:ext>
            </a:extLst>
          </p:cNvPr>
          <p:cNvSpPr>
            <a:spLocks noGrp="1"/>
          </p:cNvSpPr>
          <p:nvPr>
            <p:ph type="title"/>
          </p:nvPr>
        </p:nvSpPr>
        <p:spPr>
          <a:xfrm>
            <a:off x="628650" y="457200"/>
            <a:ext cx="7886700" cy="732836"/>
          </a:xfrm>
        </p:spPr>
        <p:txBody>
          <a:bodyPr>
            <a:normAutofit fontScale="90000"/>
          </a:bodyPr>
          <a:lstStyle/>
          <a:p>
            <a:r>
              <a:rPr lang="en-US" sz="2400" dirty="0"/>
              <a:t>P19/r37 confusion matrix correctness for classification</a:t>
            </a:r>
          </a:p>
        </p:txBody>
      </p:sp>
      <p:pic>
        <p:nvPicPr>
          <p:cNvPr id="5" name="Content Placeholder 4">
            <a:extLst>
              <a:ext uri="{FF2B5EF4-FFF2-40B4-BE49-F238E27FC236}">
                <a16:creationId xmlns:a16="http://schemas.microsoft.com/office/drawing/2014/main" id="{C3B4B625-0667-43A3-95A6-55B7D1E5F4D2}"/>
              </a:ext>
            </a:extLst>
          </p:cNvPr>
          <p:cNvPicPr>
            <a:picLocks noGrp="1" noChangeAspect="1"/>
          </p:cNvPicPr>
          <p:nvPr>
            <p:ph idx="1"/>
          </p:nvPr>
        </p:nvPicPr>
        <p:blipFill>
          <a:blip r:embed="rId3"/>
          <a:stretch>
            <a:fillRect/>
          </a:stretch>
        </p:blipFill>
        <p:spPr>
          <a:xfrm>
            <a:off x="914400" y="1452342"/>
            <a:ext cx="7730589" cy="4338858"/>
          </a:xfrm>
        </p:spPr>
      </p:pic>
      <p:pic>
        <p:nvPicPr>
          <p:cNvPr id="10" name="Picture 9">
            <a:extLst>
              <a:ext uri="{FF2B5EF4-FFF2-40B4-BE49-F238E27FC236}">
                <a16:creationId xmlns:a16="http://schemas.microsoft.com/office/drawing/2014/main" id="{FEF335CC-7A68-4E3E-BA7B-042C09E16F0D}"/>
              </a:ext>
            </a:extLst>
          </p:cNvPr>
          <p:cNvPicPr>
            <a:picLocks noChangeAspect="1"/>
          </p:cNvPicPr>
          <p:nvPr/>
        </p:nvPicPr>
        <p:blipFill>
          <a:blip r:embed="rId4"/>
          <a:stretch>
            <a:fillRect/>
          </a:stretch>
        </p:blipFill>
        <p:spPr>
          <a:xfrm>
            <a:off x="1143000" y="4267200"/>
            <a:ext cx="717197" cy="723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EE32636E-8A31-4162-8CC7-E0B8E60788A8}"/>
              </a:ext>
            </a:extLst>
          </p:cNvPr>
          <p:cNvSpPr txBox="1"/>
          <p:nvPr/>
        </p:nvSpPr>
        <p:spPr>
          <a:xfrm rot="16200000">
            <a:off x="1290063" y="5315953"/>
            <a:ext cx="735068" cy="215444"/>
          </a:xfrm>
          <a:prstGeom prst="rect">
            <a:avLst/>
          </a:prstGeom>
          <a:solidFill>
            <a:schemeClr val="bg1"/>
          </a:solidFill>
        </p:spPr>
        <p:txBody>
          <a:bodyPr wrap="square" rtlCol="0">
            <a:spAutoFit/>
          </a:bodyPr>
          <a:lstStyle/>
          <a:p>
            <a:r>
              <a:rPr lang="en-US" sz="800" dirty="0"/>
              <a:t>Water</a:t>
            </a:r>
          </a:p>
        </p:txBody>
      </p:sp>
      <p:sp>
        <p:nvSpPr>
          <p:cNvPr id="6" name="TextBox 5">
            <a:extLst>
              <a:ext uri="{FF2B5EF4-FFF2-40B4-BE49-F238E27FC236}">
                <a16:creationId xmlns:a16="http://schemas.microsoft.com/office/drawing/2014/main" id="{A1883769-3C04-4F42-911E-9CC864D7ECFC}"/>
              </a:ext>
            </a:extLst>
          </p:cNvPr>
          <p:cNvSpPr txBox="1"/>
          <p:nvPr/>
        </p:nvSpPr>
        <p:spPr>
          <a:xfrm rot="16200000">
            <a:off x="1656079" y="5248989"/>
            <a:ext cx="737528" cy="338554"/>
          </a:xfrm>
          <a:prstGeom prst="rect">
            <a:avLst/>
          </a:prstGeom>
          <a:solidFill>
            <a:schemeClr val="bg1"/>
          </a:solidFill>
        </p:spPr>
        <p:txBody>
          <a:bodyPr wrap="square" rtlCol="0">
            <a:spAutoFit/>
          </a:bodyPr>
          <a:lstStyle/>
          <a:p>
            <a:r>
              <a:rPr lang="en-US" sz="800" dirty="0"/>
              <a:t>Open Space</a:t>
            </a:r>
          </a:p>
        </p:txBody>
      </p:sp>
      <p:sp>
        <p:nvSpPr>
          <p:cNvPr id="7" name="TextBox 6">
            <a:extLst>
              <a:ext uri="{FF2B5EF4-FFF2-40B4-BE49-F238E27FC236}">
                <a16:creationId xmlns:a16="http://schemas.microsoft.com/office/drawing/2014/main" id="{1C9108C6-896E-41EC-ABD0-89BE46A28A19}"/>
              </a:ext>
            </a:extLst>
          </p:cNvPr>
          <p:cNvSpPr txBox="1"/>
          <p:nvPr/>
        </p:nvSpPr>
        <p:spPr>
          <a:xfrm rot="16200000">
            <a:off x="2027953" y="5241976"/>
            <a:ext cx="751555" cy="338554"/>
          </a:xfrm>
          <a:prstGeom prst="rect">
            <a:avLst/>
          </a:prstGeom>
          <a:solidFill>
            <a:schemeClr val="bg1"/>
          </a:solidFill>
        </p:spPr>
        <p:txBody>
          <a:bodyPr wrap="square" rtlCol="0">
            <a:spAutoFit/>
          </a:bodyPr>
          <a:lstStyle/>
          <a:p>
            <a:r>
              <a:rPr lang="en-US" sz="800" dirty="0"/>
              <a:t>Low Intensity</a:t>
            </a:r>
          </a:p>
        </p:txBody>
      </p:sp>
      <p:sp>
        <p:nvSpPr>
          <p:cNvPr id="8" name="TextBox 7">
            <a:extLst>
              <a:ext uri="{FF2B5EF4-FFF2-40B4-BE49-F238E27FC236}">
                <a16:creationId xmlns:a16="http://schemas.microsoft.com/office/drawing/2014/main" id="{95DDC4F6-00A4-4CAA-9315-53AD32FDFD0B}"/>
              </a:ext>
            </a:extLst>
          </p:cNvPr>
          <p:cNvSpPr txBox="1"/>
          <p:nvPr/>
        </p:nvSpPr>
        <p:spPr>
          <a:xfrm rot="16200000">
            <a:off x="2410453" y="5250219"/>
            <a:ext cx="735067" cy="338554"/>
          </a:xfrm>
          <a:prstGeom prst="rect">
            <a:avLst/>
          </a:prstGeom>
          <a:solidFill>
            <a:schemeClr val="bg1"/>
          </a:solidFill>
        </p:spPr>
        <p:txBody>
          <a:bodyPr wrap="square" rtlCol="0">
            <a:spAutoFit/>
          </a:bodyPr>
          <a:lstStyle/>
          <a:p>
            <a:r>
              <a:rPr lang="en-US" sz="800" dirty="0"/>
              <a:t>Medium Intensity</a:t>
            </a:r>
          </a:p>
        </p:txBody>
      </p:sp>
      <p:sp>
        <p:nvSpPr>
          <p:cNvPr id="9" name="TextBox 8">
            <a:extLst>
              <a:ext uri="{FF2B5EF4-FFF2-40B4-BE49-F238E27FC236}">
                <a16:creationId xmlns:a16="http://schemas.microsoft.com/office/drawing/2014/main" id="{2AC1FCAD-7188-4941-8AE1-14D7F14DCBE2}"/>
              </a:ext>
            </a:extLst>
          </p:cNvPr>
          <p:cNvSpPr txBox="1"/>
          <p:nvPr/>
        </p:nvSpPr>
        <p:spPr>
          <a:xfrm rot="16200000">
            <a:off x="2805826" y="5250220"/>
            <a:ext cx="735066" cy="338554"/>
          </a:xfrm>
          <a:prstGeom prst="rect">
            <a:avLst/>
          </a:prstGeom>
          <a:solidFill>
            <a:schemeClr val="bg1"/>
          </a:solidFill>
        </p:spPr>
        <p:txBody>
          <a:bodyPr wrap="square" rtlCol="0">
            <a:spAutoFit/>
          </a:bodyPr>
          <a:lstStyle/>
          <a:p>
            <a:r>
              <a:rPr lang="en-US" sz="800" dirty="0"/>
              <a:t>High Intensity</a:t>
            </a:r>
          </a:p>
        </p:txBody>
      </p:sp>
      <p:sp>
        <p:nvSpPr>
          <p:cNvPr id="11" name="TextBox 10">
            <a:extLst>
              <a:ext uri="{FF2B5EF4-FFF2-40B4-BE49-F238E27FC236}">
                <a16:creationId xmlns:a16="http://schemas.microsoft.com/office/drawing/2014/main" id="{2FEA4B84-9929-4A4D-ADDC-9261B35C86C2}"/>
              </a:ext>
            </a:extLst>
          </p:cNvPr>
          <p:cNvSpPr txBox="1"/>
          <p:nvPr/>
        </p:nvSpPr>
        <p:spPr>
          <a:xfrm rot="16200000">
            <a:off x="3205556" y="5311775"/>
            <a:ext cx="735065" cy="215444"/>
          </a:xfrm>
          <a:prstGeom prst="rect">
            <a:avLst/>
          </a:prstGeom>
          <a:solidFill>
            <a:schemeClr val="bg1"/>
          </a:solidFill>
        </p:spPr>
        <p:txBody>
          <a:bodyPr wrap="square" rtlCol="0">
            <a:spAutoFit/>
          </a:bodyPr>
          <a:lstStyle/>
          <a:p>
            <a:r>
              <a:rPr lang="en-US" sz="800" dirty="0"/>
              <a:t>Barren</a:t>
            </a:r>
          </a:p>
        </p:txBody>
      </p:sp>
      <p:sp>
        <p:nvSpPr>
          <p:cNvPr id="12" name="TextBox 11">
            <a:extLst>
              <a:ext uri="{FF2B5EF4-FFF2-40B4-BE49-F238E27FC236}">
                <a16:creationId xmlns:a16="http://schemas.microsoft.com/office/drawing/2014/main" id="{9C7433C2-41F9-4E4A-A2E0-B65F4E380CDC}"/>
              </a:ext>
            </a:extLst>
          </p:cNvPr>
          <p:cNvSpPr txBox="1"/>
          <p:nvPr/>
        </p:nvSpPr>
        <p:spPr>
          <a:xfrm rot="16200000">
            <a:off x="3570127" y="5312639"/>
            <a:ext cx="741716" cy="215444"/>
          </a:xfrm>
          <a:prstGeom prst="rect">
            <a:avLst/>
          </a:prstGeom>
          <a:solidFill>
            <a:schemeClr val="bg1"/>
          </a:solidFill>
        </p:spPr>
        <p:txBody>
          <a:bodyPr wrap="square" rtlCol="0">
            <a:spAutoFit/>
          </a:bodyPr>
          <a:lstStyle/>
          <a:p>
            <a:r>
              <a:rPr lang="en-US" sz="800" dirty="0"/>
              <a:t>Deciduous</a:t>
            </a:r>
          </a:p>
        </p:txBody>
      </p:sp>
      <p:sp>
        <p:nvSpPr>
          <p:cNvPr id="13" name="TextBox 12">
            <a:extLst>
              <a:ext uri="{FF2B5EF4-FFF2-40B4-BE49-F238E27FC236}">
                <a16:creationId xmlns:a16="http://schemas.microsoft.com/office/drawing/2014/main" id="{21BA14D5-2C82-480F-8356-9BF1F99688CB}"/>
              </a:ext>
            </a:extLst>
          </p:cNvPr>
          <p:cNvSpPr txBox="1"/>
          <p:nvPr/>
        </p:nvSpPr>
        <p:spPr>
          <a:xfrm rot="16200000">
            <a:off x="3946698" y="5312658"/>
            <a:ext cx="741716" cy="215444"/>
          </a:xfrm>
          <a:prstGeom prst="rect">
            <a:avLst/>
          </a:prstGeom>
          <a:solidFill>
            <a:schemeClr val="bg1"/>
          </a:solidFill>
        </p:spPr>
        <p:txBody>
          <a:bodyPr wrap="square" rtlCol="0">
            <a:spAutoFit/>
          </a:bodyPr>
          <a:lstStyle/>
          <a:p>
            <a:r>
              <a:rPr lang="en-US" sz="800" dirty="0"/>
              <a:t>Conifer</a:t>
            </a:r>
          </a:p>
        </p:txBody>
      </p:sp>
      <p:sp>
        <p:nvSpPr>
          <p:cNvPr id="14" name="TextBox 13">
            <a:extLst>
              <a:ext uri="{FF2B5EF4-FFF2-40B4-BE49-F238E27FC236}">
                <a16:creationId xmlns:a16="http://schemas.microsoft.com/office/drawing/2014/main" id="{EBF45FB4-E811-43A2-9BA8-E17C6B24A7B7}"/>
              </a:ext>
            </a:extLst>
          </p:cNvPr>
          <p:cNvSpPr txBox="1"/>
          <p:nvPr/>
        </p:nvSpPr>
        <p:spPr>
          <a:xfrm rot="16200000">
            <a:off x="4333833" y="5250221"/>
            <a:ext cx="735064" cy="338554"/>
          </a:xfrm>
          <a:prstGeom prst="rect">
            <a:avLst/>
          </a:prstGeom>
          <a:solidFill>
            <a:schemeClr val="bg1"/>
          </a:solidFill>
        </p:spPr>
        <p:txBody>
          <a:bodyPr wrap="square" rtlCol="0">
            <a:spAutoFit/>
          </a:bodyPr>
          <a:lstStyle/>
          <a:p>
            <a:r>
              <a:rPr lang="en-US" sz="800" dirty="0"/>
              <a:t>Mixed Forest</a:t>
            </a:r>
          </a:p>
        </p:txBody>
      </p:sp>
      <p:sp>
        <p:nvSpPr>
          <p:cNvPr id="15" name="TextBox 14">
            <a:extLst>
              <a:ext uri="{FF2B5EF4-FFF2-40B4-BE49-F238E27FC236}">
                <a16:creationId xmlns:a16="http://schemas.microsoft.com/office/drawing/2014/main" id="{BC658F05-AEF4-40E3-AC97-0EFF7F568F57}"/>
              </a:ext>
            </a:extLst>
          </p:cNvPr>
          <p:cNvSpPr txBox="1"/>
          <p:nvPr/>
        </p:nvSpPr>
        <p:spPr>
          <a:xfrm rot="16200000">
            <a:off x="4733339" y="5250221"/>
            <a:ext cx="735063" cy="338554"/>
          </a:xfrm>
          <a:prstGeom prst="rect">
            <a:avLst/>
          </a:prstGeom>
          <a:solidFill>
            <a:schemeClr val="bg1"/>
          </a:solidFill>
        </p:spPr>
        <p:txBody>
          <a:bodyPr wrap="square" rtlCol="0">
            <a:spAutoFit/>
          </a:bodyPr>
          <a:lstStyle/>
          <a:p>
            <a:r>
              <a:rPr lang="en-US" sz="800" dirty="0"/>
              <a:t>Young Forest</a:t>
            </a:r>
          </a:p>
        </p:txBody>
      </p:sp>
      <p:sp>
        <p:nvSpPr>
          <p:cNvPr id="16" name="TextBox 15">
            <a:extLst>
              <a:ext uri="{FF2B5EF4-FFF2-40B4-BE49-F238E27FC236}">
                <a16:creationId xmlns:a16="http://schemas.microsoft.com/office/drawing/2014/main" id="{EABD7032-F853-445E-8B21-82B4CB8946B5}"/>
              </a:ext>
            </a:extLst>
          </p:cNvPr>
          <p:cNvSpPr txBox="1"/>
          <p:nvPr/>
        </p:nvSpPr>
        <p:spPr>
          <a:xfrm rot="16200000">
            <a:off x="5108114" y="5251377"/>
            <a:ext cx="741716" cy="338554"/>
          </a:xfrm>
          <a:prstGeom prst="rect">
            <a:avLst/>
          </a:prstGeom>
          <a:solidFill>
            <a:schemeClr val="bg1"/>
          </a:solidFill>
        </p:spPr>
        <p:txBody>
          <a:bodyPr wrap="square" rtlCol="0">
            <a:spAutoFit/>
          </a:bodyPr>
          <a:lstStyle/>
          <a:p>
            <a:r>
              <a:rPr lang="en-US" sz="800" dirty="0"/>
              <a:t>Transition Shrub</a:t>
            </a:r>
          </a:p>
        </p:txBody>
      </p:sp>
      <p:sp>
        <p:nvSpPr>
          <p:cNvPr id="17" name="TextBox 16">
            <a:extLst>
              <a:ext uri="{FF2B5EF4-FFF2-40B4-BE49-F238E27FC236}">
                <a16:creationId xmlns:a16="http://schemas.microsoft.com/office/drawing/2014/main" id="{E58C1F39-59EE-4359-8BA9-391CDBA90AA5}"/>
              </a:ext>
            </a:extLst>
          </p:cNvPr>
          <p:cNvSpPr txBox="1"/>
          <p:nvPr/>
        </p:nvSpPr>
        <p:spPr>
          <a:xfrm rot="16200000">
            <a:off x="5500649" y="5251260"/>
            <a:ext cx="741480" cy="338554"/>
          </a:xfrm>
          <a:prstGeom prst="rect">
            <a:avLst/>
          </a:prstGeom>
          <a:solidFill>
            <a:schemeClr val="bg1"/>
          </a:solidFill>
        </p:spPr>
        <p:txBody>
          <a:bodyPr wrap="square" rtlCol="0">
            <a:spAutoFit/>
          </a:bodyPr>
          <a:lstStyle/>
          <a:p>
            <a:r>
              <a:rPr lang="en-US" sz="800" dirty="0"/>
              <a:t>Transition Herbaceous</a:t>
            </a:r>
          </a:p>
        </p:txBody>
      </p:sp>
      <p:sp>
        <p:nvSpPr>
          <p:cNvPr id="18" name="TextBox 17">
            <a:extLst>
              <a:ext uri="{FF2B5EF4-FFF2-40B4-BE49-F238E27FC236}">
                <a16:creationId xmlns:a16="http://schemas.microsoft.com/office/drawing/2014/main" id="{24902BB2-9B97-4952-8928-FE2E01026AD1}"/>
              </a:ext>
            </a:extLst>
          </p:cNvPr>
          <p:cNvSpPr txBox="1"/>
          <p:nvPr/>
        </p:nvSpPr>
        <p:spPr>
          <a:xfrm rot="16200000">
            <a:off x="5899551" y="5312893"/>
            <a:ext cx="741480" cy="215444"/>
          </a:xfrm>
          <a:prstGeom prst="rect">
            <a:avLst/>
          </a:prstGeom>
          <a:solidFill>
            <a:schemeClr val="bg1"/>
          </a:solidFill>
        </p:spPr>
        <p:txBody>
          <a:bodyPr wrap="square" rtlCol="0">
            <a:spAutoFit/>
          </a:bodyPr>
          <a:lstStyle/>
          <a:p>
            <a:r>
              <a:rPr lang="en-US" sz="800" dirty="0"/>
              <a:t>Shrub</a:t>
            </a:r>
          </a:p>
        </p:txBody>
      </p:sp>
      <p:sp>
        <p:nvSpPr>
          <p:cNvPr id="19" name="TextBox 18">
            <a:extLst>
              <a:ext uri="{FF2B5EF4-FFF2-40B4-BE49-F238E27FC236}">
                <a16:creationId xmlns:a16="http://schemas.microsoft.com/office/drawing/2014/main" id="{276EA8AC-083F-418A-B0BE-6DED9024877C}"/>
              </a:ext>
            </a:extLst>
          </p:cNvPr>
          <p:cNvSpPr txBox="1"/>
          <p:nvPr/>
        </p:nvSpPr>
        <p:spPr>
          <a:xfrm rot="16200000">
            <a:off x="6252586" y="5302416"/>
            <a:ext cx="762745" cy="215444"/>
          </a:xfrm>
          <a:prstGeom prst="rect">
            <a:avLst/>
          </a:prstGeom>
          <a:solidFill>
            <a:schemeClr val="bg1"/>
          </a:solidFill>
        </p:spPr>
        <p:txBody>
          <a:bodyPr wrap="square" rtlCol="0">
            <a:spAutoFit/>
          </a:bodyPr>
          <a:lstStyle/>
          <a:p>
            <a:r>
              <a:rPr lang="en-US" sz="800" dirty="0"/>
              <a:t>Herbaceous</a:t>
            </a:r>
          </a:p>
        </p:txBody>
      </p:sp>
      <p:sp>
        <p:nvSpPr>
          <p:cNvPr id="20" name="TextBox 19">
            <a:extLst>
              <a:ext uri="{FF2B5EF4-FFF2-40B4-BE49-F238E27FC236}">
                <a16:creationId xmlns:a16="http://schemas.microsoft.com/office/drawing/2014/main" id="{77A1883B-68DC-4249-B51D-5DDF5776C47F}"/>
              </a:ext>
            </a:extLst>
          </p:cNvPr>
          <p:cNvSpPr txBox="1"/>
          <p:nvPr/>
        </p:nvSpPr>
        <p:spPr>
          <a:xfrm rot="16200000">
            <a:off x="6623720" y="5249176"/>
            <a:ext cx="737154" cy="338554"/>
          </a:xfrm>
          <a:prstGeom prst="rect">
            <a:avLst/>
          </a:prstGeom>
          <a:solidFill>
            <a:schemeClr val="bg1"/>
          </a:solidFill>
        </p:spPr>
        <p:txBody>
          <a:bodyPr wrap="square" rtlCol="0">
            <a:spAutoFit/>
          </a:bodyPr>
          <a:lstStyle/>
          <a:p>
            <a:r>
              <a:rPr lang="en-US" sz="800" dirty="0"/>
              <a:t>Hay/</a:t>
            </a:r>
          </a:p>
          <a:p>
            <a:r>
              <a:rPr lang="en-US" sz="800" dirty="0"/>
              <a:t>Pasture</a:t>
            </a:r>
          </a:p>
        </p:txBody>
      </p:sp>
      <p:sp>
        <p:nvSpPr>
          <p:cNvPr id="21" name="TextBox 20">
            <a:extLst>
              <a:ext uri="{FF2B5EF4-FFF2-40B4-BE49-F238E27FC236}">
                <a16:creationId xmlns:a16="http://schemas.microsoft.com/office/drawing/2014/main" id="{9E324E09-39E5-4031-B7C9-AB999B818683}"/>
              </a:ext>
            </a:extLst>
          </p:cNvPr>
          <p:cNvSpPr txBox="1"/>
          <p:nvPr/>
        </p:nvSpPr>
        <p:spPr>
          <a:xfrm rot="16200000">
            <a:off x="7007531" y="5310731"/>
            <a:ext cx="737153" cy="215444"/>
          </a:xfrm>
          <a:prstGeom prst="rect">
            <a:avLst/>
          </a:prstGeom>
          <a:solidFill>
            <a:schemeClr val="bg1"/>
          </a:solidFill>
        </p:spPr>
        <p:txBody>
          <a:bodyPr wrap="square" rtlCol="0">
            <a:spAutoFit/>
          </a:bodyPr>
          <a:lstStyle/>
          <a:p>
            <a:r>
              <a:rPr lang="en-US" sz="800" dirty="0"/>
              <a:t>Crops</a:t>
            </a:r>
          </a:p>
        </p:txBody>
      </p:sp>
      <p:sp>
        <p:nvSpPr>
          <p:cNvPr id="22" name="TextBox 21">
            <a:extLst>
              <a:ext uri="{FF2B5EF4-FFF2-40B4-BE49-F238E27FC236}">
                <a16:creationId xmlns:a16="http://schemas.microsoft.com/office/drawing/2014/main" id="{4EC4E631-58D0-4D7F-8C3F-D6B28B240B93}"/>
              </a:ext>
            </a:extLst>
          </p:cNvPr>
          <p:cNvSpPr txBox="1"/>
          <p:nvPr/>
        </p:nvSpPr>
        <p:spPr>
          <a:xfrm rot="16200000">
            <a:off x="7372727" y="5241976"/>
            <a:ext cx="751554" cy="338554"/>
          </a:xfrm>
          <a:prstGeom prst="rect">
            <a:avLst/>
          </a:prstGeom>
          <a:solidFill>
            <a:schemeClr val="bg1"/>
          </a:solidFill>
        </p:spPr>
        <p:txBody>
          <a:bodyPr wrap="square" rtlCol="0">
            <a:spAutoFit/>
          </a:bodyPr>
          <a:lstStyle/>
          <a:p>
            <a:r>
              <a:rPr lang="en-US" sz="800" dirty="0"/>
              <a:t>Woody Wetland</a:t>
            </a:r>
          </a:p>
        </p:txBody>
      </p:sp>
      <p:sp>
        <p:nvSpPr>
          <p:cNvPr id="23" name="TextBox 22">
            <a:extLst>
              <a:ext uri="{FF2B5EF4-FFF2-40B4-BE49-F238E27FC236}">
                <a16:creationId xmlns:a16="http://schemas.microsoft.com/office/drawing/2014/main" id="{86D941C5-8CB0-4030-902B-A546691AC93A}"/>
              </a:ext>
            </a:extLst>
          </p:cNvPr>
          <p:cNvSpPr txBox="1"/>
          <p:nvPr/>
        </p:nvSpPr>
        <p:spPr>
          <a:xfrm rot="16200000">
            <a:off x="7781547" y="5236380"/>
            <a:ext cx="762745" cy="338554"/>
          </a:xfrm>
          <a:prstGeom prst="rect">
            <a:avLst/>
          </a:prstGeom>
          <a:solidFill>
            <a:schemeClr val="bg1"/>
          </a:solidFill>
        </p:spPr>
        <p:txBody>
          <a:bodyPr wrap="square" rtlCol="0">
            <a:spAutoFit/>
          </a:bodyPr>
          <a:lstStyle/>
          <a:p>
            <a:r>
              <a:rPr lang="en-US" sz="800" dirty="0"/>
              <a:t>Herbaceous Wetland</a:t>
            </a:r>
          </a:p>
        </p:txBody>
      </p:sp>
    </p:spTree>
    <p:extLst>
      <p:ext uri="{BB962C8B-B14F-4D97-AF65-F5344CB8AC3E}">
        <p14:creationId xmlns:p14="http://schemas.microsoft.com/office/powerpoint/2010/main" val="3105866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22A44-FC81-4033-B590-5D7939A05198}"/>
              </a:ext>
            </a:extLst>
          </p:cNvPr>
          <p:cNvSpPr>
            <a:spLocks noGrp="1"/>
          </p:cNvSpPr>
          <p:nvPr>
            <p:ph type="title"/>
          </p:nvPr>
        </p:nvSpPr>
        <p:spPr>
          <a:xfrm>
            <a:off x="457200" y="652777"/>
            <a:ext cx="7886700" cy="449242"/>
          </a:xfrm>
        </p:spPr>
        <p:txBody>
          <a:bodyPr>
            <a:normAutofit fontScale="90000"/>
          </a:bodyPr>
          <a:lstStyle/>
          <a:p>
            <a:r>
              <a:rPr lang="en-US" sz="2400" dirty="0"/>
              <a:t>P19/r37 Atlanta Georgia Test Results </a:t>
            </a:r>
            <a:br>
              <a:rPr lang="en-US" sz="2400" dirty="0"/>
            </a:br>
            <a:r>
              <a:rPr lang="en-US" sz="2400" dirty="0"/>
              <a:t>Independent Variables Importance</a:t>
            </a:r>
          </a:p>
        </p:txBody>
      </p:sp>
      <p:pic>
        <p:nvPicPr>
          <p:cNvPr id="9" name="Content Placeholder 8">
            <a:extLst>
              <a:ext uri="{FF2B5EF4-FFF2-40B4-BE49-F238E27FC236}">
                <a16:creationId xmlns:a16="http://schemas.microsoft.com/office/drawing/2014/main" id="{123CE678-66EB-4262-B3E4-49B959FA990F}"/>
              </a:ext>
            </a:extLst>
          </p:cNvPr>
          <p:cNvPicPr>
            <a:picLocks noGrp="1" noChangeAspect="1"/>
          </p:cNvPicPr>
          <p:nvPr>
            <p:ph idx="1"/>
          </p:nvPr>
        </p:nvPicPr>
        <p:blipFill>
          <a:blip r:embed="rId3"/>
          <a:stretch>
            <a:fillRect/>
          </a:stretch>
        </p:blipFill>
        <p:spPr>
          <a:xfrm>
            <a:off x="53929" y="1354360"/>
            <a:ext cx="3786188" cy="3143250"/>
          </a:xfrm>
          <a:prstGeom prst="rect">
            <a:avLst/>
          </a:prstGeom>
        </p:spPr>
      </p:pic>
      <p:pic>
        <p:nvPicPr>
          <p:cNvPr id="5" name="Picture 4">
            <a:extLst>
              <a:ext uri="{FF2B5EF4-FFF2-40B4-BE49-F238E27FC236}">
                <a16:creationId xmlns:a16="http://schemas.microsoft.com/office/drawing/2014/main" id="{8F07A878-582C-4000-9736-AD86D1B30492}"/>
              </a:ext>
            </a:extLst>
          </p:cNvPr>
          <p:cNvPicPr>
            <a:picLocks noChangeAspect="1"/>
          </p:cNvPicPr>
          <p:nvPr/>
        </p:nvPicPr>
        <p:blipFill>
          <a:blip r:embed="rId4"/>
          <a:stretch>
            <a:fillRect/>
          </a:stretch>
        </p:blipFill>
        <p:spPr>
          <a:xfrm>
            <a:off x="6406045" y="1691116"/>
            <a:ext cx="1561823" cy="2208986"/>
          </a:xfrm>
          <a:prstGeom prst="rect">
            <a:avLst/>
          </a:prstGeom>
        </p:spPr>
      </p:pic>
      <p:graphicFrame>
        <p:nvGraphicFramePr>
          <p:cNvPr id="10" name="Table 10">
            <a:extLst>
              <a:ext uri="{FF2B5EF4-FFF2-40B4-BE49-F238E27FC236}">
                <a16:creationId xmlns:a16="http://schemas.microsoft.com/office/drawing/2014/main" id="{FBC178ED-CECF-4750-9E2C-195001401F13}"/>
              </a:ext>
            </a:extLst>
          </p:cNvPr>
          <p:cNvGraphicFramePr>
            <a:graphicFrameLocks noGrp="1"/>
          </p:cNvGraphicFramePr>
          <p:nvPr/>
        </p:nvGraphicFramePr>
        <p:xfrm>
          <a:off x="4216661" y="1691116"/>
          <a:ext cx="2233808" cy="3741420"/>
        </p:xfrm>
        <a:graphic>
          <a:graphicData uri="http://schemas.openxmlformats.org/drawingml/2006/table">
            <a:tbl>
              <a:tblPr firstRow="1" bandRow="1">
                <a:tableStyleId>{5C22544A-7EE6-4342-B048-85BDC9FD1C3A}</a:tableStyleId>
              </a:tblPr>
              <a:tblGrid>
                <a:gridCol w="501129">
                  <a:extLst>
                    <a:ext uri="{9D8B030D-6E8A-4147-A177-3AD203B41FA5}">
                      <a16:colId xmlns:a16="http://schemas.microsoft.com/office/drawing/2014/main" val="3028213531"/>
                    </a:ext>
                  </a:extLst>
                </a:gridCol>
                <a:gridCol w="1732679">
                  <a:extLst>
                    <a:ext uri="{9D8B030D-6E8A-4147-A177-3AD203B41FA5}">
                      <a16:colId xmlns:a16="http://schemas.microsoft.com/office/drawing/2014/main" val="4282938088"/>
                    </a:ext>
                  </a:extLst>
                </a:gridCol>
              </a:tblGrid>
              <a:tr h="297180">
                <a:tc>
                  <a:txBody>
                    <a:bodyPr/>
                    <a:lstStyle/>
                    <a:p>
                      <a:r>
                        <a:rPr lang="en-US" sz="800" dirty="0"/>
                        <a:t>Model Usage</a:t>
                      </a:r>
                    </a:p>
                  </a:txBody>
                  <a:tcPr marL="68580" marR="68580" marT="34290" marB="34290"/>
                </a:tc>
                <a:tc>
                  <a:txBody>
                    <a:bodyPr/>
                    <a:lstStyle/>
                    <a:p>
                      <a:r>
                        <a:rPr lang="en-US" sz="800" dirty="0"/>
                        <a:t>See5</a:t>
                      </a:r>
                    </a:p>
                    <a:p>
                      <a:r>
                        <a:rPr lang="en-US" sz="800" dirty="0"/>
                        <a:t>Independent Variables</a:t>
                      </a:r>
                    </a:p>
                  </a:txBody>
                  <a:tcPr marL="68580" marR="68580" marT="34290" marB="34290"/>
                </a:tc>
                <a:extLst>
                  <a:ext uri="{0D108BD9-81ED-4DB2-BD59-A6C34878D82A}">
                    <a16:rowId xmlns:a16="http://schemas.microsoft.com/office/drawing/2014/main" val="2247959347"/>
                  </a:ext>
                </a:extLst>
              </a:tr>
              <a:tr h="182880">
                <a:tc>
                  <a:txBody>
                    <a:bodyPr/>
                    <a:lstStyle/>
                    <a:p>
                      <a:r>
                        <a:rPr lang="en-US" sz="800" dirty="0"/>
                        <a:t>100</a:t>
                      </a:r>
                    </a:p>
                  </a:txBody>
                  <a:tcPr marL="68580" marR="68580" marT="34290" marB="34290"/>
                </a:tc>
                <a:tc>
                  <a:txBody>
                    <a:bodyPr/>
                    <a:lstStyle/>
                    <a:p>
                      <a:r>
                        <a:rPr lang="en-US" sz="800" dirty="0"/>
                        <a:t>Leafon 3</a:t>
                      </a:r>
                    </a:p>
                  </a:txBody>
                  <a:tcPr marL="68580" marR="68580" marT="34290" marB="34290"/>
                </a:tc>
                <a:extLst>
                  <a:ext uri="{0D108BD9-81ED-4DB2-BD59-A6C34878D82A}">
                    <a16:rowId xmlns:a16="http://schemas.microsoft.com/office/drawing/2014/main" val="3841634792"/>
                  </a:ext>
                </a:extLst>
              </a:tr>
              <a:tr h="182880">
                <a:tc>
                  <a:txBody>
                    <a:bodyPr/>
                    <a:lstStyle/>
                    <a:p>
                      <a:r>
                        <a:rPr lang="en-US" sz="800" dirty="0"/>
                        <a:t>100</a:t>
                      </a:r>
                    </a:p>
                  </a:txBody>
                  <a:tcPr marL="68580" marR="68580" marT="34290" marB="34290"/>
                </a:tc>
                <a:tc>
                  <a:txBody>
                    <a:bodyPr/>
                    <a:lstStyle/>
                    <a:p>
                      <a:r>
                        <a:rPr lang="en-US" sz="800" dirty="0"/>
                        <a:t>Leafon 4</a:t>
                      </a:r>
                    </a:p>
                  </a:txBody>
                  <a:tcPr marL="68580" marR="68580" marT="34290" marB="34290"/>
                </a:tc>
                <a:extLst>
                  <a:ext uri="{0D108BD9-81ED-4DB2-BD59-A6C34878D82A}">
                    <a16:rowId xmlns:a16="http://schemas.microsoft.com/office/drawing/2014/main" val="3805973412"/>
                  </a:ext>
                </a:extLst>
              </a:tr>
              <a:tr h="182880">
                <a:tc>
                  <a:txBody>
                    <a:bodyPr/>
                    <a:lstStyle/>
                    <a:p>
                      <a:r>
                        <a:rPr lang="en-US" sz="800" dirty="0"/>
                        <a:t>100</a:t>
                      </a:r>
                    </a:p>
                  </a:txBody>
                  <a:tcPr marL="68580" marR="68580" marT="34290" marB="34290"/>
                </a:tc>
                <a:tc>
                  <a:txBody>
                    <a:bodyPr/>
                    <a:lstStyle/>
                    <a:p>
                      <a:r>
                        <a:rPr lang="en-US" sz="800" dirty="0"/>
                        <a:t>Leafon 6</a:t>
                      </a:r>
                    </a:p>
                  </a:txBody>
                  <a:tcPr marL="68580" marR="68580" marT="34290" marB="34290"/>
                </a:tc>
                <a:extLst>
                  <a:ext uri="{0D108BD9-81ED-4DB2-BD59-A6C34878D82A}">
                    <a16:rowId xmlns:a16="http://schemas.microsoft.com/office/drawing/2014/main" val="2736662800"/>
                  </a:ext>
                </a:extLst>
              </a:tr>
              <a:tr h="182880">
                <a:tc>
                  <a:txBody>
                    <a:bodyPr/>
                    <a:lstStyle/>
                    <a:p>
                      <a:r>
                        <a:rPr lang="en-US" sz="800" dirty="0"/>
                        <a:t>100</a:t>
                      </a:r>
                    </a:p>
                  </a:txBody>
                  <a:tcPr marL="68580" marR="68580" marT="34290" marB="34290"/>
                </a:tc>
                <a:tc>
                  <a:txBody>
                    <a:bodyPr/>
                    <a:lstStyle/>
                    <a:p>
                      <a:r>
                        <a:rPr lang="en-US" sz="800" dirty="0"/>
                        <a:t>DEM</a:t>
                      </a:r>
                    </a:p>
                  </a:txBody>
                  <a:tcPr marL="68580" marR="68580" marT="34290" marB="34290"/>
                </a:tc>
                <a:extLst>
                  <a:ext uri="{0D108BD9-81ED-4DB2-BD59-A6C34878D82A}">
                    <a16:rowId xmlns:a16="http://schemas.microsoft.com/office/drawing/2014/main" val="2634471611"/>
                  </a:ext>
                </a:extLst>
              </a:tr>
              <a:tr h="182880">
                <a:tc>
                  <a:txBody>
                    <a:bodyPr/>
                    <a:lstStyle/>
                    <a:p>
                      <a:r>
                        <a:rPr lang="en-US" sz="800" dirty="0"/>
                        <a:t>99</a:t>
                      </a:r>
                    </a:p>
                  </a:txBody>
                  <a:tcPr marL="68580" marR="68580" marT="34290" marB="34290"/>
                </a:tc>
                <a:tc>
                  <a:txBody>
                    <a:bodyPr/>
                    <a:lstStyle/>
                    <a:p>
                      <a:r>
                        <a:rPr lang="en-US" sz="800" dirty="0"/>
                        <a:t>Forest Disturbance Date</a:t>
                      </a:r>
                    </a:p>
                  </a:txBody>
                  <a:tcPr marL="68580" marR="68580" marT="34290" marB="34290"/>
                </a:tc>
                <a:extLst>
                  <a:ext uri="{0D108BD9-81ED-4DB2-BD59-A6C34878D82A}">
                    <a16:rowId xmlns:a16="http://schemas.microsoft.com/office/drawing/2014/main" val="4085514639"/>
                  </a:ext>
                </a:extLst>
              </a:tr>
              <a:tr h="182880">
                <a:tc>
                  <a:txBody>
                    <a:bodyPr/>
                    <a:lstStyle/>
                    <a:p>
                      <a:r>
                        <a:rPr lang="en-US" sz="800" dirty="0"/>
                        <a:t>98</a:t>
                      </a:r>
                    </a:p>
                  </a:txBody>
                  <a:tcPr marL="68580" marR="68580" marT="34290" marB="34290"/>
                </a:tc>
                <a:tc>
                  <a:txBody>
                    <a:bodyPr/>
                    <a:lstStyle/>
                    <a:p>
                      <a:r>
                        <a:rPr lang="en-US" sz="800" dirty="0"/>
                        <a:t>Leafoff 6</a:t>
                      </a:r>
                    </a:p>
                  </a:txBody>
                  <a:tcPr marL="68580" marR="68580" marT="34290" marB="34290"/>
                </a:tc>
                <a:extLst>
                  <a:ext uri="{0D108BD9-81ED-4DB2-BD59-A6C34878D82A}">
                    <a16:rowId xmlns:a16="http://schemas.microsoft.com/office/drawing/2014/main" val="2144058415"/>
                  </a:ext>
                </a:extLst>
              </a:tr>
              <a:tr h="182880">
                <a:tc>
                  <a:txBody>
                    <a:bodyPr/>
                    <a:lstStyle/>
                    <a:p>
                      <a:r>
                        <a:rPr lang="en-US" sz="800" dirty="0"/>
                        <a:t>98</a:t>
                      </a:r>
                    </a:p>
                  </a:txBody>
                  <a:tcPr marL="68580" marR="68580" marT="34290" marB="34290"/>
                </a:tc>
                <a:tc>
                  <a:txBody>
                    <a:bodyPr/>
                    <a:lstStyle/>
                    <a:p>
                      <a:r>
                        <a:rPr lang="en-US" sz="800" dirty="0"/>
                        <a:t>Leafoff 4</a:t>
                      </a:r>
                    </a:p>
                  </a:txBody>
                  <a:tcPr marL="68580" marR="68580" marT="34290" marB="34290"/>
                </a:tc>
                <a:extLst>
                  <a:ext uri="{0D108BD9-81ED-4DB2-BD59-A6C34878D82A}">
                    <a16:rowId xmlns:a16="http://schemas.microsoft.com/office/drawing/2014/main" val="996331654"/>
                  </a:ext>
                </a:extLst>
              </a:tr>
              <a:tr h="182880">
                <a:tc>
                  <a:txBody>
                    <a:bodyPr/>
                    <a:lstStyle/>
                    <a:p>
                      <a:r>
                        <a:rPr lang="en-US" sz="800" dirty="0"/>
                        <a:t>98</a:t>
                      </a:r>
                    </a:p>
                  </a:txBody>
                  <a:tcPr marL="68580" marR="68580" marT="34290" marB="34290"/>
                </a:tc>
                <a:tc>
                  <a:txBody>
                    <a:bodyPr/>
                    <a:lstStyle/>
                    <a:p>
                      <a:r>
                        <a:rPr lang="en-US" sz="800" dirty="0"/>
                        <a:t>Leafon 5</a:t>
                      </a:r>
                    </a:p>
                  </a:txBody>
                  <a:tcPr marL="68580" marR="68580" marT="34290" marB="34290"/>
                </a:tc>
                <a:extLst>
                  <a:ext uri="{0D108BD9-81ED-4DB2-BD59-A6C34878D82A}">
                    <a16:rowId xmlns:a16="http://schemas.microsoft.com/office/drawing/2014/main" val="3244521831"/>
                  </a:ext>
                </a:extLst>
              </a:tr>
              <a:tr h="182880">
                <a:tc>
                  <a:txBody>
                    <a:bodyPr/>
                    <a:lstStyle/>
                    <a:p>
                      <a:r>
                        <a:rPr lang="en-US" sz="800" dirty="0"/>
                        <a:t>97</a:t>
                      </a:r>
                    </a:p>
                  </a:txBody>
                  <a:tcPr marL="68580" marR="68580" marT="34290" marB="34290"/>
                </a:tc>
                <a:tc>
                  <a:txBody>
                    <a:bodyPr/>
                    <a:lstStyle/>
                    <a:p>
                      <a:r>
                        <a:rPr lang="en-US" sz="800" dirty="0"/>
                        <a:t>CTI</a:t>
                      </a:r>
                    </a:p>
                  </a:txBody>
                  <a:tcPr marL="68580" marR="68580" marT="34290" marB="34290"/>
                </a:tc>
                <a:extLst>
                  <a:ext uri="{0D108BD9-81ED-4DB2-BD59-A6C34878D82A}">
                    <a16:rowId xmlns:a16="http://schemas.microsoft.com/office/drawing/2014/main" val="1018477923"/>
                  </a:ext>
                </a:extLst>
              </a:tr>
              <a:tr h="182880">
                <a:tc>
                  <a:txBody>
                    <a:bodyPr/>
                    <a:lstStyle/>
                    <a:p>
                      <a:r>
                        <a:rPr lang="en-US" sz="800" dirty="0"/>
                        <a:t>96</a:t>
                      </a:r>
                    </a:p>
                  </a:txBody>
                  <a:tcPr marL="68580" marR="68580" marT="34290" marB="34290"/>
                </a:tc>
                <a:tc>
                  <a:txBody>
                    <a:bodyPr/>
                    <a:lstStyle/>
                    <a:p>
                      <a:r>
                        <a:rPr lang="en-US" sz="800" dirty="0"/>
                        <a:t>Leafoff 1</a:t>
                      </a:r>
                    </a:p>
                  </a:txBody>
                  <a:tcPr marL="68580" marR="68580" marT="34290" marB="34290"/>
                </a:tc>
                <a:extLst>
                  <a:ext uri="{0D108BD9-81ED-4DB2-BD59-A6C34878D82A}">
                    <a16:rowId xmlns:a16="http://schemas.microsoft.com/office/drawing/2014/main" val="2758316449"/>
                  </a:ext>
                </a:extLst>
              </a:tr>
              <a:tr h="182880">
                <a:tc>
                  <a:txBody>
                    <a:bodyPr/>
                    <a:lstStyle/>
                    <a:p>
                      <a:r>
                        <a:rPr lang="en-US" sz="800" dirty="0"/>
                        <a:t>95</a:t>
                      </a:r>
                    </a:p>
                  </a:txBody>
                  <a:tcPr marL="68580" marR="68580" marT="34290" marB="34290"/>
                </a:tc>
                <a:tc>
                  <a:txBody>
                    <a:bodyPr/>
                    <a:lstStyle/>
                    <a:p>
                      <a:r>
                        <a:rPr lang="en-US" sz="800" dirty="0"/>
                        <a:t>Leafon 1</a:t>
                      </a:r>
                    </a:p>
                  </a:txBody>
                  <a:tcPr marL="68580" marR="68580" marT="34290" marB="34290"/>
                </a:tc>
                <a:extLst>
                  <a:ext uri="{0D108BD9-81ED-4DB2-BD59-A6C34878D82A}">
                    <a16:rowId xmlns:a16="http://schemas.microsoft.com/office/drawing/2014/main" val="610801826"/>
                  </a:ext>
                </a:extLst>
              </a:tr>
              <a:tr h="182880">
                <a:tc>
                  <a:txBody>
                    <a:bodyPr/>
                    <a:lstStyle/>
                    <a:p>
                      <a:r>
                        <a:rPr lang="en-US" sz="800" dirty="0"/>
                        <a:t>95</a:t>
                      </a:r>
                    </a:p>
                  </a:txBody>
                  <a:tcPr marL="68580" marR="68580" marT="34290" marB="34290"/>
                </a:tc>
                <a:tc>
                  <a:txBody>
                    <a:bodyPr/>
                    <a:lstStyle/>
                    <a:p>
                      <a:r>
                        <a:rPr lang="en-US" sz="800" dirty="0"/>
                        <a:t>Leafon 2</a:t>
                      </a:r>
                    </a:p>
                  </a:txBody>
                  <a:tcPr marL="68580" marR="68580" marT="34290" marB="34290"/>
                </a:tc>
                <a:extLst>
                  <a:ext uri="{0D108BD9-81ED-4DB2-BD59-A6C34878D82A}">
                    <a16:rowId xmlns:a16="http://schemas.microsoft.com/office/drawing/2014/main" val="201910551"/>
                  </a:ext>
                </a:extLst>
              </a:tr>
              <a:tr h="182880">
                <a:tc>
                  <a:txBody>
                    <a:bodyPr/>
                    <a:lstStyle/>
                    <a:p>
                      <a:r>
                        <a:rPr lang="en-US" sz="800" dirty="0"/>
                        <a:t>95</a:t>
                      </a:r>
                    </a:p>
                  </a:txBody>
                  <a:tcPr marL="68580" marR="68580" marT="34290" marB="34290"/>
                </a:tc>
                <a:tc>
                  <a:txBody>
                    <a:bodyPr/>
                    <a:lstStyle/>
                    <a:p>
                      <a:r>
                        <a:rPr lang="en-US" sz="800" dirty="0"/>
                        <a:t>Leafoff 2</a:t>
                      </a:r>
                    </a:p>
                  </a:txBody>
                  <a:tcPr marL="68580" marR="68580" marT="34290" marB="34290"/>
                </a:tc>
                <a:extLst>
                  <a:ext uri="{0D108BD9-81ED-4DB2-BD59-A6C34878D82A}">
                    <a16:rowId xmlns:a16="http://schemas.microsoft.com/office/drawing/2014/main" val="1160467447"/>
                  </a:ext>
                </a:extLst>
              </a:tr>
              <a:tr h="182880">
                <a:tc>
                  <a:txBody>
                    <a:bodyPr/>
                    <a:lstStyle/>
                    <a:p>
                      <a:r>
                        <a:rPr lang="en-US" sz="800" dirty="0"/>
                        <a:t>93</a:t>
                      </a:r>
                    </a:p>
                  </a:txBody>
                  <a:tcPr marL="68580" marR="68580" marT="34290" marB="34290"/>
                </a:tc>
                <a:tc>
                  <a:txBody>
                    <a:bodyPr/>
                    <a:lstStyle/>
                    <a:p>
                      <a:r>
                        <a:rPr lang="en-US" sz="800" dirty="0"/>
                        <a:t>Leafoff 3</a:t>
                      </a:r>
                    </a:p>
                  </a:txBody>
                  <a:tcPr marL="68580" marR="68580" marT="34290" marB="34290"/>
                </a:tc>
                <a:extLst>
                  <a:ext uri="{0D108BD9-81ED-4DB2-BD59-A6C34878D82A}">
                    <a16:rowId xmlns:a16="http://schemas.microsoft.com/office/drawing/2014/main" val="1196467577"/>
                  </a:ext>
                </a:extLst>
              </a:tr>
              <a:tr h="182880">
                <a:tc>
                  <a:txBody>
                    <a:bodyPr/>
                    <a:lstStyle/>
                    <a:p>
                      <a:r>
                        <a:rPr lang="en-US" sz="800" dirty="0"/>
                        <a:t>92</a:t>
                      </a:r>
                    </a:p>
                  </a:txBody>
                  <a:tcPr marL="68580" marR="68580" marT="34290" marB="34290"/>
                </a:tc>
                <a:tc>
                  <a:txBody>
                    <a:bodyPr/>
                    <a:lstStyle/>
                    <a:p>
                      <a:r>
                        <a:rPr lang="en-US" sz="800" dirty="0"/>
                        <a:t>Posidex</a:t>
                      </a:r>
                    </a:p>
                  </a:txBody>
                  <a:tcPr marL="68580" marR="68580" marT="34290" marB="34290"/>
                </a:tc>
                <a:extLst>
                  <a:ext uri="{0D108BD9-81ED-4DB2-BD59-A6C34878D82A}">
                    <a16:rowId xmlns:a16="http://schemas.microsoft.com/office/drawing/2014/main" val="1862967169"/>
                  </a:ext>
                </a:extLst>
              </a:tr>
              <a:tr h="182880">
                <a:tc>
                  <a:txBody>
                    <a:bodyPr/>
                    <a:lstStyle/>
                    <a:p>
                      <a:r>
                        <a:rPr lang="en-US" sz="800" dirty="0"/>
                        <a:t>91</a:t>
                      </a:r>
                    </a:p>
                  </a:txBody>
                  <a:tcPr marL="68580" marR="68580" marT="34290" marB="34290"/>
                </a:tc>
                <a:tc>
                  <a:txBody>
                    <a:bodyPr/>
                    <a:lstStyle/>
                    <a:p>
                      <a:r>
                        <a:rPr lang="en-US" sz="800" dirty="0"/>
                        <a:t>Leafoff 5</a:t>
                      </a:r>
                    </a:p>
                  </a:txBody>
                  <a:tcPr marL="68580" marR="68580" marT="34290" marB="34290"/>
                </a:tc>
                <a:extLst>
                  <a:ext uri="{0D108BD9-81ED-4DB2-BD59-A6C34878D82A}">
                    <a16:rowId xmlns:a16="http://schemas.microsoft.com/office/drawing/2014/main" val="1706728876"/>
                  </a:ext>
                </a:extLst>
              </a:tr>
              <a:tr h="182880">
                <a:tc>
                  <a:txBody>
                    <a:bodyPr/>
                    <a:lstStyle/>
                    <a:p>
                      <a:r>
                        <a:rPr lang="en-US" sz="800" dirty="0"/>
                        <a:t>91</a:t>
                      </a:r>
                    </a:p>
                  </a:txBody>
                  <a:tcPr marL="68580" marR="68580" marT="34290" marB="34290"/>
                </a:tc>
                <a:tc>
                  <a:txBody>
                    <a:bodyPr/>
                    <a:lstStyle/>
                    <a:p>
                      <a:r>
                        <a:rPr lang="en-US" sz="800" dirty="0"/>
                        <a:t>Compact P</a:t>
                      </a:r>
                    </a:p>
                  </a:txBody>
                  <a:tcPr marL="68580" marR="68580" marT="34290" marB="34290"/>
                </a:tc>
                <a:extLst>
                  <a:ext uri="{0D108BD9-81ED-4DB2-BD59-A6C34878D82A}">
                    <a16:rowId xmlns:a16="http://schemas.microsoft.com/office/drawing/2014/main" val="2091542230"/>
                  </a:ext>
                </a:extLst>
              </a:tr>
              <a:tr h="182880">
                <a:tc>
                  <a:txBody>
                    <a:bodyPr/>
                    <a:lstStyle/>
                    <a:p>
                      <a:r>
                        <a:rPr lang="en-US" sz="800" dirty="0"/>
                        <a:t>51</a:t>
                      </a:r>
                    </a:p>
                  </a:txBody>
                  <a:tcPr marL="68580" marR="68580" marT="34290" marB="34290"/>
                </a:tc>
                <a:tc>
                  <a:txBody>
                    <a:bodyPr/>
                    <a:lstStyle/>
                    <a:p>
                      <a:r>
                        <a:rPr lang="en-US" sz="800" dirty="0"/>
                        <a:t>Aspect</a:t>
                      </a:r>
                    </a:p>
                  </a:txBody>
                  <a:tcPr marL="68580" marR="68580" marT="34290" marB="34290"/>
                </a:tc>
                <a:extLst>
                  <a:ext uri="{0D108BD9-81ED-4DB2-BD59-A6C34878D82A}">
                    <a16:rowId xmlns:a16="http://schemas.microsoft.com/office/drawing/2014/main" val="3172072683"/>
                  </a:ext>
                </a:extLst>
              </a:tr>
            </a:tbl>
          </a:graphicData>
        </a:graphic>
      </p:graphicFrame>
      <p:graphicFrame>
        <p:nvGraphicFramePr>
          <p:cNvPr id="11" name="Table 10">
            <a:extLst>
              <a:ext uri="{FF2B5EF4-FFF2-40B4-BE49-F238E27FC236}">
                <a16:creationId xmlns:a16="http://schemas.microsoft.com/office/drawing/2014/main" id="{1FABE221-C136-48D3-B995-66272FFFBB70}"/>
              </a:ext>
            </a:extLst>
          </p:cNvPr>
          <p:cNvGraphicFramePr>
            <a:graphicFrameLocks noGrp="1"/>
          </p:cNvGraphicFramePr>
          <p:nvPr/>
        </p:nvGraphicFramePr>
        <p:xfrm>
          <a:off x="1858306" y="1691640"/>
          <a:ext cx="2233808" cy="3741420"/>
        </p:xfrm>
        <a:graphic>
          <a:graphicData uri="http://schemas.openxmlformats.org/drawingml/2006/table">
            <a:tbl>
              <a:tblPr firstRow="1" bandRow="1">
                <a:tableStyleId>{5C22544A-7EE6-4342-B048-85BDC9FD1C3A}</a:tableStyleId>
              </a:tblPr>
              <a:tblGrid>
                <a:gridCol w="595473">
                  <a:extLst>
                    <a:ext uri="{9D8B030D-6E8A-4147-A177-3AD203B41FA5}">
                      <a16:colId xmlns:a16="http://schemas.microsoft.com/office/drawing/2014/main" val="3028213531"/>
                    </a:ext>
                  </a:extLst>
                </a:gridCol>
                <a:gridCol w="1638335">
                  <a:extLst>
                    <a:ext uri="{9D8B030D-6E8A-4147-A177-3AD203B41FA5}">
                      <a16:colId xmlns:a16="http://schemas.microsoft.com/office/drawing/2014/main" val="4282938088"/>
                    </a:ext>
                  </a:extLst>
                </a:gridCol>
              </a:tblGrid>
              <a:tr h="297180">
                <a:tc>
                  <a:txBody>
                    <a:bodyPr/>
                    <a:lstStyle/>
                    <a:p>
                      <a:r>
                        <a:rPr lang="en-US" sz="800" dirty="0"/>
                        <a:t>Weight </a:t>
                      </a:r>
                    </a:p>
                    <a:p>
                      <a:r>
                        <a:rPr lang="en-US" sz="800" dirty="0"/>
                        <a:t>Influence</a:t>
                      </a:r>
                    </a:p>
                  </a:txBody>
                  <a:tcPr marL="68580" marR="68580" marT="34290" marB="34290"/>
                </a:tc>
                <a:tc>
                  <a:txBody>
                    <a:bodyPr/>
                    <a:lstStyle/>
                    <a:p>
                      <a:r>
                        <a:rPr lang="en-US" sz="800" dirty="0"/>
                        <a:t>Neural Network</a:t>
                      </a:r>
                    </a:p>
                    <a:p>
                      <a:r>
                        <a:rPr lang="en-US" sz="800" dirty="0"/>
                        <a:t>Independent Variables</a:t>
                      </a:r>
                    </a:p>
                  </a:txBody>
                  <a:tcPr marL="68580" marR="68580" marT="34290" marB="34290"/>
                </a:tc>
                <a:extLst>
                  <a:ext uri="{0D108BD9-81ED-4DB2-BD59-A6C34878D82A}">
                    <a16:rowId xmlns:a16="http://schemas.microsoft.com/office/drawing/2014/main" val="2247959347"/>
                  </a:ext>
                </a:extLst>
              </a:tr>
              <a:tr h="182880">
                <a:tc>
                  <a:txBody>
                    <a:bodyPr/>
                    <a:lstStyle/>
                    <a:p>
                      <a:r>
                        <a:rPr lang="en-US" sz="800" dirty="0"/>
                        <a:t>31.22</a:t>
                      </a:r>
                    </a:p>
                  </a:txBody>
                  <a:tcPr marL="68580" marR="68580" marT="34290" marB="34290"/>
                </a:tc>
                <a:tc>
                  <a:txBody>
                    <a:bodyPr/>
                    <a:lstStyle/>
                    <a:p>
                      <a:r>
                        <a:rPr lang="en-US" sz="800" dirty="0"/>
                        <a:t>Leafon Band 5</a:t>
                      </a:r>
                    </a:p>
                  </a:txBody>
                  <a:tcPr marL="68580" marR="68580" marT="34290" marB="34290"/>
                </a:tc>
                <a:extLst>
                  <a:ext uri="{0D108BD9-81ED-4DB2-BD59-A6C34878D82A}">
                    <a16:rowId xmlns:a16="http://schemas.microsoft.com/office/drawing/2014/main" val="3841634792"/>
                  </a:ext>
                </a:extLst>
              </a:tr>
              <a:tr h="182880">
                <a:tc>
                  <a:txBody>
                    <a:bodyPr/>
                    <a:lstStyle/>
                    <a:p>
                      <a:r>
                        <a:rPr lang="en-US" sz="800" dirty="0"/>
                        <a:t>20.60</a:t>
                      </a:r>
                    </a:p>
                  </a:txBody>
                  <a:tcPr marL="68580" marR="68580" marT="34290" marB="34290"/>
                </a:tc>
                <a:tc>
                  <a:txBody>
                    <a:bodyPr/>
                    <a:lstStyle/>
                    <a:p>
                      <a:r>
                        <a:rPr lang="en-US" sz="800" dirty="0"/>
                        <a:t>Leafon 6</a:t>
                      </a:r>
                    </a:p>
                  </a:txBody>
                  <a:tcPr marL="68580" marR="68580" marT="34290" marB="34290"/>
                </a:tc>
                <a:extLst>
                  <a:ext uri="{0D108BD9-81ED-4DB2-BD59-A6C34878D82A}">
                    <a16:rowId xmlns:a16="http://schemas.microsoft.com/office/drawing/2014/main" val="3805973412"/>
                  </a:ext>
                </a:extLst>
              </a:tr>
              <a:tr h="182880">
                <a:tc>
                  <a:txBody>
                    <a:bodyPr/>
                    <a:lstStyle/>
                    <a:p>
                      <a:r>
                        <a:rPr lang="en-US" sz="800" dirty="0"/>
                        <a:t>18.82</a:t>
                      </a:r>
                    </a:p>
                  </a:txBody>
                  <a:tcPr marL="68580" marR="68580" marT="34290" marB="34290"/>
                </a:tc>
                <a:tc>
                  <a:txBody>
                    <a:bodyPr/>
                    <a:lstStyle/>
                    <a:p>
                      <a:r>
                        <a:rPr lang="en-US" sz="800" dirty="0"/>
                        <a:t>Leafoff 3</a:t>
                      </a:r>
                    </a:p>
                  </a:txBody>
                  <a:tcPr marL="68580" marR="68580" marT="34290" marB="34290"/>
                </a:tc>
                <a:extLst>
                  <a:ext uri="{0D108BD9-81ED-4DB2-BD59-A6C34878D82A}">
                    <a16:rowId xmlns:a16="http://schemas.microsoft.com/office/drawing/2014/main" val="2736662800"/>
                  </a:ext>
                </a:extLst>
              </a:tr>
              <a:tr h="182880">
                <a:tc>
                  <a:txBody>
                    <a:bodyPr/>
                    <a:lstStyle/>
                    <a:p>
                      <a:r>
                        <a:rPr lang="en-US" sz="800" dirty="0"/>
                        <a:t>17.33</a:t>
                      </a:r>
                    </a:p>
                  </a:txBody>
                  <a:tcPr marL="68580" marR="68580" marT="34290" marB="34290"/>
                </a:tc>
                <a:tc>
                  <a:txBody>
                    <a:bodyPr/>
                    <a:lstStyle/>
                    <a:p>
                      <a:r>
                        <a:rPr lang="en-US" sz="800" dirty="0"/>
                        <a:t>Leafoff 6</a:t>
                      </a:r>
                    </a:p>
                  </a:txBody>
                  <a:tcPr marL="68580" marR="68580" marT="34290" marB="34290"/>
                </a:tc>
                <a:extLst>
                  <a:ext uri="{0D108BD9-81ED-4DB2-BD59-A6C34878D82A}">
                    <a16:rowId xmlns:a16="http://schemas.microsoft.com/office/drawing/2014/main" val="2634471611"/>
                  </a:ext>
                </a:extLst>
              </a:tr>
              <a:tr h="182880">
                <a:tc>
                  <a:txBody>
                    <a:bodyPr/>
                    <a:lstStyle/>
                    <a:p>
                      <a:r>
                        <a:rPr lang="en-US" sz="800" dirty="0"/>
                        <a:t>16.84</a:t>
                      </a:r>
                    </a:p>
                  </a:txBody>
                  <a:tcPr marL="68580" marR="68580" marT="34290" marB="34290"/>
                </a:tc>
                <a:tc>
                  <a:txBody>
                    <a:bodyPr/>
                    <a:lstStyle/>
                    <a:p>
                      <a:r>
                        <a:rPr lang="en-US" sz="800" dirty="0"/>
                        <a:t>Forest Disturbance Date</a:t>
                      </a:r>
                    </a:p>
                  </a:txBody>
                  <a:tcPr marL="68580" marR="68580" marT="34290" marB="34290"/>
                </a:tc>
                <a:extLst>
                  <a:ext uri="{0D108BD9-81ED-4DB2-BD59-A6C34878D82A}">
                    <a16:rowId xmlns:a16="http://schemas.microsoft.com/office/drawing/2014/main" val="4085514639"/>
                  </a:ext>
                </a:extLst>
              </a:tr>
              <a:tr h="182880">
                <a:tc>
                  <a:txBody>
                    <a:bodyPr/>
                    <a:lstStyle/>
                    <a:p>
                      <a:r>
                        <a:rPr lang="en-US" sz="800" dirty="0"/>
                        <a:t>16.74</a:t>
                      </a:r>
                    </a:p>
                  </a:txBody>
                  <a:tcPr marL="68580" marR="68580" marT="34290" marB="34290"/>
                </a:tc>
                <a:tc>
                  <a:txBody>
                    <a:bodyPr/>
                    <a:lstStyle/>
                    <a:p>
                      <a:r>
                        <a:rPr lang="en-US" sz="800" dirty="0"/>
                        <a:t>Leafoff 5</a:t>
                      </a:r>
                    </a:p>
                  </a:txBody>
                  <a:tcPr marL="68580" marR="68580" marT="34290" marB="34290"/>
                </a:tc>
                <a:extLst>
                  <a:ext uri="{0D108BD9-81ED-4DB2-BD59-A6C34878D82A}">
                    <a16:rowId xmlns:a16="http://schemas.microsoft.com/office/drawing/2014/main" val="2144058415"/>
                  </a:ext>
                </a:extLst>
              </a:tr>
              <a:tr h="182880">
                <a:tc>
                  <a:txBody>
                    <a:bodyPr/>
                    <a:lstStyle/>
                    <a:p>
                      <a:r>
                        <a:rPr lang="en-US" sz="800" dirty="0"/>
                        <a:t>12.56</a:t>
                      </a:r>
                    </a:p>
                  </a:txBody>
                  <a:tcPr marL="68580" marR="68580" marT="34290" marB="34290"/>
                </a:tc>
                <a:tc>
                  <a:txBody>
                    <a:bodyPr/>
                    <a:lstStyle/>
                    <a:p>
                      <a:r>
                        <a:rPr lang="en-US" sz="800" dirty="0"/>
                        <a:t>Leafon 2</a:t>
                      </a:r>
                    </a:p>
                  </a:txBody>
                  <a:tcPr marL="68580" marR="68580" marT="34290" marB="34290"/>
                </a:tc>
                <a:extLst>
                  <a:ext uri="{0D108BD9-81ED-4DB2-BD59-A6C34878D82A}">
                    <a16:rowId xmlns:a16="http://schemas.microsoft.com/office/drawing/2014/main" val="996331654"/>
                  </a:ext>
                </a:extLst>
              </a:tr>
              <a:tr h="182880">
                <a:tc>
                  <a:txBody>
                    <a:bodyPr/>
                    <a:lstStyle/>
                    <a:p>
                      <a:r>
                        <a:rPr lang="en-US" sz="800" dirty="0"/>
                        <a:t>10.53</a:t>
                      </a:r>
                    </a:p>
                  </a:txBody>
                  <a:tcPr marL="68580" marR="68580" marT="34290" marB="34290"/>
                </a:tc>
                <a:tc>
                  <a:txBody>
                    <a:bodyPr/>
                    <a:lstStyle/>
                    <a:p>
                      <a:r>
                        <a:rPr lang="en-US" sz="800" dirty="0"/>
                        <a:t>Leafoff 2</a:t>
                      </a:r>
                    </a:p>
                  </a:txBody>
                  <a:tcPr marL="68580" marR="68580" marT="34290" marB="34290"/>
                </a:tc>
                <a:extLst>
                  <a:ext uri="{0D108BD9-81ED-4DB2-BD59-A6C34878D82A}">
                    <a16:rowId xmlns:a16="http://schemas.microsoft.com/office/drawing/2014/main" val="3244521831"/>
                  </a:ext>
                </a:extLst>
              </a:tr>
              <a:tr h="182880">
                <a:tc>
                  <a:txBody>
                    <a:bodyPr/>
                    <a:lstStyle/>
                    <a:p>
                      <a:r>
                        <a:rPr lang="en-US" sz="800" dirty="0"/>
                        <a:t>6.55</a:t>
                      </a:r>
                    </a:p>
                  </a:txBody>
                  <a:tcPr marL="68580" marR="68580" marT="34290" marB="34290"/>
                </a:tc>
                <a:tc>
                  <a:txBody>
                    <a:bodyPr/>
                    <a:lstStyle/>
                    <a:p>
                      <a:r>
                        <a:rPr lang="en-US" sz="800" dirty="0"/>
                        <a:t>Leafon 4</a:t>
                      </a:r>
                    </a:p>
                  </a:txBody>
                  <a:tcPr marL="68580" marR="68580" marT="34290" marB="34290"/>
                </a:tc>
                <a:extLst>
                  <a:ext uri="{0D108BD9-81ED-4DB2-BD59-A6C34878D82A}">
                    <a16:rowId xmlns:a16="http://schemas.microsoft.com/office/drawing/2014/main" val="1018477923"/>
                  </a:ext>
                </a:extLst>
              </a:tr>
              <a:tr h="182880">
                <a:tc>
                  <a:txBody>
                    <a:bodyPr/>
                    <a:lstStyle/>
                    <a:p>
                      <a:r>
                        <a:rPr lang="en-US" sz="800" dirty="0"/>
                        <a:t>5.80</a:t>
                      </a:r>
                    </a:p>
                  </a:txBody>
                  <a:tcPr marL="68580" marR="68580" marT="34290" marB="34290"/>
                </a:tc>
                <a:tc>
                  <a:txBody>
                    <a:bodyPr/>
                    <a:lstStyle/>
                    <a:p>
                      <a:r>
                        <a:rPr lang="en-US" sz="800" dirty="0"/>
                        <a:t>Leafoff 4</a:t>
                      </a:r>
                    </a:p>
                  </a:txBody>
                  <a:tcPr marL="68580" marR="68580" marT="34290" marB="34290"/>
                </a:tc>
                <a:extLst>
                  <a:ext uri="{0D108BD9-81ED-4DB2-BD59-A6C34878D82A}">
                    <a16:rowId xmlns:a16="http://schemas.microsoft.com/office/drawing/2014/main" val="2758316449"/>
                  </a:ext>
                </a:extLst>
              </a:tr>
              <a:tr h="182880">
                <a:tc>
                  <a:txBody>
                    <a:bodyPr/>
                    <a:lstStyle/>
                    <a:p>
                      <a:r>
                        <a:rPr lang="en-US" sz="800" dirty="0"/>
                        <a:t>3.68</a:t>
                      </a:r>
                    </a:p>
                  </a:txBody>
                  <a:tcPr marL="68580" marR="68580" marT="34290" marB="34290"/>
                </a:tc>
                <a:tc>
                  <a:txBody>
                    <a:bodyPr/>
                    <a:lstStyle/>
                    <a:p>
                      <a:r>
                        <a:rPr lang="en-US" sz="800" dirty="0"/>
                        <a:t>Leafon 1</a:t>
                      </a:r>
                    </a:p>
                  </a:txBody>
                  <a:tcPr marL="68580" marR="68580" marT="34290" marB="34290"/>
                </a:tc>
                <a:extLst>
                  <a:ext uri="{0D108BD9-81ED-4DB2-BD59-A6C34878D82A}">
                    <a16:rowId xmlns:a16="http://schemas.microsoft.com/office/drawing/2014/main" val="610801826"/>
                  </a:ext>
                </a:extLst>
              </a:tr>
              <a:tr h="182880">
                <a:tc>
                  <a:txBody>
                    <a:bodyPr/>
                    <a:lstStyle/>
                    <a:p>
                      <a:r>
                        <a:rPr lang="en-US" sz="800" dirty="0"/>
                        <a:t>3.35</a:t>
                      </a:r>
                    </a:p>
                  </a:txBody>
                  <a:tcPr marL="68580" marR="68580" marT="34290" marB="34290"/>
                </a:tc>
                <a:tc>
                  <a:txBody>
                    <a:bodyPr/>
                    <a:lstStyle/>
                    <a:p>
                      <a:r>
                        <a:rPr lang="en-US" sz="800" dirty="0"/>
                        <a:t>DEM</a:t>
                      </a:r>
                    </a:p>
                  </a:txBody>
                  <a:tcPr marL="68580" marR="68580" marT="34290" marB="34290"/>
                </a:tc>
                <a:extLst>
                  <a:ext uri="{0D108BD9-81ED-4DB2-BD59-A6C34878D82A}">
                    <a16:rowId xmlns:a16="http://schemas.microsoft.com/office/drawing/2014/main" val="201910551"/>
                  </a:ext>
                </a:extLst>
              </a:tr>
              <a:tr h="182880">
                <a:tc>
                  <a:txBody>
                    <a:bodyPr/>
                    <a:lstStyle/>
                    <a:p>
                      <a:r>
                        <a:rPr lang="en-US" sz="800" dirty="0"/>
                        <a:t>3.27</a:t>
                      </a:r>
                    </a:p>
                  </a:txBody>
                  <a:tcPr marL="68580" marR="68580" marT="34290" marB="34290"/>
                </a:tc>
                <a:tc>
                  <a:txBody>
                    <a:bodyPr/>
                    <a:lstStyle/>
                    <a:p>
                      <a:r>
                        <a:rPr lang="en-US" sz="800" dirty="0"/>
                        <a:t>Leafon 3</a:t>
                      </a:r>
                    </a:p>
                  </a:txBody>
                  <a:tcPr marL="68580" marR="68580" marT="34290" marB="34290"/>
                </a:tc>
                <a:extLst>
                  <a:ext uri="{0D108BD9-81ED-4DB2-BD59-A6C34878D82A}">
                    <a16:rowId xmlns:a16="http://schemas.microsoft.com/office/drawing/2014/main" val="1160467447"/>
                  </a:ext>
                </a:extLst>
              </a:tr>
              <a:tr h="182880">
                <a:tc>
                  <a:txBody>
                    <a:bodyPr/>
                    <a:lstStyle/>
                    <a:p>
                      <a:r>
                        <a:rPr lang="en-US" sz="800" dirty="0"/>
                        <a:t>2.52</a:t>
                      </a:r>
                    </a:p>
                  </a:txBody>
                  <a:tcPr marL="68580" marR="68580" marT="34290" marB="34290"/>
                </a:tc>
                <a:tc>
                  <a:txBody>
                    <a:bodyPr/>
                    <a:lstStyle/>
                    <a:p>
                      <a:r>
                        <a:rPr lang="en-US" sz="800" dirty="0"/>
                        <a:t>Leafoff 1</a:t>
                      </a:r>
                    </a:p>
                  </a:txBody>
                  <a:tcPr marL="68580" marR="68580" marT="34290" marB="34290"/>
                </a:tc>
                <a:extLst>
                  <a:ext uri="{0D108BD9-81ED-4DB2-BD59-A6C34878D82A}">
                    <a16:rowId xmlns:a16="http://schemas.microsoft.com/office/drawing/2014/main" val="1196467577"/>
                  </a:ext>
                </a:extLst>
              </a:tr>
              <a:tr h="182880">
                <a:tc>
                  <a:txBody>
                    <a:bodyPr/>
                    <a:lstStyle/>
                    <a:p>
                      <a:r>
                        <a:rPr lang="en-US" sz="800" dirty="0"/>
                        <a:t>1.33</a:t>
                      </a:r>
                    </a:p>
                  </a:txBody>
                  <a:tcPr marL="68580" marR="68580" marT="34290" marB="34290"/>
                </a:tc>
                <a:tc>
                  <a:txBody>
                    <a:bodyPr/>
                    <a:lstStyle/>
                    <a:p>
                      <a:r>
                        <a:rPr lang="en-US" sz="800" dirty="0"/>
                        <a:t>Posidex</a:t>
                      </a:r>
                    </a:p>
                  </a:txBody>
                  <a:tcPr marL="68580" marR="68580" marT="34290" marB="34290"/>
                </a:tc>
                <a:extLst>
                  <a:ext uri="{0D108BD9-81ED-4DB2-BD59-A6C34878D82A}">
                    <a16:rowId xmlns:a16="http://schemas.microsoft.com/office/drawing/2014/main" val="1862967169"/>
                  </a:ext>
                </a:extLst>
              </a:tr>
              <a:tr h="182880">
                <a:tc>
                  <a:txBody>
                    <a:bodyPr/>
                    <a:lstStyle/>
                    <a:p>
                      <a:r>
                        <a:rPr lang="en-US" sz="800" dirty="0"/>
                        <a:t>0.39</a:t>
                      </a:r>
                    </a:p>
                  </a:txBody>
                  <a:tcPr marL="68580" marR="68580" marT="34290" marB="34290"/>
                </a:tc>
                <a:tc>
                  <a:txBody>
                    <a:bodyPr/>
                    <a:lstStyle/>
                    <a:p>
                      <a:r>
                        <a:rPr lang="en-US" sz="800" dirty="0"/>
                        <a:t>CTI</a:t>
                      </a:r>
                    </a:p>
                  </a:txBody>
                  <a:tcPr marL="68580" marR="68580" marT="34290" marB="34290"/>
                </a:tc>
                <a:extLst>
                  <a:ext uri="{0D108BD9-81ED-4DB2-BD59-A6C34878D82A}">
                    <a16:rowId xmlns:a16="http://schemas.microsoft.com/office/drawing/2014/main" val="1706728876"/>
                  </a:ext>
                </a:extLst>
              </a:tr>
              <a:tr h="182880">
                <a:tc>
                  <a:txBody>
                    <a:bodyPr/>
                    <a:lstStyle/>
                    <a:p>
                      <a:r>
                        <a:rPr lang="en-US" sz="800" dirty="0"/>
                        <a:t>0.38</a:t>
                      </a:r>
                    </a:p>
                  </a:txBody>
                  <a:tcPr marL="68580" marR="68580" marT="34290" marB="34290"/>
                </a:tc>
                <a:tc>
                  <a:txBody>
                    <a:bodyPr/>
                    <a:lstStyle/>
                    <a:p>
                      <a:r>
                        <a:rPr lang="en-US" sz="800" dirty="0"/>
                        <a:t>Aspect</a:t>
                      </a:r>
                    </a:p>
                  </a:txBody>
                  <a:tcPr marL="68580" marR="68580" marT="34290" marB="34290"/>
                </a:tc>
                <a:extLst>
                  <a:ext uri="{0D108BD9-81ED-4DB2-BD59-A6C34878D82A}">
                    <a16:rowId xmlns:a16="http://schemas.microsoft.com/office/drawing/2014/main" val="2091542230"/>
                  </a:ext>
                </a:extLst>
              </a:tr>
              <a:tr h="182880">
                <a:tc>
                  <a:txBody>
                    <a:bodyPr/>
                    <a:lstStyle/>
                    <a:p>
                      <a:r>
                        <a:rPr lang="en-US" sz="800" dirty="0"/>
                        <a:t>0.09</a:t>
                      </a:r>
                    </a:p>
                  </a:txBody>
                  <a:tcPr marL="68580" marR="68580" marT="34290" marB="34290"/>
                </a:tc>
                <a:tc>
                  <a:txBody>
                    <a:bodyPr/>
                    <a:lstStyle/>
                    <a:p>
                      <a:r>
                        <a:rPr lang="en-US" sz="800" dirty="0"/>
                        <a:t>Compact P</a:t>
                      </a:r>
                    </a:p>
                  </a:txBody>
                  <a:tcPr marL="68580" marR="68580" marT="34290" marB="34290"/>
                </a:tc>
                <a:extLst>
                  <a:ext uri="{0D108BD9-81ED-4DB2-BD59-A6C34878D82A}">
                    <a16:rowId xmlns:a16="http://schemas.microsoft.com/office/drawing/2014/main" val="3172072683"/>
                  </a:ext>
                </a:extLst>
              </a:tr>
            </a:tbl>
          </a:graphicData>
        </a:graphic>
      </p:graphicFrame>
      <p:sp>
        <p:nvSpPr>
          <p:cNvPr id="3" name="TextBox 2">
            <a:extLst>
              <a:ext uri="{FF2B5EF4-FFF2-40B4-BE49-F238E27FC236}">
                <a16:creationId xmlns:a16="http://schemas.microsoft.com/office/drawing/2014/main" id="{D165A1AE-78BC-4598-91C6-F6C20933A953}"/>
              </a:ext>
            </a:extLst>
          </p:cNvPr>
          <p:cNvSpPr txBox="1"/>
          <p:nvPr/>
        </p:nvSpPr>
        <p:spPr>
          <a:xfrm>
            <a:off x="914400" y="5462039"/>
            <a:ext cx="8523215" cy="307777"/>
          </a:xfrm>
          <a:prstGeom prst="rect">
            <a:avLst/>
          </a:prstGeom>
          <a:noFill/>
        </p:spPr>
        <p:txBody>
          <a:bodyPr wrap="square" rtlCol="0">
            <a:spAutoFit/>
          </a:bodyPr>
          <a:lstStyle/>
          <a:p>
            <a:r>
              <a:rPr lang="en-US" sz="1400" dirty="0">
                <a:solidFill>
                  <a:schemeClr val="bg1"/>
                </a:solidFill>
              </a:rPr>
              <a:t>e.g., if you remove Leafon 5 then the neural network accuracy will drop by 31.22 percent</a:t>
            </a:r>
          </a:p>
        </p:txBody>
      </p:sp>
    </p:spTree>
    <p:extLst>
      <p:ext uri="{BB962C8B-B14F-4D97-AF65-F5344CB8AC3E}">
        <p14:creationId xmlns:p14="http://schemas.microsoft.com/office/powerpoint/2010/main" val="2918142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0487F-A69D-4E99-B8B0-65D4FAA237DB}"/>
              </a:ext>
            </a:extLst>
          </p:cNvPr>
          <p:cNvSpPr>
            <a:spLocks noGrp="1"/>
          </p:cNvSpPr>
          <p:nvPr>
            <p:ph type="title"/>
          </p:nvPr>
        </p:nvSpPr>
        <p:spPr/>
        <p:txBody>
          <a:bodyPr/>
          <a:lstStyle/>
          <a:p>
            <a:r>
              <a:rPr lang="en-US" dirty="0"/>
              <a:t>AI Regression Next Steps</a:t>
            </a:r>
          </a:p>
        </p:txBody>
      </p:sp>
      <p:sp>
        <p:nvSpPr>
          <p:cNvPr id="3" name="Content Placeholder 2">
            <a:extLst>
              <a:ext uri="{FF2B5EF4-FFF2-40B4-BE49-F238E27FC236}">
                <a16:creationId xmlns:a16="http://schemas.microsoft.com/office/drawing/2014/main" id="{AA0F9C66-BA41-4D96-84AD-A1512BE96789}"/>
              </a:ext>
            </a:extLst>
          </p:cNvPr>
          <p:cNvSpPr>
            <a:spLocks noGrp="1"/>
          </p:cNvSpPr>
          <p:nvPr>
            <p:ph idx="1"/>
          </p:nvPr>
        </p:nvSpPr>
        <p:spPr>
          <a:xfrm>
            <a:off x="533400" y="1371600"/>
            <a:ext cx="7886700" cy="4267200"/>
          </a:xfrm>
          <a:noFill/>
          <a:ln>
            <a:noFill/>
          </a:ln>
        </p:spPr>
        <p:txBody>
          <a:bodyPr>
            <a:normAutofit fontScale="92500" lnSpcReduction="20000"/>
          </a:bodyPr>
          <a:lstStyle/>
          <a:p>
            <a:pPr marL="0" indent="0">
              <a:buNone/>
            </a:pPr>
            <a:endParaRPr lang="en-US" dirty="0"/>
          </a:p>
          <a:p>
            <a:r>
              <a:rPr lang="en-US" dirty="0"/>
              <a:t>Add more training data (temporally and spatially)</a:t>
            </a:r>
          </a:p>
          <a:p>
            <a:endParaRPr lang="en-US" dirty="0"/>
          </a:p>
          <a:p>
            <a:r>
              <a:rPr lang="en-US" dirty="0"/>
              <a:t>Expand our AI models to the whole CONUS</a:t>
            </a:r>
          </a:p>
          <a:p>
            <a:endParaRPr lang="en-US" dirty="0"/>
          </a:p>
          <a:p>
            <a:r>
              <a:rPr lang="en-US" dirty="0"/>
              <a:t>Explore other neural network models (e.g., CNN)</a:t>
            </a:r>
          </a:p>
          <a:p>
            <a:endParaRPr lang="en-US" dirty="0"/>
          </a:p>
          <a:p>
            <a:r>
              <a:rPr lang="en-US" dirty="0"/>
              <a:t>Test our current AI method with Landsat Collection 2 imagery</a:t>
            </a:r>
          </a:p>
          <a:p>
            <a:pPr marL="0" indent="0">
              <a:buNone/>
            </a:pPr>
            <a:endParaRPr lang="en-US" sz="2800" dirty="0"/>
          </a:p>
        </p:txBody>
      </p:sp>
    </p:spTree>
    <p:extLst>
      <p:ext uri="{BB962C8B-B14F-4D97-AF65-F5344CB8AC3E}">
        <p14:creationId xmlns:p14="http://schemas.microsoft.com/office/powerpoint/2010/main" val="155837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F998-A812-42F9-9B75-62CE1E3A71BE}"/>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9013F547-71B4-49E7-8E44-FECBB9E062B3}"/>
              </a:ext>
            </a:extLst>
          </p:cNvPr>
          <p:cNvSpPr>
            <a:spLocks noGrp="1"/>
          </p:cNvSpPr>
          <p:nvPr>
            <p:ph idx="1"/>
          </p:nvPr>
        </p:nvSpPr>
        <p:spPr>
          <a:xfrm>
            <a:off x="381000" y="1752600"/>
            <a:ext cx="8305800" cy="4495800"/>
          </a:xfrm>
        </p:spPr>
        <p:txBody>
          <a:bodyPr>
            <a:normAutofit/>
          </a:bodyPr>
          <a:lstStyle/>
          <a:p>
            <a:r>
              <a:rPr lang="en-US" dirty="0"/>
              <a:t>Less noisy outputs </a:t>
            </a:r>
          </a:p>
          <a:p>
            <a:endParaRPr lang="en-US" dirty="0"/>
          </a:p>
          <a:p>
            <a:r>
              <a:rPr lang="en-US" dirty="0"/>
              <a:t>Models are only as good as your training data</a:t>
            </a:r>
          </a:p>
          <a:p>
            <a:endParaRPr lang="en-US" dirty="0"/>
          </a:p>
          <a:p>
            <a:r>
              <a:rPr lang="en-US" dirty="0"/>
              <a:t>Larger models give better predictions but use more resources</a:t>
            </a:r>
          </a:p>
        </p:txBody>
      </p:sp>
    </p:spTree>
    <p:extLst>
      <p:ext uri="{BB962C8B-B14F-4D97-AF65-F5344CB8AC3E}">
        <p14:creationId xmlns:p14="http://schemas.microsoft.com/office/powerpoint/2010/main" val="342804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913CB3A6-2CD1-CB48-87AB-9BB6850923BA}"/>
              </a:ext>
            </a:extLst>
          </p:cNvPr>
          <p:cNvSpPr>
            <a:spLocks noGrp="1" noChangeArrowheads="1"/>
          </p:cNvSpPr>
          <p:nvPr>
            <p:ph type="title"/>
          </p:nvPr>
        </p:nvSpPr>
        <p:spPr>
          <a:xfrm>
            <a:off x="381000" y="90488"/>
            <a:ext cx="8305800" cy="990600"/>
          </a:xfrm>
          <a:noFill/>
          <a:ln/>
        </p:spPr>
        <p:txBody>
          <a:bodyPr lIns="64008" rIns="91440"/>
          <a:lstStyle/>
          <a:p>
            <a:r>
              <a:rPr lang="en-US" altLang="en-US" sz="2800" dirty="0"/>
              <a:t>Major Topics</a:t>
            </a:r>
          </a:p>
        </p:txBody>
      </p:sp>
      <p:sp>
        <p:nvSpPr>
          <p:cNvPr id="71683" name="Rectangle 3">
            <a:extLst>
              <a:ext uri="{FF2B5EF4-FFF2-40B4-BE49-F238E27FC236}">
                <a16:creationId xmlns:a16="http://schemas.microsoft.com/office/drawing/2014/main" id="{F113B333-67E3-A84A-B217-DE31DE3BE83C}"/>
              </a:ext>
            </a:extLst>
          </p:cNvPr>
          <p:cNvSpPr>
            <a:spLocks noGrp="1" noChangeArrowheads="1"/>
          </p:cNvSpPr>
          <p:nvPr>
            <p:ph idx="1"/>
          </p:nvPr>
        </p:nvSpPr>
        <p:spPr>
          <a:xfrm>
            <a:off x="381000" y="1398588"/>
            <a:ext cx="8229600" cy="4413250"/>
          </a:xfrm>
          <a:noFill/>
          <a:ln/>
        </p:spPr>
        <p:txBody>
          <a:bodyPr lIns="73152"/>
          <a:lstStyle/>
          <a:p>
            <a:pPr marL="514350" indent="-514350">
              <a:buFont typeface="+mj-lt"/>
              <a:buAutoNum type="arabicPeriod"/>
            </a:pPr>
            <a:r>
              <a:rPr lang="en-US" sz="2000" dirty="0"/>
              <a:t>NLCD Background</a:t>
            </a:r>
          </a:p>
          <a:p>
            <a:pPr marL="514350" indent="-514350">
              <a:buFont typeface="+mj-lt"/>
              <a:buAutoNum type="arabicPeriod"/>
            </a:pPr>
            <a:r>
              <a:rPr lang="en-US" sz="2000" dirty="0"/>
              <a:t>What is AI Deep Learning?</a:t>
            </a:r>
          </a:p>
          <a:p>
            <a:pPr marL="514350" indent="-514350">
              <a:buFont typeface="+mj-lt"/>
              <a:buAutoNum type="arabicPeriod"/>
            </a:pPr>
            <a:r>
              <a:rPr lang="en-US" sz="2000" dirty="0"/>
              <a:t>Developing AI in the cloud</a:t>
            </a:r>
          </a:p>
          <a:p>
            <a:pPr marL="514350" indent="-514350">
              <a:buFont typeface="+mj-lt"/>
              <a:buAutoNum type="arabicPeriod"/>
            </a:pPr>
            <a:r>
              <a:rPr lang="en-US" sz="2000" dirty="0"/>
              <a:t>Overall, AI Regression Design </a:t>
            </a:r>
            <a:endParaRPr lang="en-US" sz="2000" dirty="0">
              <a:effectLst>
                <a:reflection endPos="0" dist="50800" dir="5400000" sy="-100000" algn="bl" rotWithShape="0"/>
              </a:effectLst>
            </a:endParaRPr>
          </a:p>
          <a:p>
            <a:pPr marL="514350" indent="-514350">
              <a:buFont typeface="+mj-lt"/>
              <a:buAutoNum type="arabicPeriod"/>
            </a:pPr>
            <a:r>
              <a:rPr lang="en-US" sz="2000" dirty="0">
                <a:effectLst>
                  <a:reflection endPos="0" dist="50800" dir="5400000" sy="-100000" algn="bl" rotWithShape="0"/>
                </a:effectLst>
              </a:rPr>
              <a:t>AI Regression Results</a:t>
            </a:r>
          </a:p>
          <a:p>
            <a:pPr marL="514350" indent="-514350">
              <a:buFont typeface="+mj-lt"/>
              <a:buAutoNum type="arabicPeriod"/>
            </a:pPr>
            <a:r>
              <a:rPr lang="en-US" sz="2000" dirty="0">
                <a:effectLst>
                  <a:reflection endPos="0" dist="50800" dir="5400000" sy="-100000" algn="bl" rotWithShape="0"/>
                </a:effectLst>
              </a:rPr>
              <a:t>AI Regression Next Steps</a:t>
            </a:r>
          </a:p>
          <a:p>
            <a:pPr marL="514350" indent="-514350">
              <a:buFont typeface="+mj-lt"/>
              <a:buAutoNum type="arabicPeriod"/>
            </a:pPr>
            <a:r>
              <a:rPr lang="en-US" sz="2000" dirty="0">
                <a:effectLst>
                  <a:reflection endPos="0" dist="50800" dir="5400000" sy="-100000" algn="bl" rotWithShape="0"/>
                </a:effectLst>
              </a:rPr>
              <a:t>Conclusions</a:t>
            </a:r>
          </a:p>
        </p:txBody>
      </p:sp>
    </p:spTree>
    <p:extLst>
      <p:ext uri="{BB962C8B-B14F-4D97-AF65-F5344CB8AC3E}">
        <p14:creationId xmlns:p14="http://schemas.microsoft.com/office/powerpoint/2010/main" val="30403765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362200"/>
            <a:ext cx="8305800" cy="1143000"/>
          </a:xfrm>
        </p:spPr>
        <p:txBody>
          <a:bodyPr>
            <a:normAutofit/>
          </a:bodyPr>
          <a:lstStyle/>
          <a:p>
            <a:r>
              <a:rPr lang="en-US" dirty="0"/>
              <a:t>Questions?</a:t>
            </a:r>
          </a:p>
        </p:txBody>
      </p:sp>
    </p:spTree>
    <p:extLst>
      <p:ext uri="{BB962C8B-B14F-4D97-AF65-F5344CB8AC3E}">
        <p14:creationId xmlns:p14="http://schemas.microsoft.com/office/powerpoint/2010/main" val="992137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15" t="18239" r="17490" b="4562"/>
          <a:stretch/>
        </p:blipFill>
        <p:spPr bwMode="auto">
          <a:xfrm>
            <a:off x="1139160" y="1433967"/>
            <a:ext cx="6883400" cy="4450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64098" y="4525682"/>
            <a:ext cx="4016762" cy="13589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91395" tIns="45699" rIns="91395" bIns="45699"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NLCD is a Landsat derived 30m suite of land cover products covering the United States created by 10 Federal partners (Multi-Resolution Land Characteristics Consortium)</a:t>
            </a:r>
            <a:endParaRPr kumimoji="0" lang="en-US" sz="4000" b="1"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Box 2"/>
          <p:cNvSpPr txBox="1"/>
          <p:nvPr/>
        </p:nvSpPr>
        <p:spPr>
          <a:xfrm>
            <a:off x="4885553" y="1752600"/>
            <a:ext cx="4258447" cy="830954"/>
          </a:xfrm>
          <a:prstGeom prst="rect">
            <a:avLst/>
          </a:prstGeom>
          <a:noFill/>
        </p:spPr>
        <p:txBody>
          <a:bodyPr wrap="none" lIns="91395" tIns="45699" rIns="91395" bIns="4569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pitchFamily="34" charset="0"/>
                <a:ea typeface="ＭＳ Ｐゴシック"/>
                <a:cs typeface="+mn-cs"/>
              </a:rPr>
              <a:t>Products available on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effectLst/>
                <a:uLnTx/>
                <a:uFillTx/>
                <a:latin typeface="Arial" pitchFamily="34" charset="0"/>
                <a:ea typeface="ＭＳ Ｐゴシック"/>
                <a:cs typeface="+mn-cs"/>
              </a:rPr>
              <a:t>MRLC website </a:t>
            </a:r>
            <a:r>
              <a:rPr kumimoji="0" lang="en-US" sz="2400" b="0" i="0" u="none" strike="noStrike" kern="1200" cap="none" spc="0" normalizeH="0" baseline="0" noProof="0" dirty="0">
                <a:ln>
                  <a:noFill/>
                </a:ln>
                <a:effectLst/>
                <a:uLnTx/>
                <a:uFillTx/>
                <a:latin typeface="Arial" pitchFamily="34" charset="0"/>
                <a:ea typeface="ＭＳ Ｐゴシック"/>
                <a:cs typeface="+mn-cs"/>
                <a:hlinkClick r:id="rId4">
                  <a:extLst>
                    <a:ext uri="{A12FA001-AC4F-418D-AE19-62706E023703}">
                      <ahyp:hlinkClr xmlns:ahyp="http://schemas.microsoft.com/office/drawing/2018/hyperlinkcolor" val="tx"/>
                    </a:ext>
                  </a:extLst>
                </a:hlinkClick>
              </a:rPr>
              <a:t>www.mrlc.gov</a:t>
            </a:r>
            <a:r>
              <a:rPr kumimoji="0" lang="en-US" sz="2400" b="0" i="0" u="none" strike="noStrike" kern="1200" cap="none" spc="0" normalizeH="0" baseline="0" noProof="0" dirty="0">
                <a:ln>
                  <a:noFill/>
                </a:ln>
                <a:solidFill>
                  <a:srgbClr val="FFFFFF"/>
                </a:solidFill>
                <a:effectLst/>
                <a:uLnTx/>
                <a:uFillTx/>
                <a:latin typeface="Arial" pitchFamily="34" charset="0"/>
                <a:ea typeface="ＭＳ Ｐゴシック"/>
                <a:cs typeface="+mn-cs"/>
              </a:rPr>
              <a:t> </a:t>
            </a:r>
          </a:p>
        </p:txBody>
      </p:sp>
      <p:sp>
        <p:nvSpPr>
          <p:cNvPr id="7" name="TextBox 6">
            <a:extLst>
              <a:ext uri="{FF2B5EF4-FFF2-40B4-BE49-F238E27FC236}">
                <a16:creationId xmlns:a16="http://schemas.microsoft.com/office/drawing/2014/main" id="{F83792AE-7FE6-4946-A10F-129551B73FB1}"/>
              </a:ext>
            </a:extLst>
          </p:cNvPr>
          <p:cNvSpPr txBox="1"/>
          <p:nvPr/>
        </p:nvSpPr>
        <p:spPr>
          <a:xfrm>
            <a:off x="3048000" y="457200"/>
            <a:ext cx="5943600" cy="707886"/>
          </a:xfrm>
          <a:prstGeom prst="rect">
            <a:avLst/>
          </a:prstGeom>
          <a:noFill/>
        </p:spPr>
        <p:txBody>
          <a:bodyPr wrap="square" rtlCol="0">
            <a:spAutoFit/>
          </a:bodyPr>
          <a:lstStyle/>
          <a:p>
            <a:r>
              <a:rPr lang="en-US" dirty="0">
                <a:solidFill>
                  <a:schemeClr val="bg1"/>
                </a:solidFill>
              </a:rPr>
              <a:t>Background</a:t>
            </a:r>
          </a:p>
        </p:txBody>
      </p:sp>
    </p:spTree>
    <p:extLst>
      <p:ext uri="{BB962C8B-B14F-4D97-AF65-F5344CB8AC3E}">
        <p14:creationId xmlns:p14="http://schemas.microsoft.com/office/powerpoint/2010/main" val="3848157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47865" y="3443771"/>
            <a:ext cx="3096135" cy="2322101"/>
          </a:xfrm>
        </p:spPr>
      </p:pic>
      <p:sp>
        <p:nvSpPr>
          <p:cNvPr id="7" name="TextBox 6"/>
          <p:cNvSpPr txBox="1"/>
          <p:nvPr/>
        </p:nvSpPr>
        <p:spPr>
          <a:xfrm>
            <a:off x="1496677" y="4013185"/>
            <a:ext cx="4168538" cy="872034"/>
          </a:xfrm>
          <a:prstGeom prst="rect">
            <a:avLst/>
          </a:prstGeom>
          <a:noFill/>
        </p:spPr>
        <p:txBody>
          <a:bodyPr wrap="square" rtlCol="0">
            <a:spAutoFit/>
          </a:bodyPr>
          <a:lstStyle/>
          <a:p>
            <a:pPr>
              <a:lnSpc>
                <a:spcPct val="150000"/>
              </a:lnSpc>
            </a:pPr>
            <a:r>
              <a:rPr lang="en-US" sz="1800" b="1" dirty="0">
                <a:solidFill>
                  <a:schemeClr val="bg1"/>
                </a:solidFill>
              </a:rPr>
              <a:t>4. Succession and Trajectory (time 	series)</a:t>
            </a:r>
          </a:p>
        </p:txBody>
      </p:sp>
      <p:sp>
        <p:nvSpPr>
          <p:cNvPr id="2" name="Rectangle 1"/>
          <p:cNvSpPr/>
          <p:nvPr/>
        </p:nvSpPr>
        <p:spPr>
          <a:xfrm>
            <a:off x="1485900" y="2438935"/>
            <a:ext cx="4506362" cy="456535"/>
          </a:xfrm>
          <a:prstGeom prst="rect">
            <a:avLst/>
          </a:prstGeom>
        </p:spPr>
        <p:txBody>
          <a:bodyPr wrap="none">
            <a:spAutoFit/>
          </a:bodyPr>
          <a:lstStyle/>
          <a:p>
            <a:pPr>
              <a:lnSpc>
                <a:spcPct val="150000"/>
              </a:lnSpc>
            </a:pPr>
            <a:r>
              <a:rPr lang="en-US" sz="1800" b="1" dirty="0">
                <a:solidFill>
                  <a:schemeClr val="bg1"/>
                </a:solidFill>
              </a:rPr>
              <a:t>1. Spectral Information (Landsat pixels)</a:t>
            </a:r>
          </a:p>
        </p:txBody>
      </p:sp>
      <p:sp>
        <p:nvSpPr>
          <p:cNvPr id="3" name="Rectangle 2"/>
          <p:cNvSpPr/>
          <p:nvPr/>
        </p:nvSpPr>
        <p:spPr>
          <a:xfrm>
            <a:off x="1485901" y="2931877"/>
            <a:ext cx="4779898" cy="456535"/>
          </a:xfrm>
          <a:prstGeom prst="rect">
            <a:avLst/>
          </a:prstGeom>
        </p:spPr>
        <p:txBody>
          <a:bodyPr wrap="none">
            <a:spAutoFit/>
          </a:bodyPr>
          <a:lstStyle/>
          <a:p>
            <a:pPr>
              <a:lnSpc>
                <a:spcPct val="150000"/>
              </a:lnSpc>
            </a:pPr>
            <a:r>
              <a:rPr lang="en-US" sz="1800" b="1" dirty="0">
                <a:solidFill>
                  <a:schemeClr val="bg1"/>
                </a:solidFill>
              </a:rPr>
              <a:t>2. Ancillary Data (Specialized Land Cover)</a:t>
            </a:r>
          </a:p>
        </p:txBody>
      </p:sp>
      <p:sp>
        <p:nvSpPr>
          <p:cNvPr id="6" name="Rectangle 5"/>
          <p:cNvSpPr/>
          <p:nvPr/>
        </p:nvSpPr>
        <p:spPr>
          <a:xfrm>
            <a:off x="1482705" y="3443771"/>
            <a:ext cx="4275529" cy="456535"/>
          </a:xfrm>
          <a:prstGeom prst="rect">
            <a:avLst/>
          </a:prstGeom>
        </p:spPr>
        <p:txBody>
          <a:bodyPr wrap="none">
            <a:spAutoFit/>
          </a:bodyPr>
          <a:lstStyle/>
          <a:p>
            <a:pPr>
              <a:lnSpc>
                <a:spcPct val="150000"/>
              </a:lnSpc>
            </a:pPr>
            <a:r>
              <a:rPr lang="en-US" sz="1800" b="1" dirty="0">
                <a:solidFill>
                  <a:schemeClr val="bg1"/>
                </a:solidFill>
              </a:rPr>
              <a:t>3. Shape and Context (Segmentation)</a:t>
            </a:r>
          </a:p>
        </p:txBody>
      </p:sp>
      <p:sp>
        <p:nvSpPr>
          <p:cNvPr id="9" name="TextBox 8">
            <a:extLst>
              <a:ext uri="{FF2B5EF4-FFF2-40B4-BE49-F238E27FC236}">
                <a16:creationId xmlns:a16="http://schemas.microsoft.com/office/drawing/2014/main" id="{5F360E7E-7218-4444-A255-AC6CEBF51C5A}"/>
              </a:ext>
            </a:extLst>
          </p:cNvPr>
          <p:cNvSpPr txBox="1"/>
          <p:nvPr/>
        </p:nvSpPr>
        <p:spPr>
          <a:xfrm>
            <a:off x="533400" y="1423272"/>
            <a:ext cx="8241180" cy="1015663"/>
          </a:xfrm>
          <a:prstGeom prst="rect">
            <a:avLst/>
          </a:prstGeom>
          <a:noFill/>
        </p:spPr>
        <p:txBody>
          <a:bodyPr wrap="square" rtlCol="0">
            <a:spAutoFit/>
          </a:bodyPr>
          <a:lstStyle/>
          <a:p>
            <a:r>
              <a:rPr lang="en-US" sz="3000" dirty="0">
                <a:solidFill>
                  <a:schemeClr val="bg1"/>
                </a:solidFill>
              </a:rPr>
              <a:t>NLCD Landcover Method Approach relies</a:t>
            </a:r>
          </a:p>
          <a:p>
            <a:r>
              <a:rPr lang="en-US" sz="3000" dirty="0">
                <a:solidFill>
                  <a:schemeClr val="bg1"/>
                </a:solidFill>
              </a:rPr>
              <a:t>on 4 “pillars” of information including:</a:t>
            </a:r>
          </a:p>
        </p:txBody>
      </p:sp>
      <p:sp>
        <p:nvSpPr>
          <p:cNvPr id="8" name="TextBox 7">
            <a:extLst>
              <a:ext uri="{FF2B5EF4-FFF2-40B4-BE49-F238E27FC236}">
                <a16:creationId xmlns:a16="http://schemas.microsoft.com/office/drawing/2014/main" id="{D8288465-C893-4C14-BB73-7B7E91660D26}"/>
              </a:ext>
            </a:extLst>
          </p:cNvPr>
          <p:cNvSpPr txBox="1"/>
          <p:nvPr/>
        </p:nvSpPr>
        <p:spPr>
          <a:xfrm>
            <a:off x="3048000" y="457200"/>
            <a:ext cx="5943600" cy="707886"/>
          </a:xfrm>
          <a:prstGeom prst="rect">
            <a:avLst/>
          </a:prstGeom>
          <a:noFill/>
        </p:spPr>
        <p:txBody>
          <a:bodyPr wrap="square" rtlCol="0">
            <a:spAutoFit/>
          </a:bodyPr>
          <a:lstStyle/>
          <a:p>
            <a:r>
              <a:rPr lang="en-US" dirty="0">
                <a:solidFill>
                  <a:schemeClr val="bg1"/>
                </a:solidFill>
              </a:rPr>
              <a:t>Background</a:t>
            </a:r>
          </a:p>
        </p:txBody>
      </p:sp>
    </p:spTree>
    <p:extLst>
      <p:ext uri="{BB962C8B-B14F-4D97-AF65-F5344CB8AC3E}">
        <p14:creationId xmlns:p14="http://schemas.microsoft.com/office/powerpoint/2010/main" val="384442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83792AE-7FE6-4946-A10F-129551B73FB1}"/>
              </a:ext>
            </a:extLst>
          </p:cNvPr>
          <p:cNvSpPr txBox="1"/>
          <p:nvPr/>
        </p:nvSpPr>
        <p:spPr>
          <a:xfrm>
            <a:off x="3048000" y="457200"/>
            <a:ext cx="5943600" cy="707886"/>
          </a:xfrm>
          <a:prstGeom prst="rect">
            <a:avLst/>
          </a:prstGeom>
          <a:noFill/>
        </p:spPr>
        <p:txBody>
          <a:bodyPr wrap="square" rtlCol="0">
            <a:spAutoFit/>
          </a:bodyPr>
          <a:lstStyle/>
          <a:p>
            <a:r>
              <a:rPr lang="en-US" dirty="0">
                <a:solidFill>
                  <a:schemeClr val="bg1"/>
                </a:solidFill>
              </a:rPr>
              <a:t>Background</a:t>
            </a:r>
          </a:p>
        </p:txBody>
      </p:sp>
      <p:pic>
        <p:nvPicPr>
          <p:cNvPr id="19" name="Content Placeholder 18">
            <a:extLst>
              <a:ext uri="{FF2B5EF4-FFF2-40B4-BE49-F238E27FC236}">
                <a16:creationId xmlns:a16="http://schemas.microsoft.com/office/drawing/2014/main" id="{27566582-0D84-4BA8-B8FC-5CE71051BF27}"/>
              </a:ext>
            </a:extLst>
          </p:cNvPr>
          <p:cNvPicPr>
            <a:picLocks noGrp="1" noChangeAspect="1"/>
          </p:cNvPicPr>
          <p:nvPr>
            <p:ph idx="1"/>
          </p:nvPr>
        </p:nvPicPr>
        <p:blipFill rotWithShape="1">
          <a:blip r:embed="rId3"/>
          <a:srcRect l="35781" t="7065" r="33944" b="9267"/>
          <a:stretch/>
        </p:blipFill>
        <p:spPr>
          <a:xfrm>
            <a:off x="5034844" y="1524000"/>
            <a:ext cx="3639553" cy="4191000"/>
          </a:xfrm>
        </p:spPr>
      </p:pic>
      <p:pic>
        <p:nvPicPr>
          <p:cNvPr id="21" name="Picture 20">
            <a:extLst>
              <a:ext uri="{FF2B5EF4-FFF2-40B4-BE49-F238E27FC236}">
                <a16:creationId xmlns:a16="http://schemas.microsoft.com/office/drawing/2014/main" id="{64747C88-479B-4DE5-8807-21DBD641900C}"/>
              </a:ext>
            </a:extLst>
          </p:cNvPr>
          <p:cNvPicPr>
            <a:picLocks noChangeAspect="1"/>
          </p:cNvPicPr>
          <p:nvPr/>
        </p:nvPicPr>
        <p:blipFill rotWithShape="1">
          <a:blip r:embed="rId4"/>
          <a:srcRect l="36666" t="8000" r="34167" b="8000"/>
          <a:stretch/>
        </p:blipFill>
        <p:spPr>
          <a:xfrm>
            <a:off x="469602" y="1524000"/>
            <a:ext cx="3492797" cy="4191356"/>
          </a:xfrm>
          <a:prstGeom prst="rect">
            <a:avLst/>
          </a:prstGeom>
        </p:spPr>
      </p:pic>
    </p:spTree>
    <p:extLst>
      <p:ext uri="{BB962C8B-B14F-4D97-AF65-F5344CB8AC3E}">
        <p14:creationId xmlns:p14="http://schemas.microsoft.com/office/powerpoint/2010/main" val="1544377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46E23-BBDE-4F9E-9FD8-1135CA525828}"/>
              </a:ext>
            </a:extLst>
          </p:cNvPr>
          <p:cNvSpPr>
            <a:spLocks noGrp="1"/>
          </p:cNvSpPr>
          <p:nvPr>
            <p:ph type="title"/>
          </p:nvPr>
        </p:nvSpPr>
        <p:spPr/>
        <p:txBody>
          <a:bodyPr/>
          <a:lstStyle/>
          <a:p>
            <a:r>
              <a:rPr lang="en-US" dirty="0"/>
              <a:t>What is AI Deep Learning?</a:t>
            </a:r>
          </a:p>
        </p:txBody>
      </p:sp>
      <p:pic>
        <p:nvPicPr>
          <p:cNvPr id="5" name="Content Placeholder 4" descr="Diagram&#10;&#10;Description automatically generated">
            <a:extLst>
              <a:ext uri="{FF2B5EF4-FFF2-40B4-BE49-F238E27FC236}">
                <a16:creationId xmlns:a16="http://schemas.microsoft.com/office/drawing/2014/main" id="{D021B180-938B-497D-9A08-344559B41E7F}"/>
              </a:ext>
            </a:extLst>
          </p:cNvPr>
          <p:cNvPicPr>
            <a:picLocks noGrp="1" noChangeAspect="1"/>
          </p:cNvPicPr>
          <p:nvPr>
            <p:ph idx="1"/>
          </p:nvPr>
        </p:nvPicPr>
        <p:blipFill>
          <a:blip r:embed="rId2"/>
          <a:stretch>
            <a:fillRect/>
          </a:stretch>
        </p:blipFill>
        <p:spPr>
          <a:xfrm>
            <a:off x="685800" y="1709737"/>
            <a:ext cx="7010400" cy="3721698"/>
          </a:xfrm>
        </p:spPr>
      </p:pic>
      <p:sp>
        <p:nvSpPr>
          <p:cNvPr id="6" name="TextBox 5">
            <a:extLst>
              <a:ext uri="{FF2B5EF4-FFF2-40B4-BE49-F238E27FC236}">
                <a16:creationId xmlns:a16="http://schemas.microsoft.com/office/drawing/2014/main" id="{27818ADA-3D97-478F-A66D-5636C655DDDC}"/>
              </a:ext>
            </a:extLst>
          </p:cNvPr>
          <p:cNvSpPr txBox="1"/>
          <p:nvPr/>
        </p:nvSpPr>
        <p:spPr>
          <a:xfrm>
            <a:off x="609600" y="5431435"/>
            <a:ext cx="1984744" cy="215444"/>
          </a:xfrm>
          <a:prstGeom prst="rect">
            <a:avLst/>
          </a:prstGeom>
          <a:noFill/>
        </p:spPr>
        <p:txBody>
          <a:bodyPr wrap="square" rtlCol="0">
            <a:spAutoFit/>
          </a:bodyPr>
          <a:lstStyle/>
          <a:p>
            <a:r>
              <a:rPr lang="en-US" sz="800" dirty="0">
                <a:solidFill>
                  <a:schemeClr val="bg1"/>
                </a:solidFill>
              </a:rPr>
              <a:t>Source: KDNuggets</a:t>
            </a:r>
          </a:p>
        </p:txBody>
      </p:sp>
    </p:spTree>
    <p:extLst>
      <p:ext uri="{BB962C8B-B14F-4D97-AF65-F5344CB8AC3E}">
        <p14:creationId xmlns:p14="http://schemas.microsoft.com/office/powerpoint/2010/main" val="695694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14B1-0A7E-4256-B116-F351F9CBCC44}"/>
              </a:ext>
            </a:extLst>
          </p:cNvPr>
          <p:cNvSpPr>
            <a:spLocks noGrp="1"/>
          </p:cNvSpPr>
          <p:nvPr>
            <p:ph type="title"/>
          </p:nvPr>
        </p:nvSpPr>
        <p:spPr>
          <a:xfrm>
            <a:off x="304800" y="57474"/>
            <a:ext cx="7886700" cy="994172"/>
          </a:xfrm>
        </p:spPr>
        <p:txBody>
          <a:bodyPr>
            <a:normAutofit/>
          </a:bodyPr>
          <a:lstStyle/>
          <a:p>
            <a:r>
              <a:rPr lang="en-US" sz="2800" dirty="0"/>
              <a:t>Developed AI in Cloud</a:t>
            </a:r>
          </a:p>
        </p:txBody>
      </p:sp>
      <p:pic>
        <p:nvPicPr>
          <p:cNvPr id="14" name="Picture 13">
            <a:extLst>
              <a:ext uri="{FF2B5EF4-FFF2-40B4-BE49-F238E27FC236}">
                <a16:creationId xmlns:a16="http://schemas.microsoft.com/office/drawing/2014/main" id="{7F7FE69F-15AB-4C57-8DCF-CCD9F1956D52}"/>
              </a:ext>
            </a:extLst>
          </p:cNvPr>
          <p:cNvPicPr>
            <a:picLocks noChangeAspect="1"/>
          </p:cNvPicPr>
          <p:nvPr/>
        </p:nvPicPr>
        <p:blipFill>
          <a:blip r:embed="rId3"/>
          <a:stretch>
            <a:fillRect/>
          </a:stretch>
        </p:blipFill>
        <p:spPr>
          <a:xfrm>
            <a:off x="2819400" y="2365546"/>
            <a:ext cx="3648934" cy="2216759"/>
          </a:xfrm>
          <a:prstGeom prst="rect">
            <a:avLst/>
          </a:prstGeom>
        </p:spPr>
      </p:pic>
      <p:pic>
        <p:nvPicPr>
          <p:cNvPr id="23" name="Picture 22">
            <a:extLst>
              <a:ext uri="{FF2B5EF4-FFF2-40B4-BE49-F238E27FC236}">
                <a16:creationId xmlns:a16="http://schemas.microsoft.com/office/drawing/2014/main" id="{60B799A4-FCB0-4CC9-B9CA-361D40FA1AC3}"/>
              </a:ext>
            </a:extLst>
          </p:cNvPr>
          <p:cNvPicPr>
            <a:picLocks noChangeAspect="1"/>
          </p:cNvPicPr>
          <p:nvPr/>
        </p:nvPicPr>
        <p:blipFill>
          <a:blip r:embed="rId4"/>
          <a:stretch>
            <a:fillRect/>
          </a:stretch>
        </p:blipFill>
        <p:spPr>
          <a:xfrm>
            <a:off x="458376" y="1502135"/>
            <a:ext cx="1676400" cy="1323975"/>
          </a:xfrm>
          <a:prstGeom prst="rect">
            <a:avLst/>
          </a:prstGeom>
        </p:spPr>
      </p:pic>
      <p:pic>
        <p:nvPicPr>
          <p:cNvPr id="25" name="Picture 24">
            <a:extLst>
              <a:ext uri="{FF2B5EF4-FFF2-40B4-BE49-F238E27FC236}">
                <a16:creationId xmlns:a16="http://schemas.microsoft.com/office/drawing/2014/main" id="{A72B6FCA-6C86-4761-9D04-BF52516120B9}"/>
              </a:ext>
            </a:extLst>
          </p:cNvPr>
          <p:cNvPicPr>
            <a:picLocks noChangeAspect="1"/>
          </p:cNvPicPr>
          <p:nvPr/>
        </p:nvPicPr>
        <p:blipFill>
          <a:blip r:embed="rId5"/>
          <a:stretch>
            <a:fillRect/>
          </a:stretch>
        </p:blipFill>
        <p:spPr>
          <a:xfrm>
            <a:off x="533400" y="4495800"/>
            <a:ext cx="1174189" cy="972488"/>
          </a:xfrm>
          <a:prstGeom prst="rect">
            <a:avLst/>
          </a:prstGeom>
        </p:spPr>
      </p:pic>
      <p:pic>
        <p:nvPicPr>
          <p:cNvPr id="27" name="Picture 26">
            <a:extLst>
              <a:ext uri="{FF2B5EF4-FFF2-40B4-BE49-F238E27FC236}">
                <a16:creationId xmlns:a16="http://schemas.microsoft.com/office/drawing/2014/main" id="{E855AF07-61D7-4677-8D60-D384C322632F}"/>
              </a:ext>
            </a:extLst>
          </p:cNvPr>
          <p:cNvPicPr>
            <a:picLocks noChangeAspect="1"/>
          </p:cNvPicPr>
          <p:nvPr/>
        </p:nvPicPr>
        <p:blipFill>
          <a:blip r:embed="rId6"/>
          <a:stretch>
            <a:fillRect/>
          </a:stretch>
        </p:blipFill>
        <p:spPr>
          <a:xfrm>
            <a:off x="6781800" y="1477423"/>
            <a:ext cx="1857957" cy="864354"/>
          </a:xfrm>
          <a:prstGeom prst="rect">
            <a:avLst/>
          </a:prstGeom>
        </p:spPr>
      </p:pic>
      <p:pic>
        <p:nvPicPr>
          <p:cNvPr id="29" name="Picture 28">
            <a:extLst>
              <a:ext uri="{FF2B5EF4-FFF2-40B4-BE49-F238E27FC236}">
                <a16:creationId xmlns:a16="http://schemas.microsoft.com/office/drawing/2014/main" id="{57647E48-B006-4982-8BD2-8B5CF9FB2BB8}"/>
              </a:ext>
            </a:extLst>
          </p:cNvPr>
          <p:cNvPicPr>
            <a:picLocks noChangeAspect="1"/>
          </p:cNvPicPr>
          <p:nvPr/>
        </p:nvPicPr>
        <p:blipFill>
          <a:blip r:embed="rId7"/>
          <a:stretch>
            <a:fillRect/>
          </a:stretch>
        </p:blipFill>
        <p:spPr>
          <a:xfrm>
            <a:off x="6781800" y="4582304"/>
            <a:ext cx="2014438" cy="972487"/>
          </a:xfrm>
          <a:prstGeom prst="rect">
            <a:avLst/>
          </a:prstGeom>
        </p:spPr>
      </p:pic>
      <p:sp>
        <p:nvSpPr>
          <p:cNvPr id="38" name="TextBox 37">
            <a:extLst>
              <a:ext uri="{FF2B5EF4-FFF2-40B4-BE49-F238E27FC236}">
                <a16:creationId xmlns:a16="http://schemas.microsoft.com/office/drawing/2014/main" id="{1BD1C447-EA50-4804-8C40-D3F4334B76EF}"/>
              </a:ext>
            </a:extLst>
          </p:cNvPr>
          <p:cNvSpPr txBox="1"/>
          <p:nvPr/>
        </p:nvSpPr>
        <p:spPr>
          <a:xfrm>
            <a:off x="397397" y="2823195"/>
            <a:ext cx="1676400" cy="230832"/>
          </a:xfrm>
          <a:prstGeom prst="rect">
            <a:avLst/>
          </a:prstGeom>
          <a:noFill/>
        </p:spPr>
        <p:txBody>
          <a:bodyPr wrap="square" rtlCol="0">
            <a:spAutoFit/>
          </a:bodyPr>
          <a:lstStyle/>
          <a:p>
            <a:r>
              <a:rPr lang="en-US" sz="300" dirty="0"/>
              <a:t>Credit: URL:</a:t>
            </a:r>
          </a:p>
          <a:p>
            <a:r>
              <a:rPr lang="en-US" sz="300" dirty="0"/>
              <a:t> https://margaretmz.medium.com/anaconda-jupyter-notebook-tensorflow-and-keras-b91f381405f8</a:t>
            </a:r>
          </a:p>
        </p:txBody>
      </p:sp>
      <p:sp>
        <p:nvSpPr>
          <p:cNvPr id="39" name="TextBox 38">
            <a:extLst>
              <a:ext uri="{FF2B5EF4-FFF2-40B4-BE49-F238E27FC236}">
                <a16:creationId xmlns:a16="http://schemas.microsoft.com/office/drawing/2014/main" id="{8AADE618-E164-440E-9548-14F93300253A}"/>
              </a:ext>
            </a:extLst>
          </p:cNvPr>
          <p:cNvSpPr txBox="1"/>
          <p:nvPr/>
        </p:nvSpPr>
        <p:spPr>
          <a:xfrm>
            <a:off x="406644" y="5439375"/>
            <a:ext cx="1676400" cy="230832"/>
          </a:xfrm>
          <a:prstGeom prst="rect">
            <a:avLst/>
          </a:prstGeom>
          <a:noFill/>
        </p:spPr>
        <p:txBody>
          <a:bodyPr wrap="square" rtlCol="0">
            <a:spAutoFit/>
          </a:bodyPr>
          <a:lstStyle/>
          <a:p>
            <a:r>
              <a:rPr lang="en-US" sz="300" dirty="0"/>
              <a:t>Credit: URL:</a:t>
            </a:r>
          </a:p>
          <a:p>
            <a:r>
              <a:rPr lang="en-US" sz="300" dirty="0"/>
              <a:t> https://margaretmz.medium.com/anaconda-jupyter-notebook-tensorflow-and-keras-b91f381405f8</a:t>
            </a:r>
          </a:p>
        </p:txBody>
      </p:sp>
      <p:sp>
        <p:nvSpPr>
          <p:cNvPr id="40" name="TextBox 39">
            <a:extLst>
              <a:ext uri="{FF2B5EF4-FFF2-40B4-BE49-F238E27FC236}">
                <a16:creationId xmlns:a16="http://schemas.microsoft.com/office/drawing/2014/main" id="{01C4EFF0-F80C-4B6D-88D5-10696743F5AB}"/>
              </a:ext>
            </a:extLst>
          </p:cNvPr>
          <p:cNvSpPr txBox="1"/>
          <p:nvPr/>
        </p:nvSpPr>
        <p:spPr>
          <a:xfrm>
            <a:off x="6705600" y="2341777"/>
            <a:ext cx="1676400" cy="230832"/>
          </a:xfrm>
          <a:prstGeom prst="rect">
            <a:avLst/>
          </a:prstGeom>
          <a:noFill/>
        </p:spPr>
        <p:txBody>
          <a:bodyPr wrap="square" rtlCol="0">
            <a:spAutoFit/>
          </a:bodyPr>
          <a:lstStyle/>
          <a:p>
            <a:r>
              <a:rPr lang="en-US" sz="300" dirty="0"/>
              <a:t>Credit: URL:</a:t>
            </a:r>
          </a:p>
          <a:p>
            <a:r>
              <a:rPr lang="en-US" sz="300" dirty="0"/>
              <a:t> https://margaretmz.medium.com/anaconda-jupyter-notebook-tensorflow-and-keras-b91f381405f8</a:t>
            </a:r>
          </a:p>
        </p:txBody>
      </p:sp>
      <p:sp>
        <p:nvSpPr>
          <p:cNvPr id="41" name="TextBox 40">
            <a:extLst>
              <a:ext uri="{FF2B5EF4-FFF2-40B4-BE49-F238E27FC236}">
                <a16:creationId xmlns:a16="http://schemas.microsoft.com/office/drawing/2014/main" id="{E507F094-597D-479C-9048-8DEB8798C0A1}"/>
              </a:ext>
            </a:extLst>
          </p:cNvPr>
          <p:cNvSpPr txBox="1"/>
          <p:nvPr/>
        </p:nvSpPr>
        <p:spPr>
          <a:xfrm>
            <a:off x="6705600" y="5554791"/>
            <a:ext cx="1676400" cy="230832"/>
          </a:xfrm>
          <a:prstGeom prst="rect">
            <a:avLst/>
          </a:prstGeom>
          <a:noFill/>
        </p:spPr>
        <p:txBody>
          <a:bodyPr wrap="square" rtlCol="0">
            <a:spAutoFit/>
          </a:bodyPr>
          <a:lstStyle/>
          <a:p>
            <a:r>
              <a:rPr lang="en-US" sz="300" dirty="0"/>
              <a:t>Credit: URL:</a:t>
            </a:r>
          </a:p>
          <a:p>
            <a:r>
              <a:rPr lang="en-US" sz="300" dirty="0"/>
              <a:t> https://margaretmz.medium.com/anaconda-jupyter-notebook-tensorflow-and-keras-b91f381405f8</a:t>
            </a:r>
          </a:p>
        </p:txBody>
      </p:sp>
      <p:sp>
        <p:nvSpPr>
          <p:cNvPr id="42" name="TextBox 41">
            <a:extLst>
              <a:ext uri="{FF2B5EF4-FFF2-40B4-BE49-F238E27FC236}">
                <a16:creationId xmlns:a16="http://schemas.microsoft.com/office/drawing/2014/main" id="{CBF484DB-37A6-4DAE-8AB7-A4481873F6CE}"/>
              </a:ext>
            </a:extLst>
          </p:cNvPr>
          <p:cNvSpPr txBox="1"/>
          <p:nvPr/>
        </p:nvSpPr>
        <p:spPr>
          <a:xfrm>
            <a:off x="2756022" y="4582304"/>
            <a:ext cx="1676400" cy="323165"/>
          </a:xfrm>
          <a:prstGeom prst="rect">
            <a:avLst/>
          </a:prstGeom>
          <a:noFill/>
        </p:spPr>
        <p:txBody>
          <a:bodyPr wrap="square" rtlCol="0">
            <a:spAutoFit/>
          </a:bodyPr>
          <a:lstStyle/>
          <a:p>
            <a:r>
              <a:rPr lang="en-US" sz="300" dirty="0"/>
              <a:t>Credit: URL:</a:t>
            </a:r>
          </a:p>
          <a:p>
            <a:r>
              <a:rPr lang="en-US" sz="300" dirty="0"/>
              <a:t> https://www.google.com/url?sa=i&amp;url=https%3A%2F%2Fdatashoptalk.com%2Fthe-quick-and-dirty-of-running-spotfire-on-aws%2F&amp;psig=AOvVaw3_TohEZhOM37FDefTqnJKj&amp;ust=1630438186413000&amp;source=images&amp;cd=vfe&amp;ved=0CAsQjRxqFwoTCOC496u-2fICFQAAAAAdAAAAABAD</a:t>
            </a:r>
          </a:p>
        </p:txBody>
      </p:sp>
    </p:spTree>
    <p:extLst>
      <p:ext uri="{BB962C8B-B14F-4D97-AF65-F5344CB8AC3E}">
        <p14:creationId xmlns:p14="http://schemas.microsoft.com/office/powerpoint/2010/main" val="777889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341D-C9DE-4998-9648-BF181AE1A8FB}"/>
              </a:ext>
            </a:extLst>
          </p:cNvPr>
          <p:cNvSpPr>
            <a:spLocks noGrp="1"/>
          </p:cNvSpPr>
          <p:nvPr>
            <p:ph type="title"/>
          </p:nvPr>
        </p:nvSpPr>
        <p:spPr>
          <a:xfrm>
            <a:off x="457200" y="457200"/>
            <a:ext cx="7886700" cy="701377"/>
          </a:xfrm>
        </p:spPr>
        <p:txBody>
          <a:bodyPr>
            <a:normAutofit fontScale="90000"/>
          </a:bodyPr>
          <a:lstStyle/>
          <a:p>
            <a:pPr algn="ctr"/>
            <a:r>
              <a:rPr lang="en-US" sz="2400" dirty="0"/>
              <a:t>Overall AI Design  - Machine Learning (ML)/Artificial Intelligence (AI) Deep Learning Regression</a:t>
            </a:r>
          </a:p>
        </p:txBody>
      </p:sp>
      <p:pic>
        <p:nvPicPr>
          <p:cNvPr id="5" name="Picture 4" descr="A screenshot of a computer&#10;&#10;Description automatically generated with low confidence">
            <a:extLst>
              <a:ext uri="{FF2B5EF4-FFF2-40B4-BE49-F238E27FC236}">
                <a16:creationId xmlns:a16="http://schemas.microsoft.com/office/drawing/2014/main" id="{E5B67192-2862-4204-A6D6-2904BBD9B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3623"/>
            <a:ext cx="9144000" cy="2830754"/>
          </a:xfrm>
          <a:prstGeom prst="rect">
            <a:avLst/>
          </a:prstGeom>
        </p:spPr>
      </p:pic>
    </p:spTree>
    <p:extLst>
      <p:ext uri="{BB962C8B-B14F-4D97-AF65-F5344CB8AC3E}">
        <p14:creationId xmlns:p14="http://schemas.microsoft.com/office/powerpoint/2010/main" val="1896402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9BA9E-F060-4FEC-9150-EC63194773C4}"/>
              </a:ext>
            </a:extLst>
          </p:cNvPr>
          <p:cNvSpPr>
            <a:spLocks noGrp="1"/>
          </p:cNvSpPr>
          <p:nvPr>
            <p:ph type="title"/>
          </p:nvPr>
        </p:nvSpPr>
        <p:spPr>
          <a:xfrm>
            <a:off x="389137" y="400050"/>
            <a:ext cx="8305800" cy="1143000"/>
          </a:xfrm>
        </p:spPr>
        <p:txBody>
          <a:bodyPr>
            <a:normAutofit/>
          </a:bodyPr>
          <a:lstStyle/>
          <a:p>
            <a:r>
              <a:rPr lang="en-US" sz="2800" dirty="0"/>
              <a:t>P19/R37 Atlanta Georgia Regression Results</a:t>
            </a:r>
            <a:br>
              <a:rPr lang="en-US" dirty="0"/>
            </a:br>
            <a:endParaRPr lang="en-US" dirty="0"/>
          </a:p>
        </p:txBody>
      </p:sp>
      <p:pic>
        <p:nvPicPr>
          <p:cNvPr id="4" name="Picture 3">
            <a:extLst>
              <a:ext uri="{FF2B5EF4-FFF2-40B4-BE49-F238E27FC236}">
                <a16:creationId xmlns:a16="http://schemas.microsoft.com/office/drawing/2014/main" id="{39311362-5B92-4FBD-9DD2-C9B56E6100D2}"/>
              </a:ext>
            </a:extLst>
          </p:cNvPr>
          <p:cNvPicPr>
            <a:picLocks noChangeAspect="1"/>
          </p:cNvPicPr>
          <p:nvPr/>
        </p:nvPicPr>
        <p:blipFill>
          <a:blip r:embed="rId3"/>
          <a:stretch>
            <a:fillRect/>
          </a:stretch>
        </p:blipFill>
        <p:spPr>
          <a:xfrm>
            <a:off x="3861842" y="1609893"/>
            <a:ext cx="5041031" cy="3596951"/>
          </a:xfrm>
          <a:prstGeom prst="rect">
            <a:avLst/>
          </a:prstGeom>
        </p:spPr>
      </p:pic>
      <p:pic>
        <p:nvPicPr>
          <p:cNvPr id="5" name="Content Placeholder 6">
            <a:extLst>
              <a:ext uri="{FF2B5EF4-FFF2-40B4-BE49-F238E27FC236}">
                <a16:creationId xmlns:a16="http://schemas.microsoft.com/office/drawing/2014/main" id="{B6417C72-C9C3-420F-B882-277A0B8B77CE}"/>
              </a:ext>
            </a:extLst>
          </p:cNvPr>
          <p:cNvPicPr>
            <a:picLocks noChangeAspect="1"/>
          </p:cNvPicPr>
          <p:nvPr/>
        </p:nvPicPr>
        <p:blipFill>
          <a:blip r:embed="rId4"/>
          <a:stretch>
            <a:fillRect/>
          </a:stretch>
        </p:blipFill>
        <p:spPr>
          <a:xfrm>
            <a:off x="308924" y="3005623"/>
            <a:ext cx="3348892" cy="2201221"/>
          </a:xfrm>
          <a:prstGeom prst="rect">
            <a:avLst/>
          </a:prstGeom>
        </p:spPr>
      </p:pic>
      <p:sp>
        <p:nvSpPr>
          <p:cNvPr id="6" name="Rectangle 5">
            <a:extLst>
              <a:ext uri="{FF2B5EF4-FFF2-40B4-BE49-F238E27FC236}">
                <a16:creationId xmlns:a16="http://schemas.microsoft.com/office/drawing/2014/main" id="{8786EB67-82F3-48B8-9D7F-C971E6D7CB9E}"/>
              </a:ext>
            </a:extLst>
          </p:cNvPr>
          <p:cNvSpPr/>
          <p:nvPr/>
        </p:nvSpPr>
        <p:spPr>
          <a:xfrm>
            <a:off x="2585907" y="4355459"/>
            <a:ext cx="396380" cy="23908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cxnSp>
        <p:nvCxnSpPr>
          <p:cNvPr id="8" name="Straight Arrow Connector 7">
            <a:extLst>
              <a:ext uri="{FF2B5EF4-FFF2-40B4-BE49-F238E27FC236}">
                <a16:creationId xmlns:a16="http://schemas.microsoft.com/office/drawing/2014/main" id="{EE9DAD12-62A5-4E73-B5F0-985A50CBE18B}"/>
              </a:ext>
            </a:extLst>
          </p:cNvPr>
          <p:cNvCxnSpPr/>
          <p:nvPr/>
        </p:nvCxnSpPr>
        <p:spPr>
          <a:xfrm flipH="1">
            <a:off x="2762075" y="1662593"/>
            <a:ext cx="1099767" cy="264253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FD8347C-F9EC-4039-934C-5E180F0449F8}"/>
              </a:ext>
            </a:extLst>
          </p:cNvPr>
          <p:cNvCxnSpPr/>
          <p:nvPr/>
        </p:nvCxnSpPr>
        <p:spPr>
          <a:xfrm flipH="1" flipV="1">
            <a:off x="2982287" y="4594546"/>
            <a:ext cx="879556" cy="59093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243772"/>
      </p:ext>
    </p:extLst>
  </p:cSld>
  <p:clrMapOvr>
    <a:masterClrMapping/>
  </p:clrMapOvr>
</p:sld>
</file>

<file path=ppt/theme/theme1.xml><?xml version="1.0" encoding="utf-8"?>
<a:theme xmlns:a="http://schemas.openxmlformats.org/drawingml/2006/main" name="green-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green-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green-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reen-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reen-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reen-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reen-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reen-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reen-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22125</TotalTime>
  <Pages>4</Pages>
  <Words>1396</Words>
  <Application>Microsoft Office PowerPoint</Application>
  <PresentationFormat>On-screen Show (4:3)</PresentationFormat>
  <Paragraphs>222</Paragraphs>
  <Slides>20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Times New Roman</vt:lpstr>
      <vt:lpstr>Wingdings</vt:lpstr>
      <vt:lpstr>green-template</vt:lpstr>
      <vt:lpstr>Deep Learning Artificial Intelligence (AI) for improving classification accuracy for the National Land Cover Database (NLCD)</vt:lpstr>
      <vt:lpstr>Major Topics</vt:lpstr>
      <vt:lpstr>PowerPoint Presentation</vt:lpstr>
      <vt:lpstr>PowerPoint Presentation</vt:lpstr>
      <vt:lpstr>PowerPoint Presentation</vt:lpstr>
      <vt:lpstr>What is AI Deep Learning?</vt:lpstr>
      <vt:lpstr>Developed AI in Cloud</vt:lpstr>
      <vt:lpstr>Overall AI Design  - Machine Learning (ML)/Artificial Intelligence (AI) Deep Learning Regression</vt:lpstr>
      <vt:lpstr>P19/R37 Atlanta Georgia Regression Results </vt:lpstr>
      <vt:lpstr>P19/R37 Atlanta Georgia Regression Results</vt:lpstr>
      <vt:lpstr>P19/R37 Atlanta Georgia Regression Results</vt:lpstr>
      <vt:lpstr>P19/R37 Atlanta Georgia Regression Results</vt:lpstr>
      <vt:lpstr>P19/R37 Atlanta Georgia Regression Results</vt:lpstr>
      <vt:lpstr>P19/R37 Atlanta Georgia Regression Results</vt:lpstr>
      <vt:lpstr>P19/r37 – Confusion Matrix comparing AI versus See5 based on the test data</vt:lpstr>
      <vt:lpstr>P19/r37 confusion matrix correctness for classification</vt:lpstr>
      <vt:lpstr>P19/r37 Atlanta Georgia Test Results  Independent Variables Importance</vt:lpstr>
      <vt:lpstr>AI Regression Next Steps</vt:lpstr>
      <vt:lpstr>Conclusions</vt:lpstr>
      <vt:lpstr>Questions?</vt:lpstr>
    </vt:vector>
  </TitlesOfParts>
  <Company>USGS</Company>
  <LinksUpToDate>false</LinksUpToDate>
  <SharedDoc>false</SharedDoc>
  <HyperlinkBase>http://www.usgs.gov/visual-id/specs/slides/slide.html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Gray Template for Slide Presentations</dc:title>
  <dc:subject>Presentation format with USGS Visual Identity</dc:subject>
  <dc:creator>VIScom</dc:creator>
  <cp:keywords/>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Danielson, Patrick (Contractor)</cp:lastModifiedBy>
  <cp:revision>308</cp:revision>
  <cp:lastPrinted>1998-03-23T17:09:44Z</cp:lastPrinted>
  <dcterms:created xsi:type="dcterms:W3CDTF">1998-01-16T15:44:57Z</dcterms:created>
  <dcterms:modified xsi:type="dcterms:W3CDTF">2022-02-26T23:16:28Z</dcterms:modified>
</cp:coreProperties>
</file>