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94" r:id="rId3"/>
    <p:sldId id="275" r:id="rId4"/>
    <p:sldId id="288" r:id="rId5"/>
    <p:sldId id="300" r:id="rId6"/>
    <p:sldId id="259" r:id="rId7"/>
    <p:sldId id="260" r:id="rId8"/>
    <p:sldId id="277" r:id="rId9"/>
    <p:sldId id="279" r:id="rId10"/>
    <p:sldId id="271" r:id="rId11"/>
    <p:sldId id="284" r:id="rId12"/>
    <p:sldId id="285" r:id="rId13"/>
    <p:sldId id="280" r:id="rId14"/>
    <p:sldId id="287" r:id="rId15"/>
    <p:sldId id="289" r:id="rId16"/>
    <p:sldId id="292" r:id="rId17"/>
    <p:sldId id="297" r:id="rId18"/>
    <p:sldId id="298" r:id="rId19"/>
    <p:sldId id="299" r:id="rId20"/>
    <p:sldId id="301" r:id="rId21"/>
  </p:sldIdLst>
  <p:sldSz cx="9144000" cy="5143500" type="screen16x9"/>
  <p:notesSz cx="6858000" cy="9144000"/>
  <p:embeddedFontLst>
    <p:embeddedFont>
      <p:font typeface="Proxima Nova" panose="020B060402020202020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1FF"/>
    <a:srgbClr val="2CA02C"/>
    <a:srgbClr val="FF7D0A"/>
    <a:srgbClr val="D9D9D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8" autoAdjust="0"/>
    <p:restoredTop sz="94087" autoAdjust="0"/>
  </p:normalViewPr>
  <p:slideViewPr>
    <p:cSldViewPr snapToGrid="0">
      <p:cViewPr varScale="1">
        <p:scale>
          <a:sx n="87" d="100"/>
          <a:sy n="87" d="100"/>
        </p:scale>
        <p:origin x="80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09071522309712E-2"/>
          <c:y val="0.11828658124241541"/>
          <c:w val="0.8835759514435696"/>
          <c:h val="0.742900211313343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AUC</c:v>
                </c:pt>
              </c:strCache>
            </c:strRef>
          </c:tx>
          <c:spPr>
            <a:pattFill prst="ltUpDiag">
              <a:fgClr>
                <a:schemeClr val="accent1"/>
              </a:fgClr>
              <a:bgClr>
                <a:schemeClr val="lt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MNDWI</c:v>
                </c:pt>
                <c:pt idx="1">
                  <c:v>NDVI</c:v>
                </c:pt>
                <c:pt idx="2">
                  <c:v>NDWI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0.99960000000000004</c:v>
                </c:pt>
                <c:pt idx="1">
                  <c:v>0.98450000000000004</c:v>
                </c:pt>
                <c:pt idx="2">
                  <c:v>0.9758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2F-45B8-A590-E0AEC96948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345718016"/>
        <c:axId val="506857056"/>
      </c:barChart>
      <c:catAx>
        <c:axId val="345718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6857056"/>
        <c:crosses val="autoZero"/>
        <c:auto val="1"/>
        <c:lblAlgn val="ctr"/>
        <c:lblOffset val="100"/>
        <c:noMultiLvlLbl val="0"/>
      </c:catAx>
      <c:valAx>
        <c:axId val="506857056"/>
        <c:scaling>
          <c:orientation val="minMax"/>
          <c:max val="1"/>
        </c:scaling>
        <c:delete val="0"/>
        <c:axPos val="l"/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718016"/>
        <c:crosses val="autoZero"/>
        <c:crossBetween val="between"/>
        <c:majorUnit val="1.0000000000000002E-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2">
        <a:lumMod val="50000"/>
      </a:schemeClr>
    </a:soli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4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861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256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23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97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241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331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506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49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46b88d555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46b88d555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2323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46b88d555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46b88d555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38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98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519afcde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519afcde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767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519afcd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519afcd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081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c519afcde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c519afcde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3343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46b88d555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46b88d555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46b88d555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46b88d555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46b88d555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46b88d555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endParaRPr lang="en-US" altLang="zh-CN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5962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46b88d555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c46b88d555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71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1F9C-5A92-4A61-B712-01344A4B6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8AF7B2-8932-46A7-AC65-203153CF0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096D0-484C-4697-9BF6-874485C0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B29B9-FF66-4DD0-81C5-976F800F8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E71E3-69A1-49A4-8B5D-1AD5EE48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13718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63BE3-59FA-4837-A3FA-A7C1D93B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F59C3-7657-4F55-A607-C95EDE1AA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E3436-47A8-455B-B084-CA2A3F5C7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973BB-ACE3-43CC-87B6-41AA85BE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EF337-B2F2-41B0-BBB2-78F66BCC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7526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C1DD83-2705-4681-A1FB-694F55DEC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65DEB-9CF0-4926-98F4-4B4CB8237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C0DD-6586-4143-A58D-5EBBAC98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9BE1-293F-4F5D-9670-068BC503B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25270-A5E5-41D4-A9A6-AF80C4A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56005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983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C8A69-ED1E-4836-AF8D-C00AF944B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C5B21-B107-47C8-9C84-2D5F59419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C3A5B-361D-4ADD-9130-458DB768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90BF9-0A2F-4453-9DBD-D2684C41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16238-2E31-4963-B762-D198BD3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4299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DC8-3820-4590-9052-EAA975BE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EBDB7-3304-423D-930D-D1D7F30E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33382-632B-4121-A41A-5D9C1B71A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D02B1-2599-412A-AE20-2CAD74B27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5C169-311D-47C1-BF1B-ACE11B02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665093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A6826-6C3A-4739-AC34-60745B28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69AB9-4699-49A3-895C-57AF11DADA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3CD0B-7F5A-4C3E-B6CC-403A943B3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6A19E-0DF0-47BD-B619-5B984213F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7C77C0-153E-4B4B-A9D7-789D8172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43165-EF48-4ECC-94C6-F9E9278D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3127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8BDA6-B86D-43A5-B8B8-C3AA5F50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B2EF8-86F9-46A9-8215-CC70703D4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337321-30C0-4938-94DA-DB1C024DA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67FDB-FF7F-437D-8D88-C4F5F171B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0A088C-950B-42D3-B4FB-C0B730D04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5FAAB2-9E91-4BE3-A3E4-1543F1443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15BC2-F849-4BFD-B1B1-B2F267AA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DC899F-57E1-491E-9E05-4206485F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46593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2B8C-5169-45E5-B201-BCD29AE31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9C4CB-6E08-468F-949E-FCC5BFA2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6A40F-E05D-44AF-9642-F0F029226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0C783-713A-450E-8E94-91C280BE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0724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CA0FA-880E-452B-9052-90F783CA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F62EB-C433-4C2B-947B-3468692BD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9BDCE-A1E5-410C-8667-B54AF206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283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9305A-3F9F-4BB0-8582-2E3F76441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C4B0F-D7CC-4562-B8C1-FDC0F1F1A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0CE09-DA1E-415F-A1F4-8504DA6DA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9A1A2-B7C6-4230-BBCC-9AF6BC11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37FD1-460B-417E-B299-99D86BE3E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F8BF-C10F-4840-A0D0-259CA04F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1632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A86F-2083-4444-898B-51782B4D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BA6543-0273-4425-8C5C-2788CF850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79BFD-3EA7-4782-8B63-AA1D2968F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D702B-6FDB-4A1C-8BA7-7C45AF002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E13148-3E7A-44DA-9480-99D7E0569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EED95-1CE0-41A4-9230-417BC3E4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04946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A1646-2ADB-479F-B2D5-4FA9D545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AAE77-5A4E-42C2-902B-2F3260800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8AB8E-A848-4B9E-978F-EB10967107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0E7D1-ECD0-49A7-A362-ACCFED4C695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92053-0054-4881-AE71-5CAF4E4BA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4123C-24C3-4AF4-8A88-A16BC700C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18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12" Type="http://schemas.openxmlformats.org/officeDocument/2006/relationships/hyperlink" Target="https://www.mdpi.com/2072-4292/13/19/392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zhenliu3@clarku.edu" TargetMode="External"/><Relationship Id="rId11" Type="http://schemas.openxmlformats.org/officeDocument/2006/relationships/image" Target="../media/image6.png"/><Relationship Id="rId5" Type="http://schemas.openxmlformats.org/officeDocument/2006/relationships/hyperlink" Target="mailto:rpontius@clarku.edu" TargetMode="External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0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azygis.github.io/projects/TOCCurveGenerator" TargetMode="External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5.png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10" Type="http://schemas.openxmlformats.org/officeDocument/2006/relationships/image" Target="../media/image47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ink.springer.com/book/9783030707644" TargetMode="External"/><Relationship Id="rId5" Type="http://schemas.openxmlformats.org/officeDocument/2006/relationships/hyperlink" Target="https://lazygis.github.io/projects/TOCCurveGenerator" TargetMode="External"/><Relationship Id="rId4" Type="http://schemas.openxmlformats.org/officeDocument/2006/relationships/hyperlink" Target="https://www.mdpi.com/2072-4292/13/19/3922" TargetMode="Externa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1.png"/><Relationship Id="rId3" Type="http://schemas.openxmlformats.org/officeDocument/2006/relationships/image" Target="../media/image4.png"/><Relationship Id="rId7" Type="http://schemas.openxmlformats.org/officeDocument/2006/relationships/image" Target="../media/image45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0.png"/><Relationship Id="rId11" Type="http://schemas.openxmlformats.org/officeDocument/2006/relationships/image" Target="../media/image34.png"/><Relationship Id="rId5" Type="http://schemas.openxmlformats.org/officeDocument/2006/relationships/image" Target="../media/image430.png"/><Relationship Id="rId10" Type="http://schemas.openxmlformats.org/officeDocument/2006/relationships/image" Target="../media/image33.png"/><Relationship Id="rId4" Type="http://schemas.openxmlformats.org/officeDocument/2006/relationships/image" Target="../media/image420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51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link.springer.com/book/978303070764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azygis.github.io/projects/TOCCurveGenerator" TargetMode="External"/><Relationship Id="rId5" Type="http://schemas.openxmlformats.org/officeDocument/2006/relationships/hyperlink" Target="https://www.mdpi.com/2072-4292/13/19/3922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0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5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4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3.googleusercontent.com/I8XxkORckWvKlp6G7gmF6CBctB3D--etHA6RE4cbZLypFR7W5Fk7iQyi_OuCxDsKpoWIKqoKGTqrLMHtzG9vgptnlhLWCzLsNQgRZOX-wKGZVD3-JS5TWRzCY5ErMYF-SG3akenaxFU">
            <a:extLst>
              <a:ext uri="{FF2B5EF4-FFF2-40B4-BE49-F238E27FC236}">
                <a16:creationId xmlns:a16="http://schemas.microsoft.com/office/drawing/2014/main" id="{098B9683-523D-4F68-9062-0B87DEA84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7" b="39540"/>
          <a:stretch/>
        </p:blipFill>
        <p:spPr bwMode="auto">
          <a:xfrm>
            <a:off x="1736" y="1002392"/>
            <a:ext cx="9142264" cy="4134669"/>
          </a:xfrm>
          <a:prstGeom prst="rect">
            <a:avLst/>
          </a:prstGeom>
          <a:noFill/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299776" y="3588272"/>
            <a:ext cx="6728040" cy="13531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cs typeface="Times New Roman" panose="02020603050405020304" pitchFamily="18" charset="0"/>
              </a:rPr>
              <a:t>Robert Gilmore Pontius Jr and Zhen </a:t>
            </a:r>
            <a:r>
              <a:rPr lang="en-US" sz="2400" dirty="0">
                <a:cs typeface="Times New Roman" panose="02020603050405020304" pitchFamily="18" charset="0"/>
              </a:rPr>
              <a:t>Liu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cs typeface="Times New Roman" panose="02020603050405020304" pitchFamily="18" charset="0"/>
                <a:hlinkClick r:id="rId5"/>
              </a:rPr>
              <a:t>rpontius@clarku.edu</a:t>
            </a:r>
            <a:r>
              <a:rPr lang="en-US" sz="2400" dirty="0" smtClean="0">
                <a:cs typeface="Times New Roman" panose="02020603050405020304" pitchFamily="18" charset="0"/>
              </a:rPr>
              <a:t>         and </a:t>
            </a:r>
            <a:r>
              <a:rPr lang="en-US" sz="2400" dirty="0" smtClean="0">
                <a:cs typeface="Times New Roman" panose="02020603050405020304" pitchFamily="18" charset="0"/>
                <a:hlinkClick r:id="rId6"/>
              </a:rPr>
              <a:t>zhenliu3@clarku.edu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5A86A0-B37C-4210-95F6-C5E098F1B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>
                <a:solidFill>
                  <a:schemeClr val="tx1"/>
                </a:solidFill>
              </a:rPr>
              <a:t>1</a:t>
            </a:fld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D33D1-4B44-42BB-AB6A-4E1A501BEA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87" y="202774"/>
            <a:ext cx="3016637" cy="594954"/>
          </a:xfrm>
          <a:prstGeom prst="rect">
            <a:avLst/>
          </a:prstGeom>
        </p:spPr>
      </p:pic>
      <p:pic>
        <p:nvPicPr>
          <p:cNvPr id="1026" name="Picture 2" descr="Cloud to Street - Crunchbase Company Profile &amp; Funding">
            <a:extLst>
              <a:ext uri="{FF2B5EF4-FFF2-40B4-BE49-F238E27FC236}">
                <a16:creationId xmlns:a16="http://schemas.microsoft.com/office/drawing/2014/main" id="{406AEAA1-437D-4A53-932F-61641369C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083" y="235944"/>
            <a:ext cx="1790814" cy="52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6311C-ABDC-4D1F-B0B9-E212C76C7D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1850"/>
            <a:ext cx="1826388" cy="730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7AD534-564B-4F10-9AEC-6C25AB0DAB1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5612"/>
          <a:stretch/>
        </p:blipFill>
        <p:spPr>
          <a:xfrm>
            <a:off x="2022647" y="64098"/>
            <a:ext cx="1586281" cy="805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90562E-C3F1-40C1-9FA4-D79B3C204AD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54" b="19015"/>
          <a:stretch/>
        </p:blipFill>
        <p:spPr>
          <a:xfrm>
            <a:off x="6890910" y="3079217"/>
            <a:ext cx="2220179" cy="179013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9C4BAC-5EDC-4746-B0FA-8284515AF042}"/>
              </a:ext>
            </a:extLst>
          </p:cNvPr>
          <p:cNvSpPr/>
          <p:nvPr/>
        </p:nvSpPr>
        <p:spPr>
          <a:xfrm>
            <a:off x="-1" y="1120603"/>
            <a:ext cx="911108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Stratified random sampling generates the </a:t>
            </a:r>
            <a:endParaRPr lang="en-US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Total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Operating Characteristic with </a:t>
            </a:r>
            <a:endParaRPr lang="en-US" sz="4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application to flood 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mapping</a:t>
            </a:r>
          </a:p>
          <a:p>
            <a:pPr algn="ctr"/>
            <a:r>
              <a:rPr lang="en-US" sz="3600" dirty="0" smtClean="0">
                <a:hlinkClick r:id="rId12"/>
              </a:rPr>
              <a:t>https</a:t>
            </a:r>
            <a:r>
              <a:rPr lang="en-US" sz="3600" dirty="0">
                <a:hlinkClick r:id="rId12"/>
              </a:rPr>
              <a:t>://</a:t>
            </a:r>
            <a:r>
              <a:rPr lang="en-US" sz="3600" dirty="0" smtClean="0">
                <a:hlinkClick r:id="rId12"/>
              </a:rPr>
              <a:t>www.mdpi.com/2072-4292/13/19/3922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30C68-3C7B-44CC-9313-83F223149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02387" cy="3416400"/>
          </a:xfrm>
        </p:spPr>
        <p:txBody>
          <a:bodyPr>
            <a:normAutofit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b="1" dirty="0"/>
              <a:t>Each Point reveals four central entries in the contingency table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Area under the TOC curve (AUC) summarizes the performance across the TOC space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The point where diagnosed quantity of presence equals estimated abundance shows how allocation errors affect the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342F8-631D-4C95-8A13-18621C41AD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187D0-7FF2-416E-B1D0-8EEBF5BDC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866" b="8198"/>
          <a:stretch/>
        </p:blipFill>
        <p:spPr>
          <a:xfrm>
            <a:off x="4436929" y="772438"/>
            <a:ext cx="4584229" cy="38907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80625B-4AD6-4BE4-8622-A6D4DBB52CB4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82A7B3-F172-45A7-912B-BB86FAC59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2" name="Google Shape;65;p14">
            <a:extLst>
              <a:ext uri="{FF2B5EF4-FFF2-40B4-BE49-F238E27FC236}">
                <a16:creationId xmlns:a16="http://schemas.microsoft.com/office/drawing/2014/main" id="{7E6F0B9D-BDA5-414B-BBF6-108D8F50B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TOC provides useful 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measures.</a:t>
            </a:r>
            <a:endParaRPr sz="24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0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342F8-631D-4C95-8A13-18621C41AD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11</a:t>
            </a:fld>
            <a:endParaRPr lang="zh-CN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80625B-4AD6-4BE4-8622-A6D4DBB52CB4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82A7B3-F172-45A7-912B-BB86FAC59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77A2AC-B31B-4974-8E5C-918843AD27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6587"/>
          <a:stretch/>
        </p:blipFill>
        <p:spPr>
          <a:xfrm>
            <a:off x="4436929" y="1036467"/>
            <a:ext cx="4559523" cy="363991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8C5068-6FB2-4378-8C46-17406533E007}"/>
              </a:ext>
            </a:extLst>
          </p:cNvPr>
          <p:cNvCxnSpPr/>
          <p:nvPr/>
        </p:nvCxnSpPr>
        <p:spPr>
          <a:xfrm>
            <a:off x="5007077" y="4136923"/>
            <a:ext cx="18140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A4FF5F-F399-40EC-B216-6355E62C844E}"/>
              </a:ext>
            </a:extLst>
          </p:cNvPr>
          <p:cNvCxnSpPr/>
          <p:nvPr/>
        </p:nvCxnSpPr>
        <p:spPr>
          <a:xfrm>
            <a:off x="5070987" y="3994355"/>
            <a:ext cx="18140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B8E83E-7B3A-43E3-9781-A1A4893E225E}"/>
              </a:ext>
            </a:extLst>
          </p:cNvPr>
          <p:cNvCxnSpPr/>
          <p:nvPr/>
        </p:nvCxnSpPr>
        <p:spPr>
          <a:xfrm>
            <a:off x="5129980" y="3839497"/>
            <a:ext cx="18140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F5674A-38D0-418C-B00E-178DF60C5578}"/>
              </a:ext>
            </a:extLst>
          </p:cNvPr>
          <p:cNvCxnSpPr/>
          <p:nvPr/>
        </p:nvCxnSpPr>
        <p:spPr>
          <a:xfrm>
            <a:off x="5181599" y="3706762"/>
            <a:ext cx="18140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6EE8022-474B-4E1D-B152-2DC981E5FDB4}"/>
              </a:ext>
            </a:extLst>
          </p:cNvPr>
          <p:cNvCxnSpPr/>
          <p:nvPr/>
        </p:nvCxnSpPr>
        <p:spPr>
          <a:xfrm>
            <a:off x="5270036" y="3470788"/>
            <a:ext cx="18140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DF3D87-6BA2-4851-9C3D-02513C820361}"/>
              </a:ext>
            </a:extLst>
          </p:cNvPr>
          <p:cNvCxnSpPr/>
          <p:nvPr/>
        </p:nvCxnSpPr>
        <p:spPr>
          <a:xfrm>
            <a:off x="5329083" y="3323303"/>
            <a:ext cx="18140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09D409-095F-462B-A5C9-A2B89D28EBC2}"/>
              </a:ext>
            </a:extLst>
          </p:cNvPr>
          <p:cNvCxnSpPr>
            <a:cxnSpLocks/>
          </p:cNvCxnSpPr>
          <p:nvPr/>
        </p:nvCxnSpPr>
        <p:spPr>
          <a:xfrm>
            <a:off x="5727290" y="3138949"/>
            <a:ext cx="14846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5167AED-B361-46FF-9B64-8D4209DC18AB}"/>
              </a:ext>
            </a:extLst>
          </p:cNvPr>
          <p:cNvCxnSpPr>
            <a:cxnSpLocks/>
          </p:cNvCxnSpPr>
          <p:nvPr/>
        </p:nvCxnSpPr>
        <p:spPr>
          <a:xfrm>
            <a:off x="5791200" y="2989007"/>
            <a:ext cx="14846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AABF15-FC46-4437-9BC4-7BA9CB5FF96C}"/>
              </a:ext>
            </a:extLst>
          </p:cNvPr>
          <p:cNvCxnSpPr>
            <a:cxnSpLocks/>
          </p:cNvCxnSpPr>
          <p:nvPr/>
        </p:nvCxnSpPr>
        <p:spPr>
          <a:xfrm>
            <a:off x="5864942" y="2812027"/>
            <a:ext cx="14846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EBBE4C-0512-4BE6-AA4A-5A5996706B62}"/>
              </a:ext>
            </a:extLst>
          </p:cNvPr>
          <p:cNvCxnSpPr>
            <a:cxnSpLocks/>
          </p:cNvCxnSpPr>
          <p:nvPr/>
        </p:nvCxnSpPr>
        <p:spPr>
          <a:xfrm>
            <a:off x="5923936" y="2664542"/>
            <a:ext cx="14846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154954-1E55-48EC-94BE-5E5846CB4764}"/>
              </a:ext>
            </a:extLst>
          </p:cNvPr>
          <p:cNvCxnSpPr>
            <a:cxnSpLocks/>
          </p:cNvCxnSpPr>
          <p:nvPr/>
        </p:nvCxnSpPr>
        <p:spPr>
          <a:xfrm>
            <a:off x="5997678" y="2544712"/>
            <a:ext cx="148467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7194A1-4678-42EB-BC7E-F6E34105DF03}"/>
              </a:ext>
            </a:extLst>
          </p:cNvPr>
          <p:cNvCxnSpPr>
            <a:cxnSpLocks/>
          </p:cNvCxnSpPr>
          <p:nvPr/>
        </p:nvCxnSpPr>
        <p:spPr>
          <a:xfrm>
            <a:off x="6078793" y="2406446"/>
            <a:ext cx="14035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970CA47-77CD-4E14-95BA-B1F5B580F86C}"/>
              </a:ext>
            </a:extLst>
          </p:cNvPr>
          <p:cNvCxnSpPr>
            <a:cxnSpLocks/>
          </p:cNvCxnSpPr>
          <p:nvPr/>
        </p:nvCxnSpPr>
        <p:spPr>
          <a:xfrm>
            <a:off x="6201696" y="2258962"/>
            <a:ext cx="136176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CB18D1-36AC-4B9B-8B8F-1BF6F6DBEDE6}"/>
              </a:ext>
            </a:extLst>
          </p:cNvPr>
          <p:cNvCxnSpPr>
            <a:cxnSpLocks/>
          </p:cNvCxnSpPr>
          <p:nvPr/>
        </p:nvCxnSpPr>
        <p:spPr>
          <a:xfrm>
            <a:off x="6253315" y="2140974"/>
            <a:ext cx="137160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BE65AF-0EDF-416E-8EFC-7F3682CA079E}"/>
              </a:ext>
            </a:extLst>
          </p:cNvPr>
          <p:cNvCxnSpPr>
            <a:cxnSpLocks/>
          </p:cNvCxnSpPr>
          <p:nvPr/>
        </p:nvCxnSpPr>
        <p:spPr>
          <a:xfrm>
            <a:off x="6336890" y="1927123"/>
            <a:ext cx="13494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AAAEE03-F149-49D4-9550-5780900DA159}"/>
              </a:ext>
            </a:extLst>
          </p:cNvPr>
          <p:cNvCxnSpPr>
            <a:cxnSpLocks/>
          </p:cNvCxnSpPr>
          <p:nvPr/>
        </p:nvCxnSpPr>
        <p:spPr>
          <a:xfrm>
            <a:off x="6400799" y="1779639"/>
            <a:ext cx="13371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263AD4-E2F0-4481-8180-941140DCD945}"/>
              </a:ext>
            </a:extLst>
          </p:cNvPr>
          <p:cNvCxnSpPr>
            <a:cxnSpLocks/>
          </p:cNvCxnSpPr>
          <p:nvPr/>
        </p:nvCxnSpPr>
        <p:spPr>
          <a:xfrm>
            <a:off x="6469625" y="1639529"/>
            <a:ext cx="1351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EE0C0C-9E4B-466A-9BF3-2927ABE3F6D7}"/>
              </a:ext>
            </a:extLst>
          </p:cNvPr>
          <p:cNvCxnSpPr>
            <a:cxnSpLocks/>
          </p:cNvCxnSpPr>
          <p:nvPr/>
        </p:nvCxnSpPr>
        <p:spPr>
          <a:xfrm>
            <a:off x="6533535" y="1499420"/>
            <a:ext cx="135193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AA7F221-DBAC-4AEE-9DF9-7F5F123E640F}"/>
              </a:ext>
            </a:extLst>
          </p:cNvPr>
          <p:cNvCxnSpPr>
            <a:cxnSpLocks/>
          </p:cNvCxnSpPr>
          <p:nvPr/>
        </p:nvCxnSpPr>
        <p:spPr>
          <a:xfrm>
            <a:off x="6555658" y="1403555"/>
            <a:ext cx="132981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DCBC51A-EDC5-4430-B36A-3C05764498C5}"/>
                  </a:ext>
                </a:extLst>
              </p:cNvPr>
              <p:cNvSpPr/>
              <p:nvPr/>
            </p:nvSpPr>
            <p:spPr>
              <a:xfrm>
                <a:off x="147548" y="4508693"/>
                <a:ext cx="4279120" cy="5393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dirty="0" smtClean="0">
                          <a:latin typeface="Cambria Math" panose="02040503050406030204" pitchFamily="18" charset="0"/>
                        </a:rPr>
                        <m:t>𝑨𝑼𝑪</m:t>
                      </m:r>
                      <m:r>
                        <a:rPr lang="en-US" sz="1400" b="1" i="1" dirty="0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𝑨𝒓𝒆𝒂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𝒖𝒏𝒅𝒆𝒓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𝒕𝒉𝒆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𝒄𝒖𝒓𝒗𝒆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𝒊𝒏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𝒕𝒉𝒆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𝑻𝑶𝑪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𝒔𝒑𝒂𝒄𝒆</m:t>
                          </m:r>
                        </m:num>
                        <m:den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𝑨𝒓𝒆𝒂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𝒐𝒇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𝒕𝒉𝒆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𝑻𝑶𝑪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b="1" i="1" dirty="0" smtClean="0">
                              <a:latin typeface="Cambria Math" panose="02040503050406030204" pitchFamily="18" charset="0"/>
                            </a:rPr>
                            <m:t>𝒔𝒑𝒂𝒄𝒆</m:t>
                          </m:r>
                        </m:den>
                      </m:f>
                      <m:r>
                        <a:rPr lang="en-US" sz="14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DCBC51A-EDC5-4430-B36A-3C0576449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48" y="4508693"/>
                <a:ext cx="4279120" cy="539315"/>
              </a:xfrm>
              <a:prstGeom prst="rect">
                <a:avLst/>
              </a:prstGeom>
              <a:blipFill>
                <a:blip r:embed="rId5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Flowchart: Process 42">
            <a:extLst>
              <a:ext uri="{FF2B5EF4-FFF2-40B4-BE49-F238E27FC236}">
                <a16:creationId xmlns:a16="http://schemas.microsoft.com/office/drawing/2014/main" id="{609AAD92-FF1F-4792-8F2E-0375020845D2}"/>
              </a:ext>
            </a:extLst>
          </p:cNvPr>
          <p:cNvSpPr/>
          <p:nvPr/>
        </p:nvSpPr>
        <p:spPr>
          <a:xfrm>
            <a:off x="4307248" y="4562770"/>
            <a:ext cx="323929" cy="213456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owchart: Process 43">
            <a:extLst>
              <a:ext uri="{FF2B5EF4-FFF2-40B4-BE49-F238E27FC236}">
                <a16:creationId xmlns:a16="http://schemas.microsoft.com/office/drawing/2014/main" id="{6C38614A-3C56-42CD-9DC6-8051D44DE4FF}"/>
              </a:ext>
            </a:extLst>
          </p:cNvPr>
          <p:cNvSpPr/>
          <p:nvPr/>
        </p:nvSpPr>
        <p:spPr>
          <a:xfrm>
            <a:off x="3677984" y="4834552"/>
            <a:ext cx="323929" cy="213456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58BE6DF-1F22-4EC0-B711-F4A4F8F54263}"/>
              </a:ext>
            </a:extLst>
          </p:cNvPr>
          <p:cNvCxnSpPr>
            <a:cxnSpLocks/>
          </p:cNvCxnSpPr>
          <p:nvPr/>
        </p:nvCxnSpPr>
        <p:spPr>
          <a:xfrm>
            <a:off x="4307248" y="4621765"/>
            <a:ext cx="3239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5F73905-266A-4CEC-AE88-53076219756E}"/>
              </a:ext>
            </a:extLst>
          </p:cNvPr>
          <p:cNvCxnSpPr>
            <a:cxnSpLocks/>
          </p:cNvCxnSpPr>
          <p:nvPr/>
        </p:nvCxnSpPr>
        <p:spPr>
          <a:xfrm>
            <a:off x="4307248" y="4729524"/>
            <a:ext cx="3239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137CEFC-81C4-4F23-A433-0F4A9630DDC7}"/>
              </a:ext>
            </a:extLst>
          </p:cNvPr>
          <p:cNvCxnSpPr>
            <a:cxnSpLocks/>
          </p:cNvCxnSpPr>
          <p:nvPr/>
        </p:nvCxnSpPr>
        <p:spPr>
          <a:xfrm flipV="1">
            <a:off x="4312164" y="4670850"/>
            <a:ext cx="319013" cy="14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Google Shape;65;p14">
            <a:extLst>
              <a:ext uri="{FF2B5EF4-FFF2-40B4-BE49-F238E27FC236}">
                <a16:creationId xmlns:a16="http://schemas.microsoft.com/office/drawing/2014/main" id="{BB1830F2-6CC1-496B-81E1-2722A6E45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altLang="zh-CN" sz="2400" dirty="0">
                <a:latin typeface="+mn-lt"/>
                <a:cs typeface="Times New Roman" panose="02020603050405020304" pitchFamily="18" charset="0"/>
              </a:rPr>
              <a:t>TOC provides useful </a:t>
            </a:r>
            <a:r>
              <a:rPr lang="en-US" altLang="zh-CN" sz="2400" dirty="0" smtClean="0">
                <a:latin typeface="+mn-lt"/>
                <a:cs typeface="Times New Roman" panose="02020603050405020304" pitchFamily="18" charset="0"/>
              </a:rPr>
              <a:t>measures.</a:t>
            </a:r>
            <a:endParaRPr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41ED018B-F1B8-4E43-A5FF-C515167A1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936371" cy="3416400"/>
          </a:xfrm>
        </p:spPr>
        <p:txBody>
          <a:bodyPr>
            <a:normAutofit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dirty="0"/>
              <a:t>Each Point reveals four central entries in the contingency table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Area under the TOC curve (AUC) summarizes the performance across the TOC space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The point where diagnosed quantity of presence equals estimated abundance shows how allocation errors affect the result</a:t>
            </a:r>
          </a:p>
        </p:txBody>
      </p:sp>
    </p:spTree>
    <p:extLst>
      <p:ext uri="{BB962C8B-B14F-4D97-AF65-F5344CB8AC3E}">
        <p14:creationId xmlns:p14="http://schemas.microsoft.com/office/powerpoint/2010/main" val="12332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342F8-631D-4C95-8A13-18621C41AD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12</a:t>
            </a:fld>
            <a:endParaRPr lang="zh-CN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80625B-4AD6-4BE4-8622-A6D4DBB52CB4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82A7B3-F172-45A7-912B-BB86FAC59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47953D6-B380-469D-9C5B-475915895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6587"/>
          <a:stretch/>
        </p:blipFill>
        <p:spPr>
          <a:xfrm>
            <a:off x="4436929" y="1036467"/>
            <a:ext cx="4559523" cy="36399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FF40253-83A5-4643-93BD-D21D926B65E2}"/>
              </a:ext>
            </a:extLst>
          </p:cNvPr>
          <p:cNvCxnSpPr/>
          <p:nvPr/>
        </p:nvCxnSpPr>
        <p:spPr>
          <a:xfrm>
            <a:off x="6172200" y="1260987"/>
            <a:ext cx="0" cy="3001297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Google Shape;65;p14">
            <a:extLst>
              <a:ext uri="{FF2B5EF4-FFF2-40B4-BE49-F238E27FC236}">
                <a16:creationId xmlns:a16="http://schemas.microsoft.com/office/drawing/2014/main" id="{07442CC3-31E5-4B2D-B86D-712BCBB5FD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altLang="zh-CN" sz="2400" dirty="0">
                <a:latin typeface="+mn-lt"/>
                <a:cs typeface="Times New Roman" panose="02020603050405020304" pitchFamily="18" charset="0"/>
              </a:rPr>
              <a:t>TOC provides useful </a:t>
            </a:r>
            <a:r>
              <a:rPr lang="en-US" altLang="zh-CN" sz="2400" dirty="0" smtClean="0">
                <a:latin typeface="+mn-lt"/>
                <a:cs typeface="Times New Roman" panose="02020603050405020304" pitchFamily="18" charset="0"/>
              </a:rPr>
              <a:t>measures.</a:t>
            </a:r>
            <a:endParaRPr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ACB8719-9F39-DF49-9C97-EC48C675C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936371" cy="3416400"/>
          </a:xfrm>
        </p:spPr>
        <p:txBody>
          <a:bodyPr>
            <a:normAutofit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dirty="0"/>
              <a:t>Each Point reveals four central entries in the contingency table</a:t>
            </a:r>
          </a:p>
          <a:p>
            <a:pPr marL="571500" indent="-457200">
              <a:buFont typeface="+mj-lt"/>
              <a:buAutoNum type="arabicPeriod"/>
            </a:pPr>
            <a:r>
              <a:rPr lang="en-US" dirty="0"/>
              <a:t>Area under the TOC curve (AUC) summarizes the performance across the TOC space</a:t>
            </a:r>
          </a:p>
          <a:p>
            <a:pPr marL="571500" indent="-457200">
              <a:buFont typeface="+mj-lt"/>
              <a:buAutoNum type="arabicPeriod"/>
            </a:pPr>
            <a:r>
              <a:rPr lang="en-US" b="1" dirty="0"/>
              <a:t>The point where diagnosed quantity of presence equals estimated abundance shows how allocation errors affect the result</a:t>
            </a:r>
          </a:p>
        </p:txBody>
      </p:sp>
    </p:spTree>
    <p:extLst>
      <p:ext uri="{BB962C8B-B14F-4D97-AF65-F5344CB8AC3E}">
        <p14:creationId xmlns:p14="http://schemas.microsoft.com/office/powerpoint/2010/main" val="39574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2505D9-05FD-404C-87E8-FF57E3D37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163" y="949784"/>
            <a:ext cx="3861313" cy="41070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DDE78-1A86-4E1B-9246-1CA2CBBF6D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13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44693-7312-4C40-9AD6-A3427455DD6B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4F822-3558-4220-B9BA-D60CD91C8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35AE377-7292-4D41-B158-2F857BBEF805}"/>
              </a:ext>
            </a:extLst>
          </p:cNvPr>
          <p:cNvSpPr/>
          <p:nvPr/>
        </p:nvSpPr>
        <p:spPr>
          <a:xfrm>
            <a:off x="-1" y="940362"/>
            <a:ext cx="51279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cs typeface="Times New Roman" panose="02020603050405020304" pitchFamily="18" charset="0"/>
              </a:rPr>
              <a:t>Objective	To evaluate </a:t>
            </a:r>
            <a:r>
              <a:rPr lang="en-US" sz="1400" dirty="0">
                <a:cs typeface="Times New Roman" panose="02020603050405020304" pitchFamily="18" charset="0"/>
              </a:rPr>
              <a:t>the performance of three water indices</a:t>
            </a:r>
          </a:p>
          <a:p>
            <a:endParaRPr lang="en-US" sz="1400" dirty="0" smtClean="0">
              <a:cs typeface="Times New Roman" panose="02020603050405020304" pitchFamily="18" charset="0"/>
            </a:endParaRPr>
          </a:p>
          <a:p>
            <a:r>
              <a:rPr lang="en-US" sz="1400" dirty="0" smtClean="0">
                <a:cs typeface="Times New Roman" panose="02020603050405020304" pitchFamily="18" charset="0"/>
              </a:rPr>
              <a:t>Strata</a:t>
            </a:r>
            <a:r>
              <a:rPr lang="en-US" sz="1400" dirty="0">
                <a:cs typeface="Times New Roman" panose="02020603050405020304" pitchFamily="18" charset="0"/>
              </a:rPr>
              <a:t>	</a:t>
            </a:r>
            <a:r>
              <a:rPr lang="en-US" sz="1400" dirty="0" smtClean="0">
                <a:cs typeface="Times New Roman" panose="02020603050405020304" pitchFamily="18" charset="0"/>
              </a:rPr>
              <a:t>1 </a:t>
            </a:r>
            <a:r>
              <a:rPr lang="en-US" sz="1400" dirty="0">
                <a:cs typeface="Times New Roman" panose="02020603050405020304" pitchFamily="18" charset="0"/>
              </a:rPr>
              <a:t>area that is water under non-flood </a:t>
            </a:r>
            <a:r>
              <a:rPr lang="en-US" sz="1400" dirty="0" smtClean="0">
                <a:cs typeface="Times New Roman" panose="02020603050405020304" pitchFamily="18" charset="0"/>
              </a:rPr>
              <a:t>conditions</a:t>
            </a:r>
            <a:endParaRPr lang="en-US" sz="1400" dirty="0">
              <a:cs typeface="Times New Roman" panose="02020603050405020304" pitchFamily="18" charset="0"/>
            </a:endParaRPr>
          </a:p>
          <a:p>
            <a:pPr lvl="1"/>
            <a:r>
              <a:rPr lang="en-US" sz="1400" dirty="0" smtClean="0">
                <a:cs typeface="Times New Roman" panose="02020603050405020304" pitchFamily="18" charset="0"/>
              </a:rPr>
              <a:t>	2 </a:t>
            </a:r>
            <a:r>
              <a:rPr lang="en-US" sz="1400" dirty="0">
                <a:cs typeface="Times New Roman" panose="02020603050405020304" pitchFamily="18" charset="0"/>
              </a:rPr>
              <a:t>land that was flooded by </a:t>
            </a:r>
            <a:r>
              <a:rPr lang="en-US" sz="1400" dirty="0" smtClean="0">
                <a:cs typeface="Times New Roman" panose="02020603050405020304" pitchFamily="18" charset="0"/>
              </a:rPr>
              <a:t>previous floods</a:t>
            </a:r>
            <a:endParaRPr lang="en-US" sz="1400" dirty="0">
              <a:cs typeface="Times New Roman" panose="02020603050405020304" pitchFamily="18" charset="0"/>
            </a:endParaRPr>
          </a:p>
          <a:p>
            <a:pPr lvl="1"/>
            <a:r>
              <a:rPr lang="en-US" sz="1400" dirty="0" smtClean="0">
                <a:cs typeface="Times New Roman" panose="02020603050405020304" pitchFamily="18" charset="0"/>
              </a:rPr>
              <a:t>	3 </a:t>
            </a:r>
            <a:r>
              <a:rPr lang="en-US" sz="1400" dirty="0">
                <a:cs typeface="Times New Roman" panose="02020603050405020304" pitchFamily="18" charset="0"/>
              </a:rPr>
              <a:t>land that remained unflooded during </a:t>
            </a:r>
            <a:r>
              <a:rPr lang="en-US" sz="1400" dirty="0" smtClean="0">
                <a:cs typeface="Times New Roman" panose="02020603050405020304" pitchFamily="18" charset="0"/>
              </a:rPr>
              <a:t>previous floods</a:t>
            </a:r>
            <a:endParaRPr lang="en-US" sz="1400" dirty="0">
              <a:cs typeface="Times New Roman" panose="02020603050405020304" pitchFamily="18" charset="0"/>
            </a:endParaRPr>
          </a:p>
          <a:p>
            <a:endParaRPr lang="en-US" sz="1400" dirty="0" smtClean="0">
              <a:cs typeface="Times New Roman" panose="02020603050405020304" pitchFamily="18" charset="0"/>
            </a:endParaRPr>
          </a:p>
          <a:p>
            <a:r>
              <a:rPr lang="en-US" sz="1400" dirty="0" smtClean="0">
                <a:cs typeface="Times New Roman" panose="02020603050405020304" pitchFamily="18" charset="0"/>
              </a:rPr>
              <a:t>Sample	Stratum 1 has 50 points</a:t>
            </a:r>
          </a:p>
          <a:p>
            <a:pPr lvl="1"/>
            <a:r>
              <a:rPr lang="en-US" sz="1400" dirty="0">
                <a:cs typeface="Times New Roman" panose="02020603050405020304" pitchFamily="18" charset="0"/>
              </a:rPr>
              <a:t>	</a:t>
            </a:r>
            <a:r>
              <a:rPr lang="en-US" sz="1400" dirty="0" smtClean="0">
                <a:cs typeface="Times New Roman" panose="02020603050405020304" pitchFamily="18" charset="0"/>
              </a:rPr>
              <a:t>Stratum 2 </a:t>
            </a:r>
            <a:r>
              <a:rPr lang="en-US" sz="1400" dirty="0">
                <a:cs typeface="Times New Roman" panose="02020603050405020304" pitchFamily="18" charset="0"/>
              </a:rPr>
              <a:t>has </a:t>
            </a:r>
            <a:r>
              <a:rPr lang="en-US" sz="1400" dirty="0" smtClean="0">
                <a:cs typeface="Times New Roman" panose="02020603050405020304" pitchFamily="18" charset="0"/>
              </a:rPr>
              <a:t>100 </a:t>
            </a:r>
            <a:r>
              <a:rPr lang="en-US" sz="1400" dirty="0">
                <a:cs typeface="Times New Roman" panose="02020603050405020304" pitchFamily="18" charset="0"/>
              </a:rPr>
              <a:t>points</a:t>
            </a:r>
            <a:endParaRPr lang="en-US" sz="1400" dirty="0" smtClean="0">
              <a:cs typeface="Times New Roman" panose="02020603050405020304" pitchFamily="18" charset="0"/>
            </a:endParaRPr>
          </a:p>
          <a:p>
            <a:pPr lvl="1"/>
            <a:r>
              <a:rPr lang="en-US" sz="1400" dirty="0">
                <a:cs typeface="Times New Roman" panose="02020603050405020304" pitchFamily="18" charset="0"/>
              </a:rPr>
              <a:t>	</a:t>
            </a:r>
            <a:r>
              <a:rPr lang="en-US" sz="1400" dirty="0" smtClean="0">
                <a:cs typeface="Times New Roman" panose="02020603050405020304" pitchFamily="18" charset="0"/>
              </a:rPr>
              <a:t>Stratum 3 </a:t>
            </a:r>
            <a:r>
              <a:rPr lang="en-US" sz="1400" dirty="0">
                <a:cs typeface="Times New Roman" panose="02020603050405020304" pitchFamily="18" charset="0"/>
              </a:rPr>
              <a:t>has 50 points</a:t>
            </a:r>
          </a:p>
          <a:p>
            <a:endParaRPr lang="en-US" sz="1400" dirty="0" smtClean="0">
              <a:cs typeface="Times New Roman" panose="02020603050405020304" pitchFamily="18" charset="0"/>
            </a:endParaRPr>
          </a:p>
          <a:p>
            <a:r>
              <a:rPr lang="en-US" sz="1400" dirty="0" smtClean="0">
                <a:cs typeface="Times New Roman" panose="02020603050405020304" pitchFamily="18" charset="0"/>
              </a:rPr>
              <a:t>Reference</a:t>
            </a:r>
            <a:r>
              <a:rPr lang="en-US" sz="1400" dirty="0">
                <a:cs typeface="Times New Roman" panose="02020603050405020304" pitchFamily="18" charset="0"/>
              </a:rPr>
              <a:t>	</a:t>
            </a:r>
            <a:r>
              <a:rPr lang="en-US" sz="1400" dirty="0" smtClean="0">
                <a:cs typeface="Times New Roman" panose="02020603050405020304" pitchFamily="18" charset="0"/>
              </a:rPr>
              <a:t>Presence versus Absence of Water during 2019 cyclone</a:t>
            </a:r>
          </a:p>
          <a:p>
            <a:endParaRPr lang="en-US" sz="1400" dirty="0" smtClean="0">
              <a:cs typeface="Times New Roman" panose="02020603050405020304" pitchFamily="18" charset="0"/>
            </a:endParaRPr>
          </a:p>
          <a:p>
            <a:r>
              <a:rPr lang="en-US" sz="1400" dirty="0">
                <a:cs typeface="Times New Roman" panose="02020603050405020304" pitchFamily="18" charset="0"/>
              </a:rPr>
              <a:t>Indices </a:t>
            </a:r>
            <a:r>
              <a:rPr lang="en-GB" altLang="zh-CN" sz="1400" dirty="0">
                <a:cs typeface="Times New Roman" panose="02020603050405020304" pitchFamily="18" charset="0"/>
              </a:rPr>
              <a:t>	Normalized Difference Vegetation Index (</a:t>
            </a:r>
            <a:r>
              <a:rPr lang="en-US" sz="1400" dirty="0">
                <a:cs typeface="Times New Roman" panose="02020603050405020304" pitchFamily="18" charset="0"/>
              </a:rPr>
              <a:t>NDVI)</a:t>
            </a:r>
          </a:p>
          <a:p>
            <a:r>
              <a:rPr lang="en-GB" altLang="zh-CN" sz="1400" dirty="0">
                <a:cs typeface="Times New Roman" panose="02020603050405020304" pitchFamily="18" charset="0"/>
              </a:rPr>
              <a:t>	Normalized Water Index (</a:t>
            </a:r>
            <a:r>
              <a:rPr lang="en-US" sz="1400" dirty="0">
                <a:cs typeface="Times New Roman" panose="02020603050405020304" pitchFamily="18" charset="0"/>
              </a:rPr>
              <a:t>NDWI)</a:t>
            </a:r>
          </a:p>
          <a:p>
            <a:r>
              <a:rPr lang="en-GB" altLang="zh-CN" sz="1400" dirty="0">
                <a:cs typeface="Times New Roman" panose="02020603050405020304" pitchFamily="18" charset="0"/>
              </a:rPr>
              <a:t>	Modified Normalized Water Index (</a:t>
            </a:r>
            <a:r>
              <a:rPr lang="en-US" sz="1400" dirty="0">
                <a:cs typeface="Times New Roman" panose="02020603050405020304" pitchFamily="18" charset="0"/>
              </a:rPr>
              <a:t>MNDWI</a:t>
            </a:r>
            <a:r>
              <a:rPr lang="en-US" sz="1400" dirty="0" smtClean="0">
                <a:cs typeface="Times New Roman" panose="02020603050405020304" pitchFamily="18" charset="0"/>
              </a:rPr>
              <a:t>)</a:t>
            </a:r>
            <a:endParaRPr lang="en-US" sz="1400" dirty="0">
              <a:cs typeface="Times New Roman" panose="02020603050405020304" pitchFamily="18" charset="0"/>
            </a:endParaRPr>
          </a:p>
        </p:txBody>
      </p:sp>
      <p:sp>
        <p:nvSpPr>
          <p:cNvPr id="11" name="Google Shape;65;p14">
            <a:extLst>
              <a:ext uri="{FF2B5EF4-FFF2-40B4-BE49-F238E27FC236}">
                <a16:creationId xmlns:a16="http://schemas.microsoft.com/office/drawing/2014/main" id="{3D19B9F4-CB7E-4E6F-8AA1-3F2A02D30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The TOC applies </a:t>
            </a:r>
            <a:r>
              <a:rPr lang="en-US" sz="2200" dirty="0">
                <a:latin typeface="+mn-lt"/>
                <a:cs typeface="Times New Roman" panose="02020603050405020304" pitchFamily="18" charset="0"/>
              </a:rPr>
              <a:t>to flood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mapping after the cyclone in 2019.</a:t>
            </a:r>
            <a:endParaRPr sz="2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3E5F8AB7-5CC7-FB42-B078-3DFBA7C59D70}"/>
              </a:ext>
            </a:extLst>
          </p:cNvPr>
          <p:cNvSpPr/>
          <p:nvPr/>
        </p:nvSpPr>
        <p:spPr>
          <a:xfrm>
            <a:off x="4166280" y="4860017"/>
            <a:ext cx="5627077" cy="275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GB" sz="9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3. Maps of (a) Strata and sample points, (b) NDVI, (c) NDWI, and (d) MNDWI</a:t>
            </a:r>
            <a:endParaRPr lang="en-US" sz="9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15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9FD0F8-9C3D-4EE5-9439-0A07DD0B0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5" b="7555"/>
          <a:stretch/>
        </p:blipFill>
        <p:spPr>
          <a:xfrm>
            <a:off x="233524" y="917698"/>
            <a:ext cx="8313356" cy="38454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DDE78-1A86-4E1B-9246-1CA2CBBF6D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14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44693-7312-4C40-9AD6-A3427455DD6B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4F822-3558-4220-B9BA-D60CD91C8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420540-930D-4F03-9F14-47E61F9276CE}"/>
              </a:ext>
            </a:extLst>
          </p:cNvPr>
          <p:cNvSpPr/>
          <p:nvPr/>
        </p:nvSpPr>
        <p:spPr>
          <a:xfrm>
            <a:off x="560439" y="4703579"/>
            <a:ext cx="8023122" cy="35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GB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Figure 4. TOC curves for MNDWI, NDVI, and NDWI for (a) the entire TOC parallelogram and (b) the upper left corner of the TOC parallelogram</a:t>
            </a: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Google Shape;65;p14">
            <a:extLst>
              <a:ext uri="{FF2B5EF4-FFF2-40B4-BE49-F238E27FC236}">
                <a16:creationId xmlns:a16="http://schemas.microsoft.com/office/drawing/2014/main" id="{41FABB4A-4954-40DF-89BE-4D381D9383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n-lt"/>
                <a:cs typeface="Times New Roman" panose="02020603050405020304" pitchFamily="18" charset="0"/>
              </a:rPr>
              <a:t>MNDWI performs the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best.</a:t>
            </a:r>
            <a:endParaRPr sz="22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8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DDE78-1A86-4E1B-9246-1CA2CBBF6D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15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44693-7312-4C40-9AD6-A3427455DD6B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4F822-3558-4220-B9BA-D60CD91C8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29B7311-9B5F-4B1A-B503-D1452194E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5222989"/>
              </p:ext>
            </p:extLst>
          </p:nvPr>
        </p:nvGraphicFramePr>
        <p:xfrm>
          <a:off x="379070" y="1306210"/>
          <a:ext cx="3246134" cy="3019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094519CA-C0FA-45B3-8D4D-E2F747B7B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72" t="6695" b="7555"/>
          <a:stretch/>
        </p:blipFill>
        <p:spPr>
          <a:xfrm>
            <a:off x="3911173" y="929110"/>
            <a:ext cx="4635707" cy="383399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C3B0A3C-5B45-8942-A075-85CFCE488A57}"/>
              </a:ext>
            </a:extLst>
          </p:cNvPr>
          <p:cNvSpPr/>
          <p:nvPr/>
        </p:nvSpPr>
        <p:spPr>
          <a:xfrm>
            <a:off x="16740" y="2043903"/>
            <a:ext cx="400110" cy="139474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altLang="zh-CN" sz="1400" dirty="0" smtClean="0">
                <a:sym typeface="Proxima Nova"/>
              </a:rPr>
              <a:t>Area Under Curve</a:t>
            </a:r>
            <a:endParaRPr lang="zh-CN" altLang="en-US" sz="1400" dirty="0"/>
          </a:p>
        </p:txBody>
      </p:sp>
      <p:sp>
        <p:nvSpPr>
          <p:cNvPr id="34" name="Google Shape;65;p14">
            <a:extLst>
              <a:ext uri="{FF2B5EF4-FFF2-40B4-BE49-F238E27FC236}">
                <a16:creationId xmlns:a16="http://schemas.microsoft.com/office/drawing/2014/main" id="{C4A7F4A0-4785-254E-A1C8-D59D744B5EB1}"/>
              </a:ext>
            </a:extLst>
          </p:cNvPr>
          <p:cNvSpPr txBox="1">
            <a:spLocks/>
          </p:cNvSpPr>
          <p:nvPr/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sz="2200" dirty="0">
                <a:latin typeface="+mn-lt"/>
                <a:cs typeface="Times New Roman" panose="02020603050405020304" pitchFamily="18" charset="0"/>
              </a:rPr>
              <a:t>MNDWI performs the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best.</a:t>
            </a:r>
            <a:endParaRPr lang="en-US" sz="2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E0C3187-68D9-C24E-BEB1-028653A3DA91}"/>
              </a:ext>
            </a:extLst>
          </p:cNvPr>
          <p:cNvSpPr/>
          <p:nvPr/>
        </p:nvSpPr>
        <p:spPr>
          <a:xfrm>
            <a:off x="3834333" y="4326112"/>
            <a:ext cx="291993" cy="1844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113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屏幕录制2021-03-18 下午11.18.23" descr="屏幕录制2021-03-18 下午11.18.23">
            <a:hlinkClick r:id="" action="ppaction://media"/>
            <a:extLst>
              <a:ext uri="{FF2B5EF4-FFF2-40B4-BE49-F238E27FC236}">
                <a16:creationId xmlns:a16="http://schemas.microsoft.com/office/drawing/2014/main" id="{0C25BB2E-1A4E-E045-9DB9-50FA116795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089.19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6024" y="1166512"/>
            <a:ext cx="5501223" cy="396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DDE78-1A86-4E1B-9246-1CA2CBBF6D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16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44693-7312-4C40-9AD6-A3427455DD6B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4F822-3558-4220-B9BA-D60CD91C88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4" name="Google Shape;65;p14">
            <a:extLst>
              <a:ext uri="{FF2B5EF4-FFF2-40B4-BE49-F238E27FC236}">
                <a16:creationId xmlns:a16="http://schemas.microsoft.com/office/drawing/2014/main" id="{41FABB4A-4954-40DF-89BE-4D381D9383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200" dirty="0">
                <a:latin typeface="+mn-lt"/>
                <a:cs typeface="Times New Roman" panose="02020603050405020304" pitchFamily="18" charset="0"/>
              </a:rPr>
              <a:t>TOC Curve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Generator performs the analysis.</a:t>
            </a:r>
            <a:endParaRPr lang="en-US" sz="22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1B4196-6570-481C-9C59-7D5A7205C7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6614" y="4427302"/>
            <a:ext cx="460269" cy="457200"/>
          </a:xfrm>
          <a:prstGeom prst="rect">
            <a:avLst/>
          </a:prstGeom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3760A878-C0D6-614B-9D48-35FEE28D3710}"/>
              </a:ext>
            </a:extLst>
          </p:cNvPr>
          <p:cNvSpPr/>
          <p:nvPr/>
        </p:nvSpPr>
        <p:spPr>
          <a:xfrm>
            <a:off x="0" y="952235"/>
            <a:ext cx="58448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cs typeface="Times New Roman" panose="02020603050405020304" pitchFamily="18" charset="0"/>
              </a:rPr>
              <a:t>Zhen </a:t>
            </a:r>
            <a:r>
              <a:rPr lang="en-US" altLang="zh-CN" sz="1600" dirty="0">
                <a:cs typeface="Times New Roman" panose="02020603050405020304" pitchFamily="18" charset="0"/>
              </a:rPr>
              <a:t>Liu 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created software </a:t>
            </a:r>
            <a:r>
              <a:rPr lang="en-US" altLang="zh-CN" sz="1600" dirty="0">
                <a:cs typeface="Times New Roman" panose="02020603050405020304" pitchFamily="18" charset="0"/>
              </a:rPr>
              <a:t>available 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for free at </a:t>
            </a:r>
            <a:r>
              <a:rPr lang="en-US" altLang="zh-CN" sz="1600" dirty="0">
                <a:cs typeface="Times New Roman" panose="02020603050405020304" pitchFamily="18" charset="0"/>
                <a:hlinkClick r:id="rId8"/>
              </a:rPr>
              <a:t>https://lazygis.github.io/projects/TOCCurveGenerator</a:t>
            </a:r>
            <a:r>
              <a:rPr lang="zh-CN" altLang="en-US" sz="1600" dirty="0">
                <a:cs typeface="Times New Roman" panose="02020603050405020304" pitchFamily="18" charset="0"/>
              </a:rPr>
              <a:t> </a:t>
            </a:r>
            <a:endParaRPr lang="en-US" sz="1600" dirty="0">
              <a:cs typeface="Times New Roman" panose="02020603050405020304" pitchFamily="18" charset="0"/>
            </a:endParaRPr>
          </a:p>
          <a:p>
            <a:endParaRPr lang="en-US" sz="1600" dirty="0" smtClean="0">
              <a:cs typeface="Times New Roman" panose="02020603050405020304" pitchFamily="18" charset="0"/>
            </a:endParaRPr>
          </a:p>
          <a:p>
            <a:r>
              <a:rPr lang="en-US" sz="1600" dirty="0" smtClean="0">
                <a:cs typeface="Times New Roman" panose="02020603050405020304" pitchFamily="18" charset="0"/>
              </a:rPr>
              <a:t>The software: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>
                <a:cs typeface="Times New Roman" panose="02020603050405020304" pitchFamily="18" charset="0"/>
              </a:rPr>
              <a:t>Reads input </a:t>
            </a:r>
            <a:r>
              <a:rPr lang="en-US" sz="1600" dirty="0">
                <a:cs typeface="Times New Roman" panose="02020603050405020304" pitchFamily="18" charset="0"/>
              </a:rPr>
              <a:t>data</a:t>
            </a:r>
            <a:r>
              <a:rPr lang="zh-CN" altLang="en-US" sz="1600" dirty="0"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cs typeface="Times New Roman" panose="02020603050405020304" pitchFamily="18" charset="0"/>
              </a:rPr>
              <a:t>in</a:t>
            </a:r>
            <a:r>
              <a:rPr lang="zh-CN" altLang="en-US" sz="1600" dirty="0"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cs typeface="Times New Roman" panose="02020603050405020304" pitchFamily="18" charset="0"/>
              </a:rPr>
              <a:t>various</a:t>
            </a:r>
            <a:r>
              <a:rPr lang="zh-CN" altLang="en-US" sz="1600" dirty="0"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cs typeface="Times New Roman" panose="02020603050405020304" pitchFamily="18" charset="0"/>
              </a:rPr>
              <a:t>formats.</a:t>
            </a:r>
            <a:endParaRPr lang="en-US" sz="1600" dirty="0"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600" dirty="0" smtClean="0"/>
              <a:t>Sets </a:t>
            </a:r>
            <a:r>
              <a:rPr lang="en-US" sz="1600" dirty="0"/>
              <a:t>weights according to the strata </a:t>
            </a:r>
            <a:r>
              <a:rPr lang="en-US" sz="1600" dirty="0" smtClean="0"/>
              <a:t>information.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 smtClean="0"/>
              <a:t>Shows </a:t>
            </a:r>
            <a:r>
              <a:rPr lang="en-US" altLang="zh-CN" sz="1600" dirty="0"/>
              <a:t>multiple TOC curves in one </a:t>
            </a:r>
            <a:r>
              <a:rPr lang="en-US" altLang="zh-CN" sz="1600" dirty="0" smtClean="0"/>
              <a:t>figure.</a:t>
            </a:r>
            <a:endParaRPr lang="en-US" altLang="zh-CN" sz="1600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sz="1600" dirty="0" smtClean="0"/>
              <a:t>Labels </a:t>
            </a:r>
            <a:r>
              <a:rPr lang="en-US" altLang="zh-CN" sz="1600" dirty="0"/>
              <a:t>the points with threshold </a:t>
            </a:r>
            <a:r>
              <a:rPr lang="en-US" altLang="zh-CN" sz="1600" dirty="0" smtClean="0"/>
              <a:t>values.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9" y="3140937"/>
            <a:ext cx="2788174" cy="185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580" y="3137105"/>
            <a:ext cx="1397979" cy="186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8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E5220-F63B-476B-815F-32900F096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4" t="23938" r="-834" b="9824"/>
          <a:stretch/>
        </p:blipFill>
        <p:spPr>
          <a:xfrm>
            <a:off x="94198" y="2790805"/>
            <a:ext cx="3848693" cy="22660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/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DDE78-1A86-4E1B-9246-1CA2CBBF6D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17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44693-7312-4C40-9AD6-A3427455DD6B}"/>
              </a:ext>
            </a:extLst>
          </p:cNvPr>
          <p:cNvSpPr/>
          <p:nvPr/>
        </p:nvSpPr>
        <p:spPr>
          <a:xfrm>
            <a:off x="0" y="0"/>
            <a:ext cx="9144000" cy="1038758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9E7A69-DF7D-435A-AD70-8D65F197CB57}"/>
              </a:ext>
            </a:extLst>
          </p:cNvPr>
          <p:cNvSpPr/>
          <p:nvPr/>
        </p:nvSpPr>
        <p:spPr>
          <a:xfrm>
            <a:off x="6373927" y="2353068"/>
            <a:ext cx="269618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Robert Pontius</a:t>
            </a:r>
          </a:p>
          <a:p>
            <a:r>
              <a:rPr lang="en-US" dirty="0" smtClean="0"/>
              <a:t>rpontius@clarku.edu</a:t>
            </a:r>
            <a:endParaRPr lang="en-US" dirty="0"/>
          </a:p>
          <a:p>
            <a:r>
              <a:rPr lang="en-US" dirty="0" smtClean="0"/>
              <a:t>www.clarku.edu/~rpontius</a:t>
            </a:r>
          </a:p>
          <a:p>
            <a:endParaRPr lang="en-US" dirty="0" smtClean="0"/>
          </a:p>
          <a:p>
            <a:r>
              <a:rPr lang="en-US" dirty="0" smtClean="0"/>
              <a:t>Zhen </a:t>
            </a:r>
            <a:r>
              <a:rPr lang="en-US" dirty="0"/>
              <a:t>Liu</a:t>
            </a:r>
          </a:p>
          <a:p>
            <a:r>
              <a:rPr lang="en-US" dirty="0" smtClean="0"/>
              <a:t>zhenliu3@clarku.edu</a:t>
            </a:r>
          </a:p>
          <a:p>
            <a:r>
              <a:rPr lang="en-US" dirty="0" smtClean="0"/>
              <a:t>lazygis.github.io </a:t>
            </a:r>
            <a:endParaRPr lang="en-US" dirty="0"/>
          </a:p>
        </p:txBody>
      </p:sp>
      <p:sp>
        <p:nvSpPr>
          <p:cNvPr id="11" name="Google Shape;65;p14">
            <a:extLst>
              <a:ext uri="{FF2B5EF4-FFF2-40B4-BE49-F238E27FC236}">
                <a16:creationId xmlns:a16="http://schemas.microsoft.com/office/drawing/2014/main" id="{81CEC0AA-12C1-D841-B5B9-9B759FD493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6489"/>
            <a:ext cx="91440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dirty="0">
                <a:latin typeface="+mn-lt"/>
              </a:rPr>
              <a:t>Read the journal </a:t>
            </a:r>
            <a:r>
              <a:rPr lang="en-US" sz="2000" dirty="0" smtClean="0">
                <a:latin typeface="+mn-lt"/>
              </a:rPr>
              <a:t>article </a:t>
            </a:r>
            <a:r>
              <a:rPr lang="en-US" sz="2000" dirty="0" smtClean="0">
                <a:latin typeface="+mn-lt"/>
                <a:hlinkClick r:id="rId4"/>
              </a:rPr>
              <a:t>https</a:t>
            </a:r>
            <a:r>
              <a:rPr lang="en-US" sz="2000" dirty="0">
                <a:latin typeface="+mn-lt"/>
                <a:hlinkClick r:id="rId4"/>
              </a:rPr>
              <a:t>://www.mdpi.com/2072-4292/13/19/3922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Use the free </a:t>
            </a:r>
            <a:r>
              <a:rPr lang="en-US" sz="2000" dirty="0" smtClean="0">
                <a:latin typeface="+mn-lt"/>
                <a:cs typeface="Times New Roman" panose="02020603050405020304" pitchFamily="18" charset="0"/>
              </a:rPr>
              <a:t>software</a:t>
            </a:r>
            <a:r>
              <a:rPr lang="en-US" sz="2000" dirty="0" smtClean="0">
                <a:latin typeface="+mn-lt"/>
              </a:rPr>
              <a:t> </a:t>
            </a:r>
            <a:r>
              <a:rPr lang="en-US" altLang="zh-CN" sz="2000" dirty="0">
                <a:latin typeface="+mn-lt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altLang="zh-CN" sz="2000" dirty="0" smtClean="0">
                <a:latin typeface="+mn-lt"/>
                <a:cs typeface="Times New Roman" panose="02020603050405020304" pitchFamily="18" charset="0"/>
                <a:hlinkClick r:id="rId5"/>
              </a:rPr>
              <a:t>lazygis.github.io/projects/TOCCurveGenerator</a:t>
            </a:r>
            <a:r>
              <a:rPr lang="en-US" altLang="zh-CN" sz="20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en-US" altLang="zh-CN" sz="2000" dirty="0" smtClean="0">
                <a:latin typeface="+mn-lt"/>
                <a:cs typeface="Times New Roman" panose="02020603050405020304" pitchFamily="18" charset="0"/>
              </a:rPr>
            </a:br>
            <a:r>
              <a:rPr lang="en-US" altLang="zh-CN" sz="2000" dirty="0" smtClean="0">
                <a:latin typeface="+mn-lt"/>
                <a:cs typeface="Times New Roman" panose="02020603050405020304" pitchFamily="18" charset="0"/>
              </a:rPr>
              <a:t>Read </a:t>
            </a:r>
            <a:r>
              <a:rPr lang="en-US" altLang="zh-CN" sz="2000" i="1" dirty="0" smtClean="0">
                <a:latin typeface="+mn-lt"/>
                <a:cs typeface="Times New Roman" panose="02020603050405020304" pitchFamily="18" charset="0"/>
              </a:rPr>
              <a:t>Metrics That Make </a:t>
            </a:r>
            <a:r>
              <a:rPr lang="en-US" altLang="zh-CN" sz="2000" i="1" dirty="0">
                <a:latin typeface="+mn-lt"/>
                <a:cs typeface="Times New Roman" panose="02020603050405020304" pitchFamily="18" charset="0"/>
              </a:rPr>
              <a:t>a </a:t>
            </a:r>
            <a:r>
              <a:rPr lang="en-US" altLang="zh-CN" sz="2000" i="1" dirty="0" smtClean="0">
                <a:latin typeface="+mn-lt"/>
                <a:cs typeface="Times New Roman" panose="02020603050405020304" pitchFamily="18" charset="0"/>
              </a:rPr>
              <a:t>Difference</a:t>
            </a:r>
            <a:r>
              <a:rPr lang="en-US" altLang="zh-CN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2000" dirty="0" smtClean="0">
                <a:latin typeface="+mn-lt"/>
                <a:cs typeface="Times New Roman" panose="02020603050405020304" pitchFamily="18" charset="0"/>
                <a:hlinkClick r:id="rId6"/>
              </a:rPr>
              <a:t>https</a:t>
            </a:r>
            <a:r>
              <a:rPr lang="en-US" altLang="zh-CN" sz="2000" dirty="0">
                <a:latin typeface="+mn-lt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altLang="zh-CN" sz="2000" dirty="0" smtClean="0">
                <a:latin typeface="+mn-lt"/>
                <a:cs typeface="Times New Roman" panose="02020603050405020304" pitchFamily="18" charset="0"/>
                <a:hlinkClick r:id="rId6"/>
              </a:rPr>
              <a:t>link.springer.com/book/9783030707644</a:t>
            </a:r>
            <a:endParaRPr sz="2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74F822-3558-4220-B9BA-D60CD91C8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5207" y="1424632"/>
            <a:ext cx="1826388" cy="730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2"/>
          <a:stretch/>
        </p:blipFill>
        <p:spPr>
          <a:xfrm>
            <a:off x="4034332" y="1124652"/>
            <a:ext cx="2368855" cy="3994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2973" t="28264" r="16259" b="13618"/>
          <a:stretch/>
        </p:blipFill>
        <p:spPr>
          <a:xfrm>
            <a:off x="111879" y="1088921"/>
            <a:ext cx="3888243" cy="15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EBEF2-38B6-47E6-B94B-201AD7EFD1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18</a:t>
            </a:fld>
            <a:endParaRPr lang="zh-CN" altLang="en-US"/>
          </a:p>
        </p:txBody>
      </p:sp>
      <p:sp>
        <p:nvSpPr>
          <p:cNvPr id="135" name="Google Shape;135;p16"/>
          <p:cNvSpPr/>
          <p:nvPr/>
        </p:nvSpPr>
        <p:spPr>
          <a:xfrm>
            <a:off x="1143300" y="1402775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11</a:t>
            </a:r>
            <a:endParaRPr dirty="0"/>
          </a:p>
        </p:txBody>
      </p:sp>
      <p:sp>
        <p:nvSpPr>
          <p:cNvPr id="136" name="Google Shape;136;p16"/>
          <p:cNvSpPr/>
          <p:nvPr/>
        </p:nvSpPr>
        <p:spPr>
          <a:xfrm>
            <a:off x="1685100" y="1402763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22</a:t>
            </a:r>
            <a:endParaRPr/>
          </a:p>
        </p:txBody>
      </p:sp>
      <p:sp>
        <p:nvSpPr>
          <p:cNvPr id="137" name="Google Shape;137;p16"/>
          <p:cNvSpPr/>
          <p:nvPr/>
        </p:nvSpPr>
        <p:spPr>
          <a:xfrm>
            <a:off x="2210100" y="1402763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31</a:t>
            </a:r>
            <a:endParaRPr dirty="0"/>
          </a:p>
        </p:txBody>
      </p:sp>
      <p:sp>
        <p:nvSpPr>
          <p:cNvPr id="138" name="Google Shape;138;p16"/>
          <p:cNvSpPr/>
          <p:nvPr/>
        </p:nvSpPr>
        <p:spPr>
          <a:xfrm>
            <a:off x="2751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42</a:t>
            </a:r>
            <a:endParaRPr/>
          </a:p>
        </p:txBody>
      </p:sp>
      <p:sp>
        <p:nvSpPr>
          <p:cNvPr id="139" name="Google Shape;139;p16"/>
          <p:cNvSpPr/>
          <p:nvPr/>
        </p:nvSpPr>
        <p:spPr>
          <a:xfrm>
            <a:off x="3276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0" name="Google Shape;140;p16"/>
          <p:cNvSpPr/>
          <p:nvPr/>
        </p:nvSpPr>
        <p:spPr>
          <a:xfrm>
            <a:off x="3818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1" name="Google Shape;141;p16"/>
          <p:cNvSpPr/>
          <p:nvPr/>
        </p:nvSpPr>
        <p:spPr>
          <a:xfrm>
            <a:off x="4343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2" name="Google Shape;142;p16"/>
          <p:cNvSpPr/>
          <p:nvPr/>
        </p:nvSpPr>
        <p:spPr>
          <a:xfrm>
            <a:off x="4885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63</a:t>
            </a:r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59691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54273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6510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70527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83</a:t>
            </a:r>
            <a:endParaRPr/>
          </a:p>
        </p:txBody>
      </p:sp>
      <p:sp>
        <p:nvSpPr>
          <p:cNvPr id="147" name="Google Shape;147;p16"/>
          <p:cNvSpPr/>
          <p:nvPr/>
        </p:nvSpPr>
        <p:spPr>
          <a:xfrm>
            <a:off x="7594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148" name="Google Shape;148;p16"/>
          <p:cNvSpPr/>
          <p:nvPr/>
        </p:nvSpPr>
        <p:spPr>
          <a:xfrm>
            <a:off x="81363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>
            <a:off x="1143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1685100" y="1942775"/>
            <a:ext cx="5250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1" name="Google Shape;151;p16"/>
          <p:cNvSpPr/>
          <p:nvPr/>
        </p:nvSpPr>
        <p:spPr>
          <a:xfrm>
            <a:off x="2210100" y="194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2751900" y="1942775"/>
            <a:ext cx="5250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3" name="Google Shape;153;p16"/>
          <p:cNvSpPr/>
          <p:nvPr/>
        </p:nvSpPr>
        <p:spPr>
          <a:xfrm>
            <a:off x="32769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4" name="Google Shape;154;p16"/>
          <p:cNvSpPr/>
          <p:nvPr/>
        </p:nvSpPr>
        <p:spPr>
          <a:xfrm>
            <a:off x="3818700" y="1942775"/>
            <a:ext cx="5250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43437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48855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59691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5427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65109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70527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75945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2" name="Google Shape;162;p16"/>
          <p:cNvSpPr/>
          <p:nvPr/>
        </p:nvSpPr>
        <p:spPr>
          <a:xfrm>
            <a:off x="8136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175025" y="1472675"/>
            <a:ext cx="7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Proxima Nova"/>
                <a:ea typeface="Proxima Nova"/>
                <a:cs typeface="Proxima Nova"/>
                <a:sym typeface="Proxima Nova"/>
              </a:rPr>
              <a:t>Index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4" name="Google Shape;164;p16"/>
          <p:cNvSpPr txBox="1"/>
          <p:nvPr/>
        </p:nvSpPr>
        <p:spPr>
          <a:xfrm>
            <a:off x="45875" y="2012675"/>
            <a:ext cx="99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Proxima Nova"/>
                <a:ea typeface="Proxima Nova"/>
                <a:cs typeface="Proxima Nova"/>
                <a:sym typeface="Proxima Nova"/>
              </a:rPr>
              <a:t>Rank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16"/>
          <p:cNvSpPr/>
          <p:nvPr/>
        </p:nvSpPr>
        <p:spPr>
          <a:xfrm>
            <a:off x="11433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Google Shape;172;p16"/>
          <p:cNvSpPr/>
          <p:nvPr/>
        </p:nvSpPr>
        <p:spPr>
          <a:xfrm>
            <a:off x="1685100" y="248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3" name="Google Shape;173;p16"/>
          <p:cNvSpPr/>
          <p:nvPr/>
        </p:nvSpPr>
        <p:spPr>
          <a:xfrm>
            <a:off x="2210100" y="248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16"/>
          <p:cNvSpPr/>
          <p:nvPr/>
        </p:nvSpPr>
        <p:spPr>
          <a:xfrm>
            <a:off x="2751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5" name="Google Shape;175;p16"/>
          <p:cNvSpPr/>
          <p:nvPr/>
        </p:nvSpPr>
        <p:spPr>
          <a:xfrm>
            <a:off x="3276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6" name="Google Shape;176;p16"/>
          <p:cNvSpPr/>
          <p:nvPr/>
        </p:nvSpPr>
        <p:spPr>
          <a:xfrm>
            <a:off x="38187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7" name="Google Shape;177;p16"/>
          <p:cNvSpPr/>
          <p:nvPr/>
        </p:nvSpPr>
        <p:spPr>
          <a:xfrm>
            <a:off x="4343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16"/>
          <p:cNvSpPr/>
          <p:nvPr/>
        </p:nvSpPr>
        <p:spPr>
          <a:xfrm>
            <a:off x="48855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9" name="Google Shape;179;p16"/>
          <p:cNvSpPr/>
          <p:nvPr/>
        </p:nvSpPr>
        <p:spPr>
          <a:xfrm>
            <a:off x="59691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0" name="Google Shape;180;p16"/>
          <p:cNvSpPr/>
          <p:nvPr/>
        </p:nvSpPr>
        <p:spPr>
          <a:xfrm>
            <a:off x="5427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16"/>
          <p:cNvSpPr/>
          <p:nvPr/>
        </p:nvSpPr>
        <p:spPr>
          <a:xfrm>
            <a:off x="65109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2" name="Google Shape;182;p16"/>
          <p:cNvSpPr/>
          <p:nvPr/>
        </p:nvSpPr>
        <p:spPr>
          <a:xfrm>
            <a:off x="7052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3" name="Google Shape;183;p16"/>
          <p:cNvSpPr/>
          <p:nvPr/>
        </p:nvSpPr>
        <p:spPr>
          <a:xfrm>
            <a:off x="75945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16"/>
          <p:cNvSpPr/>
          <p:nvPr/>
        </p:nvSpPr>
        <p:spPr>
          <a:xfrm>
            <a:off x="8136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" name="Google Shape;149;p16">
            <a:extLst>
              <a:ext uri="{FF2B5EF4-FFF2-40B4-BE49-F238E27FC236}">
                <a16:creationId xmlns:a16="http://schemas.microsoft.com/office/drawing/2014/main" id="{F0000B86-EAF7-49DD-AD80-7CC9883524E3}"/>
              </a:ext>
            </a:extLst>
          </p:cNvPr>
          <p:cNvSpPr/>
          <p:nvPr/>
        </p:nvSpPr>
        <p:spPr>
          <a:xfrm>
            <a:off x="11433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1" name="Google Shape;150;p16">
            <a:extLst>
              <a:ext uri="{FF2B5EF4-FFF2-40B4-BE49-F238E27FC236}">
                <a16:creationId xmlns:a16="http://schemas.microsoft.com/office/drawing/2014/main" id="{8EEB9E2E-5B85-44BB-B8AC-1CEC2966640B}"/>
              </a:ext>
            </a:extLst>
          </p:cNvPr>
          <p:cNvSpPr/>
          <p:nvPr/>
        </p:nvSpPr>
        <p:spPr>
          <a:xfrm>
            <a:off x="1685100" y="1944064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2" name="Google Shape;151;p16">
            <a:extLst>
              <a:ext uri="{FF2B5EF4-FFF2-40B4-BE49-F238E27FC236}">
                <a16:creationId xmlns:a16="http://schemas.microsoft.com/office/drawing/2014/main" id="{4135A52F-0D3F-4D37-B341-B6D5CEFF04CC}"/>
              </a:ext>
            </a:extLst>
          </p:cNvPr>
          <p:cNvSpPr/>
          <p:nvPr/>
        </p:nvSpPr>
        <p:spPr>
          <a:xfrm>
            <a:off x="2210100" y="1944052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3" name="Google Shape;152;p16">
            <a:extLst>
              <a:ext uri="{FF2B5EF4-FFF2-40B4-BE49-F238E27FC236}">
                <a16:creationId xmlns:a16="http://schemas.microsoft.com/office/drawing/2014/main" id="{FEE1DE14-525F-4EFA-89F5-D5541486D6D1}"/>
              </a:ext>
            </a:extLst>
          </p:cNvPr>
          <p:cNvSpPr/>
          <p:nvPr/>
        </p:nvSpPr>
        <p:spPr>
          <a:xfrm>
            <a:off x="2751900" y="1944064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4" name="Google Shape;153;p16">
            <a:extLst>
              <a:ext uri="{FF2B5EF4-FFF2-40B4-BE49-F238E27FC236}">
                <a16:creationId xmlns:a16="http://schemas.microsoft.com/office/drawing/2014/main" id="{36568E78-AB7E-408C-8ABC-713094FDB436}"/>
              </a:ext>
            </a:extLst>
          </p:cNvPr>
          <p:cNvSpPr/>
          <p:nvPr/>
        </p:nvSpPr>
        <p:spPr>
          <a:xfrm>
            <a:off x="32769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5" name="Google Shape;154;p16">
            <a:extLst>
              <a:ext uri="{FF2B5EF4-FFF2-40B4-BE49-F238E27FC236}">
                <a16:creationId xmlns:a16="http://schemas.microsoft.com/office/drawing/2014/main" id="{8525408F-014A-454A-9714-595FF6B74B99}"/>
              </a:ext>
            </a:extLst>
          </p:cNvPr>
          <p:cNvSpPr/>
          <p:nvPr/>
        </p:nvSpPr>
        <p:spPr>
          <a:xfrm>
            <a:off x="3818700" y="1944064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6" name="Google Shape;155;p16">
            <a:extLst>
              <a:ext uri="{FF2B5EF4-FFF2-40B4-BE49-F238E27FC236}">
                <a16:creationId xmlns:a16="http://schemas.microsoft.com/office/drawing/2014/main" id="{6675D4E2-4C65-468B-9827-9E48E9DC1410}"/>
              </a:ext>
            </a:extLst>
          </p:cNvPr>
          <p:cNvSpPr/>
          <p:nvPr/>
        </p:nvSpPr>
        <p:spPr>
          <a:xfrm>
            <a:off x="43437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7" name="Google Shape;156;p16">
            <a:extLst>
              <a:ext uri="{FF2B5EF4-FFF2-40B4-BE49-F238E27FC236}">
                <a16:creationId xmlns:a16="http://schemas.microsoft.com/office/drawing/2014/main" id="{180AD335-64F1-4FE4-A6B9-BE6D6144A4BE}"/>
              </a:ext>
            </a:extLst>
          </p:cNvPr>
          <p:cNvSpPr/>
          <p:nvPr/>
        </p:nvSpPr>
        <p:spPr>
          <a:xfrm>
            <a:off x="48855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8" name="Google Shape;157;p16">
            <a:extLst>
              <a:ext uri="{FF2B5EF4-FFF2-40B4-BE49-F238E27FC236}">
                <a16:creationId xmlns:a16="http://schemas.microsoft.com/office/drawing/2014/main" id="{0F4C3E08-18BE-4036-9E8F-83A73B3D454A}"/>
              </a:ext>
            </a:extLst>
          </p:cNvPr>
          <p:cNvSpPr/>
          <p:nvPr/>
        </p:nvSpPr>
        <p:spPr>
          <a:xfrm>
            <a:off x="59691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9" name="Google Shape;158;p16">
            <a:extLst>
              <a:ext uri="{FF2B5EF4-FFF2-40B4-BE49-F238E27FC236}">
                <a16:creationId xmlns:a16="http://schemas.microsoft.com/office/drawing/2014/main" id="{31AB56F1-CF40-491B-BEBA-8B58D1CA548F}"/>
              </a:ext>
            </a:extLst>
          </p:cNvPr>
          <p:cNvSpPr/>
          <p:nvPr/>
        </p:nvSpPr>
        <p:spPr>
          <a:xfrm>
            <a:off x="54273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0" name="Google Shape;159;p16">
            <a:extLst>
              <a:ext uri="{FF2B5EF4-FFF2-40B4-BE49-F238E27FC236}">
                <a16:creationId xmlns:a16="http://schemas.microsoft.com/office/drawing/2014/main" id="{DE86B790-13D5-4846-830F-77B25BA8651C}"/>
              </a:ext>
            </a:extLst>
          </p:cNvPr>
          <p:cNvSpPr/>
          <p:nvPr/>
        </p:nvSpPr>
        <p:spPr>
          <a:xfrm>
            <a:off x="65109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1" name="Google Shape;160;p16">
            <a:extLst>
              <a:ext uri="{FF2B5EF4-FFF2-40B4-BE49-F238E27FC236}">
                <a16:creationId xmlns:a16="http://schemas.microsoft.com/office/drawing/2014/main" id="{51658181-2BDD-4045-B9C8-DECAFD8CECC2}"/>
              </a:ext>
            </a:extLst>
          </p:cNvPr>
          <p:cNvSpPr/>
          <p:nvPr/>
        </p:nvSpPr>
        <p:spPr>
          <a:xfrm>
            <a:off x="70527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2" name="Google Shape;161;p16">
            <a:extLst>
              <a:ext uri="{FF2B5EF4-FFF2-40B4-BE49-F238E27FC236}">
                <a16:creationId xmlns:a16="http://schemas.microsoft.com/office/drawing/2014/main" id="{4B783E03-388E-4671-90E7-0E3D4F3B4A9F}"/>
              </a:ext>
            </a:extLst>
          </p:cNvPr>
          <p:cNvSpPr/>
          <p:nvPr/>
        </p:nvSpPr>
        <p:spPr>
          <a:xfrm>
            <a:off x="75945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3" name="Google Shape;162;p16">
            <a:extLst>
              <a:ext uri="{FF2B5EF4-FFF2-40B4-BE49-F238E27FC236}">
                <a16:creationId xmlns:a16="http://schemas.microsoft.com/office/drawing/2014/main" id="{98DC2309-75A1-4527-9E9F-3860FCFEB7B1}"/>
              </a:ext>
            </a:extLst>
          </p:cNvPr>
          <p:cNvSpPr/>
          <p:nvPr/>
        </p:nvSpPr>
        <p:spPr>
          <a:xfrm>
            <a:off x="81363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00417EC-D591-410F-B94D-75F2E7DB6959}"/>
              </a:ext>
            </a:extLst>
          </p:cNvPr>
          <p:cNvCxnSpPr/>
          <p:nvPr/>
        </p:nvCxnSpPr>
        <p:spPr>
          <a:xfrm flipV="1">
            <a:off x="6856769" y="3180991"/>
            <a:ext cx="0" cy="1614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13C81EC-D785-417A-B06F-3F5DA8E460BA}"/>
              </a:ext>
            </a:extLst>
          </p:cNvPr>
          <p:cNvCxnSpPr>
            <a:cxnSpLocks/>
          </p:cNvCxnSpPr>
          <p:nvPr/>
        </p:nvCxnSpPr>
        <p:spPr>
          <a:xfrm>
            <a:off x="6856769" y="4795979"/>
            <a:ext cx="16326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86B75301-9972-42E5-A1F0-20DC0FDC5869}"/>
              </a:ext>
            </a:extLst>
          </p:cNvPr>
          <p:cNvSpPr/>
          <p:nvPr/>
        </p:nvSpPr>
        <p:spPr>
          <a:xfrm>
            <a:off x="7160961" y="4378703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D7A4BE73-454D-4B4F-8466-CE3FEDA75DCE}"/>
              </a:ext>
            </a:extLst>
          </p:cNvPr>
          <p:cNvSpPr/>
          <p:nvPr/>
        </p:nvSpPr>
        <p:spPr>
          <a:xfrm>
            <a:off x="7814480" y="3544165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BF6E3D5-BEA1-4EB1-8ED4-94FBF881C70D}"/>
              </a:ext>
            </a:extLst>
          </p:cNvPr>
          <p:cNvSpPr/>
          <p:nvPr/>
        </p:nvSpPr>
        <p:spPr>
          <a:xfrm>
            <a:off x="8471590" y="3158131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D8D679-61AE-4EE2-9163-FFF20B8493AC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F85C14F-323B-4BCE-8232-056BA9C37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08" name="Google Shape;185;p16">
            <a:extLst>
              <a:ext uri="{FF2B5EF4-FFF2-40B4-BE49-F238E27FC236}">
                <a16:creationId xmlns:a16="http://schemas.microsoft.com/office/drawing/2014/main" id="{261547C7-66DE-4823-8A61-7C235DB82B99}"/>
              </a:ext>
            </a:extLst>
          </p:cNvPr>
          <p:cNvSpPr txBox="1"/>
          <p:nvPr/>
        </p:nvSpPr>
        <p:spPr>
          <a:xfrm>
            <a:off x="-92070" y="2521951"/>
            <a:ext cx="128091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latin typeface="Proxima Nova"/>
                <a:ea typeface="Proxima Nova"/>
                <a:cs typeface="Proxima Nova"/>
                <a:sym typeface="Proxima Nova"/>
              </a:rPr>
              <a:t>Reference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DD70404-BBD2-4721-8F42-5888DF5414E6}"/>
              </a:ext>
            </a:extLst>
          </p:cNvPr>
          <p:cNvCxnSpPr>
            <a:cxnSpLocks/>
          </p:cNvCxnSpPr>
          <p:nvPr/>
        </p:nvCxnSpPr>
        <p:spPr>
          <a:xfrm flipV="1">
            <a:off x="6864540" y="3187335"/>
            <a:ext cx="663906" cy="159547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B16DDC1-91AA-429D-977F-1D6B0E362F73}"/>
              </a:ext>
            </a:extLst>
          </p:cNvPr>
          <p:cNvCxnSpPr>
            <a:cxnSpLocks/>
          </p:cNvCxnSpPr>
          <p:nvPr/>
        </p:nvCxnSpPr>
        <p:spPr>
          <a:xfrm>
            <a:off x="6847326" y="4802323"/>
            <a:ext cx="163261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54EE7F3-2C21-4421-AE6A-560FA6EF7B66}"/>
              </a:ext>
            </a:extLst>
          </p:cNvPr>
          <p:cNvCxnSpPr>
            <a:cxnSpLocks/>
          </p:cNvCxnSpPr>
          <p:nvPr/>
        </p:nvCxnSpPr>
        <p:spPr>
          <a:xfrm flipH="1">
            <a:off x="7789477" y="3223774"/>
            <a:ext cx="690466" cy="16014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0A332B9F-8D66-42E4-91F8-52BC2254034F}"/>
              </a:ext>
            </a:extLst>
          </p:cNvPr>
          <p:cNvCxnSpPr>
            <a:cxnSpLocks/>
          </p:cNvCxnSpPr>
          <p:nvPr/>
        </p:nvCxnSpPr>
        <p:spPr>
          <a:xfrm flipH="1">
            <a:off x="6830114" y="3187335"/>
            <a:ext cx="1649829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AB3BD69D-FDB1-48E9-AFC7-F9689C7AFD5A}"/>
              </a:ext>
            </a:extLst>
          </p:cNvPr>
          <p:cNvSpPr/>
          <p:nvPr/>
        </p:nvSpPr>
        <p:spPr>
          <a:xfrm>
            <a:off x="7079724" y="4782807"/>
            <a:ext cx="12522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Hits + False Alarms</a:t>
            </a:r>
            <a:endParaRPr lang="en-US" sz="1000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160CC94-FAD9-4D10-BD1E-F1A310330B75}"/>
              </a:ext>
            </a:extLst>
          </p:cNvPr>
          <p:cNvSpPr/>
          <p:nvPr/>
        </p:nvSpPr>
        <p:spPr>
          <a:xfrm>
            <a:off x="6525986" y="3863117"/>
            <a:ext cx="338554" cy="31034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altLang="zh-CN" sz="10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Hits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8CED6BD-D98C-4BDF-A354-32B4C879885A}"/>
                  </a:ext>
                </a:extLst>
              </p:cNvPr>
              <p:cNvSpPr/>
              <p:nvPr/>
            </p:nvSpPr>
            <p:spPr>
              <a:xfrm>
                <a:off x="2903026" y="3509795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2∗10+0∗5+0∗10=20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8CED6BD-D98C-4BDF-A354-32B4C87988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026" y="3509795"/>
                <a:ext cx="35678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0E7851D-2799-46D9-A5FC-20BB5F5497D1}"/>
                  </a:ext>
                </a:extLst>
              </p:cNvPr>
              <p:cNvSpPr/>
              <p:nvPr/>
            </p:nvSpPr>
            <p:spPr>
              <a:xfrm>
                <a:off x="2895962" y="3917980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1∗10+0∗5+0∗10=10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A0E7851D-2799-46D9-A5FC-20BB5F549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962" y="3917980"/>
                <a:ext cx="357585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7DBCCE11-FE85-4A2D-A20F-4FBF28919927}"/>
                  </a:ext>
                </a:extLst>
              </p:cNvPr>
              <p:cNvSpPr/>
              <p:nvPr/>
            </p:nvSpPr>
            <p:spPr>
              <a:xfrm>
                <a:off x="2898993" y="3519562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2∗10+8∗5+0∗10=60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7DBCCE11-FE85-4A2D-A20F-4FBF289199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993" y="3519562"/>
                <a:ext cx="35678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9066BAA-EA3C-4932-A1B1-F4241A41D32F}"/>
                  </a:ext>
                </a:extLst>
              </p:cNvPr>
              <p:cNvSpPr/>
              <p:nvPr/>
            </p:nvSpPr>
            <p:spPr>
              <a:xfrm>
                <a:off x="2891929" y="3927747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1∗10+4∗5+0∗10=30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9066BAA-EA3C-4932-A1B1-F4241A41D3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929" y="3927747"/>
                <a:ext cx="357585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7143B1E-2199-44A8-98DD-00492B3968EB}"/>
                  </a:ext>
                </a:extLst>
              </p:cNvPr>
              <p:cNvSpPr/>
              <p:nvPr/>
            </p:nvSpPr>
            <p:spPr>
              <a:xfrm>
                <a:off x="2895599" y="3519562"/>
                <a:ext cx="36960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2∗10+8∗5+4∗10=100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47143B1E-2199-44A8-98DD-00492B3968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599" y="3519562"/>
                <a:ext cx="369607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D342934-09C8-4B96-8854-875CC05DAD6D}"/>
                  </a:ext>
                </a:extLst>
              </p:cNvPr>
              <p:cNvSpPr/>
              <p:nvPr/>
            </p:nvSpPr>
            <p:spPr>
              <a:xfrm>
                <a:off x="2888535" y="3927747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1∗10+4∗5+1∗10=40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D342934-09C8-4B96-8854-875CC05DAD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535" y="3927747"/>
                <a:ext cx="357585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52B29842-BE00-4C42-95A8-58A9B2792BAC}"/>
                  </a:ext>
                </a:extLst>
              </p:cNvPr>
              <p:cNvSpPr/>
              <p:nvPr/>
            </p:nvSpPr>
            <p:spPr>
              <a:xfrm>
                <a:off x="3495035" y="4274232"/>
                <a:ext cx="2255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ize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Extent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52B29842-BE00-4C42-95A8-58A9B2792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035" y="4274232"/>
                <a:ext cx="225574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BE9AF1E-0DC3-4AAA-BD94-461163DD1BF1}"/>
                  </a:ext>
                </a:extLst>
              </p:cNvPr>
              <p:cNvSpPr/>
              <p:nvPr/>
            </p:nvSpPr>
            <p:spPr>
              <a:xfrm>
                <a:off x="2899843" y="4544586"/>
                <a:ext cx="3643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ize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Estimated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Abundance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BE9AF1E-0DC3-4AAA-BD94-461163DD1B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843" y="4544586"/>
                <a:ext cx="364394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8996D8-6FD6-42F1-897E-18DEBC9FCA58}"/>
              </a:ext>
            </a:extLst>
          </p:cNvPr>
          <p:cNvCxnSpPr>
            <a:endCxn id="91" idx="4"/>
          </p:cNvCxnSpPr>
          <p:nvPr/>
        </p:nvCxnSpPr>
        <p:spPr>
          <a:xfrm flipV="1">
            <a:off x="6864540" y="3203851"/>
            <a:ext cx="1629910" cy="1592128"/>
          </a:xfrm>
          <a:prstGeom prst="line">
            <a:avLst/>
          </a:prstGeom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7" name="Google Shape;65;p14">
            <a:extLst>
              <a:ext uri="{FF2B5EF4-FFF2-40B4-BE49-F238E27FC236}">
                <a16:creationId xmlns:a16="http://schemas.microsoft.com/office/drawing/2014/main" id="{5FC504A5-345C-41E8-AFEC-0942BAC595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n-lt"/>
                <a:cs typeface="Times New Roman" panose="02020603050405020304" pitchFamily="18" charset="0"/>
              </a:rPr>
              <a:t>TOC curve for strata shows more information than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Uniform.</a:t>
            </a:r>
            <a:endParaRPr sz="22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225331C-30A5-4308-9678-B8D88CF60C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492" y="3520836"/>
            <a:ext cx="2828596" cy="1412314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E9C90E99-8398-4468-A579-43FC290431A2}"/>
              </a:ext>
            </a:extLst>
          </p:cNvPr>
          <p:cNvSpPr/>
          <p:nvPr/>
        </p:nvSpPr>
        <p:spPr>
          <a:xfrm>
            <a:off x="-71444" y="4643564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5</a:t>
            </a:r>
            <a:endParaRPr lang="en-US" sz="12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3F82B53-6265-4F20-BBF4-2D3C3DE47E8E}"/>
              </a:ext>
            </a:extLst>
          </p:cNvPr>
          <p:cNvSpPr/>
          <p:nvPr/>
        </p:nvSpPr>
        <p:spPr>
          <a:xfrm>
            <a:off x="-71444" y="4276853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4</a:t>
            </a:r>
            <a:endParaRPr lang="en-US" sz="1200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D02BF18-2958-436F-A380-DB445EDFA56F}"/>
              </a:ext>
            </a:extLst>
          </p:cNvPr>
          <p:cNvSpPr/>
          <p:nvPr/>
        </p:nvSpPr>
        <p:spPr>
          <a:xfrm>
            <a:off x="-79595" y="3875018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3</a:t>
            </a:r>
            <a:endParaRPr lang="en-US" sz="12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6B3B1E8-DE09-4D9C-9A87-61A9C69FE513}"/>
              </a:ext>
            </a:extLst>
          </p:cNvPr>
          <p:cNvSpPr/>
          <p:nvPr/>
        </p:nvSpPr>
        <p:spPr>
          <a:xfrm>
            <a:off x="-71444" y="3473183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007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9" grpId="0" animBg="1"/>
      <p:bldP spid="90" grpId="0" animBg="1"/>
      <p:bldP spid="91" grpId="0" animBg="1"/>
      <p:bldP spid="124" grpId="0"/>
      <p:bldP spid="124" grpId="1"/>
      <p:bldP spid="125" grpId="0"/>
      <p:bldP spid="125" grpId="1"/>
      <p:bldP spid="126" grpId="0"/>
      <p:bldP spid="126" grpId="1"/>
      <p:bldP spid="127" grpId="0"/>
      <p:bldP spid="127" grpId="1"/>
      <p:bldP spid="128" grpId="0"/>
      <p:bldP spid="1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DE160BB0-B405-4081-9366-0E5A38280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/>
          <a:stretch/>
        </p:blipFill>
        <p:spPr>
          <a:xfrm>
            <a:off x="6587421" y="2949155"/>
            <a:ext cx="2433738" cy="207987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EBEF2-38B6-47E6-B94B-201AD7EFD1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19</a:t>
            </a:fld>
            <a:endParaRPr lang="zh-CN" altLang="en-US"/>
          </a:p>
        </p:txBody>
      </p:sp>
      <p:sp>
        <p:nvSpPr>
          <p:cNvPr id="135" name="Google Shape;135;p16"/>
          <p:cNvSpPr/>
          <p:nvPr/>
        </p:nvSpPr>
        <p:spPr>
          <a:xfrm>
            <a:off x="1143300" y="1402775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11</a:t>
            </a:r>
            <a:endParaRPr dirty="0"/>
          </a:p>
        </p:txBody>
      </p:sp>
      <p:sp>
        <p:nvSpPr>
          <p:cNvPr id="136" name="Google Shape;136;p16"/>
          <p:cNvSpPr/>
          <p:nvPr/>
        </p:nvSpPr>
        <p:spPr>
          <a:xfrm>
            <a:off x="1685100" y="1402763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22</a:t>
            </a:r>
            <a:endParaRPr/>
          </a:p>
        </p:txBody>
      </p:sp>
      <p:sp>
        <p:nvSpPr>
          <p:cNvPr id="137" name="Google Shape;137;p16"/>
          <p:cNvSpPr/>
          <p:nvPr/>
        </p:nvSpPr>
        <p:spPr>
          <a:xfrm>
            <a:off x="2210100" y="1402763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31</a:t>
            </a:r>
            <a:endParaRPr dirty="0"/>
          </a:p>
        </p:txBody>
      </p:sp>
      <p:sp>
        <p:nvSpPr>
          <p:cNvPr id="138" name="Google Shape;138;p16"/>
          <p:cNvSpPr/>
          <p:nvPr/>
        </p:nvSpPr>
        <p:spPr>
          <a:xfrm>
            <a:off x="2751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42</a:t>
            </a:r>
            <a:endParaRPr/>
          </a:p>
        </p:txBody>
      </p:sp>
      <p:sp>
        <p:nvSpPr>
          <p:cNvPr id="139" name="Google Shape;139;p16"/>
          <p:cNvSpPr/>
          <p:nvPr/>
        </p:nvSpPr>
        <p:spPr>
          <a:xfrm>
            <a:off x="3276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0" name="Google Shape;140;p16"/>
          <p:cNvSpPr/>
          <p:nvPr/>
        </p:nvSpPr>
        <p:spPr>
          <a:xfrm>
            <a:off x="3818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1" name="Google Shape;141;p16"/>
          <p:cNvSpPr/>
          <p:nvPr/>
        </p:nvSpPr>
        <p:spPr>
          <a:xfrm>
            <a:off x="4343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2" name="Google Shape;142;p16"/>
          <p:cNvSpPr/>
          <p:nvPr/>
        </p:nvSpPr>
        <p:spPr>
          <a:xfrm>
            <a:off x="4885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63</a:t>
            </a:r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59691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54273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6510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70527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83</a:t>
            </a:r>
            <a:endParaRPr/>
          </a:p>
        </p:txBody>
      </p:sp>
      <p:sp>
        <p:nvSpPr>
          <p:cNvPr id="147" name="Google Shape;147;p16"/>
          <p:cNvSpPr/>
          <p:nvPr/>
        </p:nvSpPr>
        <p:spPr>
          <a:xfrm>
            <a:off x="7594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148" name="Google Shape;148;p16"/>
          <p:cNvSpPr/>
          <p:nvPr/>
        </p:nvSpPr>
        <p:spPr>
          <a:xfrm>
            <a:off x="81363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>
            <a:off x="1143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0" name="Google Shape;150;p16"/>
          <p:cNvSpPr/>
          <p:nvPr/>
        </p:nvSpPr>
        <p:spPr>
          <a:xfrm>
            <a:off x="1685100" y="1942775"/>
            <a:ext cx="5250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1" name="Google Shape;151;p16"/>
          <p:cNvSpPr/>
          <p:nvPr/>
        </p:nvSpPr>
        <p:spPr>
          <a:xfrm>
            <a:off x="2210100" y="194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2" name="Google Shape;152;p16"/>
          <p:cNvSpPr/>
          <p:nvPr/>
        </p:nvSpPr>
        <p:spPr>
          <a:xfrm>
            <a:off x="2751900" y="1942775"/>
            <a:ext cx="5250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3" name="Google Shape;153;p16"/>
          <p:cNvSpPr/>
          <p:nvPr/>
        </p:nvSpPr>
        <p:spPr>
          <a:xfrm>
            <a:off x="32769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4" name="Google Shape;154;p16"/>
          <p:cNvSpPr/>
          <p:nvPr/>
        </p:nvSpPr>
        <p:spPr>
          <a:xfrm>
            <a:off x="3818700" y="1942775"/>
            <a:ext cx="5250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43437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48855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7" name="Google Shape;157;p16"/>
          <p:cNvSpPr/>
          <p:nvPr/>
        </p:nvSpPr>
        <p:spPr>
          <a:xfrm>
            <a:off x="59691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8" name="Google Shape;158;p16"/>
          <p:cNvSpPr/>
          <p:nvPr/>
        </p:nvSpPr>
        <p:spPr>
          <a:xfrm>
            <a:off x="5427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65109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0" name="Google Shape;160;p16"/>
          <p:cNvSpPr/>
          <p:nvPr/>
        </p:nvSpPr>
        <p:spPr>
          <a:xfrm>
            <a:off x="70527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1" name="Google Shape;161;p16"/>
          <p:cNvSpPr/>
          <p:nvPr/>
        </p:nvSpPr>
        <p:spPr>
          <a:xfrm>
            <a:off x="75945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2" name="Google Shape;162;p16"/>
          <p:cNvSpPr/>
          <p:nvPr/>
        </p:nvSpPr>
        <p:spPr>
          <a:xfrm>
            <a:off x="8136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63" name="Google Shape;163;p16"/>
          <p:cNvSpPr txBox="1"/>
          <p:nvPr/>
        </p:nvSpPr>
        <p:spPr>
          <a:xfrm>
            <a:off x="175025" y="1472675"/>
            <a:ext cx="7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Proxima Nova"/>
                <a:ea typeface="Proxima Nova"/>
                <a:cs typeface="Proxima Nova"/>
                <a:sym typeface="Proxima Nova"/>
              </a:rPr>
              <a:t>Index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4" name="Google Shape;164;p16"/>
          <p:cNvSpPr txBox="1"/>
          <p:nvPr/>
        </p:nvSpPr>
        <p:spPr>
          <a:xfrm>
            <a:off x="45875" y="2012675"/>
            <a:ext cx="99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Proxima Nova"/>
                <a:ea typeface="Proxima Nova"/>
                <a:cs typeface="Proxima Nova"/>
                <a:sym typeface="Proxima Nova"/>
              </a:rPr>
              <a:t>Rank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16"/>
          <p:cNvSpPr/>
          <p:nvPr/>
        </p:nvSpPr>
        <p:spPr>
          <a:xfrm>
            <a:off x="11433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Google Shape;172;p16"/>
          <p:cNvSpPr/>
          <p:nvPr/>
        </p:nvSpPr>
        <p:spPr>
          <a:xfrm>
            <a:off x="1685100" y="248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3" name="Google Shape;173;p16"/>
          <p:cNvSpPr/>
          <p:nvPr/>
        </p:nvSpPr>
        <p:spPr>
          <a:xfrm>
            <a:off x="2210100" y="248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16"/>
          <p:cNvSpPr/>
          <p:nvPr/>
        </p:nvSpPr>
        <p:spPr>
          <a:xfrm>
            <a:off x="2751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5" name="Google Shape;175;p16"/>
          <p:cNvSpPr/>
          <p:nvPr/>
        </p:nvSpPr>
        <p:spPr>
          <a:xfrm>
            <a:off x="3276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6" name="Google Shape;176;p16"/>
          <p:cNvSpPr/>
          <p:nvPr/>
        </p:nvSpPr>
        <p:spPr>
          <a:xfrm>
            <a:off x="38187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7" name="Google Shape;177;p16"/>
          <p:cNvSpPr/>
          <p:nvPr/>
        </p:nvSpPr>
        <p:spPr>
          <a:xfrm>
            <a:off x="4343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16"/>
          <p:cNvSpPr/>
          <p:nvPr/>
        </p:nvSpPr>
        <p:spPr>
          <a:xfrm>
            <a:off x="48855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9" name="Google Shape;179;p16"/>
          <p:cNvSpPr/>
          <p:nvPr/>
        </p:nvSpPr>
        <p:spPr>
          <a:xfrm>
            <a:off x="59691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0" name="Google Shape;180;p16"/>
          <p:cNvSpPr/>
          <p:nvPr/>
        </p:nvSpPr>
        <p:spPr>
          <a:xfrm>
            <a:off x="5427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16"/>
          <p:cNvSpPr/>
          <p:nvPr/>
        </p:nvSpPr>
        <p:spPr>
          <a:xfrm>
            <a:off x="65109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2" name="Google Shape;182;p16"/>
          <p:cNvSpPr/>
          <p:nvPr/>
        </p:nvSpPr>
        <p:spPr>
          <a:xfrm>
            <a:off x="7052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3" name="Google Shape;183;p16"/>
          <p:cNvSpPr/>
          <p:nvPr/>
        </p:nvSpPr>
        <p:spPr>
          <a:xfrm>
            <a:off x="75945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16"/>
          <p:cNvSpPr/>
          <p:nvPr/>
        </p:nvSpPr>
        <p:spPr>
          <a:xfrm>
            <a:off x="8136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" name="Google Shape;149;p16">
            <a:extLst>
              <a:ext uri="{FF2B5EF4-FFF2-40B4-BE49-F238E27FC236}">
                <a16:creationId xmlns:a16="http://schemas.microsoft.com/office/drawing/2014/main" id="{F0000B86-EAF7-49DD-AD80-7CC9883524E3}"/>
              </a:ext>
            </a:extLst>
          </p:cNvPr>
          <p:cNvSpPr/>
          <p:nvPr/>
        </p:nvSpPr>
        <p:spPr>
          <a:xfrm>
            <a:off x="11433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1" name="Google Shape;150;p16">
            <a:extLst>
              <a:ext uri="{FF2B5EF4-FFF2-40B4-BE49-F238E27FC236}">
                <a16:creationId xmlns:a16="http://schemas.microsoft.com/office/drawing/2014/main" id="{8EEB9E2E-5B85-44BB-B8AC-1CEC2966640B}"/>
              </a:ext>
            </a:extLst>
          </p:cNvPr>
          <p:cNvSpPr/>
          <p:nvPr/>
        </p:nvSpPr>
        <p:spPr>
          <a:xfrm>
            <a:off x="1685100" y="1944064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2" name="Google Shape;151;p16">
            <a:extLst>
              <a:ext uri="{FF2B5EF4-FFF2-40B4-BE49-F238E27FC236}">
                <a16:creationId xmlns:a16="http://schemas.microsoft.com/office/drawing/2014/main" id="{4135A52F-0D3F-4D37-B341-B6D5CEFF04CC}"/>
              </a:ext>
            </a:extLst>
          </p:cNvPr>
          <p:cNvSpPr/>
          <p:nvPr/>
        </p:nvSpPr>
        <p:spPr>
          <a:xfrm>
            <a:off x="2210100" y="1944052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3" name="Google Shape;152;p16">
            <a:extLst>
              <a:ext uri="{FF2B5EF4-FFF2-40B4-BE49-F238E27FC236}">
                <a16:creationId xmlns:a16="http://schemas.microsoft.com/office/drawing/2014/main" id="{FEE1DE14-525F-4EFA-89F5-D5541486D6D1}"/>
              </a:ext>
            </a:extLst>
          </p:cNvPr>
          <p:cNvSpPr/>
          <p:nvPr/>
        </p:nvSpPr>
        <p:spPr>
          <a:xfrm>
            <a:off x="2751900" y="1944064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4" name="Google Shape;153;p16">
            <a:extLst>
              <a:ext uri="{FF2B5EF4-FFF2-40B4-BE49-F238E27FC236}">
                <a16:creationId xmlns:a16="http://schemas.microsoft.com/office/drawing/2014/main" id="{36568E78-AB7E-408C-8ABC-713094FDB436}"/>
              </a:ext>
            </a:extLst>
          </p:cNvPr>
          <p:cNvSpPr/>
          <p:nvPr/>
        </p:nvSpPr>
        <p:spPr>
          <a:xfrm>
            <a:off x="32769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5" name="Google Shape;154;p16">
            <a:extLst>
              <a:ext uri="{FF2B5EF4-FFF2-40B4-BE49-F238E27FC236}">
                <a16:creationId xmlns:a16="http://schemas.microsoft.com/office/drawing/2014/main" id="{8525408F-014A-454A-9714-595FF6B74B99}"/>
              </a:ext>
            </a:extLst>
          </p:cNvPr>
          <p:cNvSpPr/>
          <p:nvPr/>
        </p:nvSpPr>
        <p:spPr>
          <a:xfrm>
            <a:off x="3818700" y="1944064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6" name="Google Shape;155;p16">
            <a:extLst>
              <a:ext uri="{FF2B5EF4-FFF2-40B4-BE49-F238E27FC236}">
                <a16:creationId xmlns:a16="http://schemas.microsoft.com/office/drawing/2014/main" id="{6675D4E2-4C65-468B-9827-9E48E9DC1410}"/>
              </a:ext>
            </a:extLst>
          </p:cNvPr>
          <p:cNvSpPr/>
          <p:nvPr/>
        </p:nvSpPr>
        <p:spPr>
          <a:xfrm>
            <a:off x="43437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7" name="Google Shape;156;p16">
            <a:extLst>
              <a:ext uri="{FF2B5EF4-FFF2-40B4-BE49-F238E27FC236}">
                <a16:creationId xmlns:a16="http://schemas.microsoft.com/office/drawing/2014/main" id="{180AD335-64F1-4FE4-A6B9-BE6D6144A4BE}"/>
              </a:ext>
            </a:extLst>
          </p:cNvPr>
          <p:cNvSpPr/>
          <p:nvPr/>
        </p:nvSpPr>
        <p:spPr>
          <a:xfrm>
            <a:off x="48855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8" name="Google Shape;157;p16">
            <a:extLst>
              <a:ext uri="{FF2B5EF4-FFF2-40B4-BE49-F238E27FC236}">
                <a16:creationId xmlns:a16="http://schemas.microsoft.com/office/drawing/2014/main" id="{0F4C3E08-18BE-4036-9E8F-83A73B3D454A}"/>
              </a:ext>
            </a:extLst>
          </p:cNvPr>
          <p:cNvSpPr/>
          <p:nvPr/>
        </p:nvSpPr>
        <p:spPr>
          <a:xfrm>
            <a:off x="59691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79" name="Google Shape;158;p16">
            <a:extLst>
              <a:ext uri="{FF2B5EF4-FFF2-40B4-BE49-F238E27FC236}">
                <a16:creationId xmlns:a16="http://schemas.microsoft.com/office/drawing/2014/main" id="{31AB56F1-CF40-491B-BEBA-8B58D1CA548F}"/>
              </a:ext>
            </a:extLst>
          </p:cNvPr>
          <p:cNvSpPr/>
          <p:nvPr/>
        </p:nvSpPr>
        <p:spPr>
          <a:xfrm>
            <a:off x="54273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0" name="Google Shape;159;p16">
            <a:extLst>
              <a:ext uri="{FF2B5EF4-FFF2-40B4-BE49-F238E27FC236}">
                <a16:creationId xmlns:a16="http://schemas.microsoft.com/office/drawing/2014/main" id="{DE86B790-13D5-4846-830F-77B25BA8651C}"/>
              </a:ext>
            </a:extLst>
          </p:cNvPr>
          <p:cNvSpPr/>
          <p:nvPr/>
        </p:nvSpPr>
        <p:spPr>
          <a:xfrm>
            <a:off x="65109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1" name="Google Shape;160;p16">
            <a:extLst>
              <a:ext uri="{FF2B5EF4-FFF2-40B4-BE49-F238E27FC236}">
                <a16:creationId xmlns:a16="http://schemas.microsoft.com/office/drawing/2014/main" id="{51658181-2BDD-4045-B9C8-DECAFD8CECC2}"/>
              </a:ext>
            </a:extLst>
          </p:cNvPr>
          <p:cNvSpPr/>
          <p:nvPr/>
        </p:nvSpPr>
        <p:spPr>
          <a:xfrm>
            <a:off x="70527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2" name="Google Shape;161;p16">
            <a:extLst>
              <a:ext uri="{FF2B5EF4-FFF2-40B4-BE49-F238E27FC236}">
                <a16:creationId xmlns:a16="http://schemas.microsoft.com/office/drawing/2014/main" id="{4B783E03-388E-4671-90E7-0E3D4F3B4A9F}"/>
              </a:ext>
            </a:extLst>
          </p:cNvPr>
          <p:cNvSpPr/>
          <p:nvPr/>
        </p:nvSpPr>
        <p:spPr>
          <a:xfrm>
            <a:off x="75945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83" name="Google Shape;162;p16">
            <a:extLst>
              <a:ext uri="{FF2B5EF4-FFF2-40B4-BE49-F238E27FC236}">
                <a16:creationId xmlns:a16="http://schemas.microsoft.com/office/drawing/2014/main" id="{98DC2309-75A1-4527-9E9F-3860FCFEB7B1}"/>
              </a:ext>
            </a:extLst>
          </p:cNvPr>
          <p:cNvSpPr/>
          <p:nvPr/>
        </p:nvSpPr>
        <p:spPr>
          <a:xfrm>
            <a:off x="8136300" y="1944064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D8D679-61AE-4EE2-9163-FFF20B8493AC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DF85C14F-323B-4BCE-8232-056BA9C37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08" name="Google Shape;185;p16">
            <a:extLst>
              <a:ext uri="{FF2B5EF4-FFF2-40B4-BE49-F238E27FC236}">
                <a16:creationId xmlns:a16="http://schemas.microsoft.com/office/drawing/2014/main" id="{261547C7-66DE-4823-8A61-7C235DB82B99}"/>
              </a:ext>
            </a:extLst>
          </p:cNvPr>
          <p:cNvSpPr txBox="1"/>
          <p:nvPr/>
        </p:nvSpPr>
        <p:spPr>
          <a:xfrm>
            <a:off x="-92070" y="2521951"/>
            <a:ext cx="128091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latin typeface="Proxima Nova"/>
                <a:ea typeface="Proxima Nova"/>
                <a:cs typeface="Proxima Nova"/>
                <a:sym typeface="Proxima Nova"/>
              </a:rPr>
              <a:t>Reference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52B29842-BE00-4C42-95A8-58A9B2792BAC}"/>
                  </a:ext>
                </a:extLst>
              </p:cNvPr>
              <p:cNvSpPr/>
              <p:nvPr/>
            </p:nvSpPr>
            <p:spPr>
              <a:xfrm>
                <a:off x="3495035" y="4274232"/>
                <a:ext cx="2255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ize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Extent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52B29842-BE00-4C42-95A8-58A9B2792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035" y="4274232"/>
                <a:ext cx="225574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BE9AF1E-0DC3-4AAA-BD94-461163DD1BF1}"/>
                  </a:ext>
                </a:extLst>
              </p:cNvPr>
              <p:cNvSpPr/>
              <p:nvPr/>
            </p:nvSpPr>
            <p:spPr>
              <a:xfrm>
                <a:off x="2899843" y="4544586"/>
                <a:ext cx="3643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ize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Estimated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Abundance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BE9AF1E-0DC3-4AAA-BD94-461163DD1B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843" y="4544586"/>
                <a:ext cx="364394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2D3B3F5-E46D-473D-BA79-DE01FF0B21A8}"/>
                  </a:ext>
                </a:extLst>
              </p:cNvPr>
              <p:cNvSpPr/>
              <p:nvPr/>
            </p:nvSpPr>
            <p:spPr>
              <a:xfrm>
                <a:off x="2899511" y="3509795"/>
                <a:ext cx="36960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2∗10+8∗5+4∗10=100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2D3B3F5-E46D-473D-BA79-DE01FF0B2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511" y="3509795"/>
                <a:ext cx="369607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85670D1-EAA7-40FA-82AA-5C982319BFCF}"/>
                  </a:ext>
                </a:extLst>
              </p:cNvPr>
              <p:cNvSpPr/>
              <p:nvPr/>
            </p:nvSpPr>
            <p:spPr>
              <a:xfrm>
                <a:off x="2892447" y="3917980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1∗10+4∗5+1∗10=40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85670D1-EAA7-40FA-82AA-5C982319B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447" y="3917980"/>
                <a:ext cx="357585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Picture 84">
            <a:extLst>
              <a:ext uri="{FF2B5EF4-FFF2-40B4-BE49-F238E27FC236}">
                <a16:creationId xmlns:a16="http://schemas.microsoft.com/office/drawing/2014/main" id="{FE05A6A7-32EC-4244-87F7-2FA0725C27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492" y="3520836"/>
            <a:ext cx="2828596" cy="1412314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8C8AD144-67EF-4D7D-90C1-FAC89D156065}"/>
              </a:ext>
            </a:extLst>
          </p:cNvPr>
          <p:cNvSpPr/>
          <p:nvPr/>
        </p:nvSpPr>
        <p:spPr>
          <a:xfrm>
            <a:off x="-71444" y="4643564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5</a:t>
            </a:r>
            <a:endParaRPr lang="en-US" sz="1200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4656DA8-44D4-4362-BB89-D2DADB630821}"/>
              </a:ext>
            </a:extLst>
          </p:cNvPr>
          <p:cNvSpPr/>
          <p:nvPr/>
        </p:nvSpPr>
        <p:spPr>
          <a:xfrm>
            <a:off x="-71444" y="4276853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4</a:t>
            </a:r>
            <a:endParaRPr lang="en-US" sz="12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0A497EB-63C5-4B2E-BC79-73B3CC4578F2}"/>
              </a:ext>
            </a:extLst>
          </p:cNvPr>
          <p:cNvSpPr/>
          <p:nvPr/>
        </p:nvSpPr>
        <p:spPr>
          <a:xfrm>
            <a:off x="-79595" y="3875018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3</a:t>
            </a:r>
            <a:endParaRPr lang="en-US" sz="12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4DC562F-5197-44E3-AD72-CA3680B9519F}"/>
              </a:ext>
            </a:extLst>
          </p:cNvPr>
          <p:cNvSpPr/>
          <p:nvPr/>
        </p:nvSpPr>
        <p:spPr>
          <a:xfrm>
            <a:off x="-71444" y="3473183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2</a:t>
            </a:r>
            <a:endParaRPr lang="en-US" sz="1200" dirty="0"/>
          </a:p>
        </p:txBody>
      </p:sp>
      <p:sp>
        <p:nvSpPr>
          <p:cNvPr id="92" name="Google Shape;65;p14">
            <a:extLst>
              <a:ext uri="{FF2B5EF4-FFF2-40B4-BE49-F238E27FC236}">
                <a16:creationId xmlns:a16="http://schemas.microsoft.com/office/drawing/2014/main" id="{E08149E7-E153-4376-B05A-37B307AD08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n-lt"/>
                <a:cs typeface="Times New Roman" panose="02020603050405020304" pitchFamily="18" charset="0"/>
              </a:rPr>
              <a:t>TOC curve for strata shows more information than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Uniform.</a:t>
            </a:r>
            <a:endParaRPr sz="22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6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DDE78-1A86-4E1B-9246-1CA2CBBF6D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44693-7312-4C40-9AD6-A3427455DD6B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4F822-3558-4220-B9BA-D60CD91C8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4" name="Google Shape;65;p14">
            <a:extLst>
              <a:ext uri="{FF2B5EF4-FFF2-40B4-BE49-F238E27FC236}">
                <a16:creationId xmlns:a16="http://schemas.microsoft.com/office/drawing/2014/main" id="{41FABB4A-4954-40DF-89BE-4D381D9383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+mn-lt"/>
                <a:cs typeface="Times New Roman" panose="02020603050405020304" pitchFamily="18" charset="0"/>
              </a:rPr>
              <a:t>Please do these things.</a:t>
            </a:r>
            <a:endParaRPr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7CAAEE-DA60-4EA8-A8A0-80D7E9D8FD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95" r="44762" b="7555"/>
          <a:stretch/>
        </p:blipFill>
        <p:spPr>
          <a:xfrm>
            <a:off x="4551861" y="1102835"/>
            <a:ext cx="4592139" cy="38454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174AD2-447F-45A0-B122-9C49B473D19D}"/>
              </a:ext>
            </a:extLst>
          </p:cNvPr>
          <p:cNvSpPr/>
          <p:nvPr/>
        </p:nvSpPr>
        <p:spPr>
          <a:xfrm>
            <a:off x="34835" y="1360118"/>
            <a:ext cx="445878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Use the Total Operating Characteristic (TOC) to analyze the relationship between a binary variable and an rank variable.</a:t>
            </a:r>
          </a:p>
          <a:p>
            <a:endParaRPr lang="en-US" sz="1100" dirty="0"/>
          </a:p>
          <a:p>
            <a:r>
              <a:rPr lang="en-US" dirty="0" smtClean="0"/>
              <a:t>Read the </a:t>
            </a:r>
            <a:r>
              <a:rPr lang="en-US" dirty="0"/>
              <a:t>journal article at </a:t>
            </a:r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www.mdpi.com/2072-4292/13/19/3922</a:t>
            </a:r>
            <a:endParaRPr lang="en-US" sz="1600" dirty="0" smtClean="0"/>
          </a:p>
          <a:p>
            <a:endParaRPr lang="en-US" dirty="0" smtClean="0"/>
          </a:p>
          <a:p>
            <a:r>
              <a:rPr lang="en-US" dirty="0" smtClean="0"/>
              <a:t>Use free </a:t>
            </a:r>
            <a:r>
              <a:rPr lang="en-US" dirty="0"/>
              <a:t>software </a:t>
            </a:r>
            <a:r>
              <a:rPr lang="en-US" dirty="0" smtClean="0"/>
              <a:t>from </a:t>
            </a:r>
            <a:r>
              <a:rPr lang="en-US" altLang="zh-CN" sz="1400" dirty="0"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altLang="zh-CN" sz="1400" dirty="0" smtClean="0">
                <a:cs typeface="Times New Roman" panose="02020603050405020304" pitchFamily="18" charset="0"/>
                <a:hlinkClick r:id="rId6"/>
              </a:rPr>
              <a:t>lazygis.github.io/projects/TOCCurveGenerator</a:t>
            </a:r>
            <a:endParaRPr lang="en-US" altLang="zh-CN" sz="1400" dirty="0" smtClean="0">
              <a:cs typeface="Times New Roman" panose="02020603050405020304" pitchFamily="18" charset="0"/>
            </a:endParaRP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 smtClean="0"/>
              <a:t>Get the forthcoming book entitled</a:t>
            </a:r>
          </a:p>
          <a:p>
            <a:r>
              <a:rPr lang="en-US" i="1" dirty="0" smtClean="0"/>
              <a:t>Metrics That Make a Difference </a:t>
            </a:r>
            <a:r>
              <a:rPr lang="en-US" altLang="zh-CN" sz="1600" dirty="0"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altLang="zh-CN" sz="1600" dirty="0" smtClean="0">
                <a:cs typeface="Times New Roman" panose="02020603050405020304" pitchFamily="18" charset="0"/>
                <a:hlinkClick r:id="rId7"/>
              </a:rPr>
              <a:t>link.springer.com/book/9783030707644</a:t>
            </a:r>
            <a:endParaRPr lang="en-US" altLang="zh-CN" sz="1600" dirty="0" smtClean="0">
              <a:cs typeface="Times New Roman" panose="02020603050405020304" pitchFamily="18" charset="0"/>
            </a:endParaRP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307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D08BD5-1B15-4416-B68E-47EE61FDD7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20</a:t>
            </a:fld>
            <a:endParaRPr lang="zh-CN" altLang="en-US"/>
          </a:p>
        </p:txBody>
      </p:sp>
      <p:sp>
        <p:nvSpPr>
          <p:cNvPr id="110" name="Google Shape;110;p15"/>
          <p:cNvSpPr/>
          <p:nvPr/>
        </p:nvSpPr>
        <p:spPr>
          <a:xfrm>
            <a:off x="1114475" y="385777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1</a:t>
            </a:r>
            <a:endParaRPr dirty="0"/>
          </a:p>
        </p:txBody>
      </p:sp>
      <p:sp>
        <p:nvSpPr>
          <p:cNvPr id="111" name="Google Shape;111;p15"/>
          <p:cNvSpPr/>
          <p:nvPr/>
        </p:nvSpPr>
        <p:spPr>
          <a:xfrm>
            <a:off x="11144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dirty="0"/>
              <a:t>(-∞,11]</a:t>
            </a:r>
            <a:endParaRPr sz="1600" dirty="0"/>
          </a:p>
        </p:txBody>
      </p:sp>
      <p:sp>
        <p:nvSpPr>
          <p:cNvPr id="114" name="Google Shape;114;p15"/>
          <p:cNvSpPr/>
          <p:nvPr/>
        </p:nvSpPr>
        <p:spPr>
          <a:xfrm>
            <a:off x="2796275" y="385777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3</a:t>
            </a:r>
            <a:endParaRPr/>
          </a:p>
        </p:txBody>
      </p:sp>
      <p:sp>
        <p:nvSpPr>
          <p:cNvPr id="115" name="Google Shape;115;p15"/>
          <p:cNvSpPr/>
          <p:nvPr/>
        </p:nvSpPr>
        <p:spPr>
          <a:xfrm>
            <a:off x="3637175" y="385682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</a:t>
            </a:r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4478075" y="385682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117" name="Google Shape;117;p15"/>
          <p:cNvSpPr/>
          <p:nvPr/>
        </p:nvSpPr>
        <p:spPr>
          <a:xfrm>
            <a:off x="5318975" y="385777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</a:t>
            </a:r>
            <a:endParaRPr/>
          </a:p>
        </p:txBody>
      </p:sp>
      <p:sp>
        <p:nvSpPr>
          <p:cNvPr id="118" name="Google Shape;118;p15"/>
          <p:cNvSpPr/>
          <p:nvPr/>
        </p:nvSpPr>
        <p:spPr>
          <a:xfrm>
            <a:off x="1955375" y="385682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2</a:t>
            </a:r>
            <a:endParaRPr dirty="0"/>
          </a:p>
        </p:txBody>
      </p:sp>
      <p:sp>
        <p:nvSpPr>
          <p:cNvPr id="119" name="Google Shape;119;p15"/>
          <p:cNvSpPr/>
          <p:nvPr/>
        </p:nvSpPr>
        <p:spPr>
          <a:xfrm>
            <a:off x="6159875" y="385682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</a:t>
            </a:r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7000775" y="385777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</a:t>
            </a: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7841675" y="3857775"/>
            <a:ext cx="8409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</a:t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19553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dirty="0"/>
              <a:t>(11,22]</a:t>
            </a:r>
            <a:endParaRPr sz="1600" dirty="0"/>
          </a:p>
        </p:txBody>
      </p:sp>
      <p:sp>
        <p:nvSpPr>
          <p:cNvPr id="123" name="Google Shape;123;p15"/>
          <p:cNvSpPr/>
          <p:nvPr/>
        </p:nvSpPr>
        <p:spPr>
          <a:xfrm>
            <a:off x="27962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dirty="0"/>
              <a:t>(22,31]</a:t>
            </a:r>
            <a:endParaRPr sz="1600" dirty="0"/>
          </a:p>
        </p:txBody>
      </p:sp>
      <p:sp>
        <p:nvSpPr>
          <p:cNvPr id="124" name="Google Shape;124;p15"/>
          <p:cNvSpPr/>
          <p:nvPr/>
        </p:nvSpPr>
        <p:spPr>
          <a:xfrm>
            <a:off x="36371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(31,42]</a:t>
            </a:r>
            <a:endParaRPr sz="1600"/>
          </a:p>
        </p:txBody>
      </p:sp>
      <p:sp>
        <p:nvSpPr>
          <p:cNvPr id="125" name="Google Shape;125;p15"/>
          <p:cNvSpPr/>
          <p:nvPr/>
        </p:nvSpPr>
        <p:spPr>
          <a:xfrm>
            <a:off x="44780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(42,52]</a:t>
            </a:r>
            <a:endParaRPr sz="1600"/>
          </a:p>
        </p:txBody>
      </p:sp>
      <p:sp>
        <p:nvSpPr>
          <p:cNvPr id="126" name="Google Shape;126;p15"/>
          <p:cNvSpPr/>
          <p:nvPr/>
        </p:nvSpPr>
        <p:spPr>
          <a:xfrm>
            <a:off x="53189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(52,63]</a:t>
            </a:r>
            <a:endParaRPr sz="1600"/>
          </a:p>
        </p:txBody>
      </p:sp>
      <p:sp>
        <p:nvSpPr>
          <p:cNvPr id="127" name="Google Shape;127;p15"/>
          <p:cNvSpPr/>
          <p:nvPr/>
        </p:nvSpPr>
        <p:spPr>
          <a:xfrm>
            <a:off x="61598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 dirty="0"/>
              <a:t>(63,72]</a:t>
            </a:r>
            <a:endParaRPr sz="1600" dirty="0"/>
          </a:p>
        </p:txBody>
      </p:sp>
      <p:sp>
        <p:nvSpPr>
          <p:cNvPr id="128" name="Google Shape;128;p15"/>
          <p:cNvSpPr/>
          <p:nvPr/>
        </p:nvSpPr>
        <p:spPr>
          <a:xfrm>
            <a:off x="70007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(72,83]</a:t>
            </a:r>
            <a:endParaRPr sz="1600"/>
          </a:p>
        </p:txBody>
      </p:sp>
      <p:sp>
        <p:nvSpPr>
          <p:cNvPr id="129" name="Google Shape;129;p15"/>
          <p:cNvSpPr/>
          <p:nvPr/>
        </p:nvSpPr>
        <p:spPr>
          <a:xfrm>
            <a:off x="7841675" y="4397775"/>
            <a:ext cx="840900" cy="540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600"/>
              <a:t>(83,93]</a:t>
            </a:r>
            <a:endParaRPr sz="160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FC0122D-D77D-48B3-B9EE-5B5F91FA3808}"/>
              </a:ext>
            </a:extLst>
          </p:cNvPr>
          <p:cNvSpPr/>
          <p:nvPr/>
        </p:nvSpPr>
        <p:spPr>
          <a:xfrm>
            <a:off x="0" y="-22749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743B51BC-D76D-494E-9B53-F26A92DA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32" name="Google Shape;65;p14">
            <a:extLst>
              <a:ext uri="{FF2B5EF4-FFF2-40B4-BE49-F238E27FC236}">
                <a16:creationId xmlns:a16="http://schemas.microsoft.com/office/drawing/2014/main" id="{8A726B2D-464B-4C0F-B4DF-0270061377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n-lt"/>
                <a:cs typeface="Times New Roman" panose="02020603050405020304" pitchFamily="18" charset="0"/>
              </a:rPr>
              <a:t>We rank the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observations.</a:t>
            </a:r>
            <a:endParaRPr sz="2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3" name="Google Shape;72;p15">
            <a:extLst>
              <a:ext uri="{FF2B5EF4-FFF2-40B4-BE49-F238E27FC236}">
                <a16:creationId xmlns:a16="http://schemas.microsoft.com/office/drawing/2014/main" id="{415A967F-4DF2-4941-AD0E-FDA63081A32E}"/>
              </a:ext>
            </a:extLst>
          </p:cNvPr>
          <p:cNvSpPr/>
          <p:nvPr/>
        </p:nvSpPr>
        <p:spPr>
          <a:xfrm>
            <a:off x="1143300" y="1402775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11</a:t>
            </a:r>
            <a:endParaRPr/>
          </a:p>
        </p:txBody>
      </p:sp>
      <p:sp>
        <p:nvSpPr>
          <p:cNvPr id="134" name="Google Shape;73;p15">
            <a:extLst>
              <a:ext uri="{FF2B5EF4-FFF2-40B4-BE49-F238E27FC236}">
                <a16:creationId xmlns:a16="http://schemas.microsoft.com/office/drawing/2014/main" id="{E38C942F-61C5-4FDA-8378-8838ECD92C44}"/>
              </a:ext>
            </a:extLst>
          </p:cNvPr>
          <p:cNvSpPr/>
          <p:nvPr/>
        </p:nvSpPr>
        <p:spPr>
          <a:xfrm>
            <a:off x="1685100" y="1402763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22</a:t>
            </a:r>
            <a:endParaRPr dirty="0"/>
          </a:p>
        </p:txBody>
      </p:sp>
      <p:sp>
        <p:nvSpPr>
          <p:cNvPr id="135" name="Google Shape;74;p15">
            <a:extLst>
              <a:ext uri="{FF2B5EF4-FFF2-40B4-BE49-F238E27FC236}">
                <a16:creationId xmlns:a16="http://schemas.microsoft.com/office/drawing/2014/main" id="{0AD48DC2-342F-4770-A541-75F52AF87998}"/>
              </a:ext>
            </a:extLst>
          </p:cNvPr>
          <p:cNvSpPr/>
          <p:nvPr/>
        </p:nvSpPr>
        <p:spPr>
          <a:xfrm>
            <a:off x="2210100" y="1402763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31</a:t>
            </a:r>
            <a:endParaRPr/>
          </a:p>
        </p:txBody>
      </p:sp>
      <p:sp>
        <p:nvSpPr>
          <p:cNvPr id="136" name="Google Shape;75;p15">
            <a:extLst>
              <a:ext uri="{FF2B5EF4-FFF2-40B4-BE49-F238E27FC236}">
                <a16:creationId xmlns:a16="http://schemas.microsoft.com/office/drawing/2014/main" id="{CFF7EECA-F150-4BCD-BA46-9F92D818E0B6}"/>
              </a:ext>
            </a:extLst>
          </p:cNvPr>
          <p:cNvSpPr/>
          <p:nvPr/>
        </p:nvSpPr>
        <p:spPr>
          <a:xfrm>
            <a:off x="2751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42</a:t>
            </a:r>
            <a:endParaRPr/>
          </a:p>
        </p:txBody>
      </p:sp>
      <p:sp>
        <p:nvSpPr>
          <p:cNvPr id="137" name="Google Shape;76;p15">
            <a:extLst>
              <a:ext uri="{FF2B5EF4-FFF2-40B4-BE49-F238E27FC236}">
                <a16:creationId xmlns:a16="http://schemas.microsoft.com/office/drawing/2014/main" id="{3A4872AF-5452-4673-A08D-FAE44FC5C563}"/>
              </a:ext>
            </a:extLst>
          </p:cNvPr>
          <p:cNvSpPr/>
          <p:nvPr/>
        </p:nvSpPr>
        <p:spPr>
          <a:xfrm>
            <a:off x="3276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38" name="Google Shape;77;p15">
            <a:extLst>
              <a:ext uri="{FF2B5EF4-FFF2-40B4-BE49-F238E27FC236}">
                <a16:creationId xmlns:a16="http://schemas.microsoft.com/office/drawing/2014/main" id="{40D9CA97-5B19-4150-A1F8-49FD80796EE8}"/>
              </a:ext>
            </a:extLst>
          </p:cNvPr>
          <p:cNvSpPr/>
          <p:nvPr/>
        </p:nvSpPr>
        <p:spPr>
          <a:xfrm>
            <a:off x="3818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39" name="Google Shape;78;p15">
            <a:extLst>
              <a:ext uri="{FF2B5EF4-FFF2-40B4-BE49-F238E27FC236}">
                <a16:creationId xmlns:a16="http://schemas.microsoft.com/office/drawing/2014/main" id="{D6A1A82F-3AE0-4316-AF5C-65DE0D6368E0}"/>
              </a:ext>
            </a:extLst>
          </p:cNvPr>
          <p:cNvSpPr/>
          <p:nvPr/>
        </p:nvSpPr>
        <p:spPr>
          <a:xfrm>
            <a:off x="4343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0" name="Google Shape;79;p15">
            <a:extLst>
              <a:ext uri="{FF2B5EF4-FFF2-40B4-BE49-F238E27FC236}">
                <a16:creationId xmlns:a16="http://schemas.microsoft.com/office/drawing/2014/main" id="{B2FAC10C-D73E-4350-9E07-B59E87A71BCE}"/>
              </a:ext>
            </a:extLst>
          </p:cNvPr>
          <p:cNvSpPr/>
          <p:nvPr/>
        </p:nvSpPr>
        <p:spPr>
          <a:xfrm>
            <a:off x="4885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63</a:t>
            </a:r>
            <a:endParaRPr/>
          </a:p>
        </p:txBody>
      </p:sp>
      <p:sp>
        <p:nvSpPr>
          <p:cNvPr id="141" name="Google Shape;80;p15">
            <a:extLst>
              <a:ext uri="{FF2B5EF4-FFF2-40B4-BE49-F238E27FC236}">
                <a16:creationId xmlns:a16="http://schemas.microsoft.com/office/drawing/2014/main" id="{F36F8CB7-5248-4FBC-B36D-D9E12527027A}"/>
              </a:ext>
            </a:extLst>
          </p:cNvPr>
          <p:cNvSpPr/>
          <p:nvPr/>
        </p:nvSpPr>
        <p:spPr>
          <a:xfrm>
            <a:off x="59691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2" name="Google Shape;81;p15">
            <a:extLst>
              <a:ext uri="{FF2B5EF4-FFF2-40B4-BE49-F238E27FC236}">
                <a16:creationId xmlns:a16="http://schemas.microsoft.com/office/drawing/2014/main" id="{FDD4EF09-88B7-4EAA-B85D-021C28BE127F}"/>
              </a:ext>
            </a:extLst>
          </p:cNvPr>
          <p:cNvSpPr/>
          <p:nvPr/>
        </p:nvSpPr>
        <p:spPr>
          <a:xfrm>
            <a:off x="54273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3" name="Google Shape;82;p15">
            <a:extLst>
              <a:ext uri="{FF2B5EF4-FFF2-40B4-BE49-F238E27FC236}">
                <a16:creationId xmlns:a16="http://schemas.microsoft.com/office/drawing/2014/main" id="{A2F7DD23-2D6A-4A99-B0BF-E0477E5CD8C0}"/>
              </a:ext>
            </a:extLst>
          </p:cNvPr>
          <p:cNvSpPr/>
          <p:nvPr/>
        </p:nvSpPr>
        <p:spPr>
          <a:xfrm>
            <a:off x="6510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4" name="Google Shape;83;p15">
            <a:extLst>
              <a:ext uri="{FF2B5EF4-FFF2-40B4-BE49-F238E27FC236}">
                <a16:creationId xmlns:a16="http://schemas.microsoft.com/office/drawing/2014/main" id="{45A6C004-3C4B-4C6D-BA7B-B9B97CC7E7FD}"/>
              </a:ext>
            </a:extLst>
          </p:cNvPr>
          <p:cNvSpPr/>
          <p:nvPr/>
        </p:nvSpPr>
        <p:spPr>
          <a:xfrm>
            <a:off x="70527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83</a:t>
            </a:r>
            <a:endParaRPr/>
          </a:p>
        </p:txBody>
      </p:sp>
      <p:sp>
        <p:nvSpPr>
          <p:cNvPr id="145" name="Google Shape;84;p15">
            <a:extLst>
              <a:ext uri="{FF2B5EF4-FFF2-40B4-BE49-F238E27FC236}">
                <a16:creationId xmlns:a16="http://schemas.microsoft.com/office/drawing/2014/main" id="{FF4571CC-0F7A-422D-A136-4B74E3150D94}"/>
              </a:ext>
            </a:extLst>
          </p:cNvPr>
          <p:cNvSpPr/>
          <p:nvPr/>
        </p:nvSpPr>
        <p:spPr>
          <a:xfrm>
            <a:off x="7594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146" name="Google Shape;85;p15">
            <a:extLst>
              <a:ext uri="{FF2B5EF4-FFF2-40B4-BE49-F238E27FC236}">
                <a16:creationId xmlns:a16="http://schemas.microsoft.com/office/drawing/2014/main" id="{1B45C0E6-06E7-4524-A2E0-4A4CAC9B2857}"/>
              </a:ext>
            </a:extLst>
          </p:cNvPr>
          <p:cNvSpPr/>
          <p:nvPr/>
        </p:nvSpPr>
        <p:spPr>
          <a:xfrm>
            <a:off x="81363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147" name="Google Shape;86;p15">
            <a:extLst>
              <a:ext uri="{FF2B5EF4-FFF2-40B4-BE49-F238E27FC236}">
                <a16:creationId xmlns:a16="http://schemas.microsoft.com/office/drawing/2014/main" id="{BC65F3AB-AA1C-4C1D-AD5C-258C1CB7C14D}"/>
              </a:ext>
            </a:extLst>
          </p:cNvPr>
          <p:cNvSpPr/>
          <p:nvPr/>
        </p:nvSpPr>
        <p:spPr>
          <a:xfrm>
            <a:off x="11433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48" name="Google Shape;87;p15">
            <a:extLst>
              <a:ext uri="{FF2B5EF4-FFF2-40B4-BE49-F238E27FC236}">
                <a16:creationId xmlns:a16="http://schemas.microsoft.com/office/drawing/2014/main" id="{7DD66ACF-802D-4C7E-9F9E-CAA62AE90B35}"/>
              </a:ext>
            </a:extLst>
          </p:cNvPr>
          <p:cNvSpPr/>
          <p:nvPr/>
        </p:nvSpPr>
        <p:spPr>
          <a:xfrm>
            <a:off x="1685100" y="194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49" name="Google Shape;88;p15">
            <a:extLst>
              <a:ext uri="{FF2B5EF4-FFF2-40B4-BE49-F238E27FC236}">
                <a16:creationId xmlns:a16="http://schemas.microsoft.com/office/drawing/2014/main" id="{5AE696F1-B81A-4A62-B3C1-EE60E30838E3}"/>
              </a:ext>
            </a:extLst>
          </p:cNvPr>
          <p:cNvSpPr/>
          <p:nvPr/>
        </p:nvSpPr>
        <p:spPr>
          <a:xfrm>
            <a:off x="2210100" y="194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0" name="Google Shape;89;p15">
            <a:extLst>
              <a:ext uri="{FF2B5EF4-FFF2-40B4-BE49-F238E27FC236}">
                <a16:creationId xmlns:a16="http://schemas.microsoft.com/office/drawing/2014/main" id="{2FD42126-313F-4768-9FF1-0A9D779A0CD0}"/>
              </a:ext>
            </a:extLst>
          </p:cNvPr>
          <p:cNvSpPr/>
          <p:nvPr/>
        </p:nvSpPr>
        <p:spPr>
          <a:xfrm>
            <a:off x="27519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51" name="Google Shape;90;p15">
            <a:extLst>
              <a:ext uri="{FF2B5EF4-FFF2-40B4-BE49-F238E27FC236}">
                <a16:creationId xmlns:a16="http://schemas.microsoft.com/office/drawing/2014/main" id="{11E938C5-5C38-4633-BAF6-BED72335140B}"/>
              </a:ext>
            </a:extLst>
          </p:cNvPr>
          <p:cNvSpPr/>
          <p:nvPr/>
        </p:nvSpPr>
        <p:spPr>
          <a:xfrm>
            <a:off x="32769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52" name="Google Shape;91;p15">
            <a:extLst>
              <a:ext uri="{FF2B5EF4-FFF2-40B4-BE49-F238E27FC236}">
                <a16:creationId xmlns:a16="http://schemas.microsoft.com/office/drawing/2014/main" id="{6A0F1F4E-3C89-45CB-9940-42979B8029A4}"/>
              </a:ext>
            </a:extLst>
          </p:cNvPr>
          <p:cNvSpPr/>
          <p:nvPr/>
        </p:nvSpPr>
        <p:spPr>
          <a:xfrm>
            <a:off x="38187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53" name="Google Shape;92;p15">
            <a:extLst>
              <a:ext uri="{FF2B5EF4-FFF2-40B4-BE49-F238E27FC236}">
                <a16:creationId xmlns:a16="http://schemas.microsoft.com/office/drawing/2014/main" id="{8635DBDE-28D5-46AD-8CE0-4C18483E80D5}"/>
              </a:ext>
            </a:extLst>
          </p:cNvPr>
          <p:cNvSpPr/>
          <p:nvPr/>
        </p:nvSpPr>
        <p:spPr>
          <a:xfrm>
            <a:off x="43437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4" name="Google Shape;93;p15">
            <a:extLst>
              <a:ext uri="{FF2B5EF4-FFF2-40B4-BE49-F238E27FC236}">
                <a16:creationId xmlns:a16="http://schemas.microsoft.com/office/drawing/2014/main" id="{6A383050-BB08-4E3D-811A-DDFCBF247519}"/>
              </a:ext>
            </a:extLst>
          </p:cNvPr>
          <p:cNvSpPr/>
          <p:nvPr/>
        </p:nvSpPr>
        <p:spPr>
          <a:xfrm>
            <a:off x="48855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55" name="Google Shape;94;p15">
            <a:extLst>
              <a:ext uri="{FF2B5EF4-FFF2-40B4-BE49-F238E27FC236}">
                <a16:creationId xmlns:a16="http://schemas.microsoft.com/office/drawing/2014/main" id="{CDEC6D3A-A884-4CF9-AD79-43F0223C83D9}"/>
              </a:ext>
            </a:extLst>
          </p:cNvPr>
          <p:cNvSpPr/>
          <p:nvPr/>
        </p:nvSpPr>
        <p:spPr>
          <a:xfrm>
            <a:off x="59691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6" name="Google Shape;95;p15">
            <a:extLst>
              <a:ext uri="{FF2B5EF4-FFF2-40B4-BE49-F238E27FC236}">
                <a16:creationId xmlns:a16="http://schemas.microsoft.com/office/drawing/2014/main" id="{E3D8BBC2-5DEA-40AC-865C-076B7F36794A}"/>
              </a:ext>
            </a:extLst>
          </p:cNvPr>
          <p:cNvSpPr/>
          <p:nvPr/>
        </p:nvSpPr>
        <p:spPr>
          <a:xfrm>
            <a:off x="5427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7" name="Google Shape;96;p15">
            <a:extLst>
              <a:ext uri="{FF2B5EF4-FFF2-40B4-BE49-F238E27FC236}">
                <a16:creationId xmlns:a16="http://schemas.microsoft.com/office/drawing/2014/main" id="{2265CD4A-CD60-4AE5-83C7-842877091C8D}"/>
              </a:ext>
            </a:extLst>
          </p:cNvPr>
          <p:cNvSpPr/>
          <p:nvPr/>
        </p:nvSpPr>
        <p:spPr>
          <a:xfrm>
            <a:off x="65109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8" name="Google Shape;97;p15">
            <a:extLst>
              <a:ext uri="{FF2B5EF4-FFF2-40B4-BE49-F238E27FC236}">
                <a16:creationId xmlns:a16="http://schemas.microsoft.com/office/drawing/2014/main" id="{B66917B2-4AFE-4B06-9B12-8A76FE29E241}"/>
              </a:ext>
            </a:extLst>
          </p:cNvPr>
          <p:cNvSpPr/>
          <p:nvPr/>
        </p:nvSpPr>
        <p:spPr>
          <a:xfrm>
            <a:off x="70527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98;p15">
            <a:extLst>
              <a:ext uri="{FF2B5EF4-FFF2-40B4-BE49-F238E27FC236}">
                <a16:creationId xmlns:a16="http://schemas.microsoft.com/office/drawing/2014/main" id="{2023DF60-7FE8-486C-BE22-CA0CCF7ADFE8}"/>
              </a:ext>
            </a:extLst>
          </p:cNvPr>
          <p:cNvSpPr/>
          <p:nvPr/>
        </p:nvSpPr>
        <p:spPr>
          <a:xfrm>
            <a:off x="75945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0" name="Google Shape;99;p15">
            <a:extLst>
              <a:ext uri="{FF2B5EF4-FFF2-40B4-BE49-F238E27FC236}">
                <a16:creationId xmlns:a16="http://schemas.microsoft.com/office/drawing/2014/main" id="{979AB909-B680-42D8-8D0D-D2C646F08A46}"/>
              </a:ext>
            </a:extLst>
          </p:cNvPr>
          <p:cNvSpPr/>
          <p:nvPr/>
        </p:nvSpPr>
        <p:spPr>
          <a:xfrm>
            <a:off x="8136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62" name="Google Shape;109;p15">
            <a:extLst>
              <a:ext uri="{FF2B5EF4-FFF2-40B4-BE49-F238E27FC236}">
                <a16:creationId xmlns:a16="http://schemas.microsoft.com/office/drawing/2014/main" id="{E1DA910A-083B-4267-95F7-6E28FEAC3CDC}"/>
              </a:ext>
            </a:extLst>
          </p:cNvPr>
          <p:cNvSpPr txBox="1"/>
          <p:nvPr/>
        </p:nvSpPr>
        <p:spPr>
          <a:xfrm>
            <a:off x="877200" y="2717975"/>
            <a:ext cx="6966600" cy="65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US" dirty="0"/>
              <a:t>Assumption: Low elevation indicates high suspicion of water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53FEE56-4314-400A-8F85-95A21BD6B616}"/>
              </a:ext>
            </a:extLst>
          </p:cNvPr>
          <p:cNvSpPr/>
          <p:nvPr/>
        </p:nvSpPr>
        <p:spPr>
          <a:xfrm>
            <a:off x="212075" y="1488097"/>
            <a:ext cx="697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Index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B8094A8-CF58-49E2-B0F3-60F1648FF663}"/>
              </a:ext>
            </a:extLst>
          </p:cNvPr>
          <p:cNvSpPr/>
          <p:nvPr/>
        </p:nvSpPr>
        <p:spPr>
          <a:xfrm>
            <a:off x="-2631" y="2028627"/>
            <a:ext cx="1126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Reference</a:t>
            </a:r>
          </a:p>
        </p:txBody>
      </p:sp>
      <p:sp>
        <p:nvSpPr>
          <p:cNvPr id="70" name="Google Shape;109;p15">
            <a:extLst>
              <a:ext uri="{FF2B5EF4-FFF2-40B4-BE49-F238E27FC236}">
                <a16:creationId xmlns:a16="http://schemas.microsoft.com/office/drawing/2014/main" id="{B723B655-599A-43E3-B91D-2C9A280F144D}"/>
              </a:ext>
            </a:extLst>
          </p:cNvPr>
          <p:cNvSpPr txBox="1"/>
          <p:nvPr/>
        </p:nvSpPr>
        <p:spPr>
          <a:xfrm>
            <a:off x="898800" y="3181018"/>
            <a:ext cx="6966600" cy="65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US" dirty="0"/>
              <a:t>Unique values in Index: 11, 22, 31, 42, 52, 63, 72, 83, 93</a:t>
            </a:r>
          </a:p>
        </p:txBody>
      </p:sp>
      <p:sp>
        <p:nvSpPr>
          <p:cNvPr id="71" name="Google Shape;102;p15">
            <a:extLst>
              <a:ext uri="{FF2B5EF4-FFF2-40B4-BE49-F238E27FC236}">
                <a16:creationId xmlns:a16="http://schemas.microsoft.com/office/drawing/2014/main" id="{B2C71001-EE61-4D75-A4E7-5FDD7834FA20}"/>
              </a:ext>
            </a:extLst>
          </p:cNvPr>
          <p:cNvSpPr/>
          <p:nvPr/>
        </p:nvSpPr>
        <p:spPr>
          <a:xfrm>
            <a:off x="7273423" y="3199464"/>
            <a:ext cx="137160" cy="13716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3;p15">
            <a:extLst>
              <a:ext uri="{FF2B5EF4-FFF2-40B4-BE49-F238E27FC236}">
                <a16:creationId xmlns:a16="http://schemas.microsoft.com/office/drawing/2014/main" id="{B6C4954F-3264-4D65-B017-7A010885E9BD}"/>
              </a:ext>
            </a:extLst>
          </p:cNvPr>
          <p:cNvSpPr/>
          <p:nvPr/>
        </p:nvSpPr>
        <p:spPr>
          <a:xfrm>
            <a:off x="7273423" y="2932928"/>
            <a:ext cx="137160" cy="13716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73" name="Google Shape;104;p15">
            <a:extLst>
              <a:ext uri="{FF2B5EF4-FFF2-40B4-BE49-F238E27FC236}">
                <a16:creationId xmlns:a16="http://schemas.microsoft.com/office/drawing/2014/main" id="{A78053F3-3A6D-4E33-B079-770E32827CFB}"/>
              </a:ext>
            </a:extLst>
          </p:cNvPr>
          <p:cNvSpPr/>
          <p:nvPr/>
        </p:nvSpPr>
        <p:spPr>
          <a:xfrm>
            <a:off x="7273423" y="2667992"/>
            <a:ext cx="137160" cy="13716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5;p15">
            <a:extLst>
              <a:ext uri="{FF2B5EF4-FFF2-40B4-BE49-F238E27FC236}">
                <a16:creationId xmlns:a16="http://schemas.microsoft.com/office/drawing/2014/main" id="{7A6E0993-9997-4D61-89E8-14945C5C00DB}"/>
              </a:ext>
            </a:extLst>
          </p:cNvPr>
          <p:cNvSpPr txBox="1"/>
          <p:nvPr/>
        </p:nvSpPr>
        <p:spPr>
          <a:xfrm>
            <a:off x="7342003" y="2557129"/>
            <a:ext cx="9135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ea typeface="Proxima Nova"/>
                <a:cs typeface="Proxima Nova"/>
                <a:sym typeface="Proxima Nova"/>
              </a:rPr>
              <a:t>Stratum 1</a:t>
            </a:r>
            <a:endParaRPr sz="1000" dirty="0"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106;p15">
            <a:extLst>
              <a:ext uri="{FF2B5EF4-FFF2-40B4-BE49-F238E27FC236}">
                <a16:creationId xmlns:a16="http://schemas.microsoft.com/office/drawing/2014/main" id="{BB0BDF8A-29C3-4BB9-B7F9-D23C72D799DB}"/>
              </a:ext>
            </a:extLst>
          </p:cNvPr>
          <p:cNvSpPr txBox="1"/>
          <p:nvPr/>
        </p:nvSpPr>
        <p:spPr>
          <a:xfrm>
            <a:off x="7340462" y="2837254"/>
            <a:ext cx="9135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ea typeface="Proxima Nova"/>
                <a:cs typeface="Proxima Nova"/>
                <a:sym typeface="Proxima Nova"/>
              </a:rPr>
              <a:t>Stratum 2</a:t>
            </a:r>
            <a:endParaRPr sz="1000" dirty="0">
              <a:ea typeface="Proxima Nova"/>
              <a:cs typeface="Proxima Nova"/>
              <a:sym typeface="Proxima Nova"/>
            </a:endParaRPr>
          </a:p>
        </p:txBody>
      </p:sp>
      <p:sp>
        <p:nvSpPr>
          <p:cNvPr id="76" name="Google Shape;107;p15">
            <a:extLst>
              <a:ext uri="{FF2B5EF4-FFF2-40B4-BE49-F238E27FC236}">
                <a16:creationId xmlns:a16="http://schemas.microsoft.com/office/drawing/2014/main" id="{1C06D8D5-8B42-489F-B98B-61B835506819}"/>
              </a:ext>
            </a:extLst>
          </p:cNvPr>
          <p:cNvSpPr txBox="1"/>
          <p:nvPr/>
        </p:nvSpPr>
        <p:spPr>
          <a:xfrm>
            <a:off x="7344505" y="3098782"/>
            <a:ext cx="9135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ea typeface="Proxima Nova"/>
                <a:cs typeface="Proxima Nova"/>
                <a:sym typeface="Proxima Nova"/>
              </a:rPr>
              <a:t>Stratum 3</a:t>
            </a:r>
            <a:endParaRPr sz="1000" dirty="0"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6EFA6AC-8E18-4829-92E1-81AF0E286CAF}"/>
              </a:ext>
            </a:extLst>
          </p:cNvPr>
          <p:cNvSpPr/>
          <p:nvPr/>
        </p:nvSpPr>
        <p:spPr>
          <a:xfrm>
            <a:off x="8065600" y="2603280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ea typeface="Proxima Nova"/>
                <a:cs typeface="Proxima Nova"/>
                <a:sym typeface="Proxima Nova"/>
              </a:rPr>
              <a:t>20 sq. km</a:t>
            </a:r>
            <a:endParaRPr lang="en-US" sz="1000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38316C-AF34-47C0-B39C-CF80AF6B95F0}"/>
              </a:ext>
            </a:extLst>
          </p:cNvPr>
          <p:cNvSpPr/>
          <p:nvPr/>
        </p:nvSpPr>
        <p:spPr>
          <a:xfrm>
            <a:off x="8063608" y="2885124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ea typeface="Proxima Nova"/>
                <a:cs typeface="Proxima Nova"/>
                <a:sym typeface="Proxima Nova"/>
              </a:rPr>
              <a:t>40 sq. km</a:t>
            </a:r>
            <a:endParaRPr lang="en-US" sz="1000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8F48763-08D0-48F7-9777-8F0D820FC552}"/>
              </a:ext>
            </a:extLst>
          </p:cNvPr>
          <p:cNvSpPr/>
          <p:nvPr/>
        </p:nvSpPr>
        <p:spPr>
          <a:xfrm>
            <a:off x="8063608" y="3143280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ea typeface="Proxima Nova"/>
                <a:cs typeface="Proxima Nova"/>
                <a:sym typeface="Proxima Nova"/>
              </a:rPr>
              <a:t>40 sq. km</a:t>
            </a:r>
            <a:endParaRPr lang="en-US" sz="1000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B1A5EEE-0BA8-435B-8296-B82BB450E5AA}"/>
              </a:ext>
            </a:extLst>
          </p:cNvPr>
          <p:cNvSpPr/>
          <p:nvPr/>
        </p:nvSpPr>
        <p:spPr>
          <a:xfrm>
            <a:off x="237594" y="394215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Rank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7AC0FE3-9510-4B73-9725-FB36714A63F8}"/>
              </a:ext>
            </a:extLst>
          </p:cNvPr>
          <p:cNvSpPr/>
          <p:nvPr/>
        </p:nvSpPr>
        <p:spPr>
          <a:xfrm>
            <a:off x="111501" y="4340051"/>
            <a:ext cx="898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Index</a:t>
            </a:r>
          </a:p>
          <a:p>
            <a:pPr algn="ctr"/>
            <a:r>
              <a:rPr lang="en-US" dirty="0"/>
              <a:t>Interval</a:t>
            </a:r>
          </a:p>
        </p:txBody>
      </p:sp>
    </p:spTree>
    <p:extLst>
      <p:ext uri="{BB962C8B-B14F-4D97-AF65-F5344CB8AC3E}">
        <p14:creationId xmlns:p14="http://schemas.microsoft.com/office/powerpoint/2010/main" val="84833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屏幕录制2021-04-01 上午10.45.26" descr="屏幕录制2021-04-01 上午10.45.26">
            <a:hlinkClick r:id="" action="ppaction://media"/>
            <a:extLst>
              <a:ext uri="{FF2B5EF4-FFF2-40B4-BE49-F238E27FC236}">
                <a16:creationId xmlns:a16="http://schemas.microsoft.com/office/drawing/2014/main" id="{509391AF-D1FA-1A45-86DF-4153AE0FC8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5.6784" end="836.979"/>
                </p14:media>
              </p:ext>
            </p:extLst>
          </p:nvPr>
        </p:nvPicPr>
        <p:blipFill rotWithShape="1">
          <a:blip r:embed="rId5"/>
          <a:srcRect r="10956"/>
          <a:stretch>
            <a:fillRect/>
          </a:stretch>
        </p:blipFill>
        <p:spPr>
          <a:xfrm>
            <a:off x="133679" y="2856599"/>
            <a:ext cx="2229989" cy="22583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54886E-86F3-4DF0-8C57-FB28D27BE5FF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n-lt"/>
                <a:cs typeface="Times New Roman" panose="02020603050405020304" pitchFamily="18" charset="0"/>
              </a:rPr>
              <a:t>Users should consider several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thresholds.</a:t>
            </a:r>
            <a:endParaRPr sz="2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F6504-D56E-4AED-AADE-8B083991F1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3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29D9F-4F3B-43C5-9283-39E794612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4DB7E-6E27-40FE-9236-BD11CF3E6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178" y="3688889"/>
            <a:ext cx="5772280" cy="1121809"/>
          </a:xfrm>
          <a:prstGeom prst="rect">
            <a:avLst/>
          </a:prstGeom>
        </p:spPr>
      </p:pic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832C101E-C1F9-4584-96F2-C80E0D1174BA}"/>
              </a:ext>
            </a:extLst>
          </p:cNvPr>
          <p:cNvSpPr/>
          <p:nvPr/>
        </p:nvSpPr>
        <p:spPr>
          <a:xfrm>
            <a:off x="2708739" y="1734104"/>
            <a:ext cx="702271" cy="494361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index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F4115F3F-CD0E-4D2F-BA72-6EA1099B957E}"/>
              </a:ext>
            </a:extLst>
          </p:cNvPr>
          <p:cNvSpPr/>
          <p:nvPr/>
        </p:nvSpPr>
        <p:spPr>
          <a:xfrm>
            <a:off x="2574453" y="3111300"/>
            <a:ext cx="970845" cy="494361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Diagnosis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33B90FD4-AFF6-49B8-9793-AC79708146AB}"/>
              </a:ext>
            </a:extLst>
          </p:cNvPr>
          <p:cNvSpPr/>
          <p:nvPr/>
        </p:nvSpPr>
        <p:spPr>
          <a:xfrm>
            <a:off x="4474444" y="3111299"/>
            <a:ext cx="970845" cy="494361"/>
          </a:xfrm>
          <a:prstGeom prst="flowChartProcess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Reference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68C53D3B-8F6A-C745-A3D9-6A67EAC20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9866" y="1080467"/>
            <a:ext cx="1800000" cy="1800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02E2769-ED79-C749-B9F5-BB8E8B0A7E5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21" r="14099"/>
          <a:stretch/>
        </p:blipFill>
        <p:spPr>
          <a:xfrm>
            <a:off x="391234" y="1081284"/>
            <a:ext cx="1800000" cy="1800000"/>
          </a:xfrm>
          <a:prstGeom prst="rect">
            <a:avLst/>
          </a:prstGeom>
        </p:spPr>
      </p:pic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5FD715DA-CB28-5C4E-B43B-7295EC8B0D8C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3059875" y="2228465"/>
            <a:ext cx="1" cy="882835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42">
            <a:extLst>
              <a:ext uri="{FF2B5EF4-FFF2-40B4-BE49-F238E27FC236}">
                <a16:creationId xmlns:a16="http://schemas.microsoft.com/office/drawing/2014/main" id="{CBC83A88-4208-9443-87BF-C686D4A1C805}"/>
              </a:ext>
            </a:extLst>
          </p:cNvPr>
          <p:cNvCxnSpPr>
            <a:stCxn id="38" idx="3"/>
            <a:endCxn id="12" idx="1"/>
          </p:cNvCxnSpPr>
          <p:nvPr/>
        </p:nvCxnSpPr>
        <p:spPr>
          <a:xfrm>
            <a:off x="2191234" y="1981284"/>
            <a:ext cx="517505" cy="1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531FC605-973F-264A-8A98-94CC8BED68E1}"/>
              </a:ext>
            </a:extLst>
          </p:cNvPr>
          <p:cNvCxnSpPr>
            <a:cxnSpLocks/>
          </p:cNvCxnSpPr>
          <p:nvPr/>
        </p:nvCxnSpPr>
        <p:spPr>
          <a:xfrm>
            <a:off x="2207053" y="3330874"/>
            <a:ext cx="321614" cy="0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直线连接符 48">
            <a:extLst>
              <a:ext uri="{FF2B5EF4-FFF2-40B4-BE49-F238E27FC236}">
                <a16:creationId xmlns:a16="http://schemas.microsoft.com/office/drawing/2014/main" id="{821024F1-535E-E34A-BEA7-401626CBF29E}"/>
              </a:ext>
            </a:extLst>
          </p:cNvPr>
          <p:cNvCxnSpPr>
            <a:cxnSpLocks/>
            <a:stCxn id="36" idx="2"/>
            <a:endCxn id="14" idx="0"/>
          </p:cNvCxnSpPr>
          <p:nvPr/>
        </p:nvCxnSpPr>
        <p:spPr>
          <a:xfrm>
            <a:off x="4959866" y="2880467"/>
            <a:ext cx="1" cy="230832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3" name="直线连接符 52">
            <a:extLst>
              <a:ext uri="{FF2B5EF4-FFF2-40B4-BE49-F238E27FC236}">
                <a16:creationId xmlns:a16="http://schemas.microsoft.com/office/drawing/2014/main" id="{F9D09AF3-5A37-FB4F-84DB-2EDBCC3425A8}"/>
              </a:ext>
            </a:extLst>
          </p:cNvPr>
          <p:cNvCxnSpPr>
            <a:cxnSpLocks/>
          </p:cNvCxnSpPr>
          <p:nvPr/>
        </p:nvCxnSpPr>
        <p:spPr>
          <a:xfrm flipV="1">
            <a:off x="3059876" y="3621159"/>
            <a:ext cx="0" cy="450407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949D6398-E0BD-E94F-A355-5874B910F56D}"/>
              </a:ext>
            </a:extLst>
          </p:cNvPr>
          <p:cNvSpPr/>
          <p:nvPr/>
        </p:nvSpPr>
        <p:spPr>
          <a:xfrm>
            <a:off x="6147387" y="1160381"/>
            <a:ext cx="28737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There are various ways to select a threshold and the selection can influence the results substantially</a:t>
            </a:r>
            <a:r>
              <a:rPr lang="en-US" altLang="zh-CN" sz="12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zh-CN" sz="120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The use of a single threshold insufficiently represents the performance of the index.</a:t>
            </a:r>
          </a:p>
        </p:txBody>
      </p:sp>
      <p:cxnSp>
        <p:nvCxnSpPr>
          <p:cNvPr id="19" name="直线连接符 48">
            <a:extLst>
              <a:ext uri="{FF2B5EF4-FFF2-40B4-BE49-F238E27FC236}">
                <a16:creationId xmlns:a16="http://schemas.microsoft.com/office/drawing/2014/main" id="{821024F1-535E-E34A-BEA7-401626CBF29E}"/>
              </a:ext>
            </a:extLst>
          </p:cNvPr>
          <p:cNvCxnSpPr>
            <a:cxnSpLocks/>
          </p:cNvCxnSpPr>
          <p:nvPr/>
        </p:nvCxnSpPr>
        <p:spPr>
          <a:xfrm>
            <a:off x="4958648" y="3457149"/>
            <a:ext cx="1" cy="230832"/>
          </a:xfrm>
          <a:prstGeom prst="line">
            <a:avLst/>
          </a:prstGeom>
          <a:ln w="9525" cap="flat" cmpd="sng" algn="ctr">
            <a:solidFill>
              <a:schemeClr val="bg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01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EF46A7E-483A-4E7A-8476-221230A3F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8249"/>
          <a:stretch/>
        </p:blipFill>
        <p:spPr>
          <a:xfrm>
            <a:off x="311150" y="1462088"/>
            <a:ext cx="3615086" cy="28345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DDE78-1A86-4E1B-9246-1CA2CBBF6D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4</a:t>
            </a:fld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44693-7312-4C40-9AD6-A3427455DD6B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4F822-3558-4220-B9BA-D60CD91C8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A41C65-305F-4371-94DC-B3382FBAF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924" y="4302642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F44B4-7106-4BFB-9C3B-4825CD107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22" y="4283985"/>
            <a:ext cx="457200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CE943D-3AFE-495E-B8EC-04365D647BDC}"/>
              </a:ext>
            </a:extLst>
          </p:cNvPr>
          <p:cNvSpPr/>
          <p:nvPr/>
        </p:nvSpPr>
        <p:spPr>
          <a:xfrm>
            <a:off x="4174808" y="1671071"/>
            <a:ext cx="48463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Operating Characteristic (TOC) is a </a:t>
            </a: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method to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compare index variables to a binary variable.</a:t>
            </a:r>
            <a:b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Stratified </a:t>
            </a:r>
            <a:r>
              <a:rPr lang="en-US" dirty="0">
                <a:ea typeface="Times New Roman" panose="02020603050405020304" pitchFamily="18" charset="0"/>
                <a:cs typeface="Times New Roman" panose="02020603050405020304" pitchFamily="18" charset="0"/>
              </a:rPr>
              <a:t>random sampling is </a:t>
            </a:r>
            <a:r>
              <a:rPr lang="en-GB" dirty="0">
                <a:cs typeface="Times New Roman" panose="02020603050405020304" pitchFamily="18" charset="0"/>
              </a:rPr>
              <a:t>more efficient than simple random sampling.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9BD1C-E471-4E5E-B5EE-B0BF6B7DE979}"/>
              </a:ext>
            </a:extLst>
          </p:cNvPr>
          <p:cNvSpPr txBox="1"/>
          <p:nvPr/>
        </p:nvSpPr>
        <p:spPr>
          <a:xfrm>
            <a:off x="-14284" y="4380435"/>
            <a:ext cx="935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Data Source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D3878B-6E71-46E1-8B19-FA09642770D2}"/>
              </a:ext>
            </a:extLst>
          </p:cNvPr>
          <p:cNvSpPr txBox="1"/>
          <p:nvPr/>
        </p:nvSpPr>
        <p:spPr>
          <a:xfrm>
            <a:off x="864505" y="4657434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Census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B42A74-8151-4CE5-BEC0-CCC342898D70}"/>
              </a:ext>
            </a:extLst>
          </p:cNvPr>
          <p:cNvSpPr txBox="1"/>
          <p:nvPr/>
        </p:nvSpPr>
        <p:spPr>
          <a:xfrm>
            <a:off x="1535575" y="4668715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Simple Random</a:t>
            </a:r>
          </a:p>
          <a:p>
            <a:r>
              <a:rPr lang="en-US" sz="1400" dirty="0"/>
              <a:t>sampling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B4312-3EBF-4CFF-9E00-D2B059692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481" y="4302642"/>
            <a:ext cx="457200" cy="45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BA74D6-22C2-4278-9503-5980E5EDC361}"/>
              </a:ext>
            </a:extLst>
          </p:cNvPr>
          <p:cNvSpPr txBox="1"/>
          <p:nvPr/>
        </p:nvSpPr>
        <p:spPr>
          <a:xfrm>
            <a:off x="2719666" y="4685323"/>
            <a:ext cx="1505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Stratified Random</a:t>
            </a:r>
          </a:p>
          <a:p>
            <a:r>
              <a:rPr lang="en-US" sz="1400" dirty="0"/>
              <a:t>sampling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F6512AC-4C44-4283-95B2-5151BEE78356}"/>
              </a:ext>
            </a:extLst>
          </p:cNvPr>
          <p:cNvSpPr/>
          <p:nvPr/>
        </p:nvSpPr>
        <p:spPr>
          <a:xfrm>
            <a:off x="2857480" y="4334648"/>
            <a:ext cx="255035" cy="406400"/>
          </a:xfrm>
          <a:custGeom>
            <a:avLst/>
            <a:gdLst>
              <a:gd name="connsiteX0" fmla="*/ 161127 w 255035"/>
              <a:gd name="connsiteY0" fmla="*/ 0 h 406400"/>
              <a:gd name="connsiteX1" fmla="*/ 254912 w 255035"/>
              <a:gd name="connsiteY1" fmla="*/ 125046 h 406400"/>
              <a:gd name="connsiteX2" fmla="*/ 176758 w 255035"/>
              <a:gd name="connsiteY2" fmla="*/ 218831 h 406400"/>
              <a:gd name="connsiteX3" fmla="*/ 4820 w 255035"/>
              <a:gd name="connsiteY3" fmla="*/ 187569 h 406400"/>
              <a:gd name="connsiteX4" fmla="*/ 4820 w 255035"/>
              <a:gd name="connsiteY4" fmla="*/ 4064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35" h="406400">
                <a:moveTo>
                  <a:pt x="161127" y="0"/>
                </a:moveTo>
                <a:cubicBezTo>
                  <a:pt x="206717" y="44287"/>
                  <a:pt x="252307" y="88574"/>
                  <a:pt x="254912" y="125046"/>
                </a:cubicBezTo>
                <a:cubicBezTo>
                  <a:pt x="257517" y="161518"/>
                  <a:pt x="218440" y="208411"/>
                  <a:pt x="176758" y="218831"/>
                </a:cubicBezTo>
                <a:cubicBezTo>
                  <a:pt x="135076" y="229251"/>
                  <a:pt x="33476" y="156308"/>
                  <a:pt x="4820" y="187569"/>
                </a:cubicBezTo>
                <a:cubicBezTo>
                  <a:pt x="-23836" y="218830"/>
                  <a:pt x="88184" y="379046"/>
                  <a:pt x="4820" y="406400"/>
                </a:cubicBez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65;p14">
            <a:extLst>
              <a:ext uri="{FF2B5EF4-FFF2-40B4-BE49-F238E27FC236}">
                <a16:creationId xmlns:a16="http://schemas.microsoft.com/office/drawing/2014/main" id="{47C00FA7-4604-493B-A637-4BC3137671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200" dirty="0">
                <a:latin typeface="+mn-lt"/>
                <a:cs typeface="Times New Roman" panose="02020603050405020304" pitchFamily="18" charset="0"/>
              </a:rPr>
              <a:t>We combine TOC and Stratified Random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Sample.</a:t>
            </a:r>
            <a:endParaRPr lang="en-US" sz="22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1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54886E-86F3-4DF0-8C57-FB28D27BE5FF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4F6504-D56E-4AED-AADE-8B083991F1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29D9F-4F3B-43C5-9283-39E794612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0" name="Google Shape;65;p14">
            <a:extLst>
              <a:ext uri="{FF2B5EF4-FFF2-40B4-BE49-F238E27FC236}">
                <a16:creationId xmlns:a16="http://schemas.microsoft.com/office/drawing/2014/main" id="{E2DBEDB8-1491-4B82-9E64-38C3EAB786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n-lt"/>
                <a:cs typeface="Times New Roman" panose="02020603050405020304" pitchFamily="18" charset="0"/>
              </a:rPr>
              <a:t>Example data show the </a:t>
            </a:r>
            <a:r>
              <a:rPr lang="en-US" sz="2200" dirty="0" smtClean="0">
                <a:latin typeface="+mn-lt"/>
                <a:cs typeface="Times New Roman" panose="02020603050405020304" pitchFamily="18" charset="0"/>
              </a:rPr>
              <a:t>concepts.</a:t>
            </a:r>
            <a:endParaRPr sz="2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Google Shape;72;p15">
            <a:extLst>
              <a:ext uri="{FF2B5EF4-FFF2-40B4-BE49-F238E27FC236}">
                <a16:creationId xmlns:a16="http://schemas.microsoft.com/office/drawing/2014/main" id="{69E84C3E-45D3-4B01-996E-3EEABF70816D}"/>
              </a:ext>
            </a:extLst>
          </p:cNvPr>
          <p:cNvSpPr/>
          <p:nvPr/>
        </p:nvSpPr>
        <p:spPr>
          <a:xfrm>
            <a:off x="1143300" y="1402775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11</a:t>
            </a:r>
            <a:endParaRPr dirty="0"/>
          </a:p>
        </p:txBody>
      </p:sp>
      <p:sp>
        <p:nvSpPr>
          <p:cNvPr id="14" name="Google Shape;73;p15">
            <a:extLst>
              <a:ext uri="{FF2B5EF4-FFF2-40B4-BE49-F238E27FC236}">
                <a16:creationId xmlns:a16="http://schemas.microsoft.com/office/drawing/2014/main" id="{8DA4E2DE-6E4B-45AB-A398-9988BD547865}"/>
              </a:ext>
            </a:extLst>
          </p:cNvPr>
          <p:cNvSpPr/>
          <p:nvPr/>
        </p:nvSpPr>
        <p:spPr>
          <a:xfrm>
            <a:off x="1685100" y="1402763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22</a:t>
            </a:r>
            <a:endParaRPr/>
          </a:p>
        </p:txBody>
      </p:sp>
      <p:sp>
        <p:nvSpPr>
          <p:cNvPr id="15" name="Google Shape;74;p15">
            <a:extLst>
              <a:ext uri="{FF2B5EF4-FFF2-40B4-BE49-F238E27FC236}">
                <a16:creationId xmlns:a16="http://schemas.microsoft.com/office/drawing/2014/main" id="{FD455F23-3EFA-4B57-8DC3-0A3AF6EDADD8}"/>
              </a:ext>
            </a:extLst>
          </p:cNvPr>
          <p:cNvSpPr/>
          <p:nvPr/>
        </p:nvSpPr>
        <p:spPr>
          <a:xfrm>
            <a:off x="2210100" y="1402763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31</a:t>
            </a:r>
            <a:endParaRPr/>
          </a:p>
        </p:txBody>
      </p:sp>
      <p:sp>
        <p:nvSpPr>
          <p:cNvPr id="16" name="Google Shape;75;p15">
            <a:extLst>
              <a:ext uri="{FF2B5EF4-FFF2-40B4-BE49-F238E27FC236}">
                <a16:creationId xmlns:a16="http://schemas.microsoft.com/office/drawing/2014/main" id="{8F16AACF-C418-474D-B61B-285097AF3ACE}"/>
              </a:ext>
            </a:extLst>
          </p:cNvPr>
          <p:cNvSpPr/>
          <p:nvPr/>
        </p:nvSpPr>
        <p:spPr>
          <a:xfrm>
            <a:off x="2751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42</a:t>
            </a:r>
            <a:endParaRPr/>
          </a:p>
        </p:txBody>
      </p:sp>
      <p:sp>
        <p:nvSpPr>
          <p:cNvPr id="17" name="Google Shape;76;p15">
            <a:extLst>
              <a:ext uri="{FF2B5EF4-FFF2-40B4-BE49-F238E27FC236}">
                <a16:creationId xmlns:a16="http://schemas.microsoft.com/office/drawing/2014/main" id="{CFF039CE-BC3C-4C92-B1B1-A372FFA31C8D}"/>
              </a:ext>
            </a:extLst>
          </p:cNvPr>
          <p:cNvSpPr/>
          <p:nvPr/>
        </p:nvSpPr>
        <p:spPr>
          <a:xfrm>
            <a:off x="3276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8" name="Google Shape;77;p15">
            <a:extLst>
              <a:ext uri="{FF2B5EF4-FFF2-40B4-BE49-F238E27FC236}">
                <a16:creationId xmlns:a16="http://schemas.microsoft.com/office/drawing/2014/main" id="{0580E529-C18D-4343-9256-ABD00ACCEC34}"/>
              </a:ext>
            </a:extLst>
          </p:cNvPr>
          <p:cNvSpPr/>
          <p:nvPr/>
        </p:nvSpPr>
        <p:spPr>
          <a:xfrm>
            <a:off x="3818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" name="Google Shape;78;p15">
            <a:extLst>
              <a:ext uri="{FF2B5EF4-FFF2-40B4-BE49-F238E27FC236}">
                <a16:creationId xmlns:a16="http://schemas.microsoft.com/office/drawing/2014/main" id="{B2D5AD51-F761-4DF7-AC01-E719A2D3E8B1}"/>
              </a:ext>
            </a:extLst>
          </p:cNvPr>
          <p:cNvSpPr/>
          <p:nvPr/>
        </p:nvSpPr>
        <p:spPr>
          <a:xfrm>
            <a:off x="4343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20" name="Google Shape;79;p15">
            <a:extLst>
              <a:ext uri="{FF2B5EF4-FFF2-40B4-BE49-F238E27FC236}">
                <a16:creationId xmlns:a16="http://schemas.microsoft.com/office/drawing/2014/main" id="{606D041E-53CD-48EE-8B96-E7DFA52BF653}"/>
              </a:ext>
            </a:extLst>
          </p:cNvPr>
          <p:cNvSpPr/>
          <p:nvPr/>
        </p:nvSpPr>
        <p:spPr>
          <a:xfrm>
            <a:off x="4885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63</a:t>
            </a:r>
            <a:endParaRPr/>
          </a:p>
        </p:txBody>
      </p:sp>
      <p:sp>
        <p:nvSpPr>
          <p:cNvPr id="21" name="Google Shape;80;p15">
            <a:extLst>
              <a:ext uri="{FF2B5EF4-FFF2-40B4-BE49-F238E27FC236}">
                <a16:creationId xmlns:a16="http://schemas.microsoft.com/office/drawing/2014/main" id="{5052EA65-A562-4994-89B6-6B9F731035EE}"/>
              </a:ext>
            </a:extLst>
          </p:cNvPr>
          <p:cNvSpPr/>
          <p:nvPr/>
        </p:nvSpPr>
        <p:spPr>
          <a:xfrm>
            <a:off x="59691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72</a:t>
            </a:r>
            <a:endParaRPr dirty="0"/>
          </a:p>
        </p:txBody>
      </p:sp>
      <p:sp>
        <p:nvSpPr>
          <p:cNvPr id="22" name="Google Shape;81;p15">
            <a:extLst>
              <a:ext uri="{FF2B5EF4-FFF2-40B4-BE49-F238E27FC236}">
                <a16:creationId xmlns:a16="http://schemas.microsoft.com/office/drawing/2014/main" id="{16BEEE7E-F6FB-4CA3-A0CA-D573B3489739}"/>
              </a:ext>
            </a:extLst>
          </p:cNvPr>
          <p:cNvSpPr/>
          <p:nvPr/>
        </p:nvSpPr>
        <p:spPr>
          <a:xfrm>
            <a:off x="54273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3" name="Google Shape;82;p15">
            <a:extLst>
              <a:ext uri="{FF2B5EF4-FFF2-40B4-BE49-F238E27FC236}">
                <a16:creationId xmlns:a16="http://schemas.microsoft.com/office/drawing/2014/main" id="{9CC59553-1150-4397-AB64-1CB14D0CE824}"/>
              </a:ext>
            </a:extLst>
          </p:cNvPr>
          <p:cNvSpPr/>
          <p:nvPr/>
        </p:nvSpPr>
        <p:spPr>
          <a:xfrm>
            <a:off x="6510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4" name="Google Shape;83;p15">
            <a:extLst>
              <a:ext uri="{FF2B5EF4-FFF2-40B4-BE49-F238E27FC236}">
                <a16:creationId xmlns:a16="http://schemas.microsoft.com/office/drawing/2014/main" id="{3B37BFC2-753D-475B-B2E2-77257D6FA0A7}"/>
              </a:ext>
            </a:extLst>
          </p:cNvPr>
          <p:cNvSpPr/>
          <p:nvPr/>
        </p:nvSpPr>
        <p:spPr>
          <a:xfrm>
            <a:off x="70527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83</a:t>
            </a:r>
            <a:endParaRPr/>
          </a:p>
        </p:txBody>
      </p:sp>
      <p:sp>
        <p:nvSpPr>
          <p:cNvPr id="25" name="Google Shape;84;p15">
            <a:extLst>
              <a:ext uri="{FF2B5EF4-FFF2-40B4-BE49-F238E27FC236}">
                <a16:creationId xmlns:a16="http://schemas.microsoft.com/office/drawing/2014/main" id="{C41CE9A4-5D7A-4A0D-8413-2D8B3A33B7C0}"/>
              </a:ext>
            </a:extLst>
          </p:cNvPr>
          <p:cNvSpPr/>
          <p:nvPr/>
        </p:nvSpPr>
        <p:spPr>
          <a:xfrm>
            <a:off x="7594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26" name="Google Shape;85;p15">
            <a:extLst>
              <a:ext uri="{FF2B5EF4-FFF2-40B4-BE49-F238E27FC236}">
                <a16:creationId xmlns:a16="http://schemas.microsoft.com/office/drawing/2014/main" id="{29BCE7B4-BAF5-4944-A8B6-4863E9EE49EF}"/>
              </a:ext>
            </a:extLst>
          </p:cNvPr>
          <p:cNvSpPr/>
          <p:nvPr/>
        </p:nvSpPr>
        <p:spPr>
          <a:xfrm>
            <a:off x="81363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27" name="Google Shape;86;p15">
            <a:extLst>
              <a:ext uri="{FF2B5EF4-FFF2-40B4-BE49-F238E27FC236}">
                <a16:creationId xmlns:a16="http://schemas.microsoft.com/office/drawing/2014/main" id="{CD09479B-AD89-4345-88B9-126AFDA3B13A}"/>
              </a:ext>
            </a:extLst>
          </p:cNvPr>
          <p:cNvSpPr/>
          <p:nvPr/>
        </p:nvSpPr>
        <p:spPr>
          <a:xfrm>
            <a:off x="11433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8" name="Google Shape;87;p15">
            <a:extLst>
              <a:ext uri="{FF2B5EF4-FFF2-40B4-BE49-F238E27FC236}">
                <a16:creationId xmlns:a16="http://schemas.microsoft.com/office/drawing/2014/main" id="{61907BCC-10E9-40C9-BF37-E6730DAD6A71}"/>
              </a:ext>
            </a:extLst>
          </p:cNvPr>
          <p:cNvSpPr/>
          <p:nvPr/>
        </p:nvSpPr>
        <p:spPr>
          <a:xfrm>
            <a:off x="1685100" y="194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9" name="Google Shape;88;p15">
            <a:extLst>
              <a:ext uri="{FF2B5EF4-FFF2-40B4-BE49-F238E27FC236}">
                <a16:creationId xmlns:a16="http://schemas.microsoft.com/office/drawing/2014/main" id="{8E2CCE2F-A58C-405B-87DF-01DF0318BC65}"/>
              </a:ext>
            </a:extLst>
          </p:cNvPr>
          <p:cNvSpPr/>
          <p:nvPr/>
        </p:nvSpPr>
        <p:spPr>
          <a:xfrm>
            <a:off x="2210100" y="194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" name="Google Shape;89;p15">
            <a:extLst>
              <a:ext uri="{FF2B5EF4-FFF2-40B4-BE49-F238E27FC236}">
                <a16:creationId xmlns:a16="http://schemas.microsoft.com/office/drawing/2014/main" id="{B0F151BD-DAEA-41EF-8F72-8C69CED26D28}"/>
              </a:ext>
            </a:extLst>
          </p:cNvPr>
          <p:cNvSpPr/>
          <p:nvPr/>
        </p:nvSpPr>
        <p:spPr>
          <a:xfrm>
            <a:off x="27519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1" name="Google Shape;90;p15">
            <a:extLst>
              <a:ext uri="{FF2B5EF4-FFF2-40B4-BE49-F238E27FC236}">
                <a16:creationId xmlns:a16="http://schemas.microsoft.com/office/drawing/2014/main" id="{86C1C1A0-0FC7-4BA1-AC3D-5C82874A0936}"/>
              </a:ext>
            </a:extLst>
          </p:cNvPr>
          <p:cNvSpPr/>
          <p:nvPr/>
        </p:nvSpPr>
        <p:spPr>
          <a:xfrm>
            <a:off x="32769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2" name="Google Shape;91;p15">
            <a:extLst>
              <a:ext uri="{FF2B5EF4-FFF2-40B4-BE49-F238E27FC236}">
                <a16:creationId xmlns:a16="http://schemas.microsoft.com/office/drawing/2014/main" id="{3BA52926-153D-47A3-B982-C68FDC4F6F71}"/>
              </a:ext>
            </a:extLst>
          </p:cNvPr>
          <p:cNvSpPr/>
          <p:nvPr/>
        </p:nvSpPr>
        <p:spPr>
          <a:xfrm>
            <a:off x="38187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3" name="Google Shape;92;p15">
            <a:extLst>
              <a:ext uri="{FF2B5EF4-FFF2-40B4-BE49-F238E27FC236}">
                <a16:creationId xmlns:a16="http://schemas.microsoft.com/office/drawing/2014/main" id="{94B32A4A-BBF7-4910-B3E9-155A174134FA}"/>
              </a:ext>
            </a:extLst>
          </p:cNvPr>
          <p:cNvSpPr/>
          <p:nvPr/>
        </p:nvSpPr>
        <p:spPr>
          <a:xfrm>
            <a:off x="43437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4" name="Google Shape;93;p15">
            <a:extLst>
              <a:ext uri="{FF2B5EF4-FFF2-40B4-BE49-F238E27FC236}">
                <a16:creationId xmlns:a16="http://schemas.microsoft.com/office/drawing/2014/main" id="{DAE6BAC1-ED41-4CBA-91CF-B41BE016CD7F}"/>
              </a:ext>
            </a:extLst>
          </p:cNvPr>
          <p:cNvSpPr/>
          <p:nvPr/>
        </p:nvSpPr>
        <p:spPr>
          <a:xfrm>
            <a:off x="48855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5" name="Google Shape;94;p15">
            <a:extLst>
              <a:ext uri="{FF2B5EF4-FFF2-40B4-BE49-F238E27FC236}">
                <a16:creationId xmlns:a16="http://schemas.microsoft.com/office/drawing/2014/main" id="{8CED8E12-4EB7-45B4-9CD9-1045D50D7D89}"/>
              </a:ext>
            </a:extLst>
          </p:cNvPr>
          <p:cNvSpPr/>
          <p:nvPr/>
        </p:nvSpPr>
        <p:spPr>
          <a:xfrm>
            <a:off x="59691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" name="Google Shape;95;p15">
            <a:extLst>
              <a:ext uri="{FF2B5EF4-FFF2-40B4-BE49-F238E27FC236}">
                <a16:creationId xmlns:a16="http://schemas.microsoft.com/office/drawing/2014/main" id="{85EFD222-55E5-4D29-95EF-9A85A95F3307}"/>
              </a:ext>
            </a:extLst>
          </p:cNvPr>
          <p:cNvSpPr/>
          <p:nvPr/>
        </p:nvSpPr>
        <p:spPr>
          <a:xfrm>
            <a:off x="5427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" name="Google Shape;96;p15">
            <a:extLst>
              <a:ext uri="{FF2B5EF4-FFF2-40B4-BE49-F238E27FC236}">
                <a16:creationId xmlns:a16="http://schemas.microsoft.com/office/drawing/2014/main" id="{83EF2E5C-33A0-4ED5-BA80-341103C471E1}"/>
              </a:ext>
            </a:extLst>
          </p:cNvPr>
          <p:cNvSpPr/>
          <p:nvPr/>
        </p:nvSpPr>
        <p:spPr>
          <a:xfrm>
            <a:off x="65109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8" name="Google Shape;97;p15">
            <a:extLst>
              <a:ext uri="{FF2B5EF4-FFF2-40B4-BE49-F238E27FC236}">
                <a16:creationId xmlns:a16="http://schemas.microsoft.com/office/drawing/2014/main" id="{C145EB2F-C342-425B-9118-94672FEA0DB3}"/>
              </a:ext>
            </a:extLst>
          </p:cNvPr>
          <p:cNvSpPr/>
          <p:nvPr/>
        </p:nvSpPr>
        <p:spPr>
          <a:xfrm>
            <a:off x="70527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9" name="Google Shape;98;p15">
            <a:extLst>
              <a:ext uri="{FF2B5EF4-FFF2-40B4-BE49-F238E27FC236}">
                <a16:creationId xmlns:a16="http://schemas.microsoft.com/office/drawing/2014/main" id="{B4D7519E-F761-4777-91E2-B44CA1E5A647}"/>
              </a:ext>
            </a:extLst>
          </p:cNvPr>
          <p:cNvSpPr/>
          <p:nvPr/>
        </p:nvSpPr>
        <p:spPr>
          <a:xfrm>
            <a:off x="75945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0" name="Google Shape;99;p15">
            <a:extLst>
              <a:ext uri="{FF2B5EF4-FFF2-40B4-BE49-F238E27FC236}">
                <a16:creationId xmlns:a16="http://schemas.microsoft.com/office/drawing/2014/main" id="{D9FBD1E5-226F-4661-8030-DC5BB046AC92}"/>
              </a:ext>
            </a:extLst>
          </p:cNvPr>
          <p:cNvSpPr/>
          <p:nvPr/>
        </p:nvSpPr>
        <p:spPr>
          <a:xfrm>
            <a:off x="8136300" y="194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" name="Google Shape;102;p15">
            <a:extLst>
              <a:ext uri="{FF2B5EF4-FFF2-40B4-BE49-F238E27FC236}">
                <a16:creationId xmlns:a16="http://schemas.microsoft.com/office/drawing/2014/main" id="{6B870EA3-BFBE-46FC-8BEF-4B9EED05729A}"/>
              </a:ext>
            </a:extLst>
          </p:cNvPr>
          <p:cNvSpPr/>
          <p:nvPr/>
        </p:nvSpPr>
        <p:spPr>
          <a:xfrm>
            <a:off x="7273423" y="3199464"/>
            <a:ext cx="137160" cy="13716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3;p15">
            <a:extLst>
              <a:ext uri="{FF2B5EF4-FFF2-40B4-BE49-F238E27FC236}">
                <a16:creationId xmlns:a16="http://schemas.microsoft.com/office/drawing/2014/main" id="{5D084A13-8B8F-43A8-96C8-C150457C21A0}"/>
              </a:ext>
            </a:extLst>
          </p:cNvPr>
          <p:cNvSpPr/>
          <p:nvPr/>
        </p:nvSpPr>
        <p:spPr>
          <a:xfrm>
            <a:off x="7273423" y="2932928"/>
            <a:ext cx="137160" cy="13716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50" name="Google Shape;104;p15">
            <a:extLst>
              <a:ext uri="{FF2B5EF4-FFF2-40B4-BE49-F238E27FC236}">
                <a16:creationId xmlns:a16="http://schemas.microsoft.com/office/drawing/2014/main" id="{8F80E720-B7C5-4FAE-9D15-9505F4D9DB97}"/>
              </a:ext>
            </a:extLst>
          </p:cNvPr>
          <p:cNvSpPr/>
          <p:nvPr/>
        </p:nvSpPr>
        <p:spPr>
          <a:xfrm>
            <a:off x="7273423" y="2667992"/>
            <a:ext cx="137160" cy="13716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105;p15">
            <a:extLst>
              <a:ext uri="{FF2B5EF4-FFF2-40B4-BE49-F238E27FC236}">
                <a16:creationId xmlns:a16="http://schemas.microsoft.com/office/drawing/2014/main" id="{3637A68A-56AD-4652-B5DF-4CC11341E880}"/>
              </a:ext>
            </a:extLst>
          </p:cNvPr>
          <p:cNvSpPr txBox="1"/>
          <p:nvPr/>
        </p:nvSpPr>
        <p:spPr>
          <a:xfrm>
            <a:off x="7342003" y="2557129"/>
            <a:ext cx="9135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ea typeface="Proxima Nova"/>
                <a:cs typeface="Proxima Nova"/>
                <a:sym typeface="Proxima Nova"/>
              </a:rPr>
              <a:t>Stratum 1</a:t>
            </a:r>
            <a:endParaRPr sz="1000" dirty="0">
              <a:ea typeface="Proxima Nova"/>
              <a:cs typeface="Proxima Nova"/>
              <a:sym typeface="Proxima Nova"/>
            </a:endParaRPr>
          </a:p>
        </p:txBody>
      </p:sp>
      <p:sp>
        <p:nvSpPr>
          <p:cNvPr id="52" name="Google Shape;106;p15">
            <a:extLst>
              <a:ext uri="{FF2B5EF4-FFF2-40B4-BE49-F238E27FC236}">
                <a16:creationId xmlns:a16="http://schemas.microsoft.com/office/drawing/2014/main" id="{F45F4B92-9787-472E-AD9B-F150C1CA5966}"/>
              </a:ext>
            </a:extLst>
          </p:cNvPr>
          <p:cNvSpPr txBox="1"/>
          <p:nvPr/>
        </p:nvSpPr>
        <p:spPr>
          <a:xfrm>
            <a:off x="7340462" y="2837254"/>
            <a:ext cx="9135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ea typeface="Proxima Nova"/>
                <a:cs typeface="Proxima Nova"/>
                <a:sym typeface="Proxima Nova"/>
              </a:rPr>
              <a:t>Stratum 2</a:t>
            </a:r>
            <a:endParaRPr sz="1000" dirty="0">
              <a:ea typeface="Proxima Nova"/>
              <a:cs typeface="Proxima Nova"/>
              <a:sym typeface="Proxima Nova"/>
            </a:endParaRPr>
          </a:p>
        </p:txBody>
      </p:sp>
      <p:sp>
        <p:nvSpPr>
          <p:cNvPr id="53" name="Google Shape;107;p15">
            <a:extLst>
              <a:ext uri="{FF2B5EF4-FFF2-40B4-BE49-F238E27FC236}">
                <a16:creationId xmlns:a16="http://schemas.microsoft.com/office/drawing/2014/main" id="{400BBBAF-5A3C-4CF2-84C4-4608D74E2A1A}"/>
              </a:ext>
            </a:extLst>
          </p:cNvPr>
          <p:cNvSpPr txBox="1"/>
          <p:nvPr/>
        </p:nvSpPr>
        <p:spPr>
          <a:xfrm>
            <a:off x="7344505" y="3098782"/>
            <a:ext cx="913500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000" dirty="0">
                <a:ea typeface="Proxima Nova"/>
                <a:cs typeface="Proxima Nova"/>
                <a:sym typeface="Proxima Nova"/>
              </a:rPr>
              <a:t>Stratum 3</a:t>
            </a:r>
            <a:endParaRPr sz="1000" dirty="0">
              <a:ea typeface="Proxima Nova"/>
              <a:cs typeface="Proxima Nova"/>
              <a:sym typeface="Proxima Nova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64B0B3-CFE0-4D4E-97CD-D8E2DBAB0B2F}"/>
              </a:ext>
            </a:extLst>
          </p:cNvPr>
          <p:cNvSpPr/>
          <p:nvPr/>
        </p:nvSpPr>
        <p:spPr>
          <a:xfrm>
            <a:off x="8065600" y="2603280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ea typeface="Proxima Nova"/>
                <a:cs typeface="Proxima Nova"/>
                <a:sym typeface="Proxima Nova"/>
              </a:rPr>
              <a:t>20 sq. km</a:t>
            </a:r>
            <a:endParaRPr lang="en-US" sz="10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B459C3F-4948-4E37-9FBD-7A2E0DC5DAD9}"/>
              </a:ext>
            </a:extLst>
          </p:cNvPr>
          <p:cNvSpPr/>
          <p:nvPr/>
        </p:nvSpPr>
        <p:spPr>
          <a:xfrm>
            <a:off x="8063608" y="2885124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ea typeface="Proxima Nova"/>
                <a:cs typeface="Proxima Nova"/>
                <a:sym typeface="Proxima Nova"/>
              </a:rPr>
              <a:t>40 sq. km</a:t>
            </a:r>
            <a:endParaRPr lang="en-US" sz="10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D002E4C-DC79-4A75-835D-0D2BD4A528CE}"/>
              </a:ext>
            </a:extLst>
          </p:cNvPr>
          <p:cNvSpPr/>
          <p:nvPr/>
        </p:nvSpPr>
        <p:spPr>
          <a:xfrm>
            <a:off x="8063608" y="3143280"/>
            <a:ext cx="6832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ea typeface="Proxima Nova"/>
                <a:cs typeface="Proxima Nova"/>
                <a:sym typeface="Proxima Nova"/>
              </a:rPr>
              <a:t>40 sq. km</a:t>
            </a:r>
            <a:endParaRPr lang="en-US" sz="1000" dirty="0"/>
          </a:p>
        </p:txBody>
      </p:sp>
      <p:sp>
        <p:nvSpPr>
          <p:cNvPr id="46" name="Google Shape;109;p15">
            <a:extLst>
              <a:ext uri="{FF2B5EF4-FFF2-40B4-BE49-F238E27FC236}">
                <a16:creationId xmlns:a16="http://schemas.microsoft.com/office/drawing/2014/main" id="{FEBB7B7E-D275-4C08-ABA4-7E2733B34ED9}"/>
              </a:ext>
            </a:extLst>
          </p:cNvPr>
          <p:cNvSpPr txBox="1"/>
          <p:nvPr/>
        </p:nvSpPr>
        <p:spPr>
          <a:xfrm>
            <a:off x="877200" y="2717975"/>
            <a:ext cx="6966600" cy="65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US" dirty="0"/>
              <a:t>Assumption: Low elevation indicates high suspicion of 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CAEA9D-F777-448E-801B-0A04DA114530}"/>
              </a:ext>
            </a:extLst>
          </p:cNvPr>
          <p:cNvSpPr/>
          <p:nvPr/>
        </p:nvSpPr>
        <p:spPr>
          <a:xfrm>
            <a:off x="87720" y="1488097"/>
            <a:ext cx="1046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Elevation</a:t>
            </a:r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7156ED-444B-4E6B-AC42-1AE09D48957A}"/>
              </a:ext>
            </a:extLst>
          </p:cNvPr>
          <p:cNvSpPr/>
          <p:nvPr/>
        </p:nvSpPr>
        <p:spPr>
          <a:xfrm>
            <a:off x="-2631" y="2028627"/>
            <a:ext cx="1126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2618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EBEF2-38B6-47E6-B94B-201AD7EFD1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6</a:t>
            </a:fld>
            <a:endParaRPr lang="zh-CN" altLang="en-US"/>
          </a:p>
        </p:txBody>
      </p:sp>
      <p:sp>
        <p:nvSpPr>
          <p:cNvPr id="135" name="Google Shape;135;p16"/>
          <p:cNvSpPr/>
          <p:nvPr/>
        </p:nvSpPr>
        <p:spPr>
          <a:xfrm>
            <a:off x="1143300" y="1402775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11</a:t>
            </a:r>
            <a:endParaRPr dirty="0"/>
          </a:p>
        </p:txBody>
      </p:sp>
      <p:sp>
        <p:nvSpPr>
          <p:cNvPr id="136" name="Google Shape;136;p16"/>
          <p:cNvSpPr/>
          <p:nvPr/>
        </p:nvSpPr>
        <p:spPr>
          <a:xfrm>
            <a:off x="1685100" y="1402763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22</a:t>
            </a:r>
            <a:endParaRPr/>
          </a:p>
        </p:txBody>
      </p:sp>
      <p:sp>
        <p:nvSpPr>
          <p:cNvPr id="137" name="Google Shape;137;p16"/>
          <p:cNvSpPr/>
          <p:nvPr/>
        </p:nvSpPr>
        <p:spPr>
          <a:xfrm>
            <a:off x="2210100" y="1402763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31</a:t>
            </a:r>
            <a:endParaRPr dirty="0"/>
          </a:p>
        </p:txBody>
      </p:sp>
      <p:sp>
        <p:nvSpPr>
          <p:cNvPr id="138" name="Google Shape;138;p16"/>
          <p:cNvSpPr/>
          <p:nvPr/>
        </p:nvSpPr>
        <p:spPr>
          <a:xfrm>
            <a:off x="2751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42</a:t>
            </a:r>
            <a:endParaRPr/>
          </a:p>
        </p:txBody>
      </p:sp>
      <p:sp>
        <p:nvSpPr>
          <p:cNvPr id="139" name="Google Shape;139;p16"/>
          <p:cNvSpPr/>
          <p:nvPr/>
        </p:nvSpPr>
        <p:spPr>
          <a:xfrm>
            <a:off x="3276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0" name="Google Shape;140;p16"/>
          <p:cNvSpPr/>
          <p:nvPr/>
        </p:nvSpPr>
        <p:spPr>
          <a:xfrm>
            <a:off x="3818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1" name="Google Shape;141;p16"/>
          <p:cNvSpPr/>
          <p:nvPr/>
        </p:nvSpPr>
        <p:spPr>
          <a:xfrm>
            <a:off x="4343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42" name="Google Shape;142;p16"/>
          <p:cNvSpPr/>
          <p:nvPr/>
        </p:nvSpPr>
        <p:spPr>
          <a:xfrm>
            <a:off x="4885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63</a:t>
            </a:r>
            <a:endParaRPr/>
          </a:p>
        </p:txBody>
      </p:sp>
      <p:sp>
        <p:nvSpPr>
          <p:cNvPr id="143" name="Google Shape;143;p16"/>
          <p:cNvSpPr/>
          <p:nvPr/>
        </p:nvSpPr>
        <p:spPr>
          <a:xfrm>
            <a:off x="59691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54273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6510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146" name="Google Shape;146;p16"/>
          <p:cNvSpPr/>
          <p:nvPr/>
        </p:nvSpPr>
        <p:spPr>
          <a:xfrm>
            <a:off x="70527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83</a:t>
            </a:r>
            <a:endParaRPr/>
          </a:p>
        </p:txBody>
      </p:sp>
      <p:sp>
        <p:nvSpPr>
          <p:cNvPr id="147" name="Google Shape;147;p16"/>
          <p:cNvSpPr/>
          <p:nvPr/>
        </p:nvSpPr>
        <p:spPr>
          <a:xfrm>
            <a:off x="7594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148" name="Google Shape;148;p16"/>
          <p:cNvSpPr/>
          <p:nvPr/>
        </p:nvSpPr>
        <p:spPr>
          <a:xfrm>
            <a:off x="81363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149" name="Google Shape;149;p16"/>
          <p:cNvSpPr/>
          <p:nvPr/>
        </p:nvSpPr>
        <p:spPr>
          <a:xfrm>
            <a:off x="11433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1</a:t>
            </a:r>
            <a:endParaRPr dirty="0"/>
          </a:p>
        </p:txBody>
      </p:sp>
      <p:sp>
        <p:nvSpPr>
          <p:cNvPr id="150" name="Google Shape;150;p16"/>
          <p:cNvSpPr/>
          <p:nvPr/>
        </p:nvSpPr>
        <p:spPr>
          <a:xfrm>
            <a:off x="1685100" y="1942775"/>
            <a:ext cx="5250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</a:t>
            </a:r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2210100" y="1942763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/>
              <a:t>3</a:t>
            </a:r>
            <a:endParaRPr dirty="0"/>
          </a:p>
        </p:txBody>
      </p:sp>
      <p:sp>
        <p:nvSpPr>
          <p:cNvPr id="152" name="Google Shape;152;p16"/>
          <p:cNvSpPr/>
          <p:nvPr/>
        </p:nvSpPr>
        <p:spPr>
          <a:xfrm>
            <a:off x="2751900" y="1942775"/>
            <a:ext cx="5250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</a:t>
            </a:r>
            <a:endParaRPr/>
          </a:p>
        </p:txBody>
      </p:sp>
      <p:sp>
        <p:nvSpPr>
          <p:cNvPr id="153" name="Google Shape;153;p16"/>
          <p:cNvSpPr/>
          <p:nvPr/>
        </p:nvSpPr>
        <p:spPr>
          <a:xfrm>
            <a:off x="32769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154" name="Google Shape;154;p16"/>
          <p:cNvSpPr/>
          <p:nvPr/>
        </p:nvSpPr>
        <p:spPr>
          <a:xfrm>
            <a:off x="3818700" y="1942775"/>
            <a:ext cx="5250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155" name="Google Shape;155;p16"/>
          <p:cNvSpPr/>
          <p:nvPr/>
        </p:nvSpPr>
        <p:spPr>
          <a:xfrm>
            <a:off x="43437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</a:t>
            </a:r>
            <a:endParaRPr/>
          </a:p>
        </p:txBody>
      </p:sp>
      <p:sp>
        <p:nvSpPr>
          <p:cNvPr id="156" name="Google Shape;156;p16"/>
          <p:cNvSpPr/>
          <p:nvPr/>
        </p:nvSpPr>
        <p:spPr>
          <a:xfrm>
            <a:off x="48855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</a:t>
            </a:r>
            <a:endParaRPr/>
          </a:p>
        </p:txBody>
      </p:sp>
      <p:sp>
        <p:nvSpPr>
          <p:cNvPr id="157" name="Google Shape;157;p16"/>
          <p:cNvSpPr/>
          <p:nvPr/>
        </p:nvSpPr>
        <p:spPr>
          <a:xfrm>
            <a:off x="59691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</a:t>
            </a:r>
            <a:endParaRPr/>
          </a:p>
        </p:txBody>
      </p:sp>
      <p:sp>
        <p:nvSpPr>
          <p:cNvPr id="158" name="Google Shape;158;p16"/>
          <p:cNvSpPr/>
          <p:nvPr/>
        </p:nvSpPr>
        <p:spPr>
          <a:xfrm>
            <a:off x="54273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</a:t>
            </a:r>
            <a:endParaRPr/>
          </a:p>
        </p:txBody>
      </p:sp>
      <p:sp>
        <p:nvSpPr>
          <p:cNvPr id="159" name="Google Shape;159;p16"/>
          <p:cNvSpPr/>
          <p:nvPr/>
        </p:nvSpPr>
        <p:spPr>
          <a:xfrm>
            <a:off x="65109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</a:t>
            </a:r>
            <a:endParaRPr/>
          </a:p>
        </p:txBody>
      </p:sp>
      <p:sp>
        <p:nvSpPr>
          <p:cNvPr id="160" name="Google Shape;160;p16"/>
          <p:cNvSpPr/>
          <p:nvPr/>
        </p:nvSpPr>
        <p:spPr>
          <a:xfrm>
            <a:off x="70527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</a:t>
            </a:r>
            <a:endParaRPr/>
          </a:p>
        </p:txBody>
      </p:sp>
      <p:sp>
        <p:nvSpPr>
          <p:cNvPr id="161" name="Google Shape;161;p16"/>
          <p:cNvSpPr/>
          <p:nvPr/>
        </p:nvSpPr>
        <p:spPr>
          <a:xfrm>
            <a:off x="75945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</a:t>
            </a:r>
            <a:endParaRPr/>
          </a:p>
        </p:txBody>
      </p:sp>
      <p:sp>
        <p:nvSpPr>
          <p:cNvPr id="162" name="Google Shape;162;p16"/>
          <p:cNvSpPr/>
          <p:nvPr/>
        </p:nvSpPr>
        <p:spPr>
          <a:xfrm>
            <a:off x="8136300" y="1942775"/>
            <a:ext cx="541800" cy="54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</a:t>
            </a:r>
            <a:endParaRPr/>
          </a:p>
        </p:txBody>
      </p:sp>
      <p:sp>
        <p:nvSpPr>
          <p:cNvPr id="171" name="Google Shape;171;p16"/>
          <p:cNvSpPr/>
          <p:nvPr/>
        </p:nvSpPr>
        <p:spPr>
          <a:xfrm>
            <a:off x="11433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Google Shape;172;p16"/>
          <p:cNvSpPr/>
          <p:nvPr/>
        </p:nvSpPr>
        <p:spPr>
          <a:xfrm>
            <a:off x="1685100" y="248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3" name="Google Shape;173;p16"/>
          <p:cNvSpPr/>
          <p:nvPr/>
        </p:nvSpPr>
        <p:spPr>
          <a:xfrm>
            <a:off x="2210100" y="248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16"/>
          <p:cNvSpPr/>
          <p:nvPr/>
        </p:nvSpPr>
        <p:spPr>
          <a:xfrm>
            <a:off x="2751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5" name="Google Shape;175;p16"/>
          <p:cNvSpPr/>
          <p:nvPr/>
        </p:nvSpPr>
        <p:spPr>
          <a:xfrm>
            <a:off x="3276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6" name="Google Shape;176;p16"/>
          <p:cNvSpPr/>
          <p:nvPr/>
        </p:nvSpPr>
        <p:spPr>
          <a:xfrm>
            <a:off x="38187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7" name="Google Shape;177;p16"/>
          <p:cNvSpPr/>
          <p:nvPr/>
        </p:nvSpPr>
        <p:spPr>
          <a:xfrm>
            <a:off x="4343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8" name="Google Shape;178;p16"/>
          <p:cNvSpPr/>
          <p:nvPr/>
        </p:nvSpPr>
        <p:spPr>
          <a:xfrm>
            <a:off x="48855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9" name="Google Shape;179;p16"/>
          <p:cNvSpPr/>
          <p:nvPr/>
        </p:nvSpPr>
        <p:spPr>
          <a:xfrm>
            <a:off x="59691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0" name="Google Shape;180;p16"/>
          <p:cNvSpPr/>
          <p:nvPr/>
        </p:nvSpPr>
        <p:spPr>
          <a:xfrm>
            <a:off x="5427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1" name="Google Shape;181;p16"/>
          <p:cNvSpPr/>
          <p:nvPr/>
        </p:nvSpPr>
        <p:spPr>
          <a:xfrm>
            <a:off x="65109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2" name="Google Shape;182;p16"/>
          <p:cNvSpPr/>
          <p:nvPr/>
        </p:nvSpPr>
        <p:spPr>
          <a:xfrm>
            <a:off x="7052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3" name="Google Shape;183;p16"/>
          <p:cNvSpPr/>
          <p:nvPr/>
        </p:nvSpPr>
        <p:spPr>
          <a:xfrm>
            <a:off x="75945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16"/>
          <p:cNvSpPr/>
          <p:nvPr/>
        </p:nvSpPr>
        <p:spPr>
          <a:xfrm>
            <a:off x="8136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04F753-8CF6-41F5-926E-91131CBE0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61" r="27141" b="88722"/>
          <a:stretch/>
        </p:blipFill>
        <p:spPr>
          <a:xfrm>
            <a:off x="1038275" y="3791060"/>
            <a:ext cx="2068285" cy="3351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D5F1D1-C85F-412D-B5C2-9B2BA9A8A9AF}"/>
              </a:ext>
            </a:extLst>
          </p:cNvPr>
          <p:cNvSpPr/>
          <p:nvPr/>
        </p:nvSpPr>
        <p:spPr>
          <a:xfrm>
            <a:off x="3450425" y="3611403"/>
            <a:ext cx="110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Stratum 1</a:t>
            </a:r>
            <a:endParaRPr lang="en-US" dirty="0"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964442-2F0A-420C-883F-6B9F1EB68A7E}"/>
              </a:ext>
            </a:extLst>
          </p:cNvPr>
          <p:cNvSpPr/>
          <p:nvPr/>
        </p:nvSpPr>
        <p:spPr>
          <a:xfrm>
            <a:off x="3450425" y="3919180"/>
            <a:ext cx="110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Stratum 2</a:t>
            </a:r>
            <a:endParaRPr lang="en-US" dirty="0"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EDBA716-A4CC-4E70-A287-521309D36CF7}"/>
              </a:ext>
            </a:extLst>
          </p:cNvPr>
          <p:cNvSpPr/>
          <p:nvPr/>
        </p:nvSpPr>
        <p:spPr>
          <a:xfrm>
            <a:off x="3450425" y="4204230"/>
            <a:ext cx="110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Stratum 3</a:t>
            </a:r>
            <a:endParaRPr lang="en-US" dirty="0"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3A113-DEF3-4779-A4EF-5BCD07D4DB2E}"/>
              </a:ext>
            </a:extLst>
          </p:cNvPr>
          <p:cNvSpPr/>
          <p:nvPr/>
        </p:nvSpPr>
        <p:spPr>
          <a:xfrm>
            <a:off x="4958278" y="3314536"/>
            <a:ext cx="544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  <a:sym typeface="Proxima Nova"/>
              </a:rPr>
              <a:t>Size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CACA10-6190-442D-8C3A-949AFAD39C48}"/>
              </a:ext>
            </a:extLst>
          </p:cNvPr>
          <p:cNvSpPr/>
          <p:nvPr/>
        </p:nvSpPr>
        <p:spPr>
          <a:xfrm>
            <a:off x="5979846" y="3314536"/>
            <a:ext cx="855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  <a:sym typeface="Proxima Nova"/>
              </a:rPr>
              <a:t>Weight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438EB-BBA4-4A83-B373-157B3DCDFE32}"/>
              </a:ext>
            </a:extLst>
          </p:cNvPr>
          <p:cNvSpPr/>
          <p:nvPr/>
        </p:nvSpPr>
        <p:spPr>
          <a:xfrm>
            <a:off x="4737064" y="3614910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20 sq. km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E473878-4D1C-4AC3-B0D9-38D707768649}"/>
              </a:ext>
            </a:extLst>
          </p:cNvPr>
          <p:cNvSpPr/>
          <p:nvPr/>
        </p:nvSpPr>
        <p:spPr>
          <a:xfrm>
            <a:off x="4737064" y="3915284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40 sq. km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307E5B5-B60F-4657-B40D-50749B78A51A}"/>
              </a:ext>
            </a:extLst>
          </p:cNvPr>
          <p:cNvSpPr/>
          <p:nvPr/>
        </p:nvSpPr>
        <p:spPr>
          <a:xfrm>
            <a:off x="4746182" y="4223061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40 sq. km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81D48EA-2741-4ACB-AF62-39A3671C4D3C}"/>
              </a:ext>
            </a:extLst>
          </p:cNvPr>
          <p:cNvSpPr/>
          <p:nvPr/>
        </p:nvSpPr>
        <p:spPr>
          <a:xfrm>
            <a:off x="5792374" y="3622313"/>
            <a:ext cx="29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20/2 = 10 sq. km/observation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FEF9CDF-C562-4354-930D-80952C5836C9}"/>
              </a:ext>
            </a:extLst>
          </p:cNvPr>
          <p:cNvSpPr/>
          <p:nvPr/>
        </p:nvSpPr>
        <p:spPr>
          <a:xfrm>
            <a:off x="5792374" y="3922687"/>
            <a:ext cx="2825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40/8 = 5 sq. km/observation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0CAD424-3C32-4DBA-9D88-FAD22EBA10A7}"/>
              </a:ext>
            </a:extLst>
          </p:cNvPr>
          <p:cNvSpPr/>
          <p:nvPr/>
        </p:nvSpPr>
        <p:spPr>
          <a:xfrm>
            <a:off x="5792374" y="4206941"/>
            <a:ext cx="29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ea typeface="Proxima Nova"/>
                <a:cs typeface="Times New Roman" panose="02020603050405020304" pitchFamily="18" charset="0"/>
                <a:sym typeface="Proxima Nova"/>
              </a:rPr>
              <a:t>40/4 = 10 sq. km/observation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16D3098-420A-4ED0-ACB2-24AD8F7705AE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AAE15D4-89AD-43F7-83E5-F3B39C77F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67" name="Google Shape;65;p14">
            <a:extLst>
              <a:ext uri="{FF2B5EF4-FFF2-40B4-BE49-F238E27FC236}">
                <a16:creationId xmlns:a16="http://schemas.microsoft.com/office/drawing/2014/main" id="{9BB79AA2-0FD8-4919-A950-B48B1C3DF8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We calculate the weights for 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strata.</a:t>
            </a:r>
            <a:endParaRPr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0AB14F-72F1-494C-B1F0-5584A416FE06}"/>
              </a:ext>
            </a:extLst>
          </p:cNvPr>
          <p:cNvSpPr/>
          <p:nvPr/>
        </p:nvSpPr>
        <p:spPr>
          <a:xfrm>
            <a:off x="625660" y="3773970"/>
            <a:ext cx="642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1</a:t>
            </a:r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686C6AD-86DE-4A3B-B581-50C3BB032E5B}"/>
              </a:ext>
            </a:extLst>
          </p:cNvPr>
          <p:cNvSpPr/>
          <p:nvPr/>
        </p:nvSpPr>
        <p:spPr>
          <a:xfrm>
            <a:off x="212075" y="1488097"/>
            <a:ext cx="697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Index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6D72867-8BE9-448D-9D48-2A968406E37B}"/>
              </a:ext>
            </a:extLst>
          </p:cNvPr>
          <p:cNvSpPr/>
          <p:nvPr/>
        </p:nvSpPr>
        <p:spPr>
          <a:xfrm>
            <a:off x="237594" y="2028627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Rank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48A8E6E-2243-46A5-A7C0-211CE3C7C67C}"/>
              </a:ext>
            </a:extLst>
          </p:cNvPr>
          <p:cNvSpPr/>
          <p:nvPr/>
        </p:nvSpPr>
        <p:spPr>
          <a:xfrm>
            <a:off x="0" y="2568627"/>
            <a:ext cx="1126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Reference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Number Placeholder 170">
            <a:extLst>
              <a:ext uri="{FF2B5EF4-FFF2-40B4-BE49-F238E27FC236}">
                <a16:creationId xmlns:a16="http://schemas.microsoft.com/office/drawing/2014/main" id="{C4A6DB53-46D5-4359-AE2E-243DB09541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7</a:t>
            </a:fld>
            <a:endParaRPr lang="zh-CN" altLang="en-US"/>
          </a:p>
        </p:txBody>
      </p:sp>
      <p:sp>
        <p:nvSpPr>
          <p:cNvPr id="191" name="Google Shape;191;p17"/>
          <p:cNvSpPr/>
          <p:nvPr/>
        </p:nvSpPr>
        <p:spPr>
          <a:xfrm>
            <a:off x="1143300" y="1402775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11</a:t>
            </a:r>
            <a:endParaRPr/>
          </a:p>
        </p:txBody>
      </p:sp>
      <p:sp>
        <p:nvSpPr>
          <p:cNvPr id="192" name="Google Shape;192;p17"/>
          <p:cNvSpPr/>
          <p:nvPr/>
        </p:nvSpPr>
        <p:spPr>
          <a:xfrm>
            <a:off x="1685100" y="1402763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22</a:t>
            </a: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2210100" y="1402763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31</a:t>
            </a: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2751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42</a:t>
            </a:r>
            <a:endParaRPr/>
          </a:p>
        </p:txBody>
      </p:sp>
      <p:sp>
        <p:nvSpPr>
          <p:cNvPr id="195" name="Google Shape;195;p17"/>
          <p:cNvSpPr/>
          <p:nvPr/>
        </p:nvSpPr>
        <p:spPr>
          <a:xfrm>
            <a:off x="3276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6" name="Google Shape;196;p17"/>
          <p:cNvSpPr/>
          <p:nvPr/>
        </p:nvSpPr>
        <p:spPr>
          <a:xfrm>
            <a:off x="3818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4343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8" name="Google Shape;198;p17"/>
          <p:cNvSpPr/>
          <p:nvPr/>
        </p:nvSpPr>
        <p:spPr>
          <a:xfrm>
            <a:off x="4885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63</a:t>
            </a: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59691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0" name="Google Shape;200;p17"/>
          <p:cNvSpPr/>
          <p:nvPr/>
        </p:nvSpPr>
        <p:spPr>
          <a:xfrm>
            <a:off x="54273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1" name="Google Shape;201;p17"/>
          <p:cNvSpPr/>
          <p:nvPr/>
        </p:nvSpPr>
        <p:spPr>
          <a:xfrm>
            <a:off x="6510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2" name="Google Shape;202;p17"/>
          <p:cNvSpPr/>
          <p:nvPr/>
        </p:nvSpPr>
        <p:spPr>
          <a:xfrm>
            <a:off x="70527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83</a:t>
            </a: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7594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81363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205" name="Google Shape;205;p17"/>
          <p:cNvSpPr/>
          <p:nvPr/>
        </p:nvSpPr>
        <p:spPr>
          <a:xfrm>
            <a:off x="11433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1685100" y="1942775"/>
            <a:ext cx="5250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07" name="Google Shape;207;p17"/>
          <p:cNvSpPr/>
          <p:nvPr/>
        </p:nvSpPr>
        <p:spPr>
          <a:xfrm>
            <a:off x="2210100" y="1942763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3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08" name="Google Shape;208;p17"/>
          <p:cNvSpPr/>
          <p:nvPr/>
        </p:nvSpPr>
        <p:spPr>
          <a:xfrm>
            <a:off x="2751900" y="1942775"/>
            <a:ext cx="5250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4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09" name="Google Shape;209;p17"/>
          <p:cNvSpPr/>
          <p:nvPr/>
        </p:nvSpPr>
        <p:spPr>
          <a:xfrm>
            <a:off x="32769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0" name="Google Shape;210;p17"/>
          <p:cNvSpPr/>
          <p:nvPr/>
        </p:nvSpPr>
        <p:spPr>
          <a:xfrm>
            <a:off x="3818700" y="1942775"/>
            <a:ext cx="5250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1" name="Google Shape;211;p17"/>
          <p:cNvSpPr/>
          <p:nvPr/>
        </p:nvSpPr>
        <p:spPr>
          <a:xfrm>
            <a:off x="43437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2" name="Google Shape;212;p17"/>
          <p:cNvSpPr/>
          <p:nvPr/>
        </p:nvSpPr>
        <p:spPr>
          <a:xfrm>
            <a:off x="48855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6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3" name="Google Shape;213;p17"/>
          <p:cNvSpPr/>
          <p:nvPr/>
        </p:nvSpPr>
        <p:spPr>
          <a:xfrm>
            <a:off x="59691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54273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65109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6" name="Google Shape;216;p17"/>
          <p:cNvSpPr/>
          <p:nvPr/>
        </p:nvSpPr>
        <p:spPr>
          <a:xfrm>
            <a:off x="70527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7" name="Google Shape;217;p17"/>
          <p:cNvSpPr/>
          <p:nvPr/>
        </p:nvSpPr>
        <p:spPr>
          <a:xfrm>
            <a:off x="75945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9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8" name="Google Shape;218;p17"/>
          <p:cNvSpPr/>
          <p:nvPr/>
        </p:nvSpPr>
        <p:spPr>
          <a:xfrm>
            <a:off x="8136300" y="1942775"/>
            <a:ext cx="541800" cy="540000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9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27" name="Google Shape;227;p17"/>
          <p:cNvSpPr/>
          <p:nvPr/>
        </p:nvSpPr>
        <p:spPr>
          <a:xfrm>
            <a:off x="11433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28" name="Google Shape;228;p17"/>
          <p:cNvSpPr/>
          <p:nvPr/>
        </p:nvSpPr>
        <p:spPr>
          <a:xfrm>
            <a:off x="1685100" y="248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29" name="Google Shape;229;p17"/>
          <p:cNvSpPr/>
          <p:nvPr/>
        </p:nvSpPr>
        <p:spPr>
          <a:xfrm>
            <a:off x="2210100" y="248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0" name="Google Shape;230;p17"/>
          <p:cNvSpPr/>
          <p:nvPr/>
        </p:nvSpPr>
        <p:spPr>
          <a:xfrm>
            <a:off x="2751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1" name="Google Shape;231;p17"/>
          <p:cNvSpPr/>
          <p:nvPr/>
        </p:nvSpPr>
        <p:spPr>
          <a:xfrm>
            <a:off x="3276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2" name="Google Shape;232;p17"/>
          <p:cNvSpPr/>
          <p:nvPr/>
        </p:nvSpPr>
        <p:spPr>
          <a:xfrm>
            <a:off x="38187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4343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17"/>
          <p:cNvSpPr/>
          <p:nvPr/>
        </p:nvSpPr>
        <p:spPr>
          <a:xfrm>
            <a:off x="48855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5" name="Google Shape;235;p17"/>
          <p:cNvSpPr/>
          <p:nvPr/>
        </p:nvSpPr>
        <p:spPr>
          <a:xfrm>
            <a:off x="59691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6" name="Google Shape;236;p17"/>
          <p:cNvSpPr/>
          <p:nvPr/>
        </p:nvSpPr>
        <p:spPr>
          <a:xfrm>
            <a:off x="5427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65109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8" name="Google Shape;238;p17"/>
          <p:cNvSpPr/>
          <p:nvPr/>
        </p:nvSpPr>
        <p:spPr>
          <a:xfrm>
            <a:off x="7052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17"/>
          <p:cNvSpPr/>
          <p:nvPr/>
        </p:nvSpPr>
        <p:spPr>
          <a:xfrm>
            <a:off x="75945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8136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CF1D1A97-3638-494F-B566-4D3582D6D28C}"/>
              </a:ext>
            </a:extLst>
          </p:cNvPr>
          <p:cNvSpPr/>
          <p:nvPr/>
        </p:nvSpPr>
        <p:spPr>
          <a:xfrm>
            <a:off x="6989373" y="4387811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E587FC46-D837-41D9-AD3A-52584538FB29}"/>
              </a:ext>
            </a:extLst>
          </p:cNvPr>
          <p:cNvSpPr/>
          <p:nvPr/>
        </p:nvSpPr>
        <p:spPr>
          <a:xfrm>
            <a:off x="7079724" y="4190337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A00F434-C094-4BFD-94A4-8549A1815498}"/>
              </a:ext>
            </a:extLst>
          </p:cNvPr>
          <p:cNvSpPr/>
          <p:nvPr/>
        </p:nvSpPr>
        <p:spPr>
          <a:xfrm>
            <a:off x="7228391" y="4190337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4A6FD82C-7E82-4A54-BC16-9A0D92AB9D13}"/>
              </a:ext>
            </a:extLst>
          </p:cNvPr>
          <p:cNvSpPr/>
          <p:nvPr/>
        </p:nvSpPr>
        <p:spPr>
          <a:xfrm>
            <a:off x="7301067" y="3996088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1DD1A309-E2EE-494B-AF7A-0C03CE0A40AD}"/>
              </a:ext>
            </a:extLst>
          </p:cNvPr>
          <p:cNvSpPr/>
          <p:nvPr/>
        </p:nvSpPr>
        <p:spPr>
          <a:xfrm>
            <a:off x="7545660" y="3580502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A334299-0ACA-44E8-8764-62933B331243}"/>
              </a:ext>
            </a:extLst>
          </p:cNvPr>
          <p:cNvSpPr/>
          <p:nvPr/>
        </p:nvSpPr>
        <p:spPr>
          <a:xfrm>
            <a:off x="7723464" y="3175452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5B0C3371-6DBD-465F-96CC-9DFDA39E7AD0}"/>
              </a:ext>
            </a:extLst>
          </p:cNvPr>
          <p:cNvSpPr/>
          <p:nvPr/>
        </p:nvSpPr>
        <p:spPr>
          <a:xfrm>
            <a:off x="7970724" y="3175452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C3548402-725F-4EB2-B5B7-E9723E3CF09D}"/>
              </a:ext>
            </a:extLst>
          </p:cNvPr>
          <p:cNvSpPr/>
          <p:nvPr/>
        </p:nvSpPr>
        <p:spPr>
          <a:xfrm>
            <a:off x="8140464" y="3175452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43CF7309-BC72-499B-B51F-2AF8630BA8FE}"/>
              </a:ext>
            </a:extLst>
          </p:cNvPr>
          <p:cNvSpPr/>
          <p:nvPr/>
        </p:nvSpPr>
        <p:spPr>
          <a:xfrm>
            <a:off x="8434224" y="3175452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4671F044-E04C-42D7-AEBB-9C9FBD89AE34}"/>
              </a:ext>
            </a:extLst>
          </p:cNvPr>
          <p:cNvCxnSpPr/>
          <p:nvPr/>
        </p:nvCxnSpPr>
        <p:spPr>
          <a:xfrm flipV="1">
            <a:off x="6847327" y="3198312"/>
            <a:ext cx="0" cy="1614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0E439BCD-CFC3-4DBC-81D7-A4A4F9304798}"/>
              </a:ext>
            </a:extLst>
          </p:cNvPr>
          <p:cNvCxnSpPr>
            <a:cxnSpLocks/>
          </p:cNvCxnSpPr>
          <p:nvPr/>
        </p:nvCxnSpPr>
        <p:spPr>
          <a:xfrm>
            <a:off x="6847327" y="4813300"/>
            <a:ext cx="16326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4B548707-2820-49A0-814A-C3702F1FBAFC}"/>
                  </a:ext>
                </a:extLst>
              </p:cNvPr>
              <p:cNvSpPr/>
              <p:nvPr/>
            </p:nvSpPr>
            <p:spPr>
              <a:xfrm>
                <a:off x="2903454" y="3505494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1∗10+0∗5+0∗10=10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4B548707-2820-49A0-814A-C3702F1FBA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454" y="3505494"/>
                <a:ext cx="356783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859C60AD-12A2-47C2-A8C1-75321F897B08}"/>
                  </a:ext>
                </a:extLst>
              </p:cNvPr>
              <p:cNvSpPr/>
              <p:nvPr/>
            </p:nvSpPr>
            <p:spPr>
              <a:xfrm>
                <a:off x="2894055" y="3905503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1∗10+0∗5+0∗10=10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859C60AD-12A2-47C2-A8C1-75321F897B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055" y="3905503"/>
                <a:ext cx="357585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F1F4888B-E9DA-46C6-89EF-21293B877442}"/>
                  </a:ext>
                </a:extLst>
              </p:cNvPr>
              <p:cNvSpPr/>
              <p:nvPr/>
            </p:nvSpPr>
            <p:spPr>
              <a:xfrm>
                <a:off x="2903454" y="3505494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1∗10+1∗5+0∗10=15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F1F4888B-E9DA-46C6-89EF-21293B8774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454" y="3505494"/>
                <a:ext cx="356783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69AB2E1-C680-4143-8645-22D38577E26D}"/>
                  </a:ext>
                </a:extLst>
              </p:cNvPr>
              <p:cNvSpPr/>
              <p:nvPr/>
            </p:nvSpPr>
            <p:spPr>
              <a:xfrm>
                <a:off x="2894055" y="3905503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1∗10+1∗5+0∗10=15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69AB2E1-C680-4143-8645-22D38577E2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055" y="3905503"/>
                <a:ext cx="357585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9A7347A1-C809-4747-806D-41F44718F0BE}"/>
                  </a:ext>
                </a:extLst>
              </p:cNvPr>
              <p:cNvSpPr/>
              <p:nvPr/>
            </p:nvSpPr>
            <p:spPr>
              <a:xfrm>
                <a:off x="2909533" y="3505494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2∗10+1∗5+0∗10=25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9A7347A1-C809-4747-806D-41F44718F0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533" y="3505494"/>
                <a:ext cx="356783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4C0E087-B789-482D-907A-D8691F7B8F4F}"/>
                  </a:ext>
                </a:extLst>
              </p:cNvPr>
              <p:cNvSpPr/>
              <p:nvPr/>
            </p:nvSpPr>
            <p:spPr>
              <a:xfrm>
                <a:off x="2900134" y="3905503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1∗10+1∗5+0∗10=15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4C0E087-B789-482D-907A-D8691F7B8F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134" y="3905503"/>
                <a:ext cx="357585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58C90A5B-3098-4558-A92B-F1520F32E23A}"/>
                  </a:ext>
                </a:extLst>
              </p:cNvPr>
              <p:cNvSpPr/>
              <p:nvPr/>
            </p:nvSpPr>
            <p:spPr>
              <a:xfrm>
                <a:off x="2909533" y="3505494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2∗10+2∗5+0∗10=30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58C90A5B-3098-4558-A92B-F1520F32E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533" y="3505494"/>
                <a:ext cx="356783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7D98B37E-3CC3-4FEA-BDD6-9445F34C6D11}"/>
                  </a:ext>
                </a:extLst>
              </p:cNvPr>
              <p:cNvSpPr/>
              <p:nvPr/>
            </p:nvSpPr>
            <p:spPr>
              <a:xfrm>
                <a:off x="2900134" y="3905503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1∗10+2∗5+0∗10=20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7D98B37E-3CC3-4FEA-BDD6-9445F34C6D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134" y="3905503"/>
                <a:ext cx="357585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294BD14D-64D5-4229-BFCC-A01EAC5C0512}"/>
                  </a:ext>
                </a:extLst>
              </p:cNvPr>
              <p:cNvSpPr/>
              <p:nvPr/>
            </p:nvSpPr>
            <p:spPr>
              <a:xfrm>
                <a:off x="2909533" y="3505494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2∗10+5∗5+0∗10=45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294BD14D-64D5-4229-BFCC-A01EAC5C05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533" y="3505494"/>
                <a:ext cx="356783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0B6A6FF-5A66-475D-807D-F796C2431142}"/>
                  </a:ext>
                </a:extLst>
              </p:cNvPr>
              <p:cNvSpPr/>
              <p:nvPr/>
            </p:nvSpPr>
            <p:spPr>
              <a:xfrm>
                <a:off x="2900134" y="3905503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1∗10+4∗5+0∗10=30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90B6A6FF-5A66-475D-807D-F796C2431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134" y="3905503"/>
                <a:ext cx="3575851" cy="369332"/>
              </a:xfrm>
              <a:prstGeom prst="rect">
                <a:avLst/>
              </a:prstGeom>
              <a:blipFill>
                <a:blip r:embed="rId1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F15D145-D093-4981-8841-88174831E1CF}"/>
                  </a:ext>
                </a:extLst>
              </p:cNvPr>
              <p:cNvSpPr/>
              <p:nvPr/>
            </p:nvSpPr>
            <p:spPr>
              <a:xfrm>
                <a:off x="2909533" y="3505494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2∗10+5∗5+1∗10=55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F15D145-D093-4981-8841-88174831E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9533" y="3505494"/>
                <a:ext cx="3567836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B152C0CC-C68D-40A0-8E4A-FA1FF8CCBC29}"/>
                  </a:ext>
                </a:extLst>
              </p:cNvPr>
              <p:cNvSpPr/>
              <p:nvPr/>
            </p:nvSpPr>
            <p:spPr>
              <a:xfrm>
                <a:off x="2900134" y="3905503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1∗10+4∗5+1∗10=40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B152C0CC-C68D-40A0-8E4A-FA1FF8CCBC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134" y="3905503"/>
                <a:ext cx="357585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A801EC69-1B69-423D-BB58-F20FA22E2ED4}"/>
                  </a:ext>
                </a:extLst>
              </p:cNvPr>
              <p:cNvSpPr/>
              <p:nvPr/>
            </p:nvSpPr>
            <p:spPr>
              <a:xfrm>
                <a:off x="2901370" y="3502021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2∗10+8∗5+1∗10=70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A801EC69-1B69-423D-BB58-F20FA22E2E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1370" y="3502021"/>
                <a:ext cx="3567836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D16C818F-935F-4610-8EEA-361F2CE140B2}"/>
                  </a:ext>
                </a:extLst>
              </p:cNvPr>
              <p:cNvSpPr/>
              <p:nvPr/>
            </p:nvSpPr>
            <p:spPr>
              <a:xfrm>
                <a:off x="2900133" y="3910207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1∗10+4∗5+1∗10=40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D16C818F-935F-4610-8EEA-361F2CE14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133" y="3910207"/>
                <a:ext cx="357585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462C2D6-4F76-4230-A57D-C8C631EADBBA}"/>
                  </a:ext>
                </a:extLst>
              </p:cNvPr>
              <p:cNvSpPr/>
              <p:nvPr/>
            </p:nvSpPr>
            <p:spPr>
              <a:xfrm>
                <a:off x="2905239" y="3504613"/>
                <a:ext cx="3567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2∗10+8∗5+2∗10=80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462C2D6-4F76-4230-A57D-C8C631EAD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239" y="3504613"/>
                <a:ext cx="356783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B3C835F-BD43-4496-9999-CAAA7B5D64FF}"/>
                  </a:ext>
                </a:extLst>
              </p:cNvPr>
              <p:cNvSpPr/>
              <p:nvPr/>
            </p:nvSpPr>
            <p:spPr>
              <a:xfrm>
                <a:off x="2898678" y="3905502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1∗10+4∗5+1∗10=40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8B3C835F-BD43-4496-9999-CAAA7B5D6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678" y="3905502"/>
                <a:ext cx="357585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82BBDEF-0D06-4372-8F7A-98DB479B114D}"/>
                  </a:ext>
                </a:extLst>
              </p:cNvPr>
              <p:cNvSpPr/>
              <p:nvPr/>
            </p:nvSpPr>
            <p:spPr>
              <a:xfrm>
                <a:off x="2900134" y="3502021"/>
                <a:ext cx="36960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2∗10+8∗5+4∗10=100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82BBDEF-0D06-4372-8F7A-98DB479B11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134" y="3502021"/>
                <a:ext cx="3696076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BB36D81-03CF-4287-909E-AC6171B3B650}"/>
                  </a:ext>
                </a:extLst>
              </p:cNvPr>
              <p:cNvSpPr/>
              <p:nvPr/>
            </p:nvSpPr>
            <p:spPr>
              <a:xfrm>
                <a:off x="2893070" y="3910206"/>
                <a:ext cx="35758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1∗10+4∗5+1∗10=40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EBB36D81-03CF-4287-909E-AC6171B3B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3070" y="3910206"/>
                <a:ext cx="3575851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B313C04-8BEF-4327-BE40-36E2D1815102}"/>
                  </a:ext>
                </a:extLst>
              </p:cNvPr>
              <p:cNvSpPr/>
              <p:nvPr/>
            </p:nvSpPr>
            <p:spPr>
              <a:xfrm>
                <a:off x="3495035" y="4274232"/>
                <a:ext cx="22557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ize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Extent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B313C04-8BEF-4327-BE40-36E2D18151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035" y="4274232"/>
                <a:ext cx="2255746" cy="3693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0AEEB20-3C47-4048-8CAC-85C72BE1616A}"/>
                  </a:ext>
                </a:extLst>
              </p:cNvPr>
              <p:cNvSpPr/>
              <p:nvPr/>
            </p:nvSpPr>
            <p:spPr>
              <a:xfrm>
                <a:off x="2899843" y="4544586"/>
                <a:ext cx="36439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ize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Estimated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Abundance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0AEEB20-3C47-4048-8CAC-85C72BE161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843" y="4544586"/>
                <a:ext cx="3643946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Rectangle 181">
            <a:extLst>
              <a:ext uri="{FF2B5EF4-FFF2-40B4-BE49-F238E27FC236}">
                <a16:creationId xmlns:a16="http://schemas.microsoft.com/office/drawing/2014/main" id="{ED8623CC-12FB-41AA-BCCD-42A83D2712D2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4FF74A7B-B1A8-46C5-8445-06EAFD6ED60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266" name="Rectangle 265">
            <a:extLst>
              <a:ext uri="{FF2B5EF4-FFF2-40B4-BE49-F238E27FC236}">
                <a16:creationId xmlns:a16="http://schemas.microsoft.com/office/drawing/2014/main" id="{A0E0FB5C-9844-45A4-A090-52E130D53793}"/>
              </a:ext>
            </a:extLst>
          </p:cNvPr>
          <p:cNvSpPr/>
          <p:nvPr/>
        </p:nvSpPr>
        <p:spPr>
          <a:xfrm>
            <a:off x="7079724" y="4782807"/>
            <a:ext cx="12522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Hits + False Alarms</a:t>
            </a:r>
            <a:endParaRPr lang="en-US" sz="1000" dirty="0"/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D1A516D8-65EE-4D17-B20D-86FAA0920657}"/>
              </a:ext>
            </a:extLst>
          </p:cNvPr>
          <p:cNvSpPr/>
          <p:nvPr/>
        </p:nvSpPr>
        <p:spPr>
          <a:xfrm>
            <a:off x="6525986" y="3863117"/>
            <a:ext cx="338554" cy="31034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altLang="zh-CN" sz="10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Hits</a:t>
            </a:r>
            <a:endParaRPr lang="en-US" sz="10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3AD56D4-4816-4B57-87AA-954381544F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68492" y="3520836"/>
            <a:ext cx="2828596" cy="1412314"/>
          </a:xfrm>
          <a:prstGeom prst="rect">
            <a:avLst/>
          </a:prstGeom>
        </p:spPr>
      </p:pic>
      <p:sp>
        <p:nvSpPr>
          <p:cNvPr id="87" name="Google Shape;65;p14">
            <a:extLst>
              <a:ext uri="{FF2B5EF4-FFF2-40B4-BE49-F238E27FC236}">
                <a16:creationId xmlns:a16="http://schemas.microsoft.com/office/drawing/2014/main" id="{B77753E9-B24D-43F4-97EC-16A8FDCF62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TOC curve considers several 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thresholds.</a:t>
            </a:r>
            <a:endParaRPr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5963F2-EE00-4779-B0C3-CCA027C4C735}"/>
              </a:ext>
            </a:extLst>
          </p:cNvPr>
          <p:cNvSpPr/>
          <p:nvPr/>
        </p:nvSpPr>
        <p:spPr>
          <a:xfrm>
            <a:off x="212075" y="1488097"/>
            <a:ext cx="697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Index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60FCFD3-4968-4FFA-9BD7-DCCF1CCE7974}"/>
              </a:ext>
            </a:extLst>
          </p:cNvPr>
          <p:cNvSpPr/>
          <p:nvPr/>
        </p:nvSpPr>
        <p:spPr>
          <a:xfrm>
            <a:off x="237594" y="2028627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Rank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2BCC77F-1C28-44BD-9253-FCA1C694AC7B}"/>
              </a:ext>
            </a:extLst>
          </p:cNvPr>
          <p:cNvSpPr/>
          <p:nvPr/>
        </p:nvSpPr>
        <p:spPr>
          <a:xfrm>
            <a:off x="0" y="2568627"/>
            <a:ext cx="1126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Reference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641752C-A289-4CA3-AFDB-111C61928DB0}"/>
              </a:ext>
            </a:extLst>
          </p:cNvPr>
          <p:cNvSpPr/>
          <p:nvPr/>
        </p:nvSpPr>
        <p:spPr>
          <a:xfrm>
            <a:off x="-71444" y="4643564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5</a:t>
            </a:r>
            <a:endParaRPr lang="en-US" sz="12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41FFACF-3C60-4B58-AB13-654FFAB04536}"/>
              </a:ext>
            </a:extLst>
          </p:cNvPr>
          <p:cNvSpPr/>
          <p:nvPr/>
        </p:nvSpPr>
        <p:spPr>
          <a:xfrm>
            <a:off x="-71444" y="4276853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4</a:t>
            </a:r>
            <a:endParaRPr lang="en-US" sz="1200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9F265B1-E57C-48E5-B9AC-087CCEC328B0}"/>
              </a:ext>
            </a:extLst>
          </p:cNvPr>
          <p:cNvSpPr/>
          <p:nvPr/>
        </p:nvSpPr>
        <p:spPr>
          <a:xfrm>
            <a:off x="-79595" y="3875018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3</a:t>
            </a:r>
            <a:endParaRPr lang="en-US" sz="1200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404E004-0417-479A-A5D7-A1FD70DBB265}"/>
              </a:ext>
            </a:extLst>
          </p:cNvPr>
          <p:cNvSpPr/>
          <p:nvPr/>
        </p:nvSpPr>
        <p:spPr>
          <a:xfrm>
            <a:off x="-71444" y="3473183"/>
            <a:ext cx="490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Eq. 2</a:t>
            </a:r>
            <a:endParaRPr lang="en-US" sz="1200" dirty="0"/>
          </a:p>
        </p:txBody>
      </p:sp>
      <p:sp>
        <p:nvSpPr>
          <p:cNvPr id="168" name="Google Shape;205;p17">
            <a:extLst>
              <a:ext uri="{FF2B5EF4-FFF2-40B4-BE49-F238E27FC236}">
                <a16:creationId xmlns:a16="http://schemas.microsoft.com/office/drawing/2014/main" id="{9F803D05-CEF8-42B7-9646-33202A06337D}"/>
              </a:ext>
            </a:extLst>
          </p:cNvPr>
          <p:cNvSpPr/>
          <p:nvPr/>
        </p:nvSpPr>
        <p:spPr>
          <a:xfrm>
            <a:off x="11433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Google Shape;206;p17">
            <a:extLst>
              <a:ext uri="{FF2B5EF4-FFF2-40B4-BE49-F238E27FC236}">
                <a16:creationId xmlns:a16="http://schemas.microsoft.com/office/drawing/2014/main" id="{56B4B8BC-FE61-41B1-A5FD-0219AF3A1D75}"/>
              </a:ext>
            </a:extLst>
          </p:cNvPr>
          <p:cNvSpPr/>
          <p:nvPr/>
        </p:nvSpPr>
        <p:spPr>
          <a:xfrm>
            <a:off x="1685100" y="194771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3" name="Google Shape;207;p17">
            <a:extLst>
              <a:ext uri="{FF2B5EF4-FFF2-40B4-BE49-F238E27FC236}">
                <a16:creationId xmlns:a16="http://schemas.microsoft.com/office/drawing/2014/main" id="{9BF306E3-B02D-4A7D-AC45-2FDDB64F0520}"/>
              </a:ext>
            </a:extLst>
          </p:cNvPr>
          <p:cNvSpPr/>
          <p:nvPr/>
        </p:nvSpPr>
        <p:spPr>
          <a:xfrm>
            <a:off x="2210100" y="194770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3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4" name="Google Shape;208;p17">
            <a:extLst>
              <a:ext uri="{FF2B5EF4-FFF2-40B4-BE49-F238E27FC236}">
                <a16:creationId xmlns:a16="http://schemas.microsoft.com/office/drawing/2014/main" id="{49439DEF-FE8F-4873-9B49-5FCBB29414FF}"/>
              </a:ext>
            </a:extLst>
          </p:cNvPr>
          <p:cNvSpPr/>
          <p:nvPr/>
        </p:nvSpPr>
        <p:spPr>
          <a:xfrm>
            <a:off x="2751900" y="194771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4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5" name="Google Shape;209;p17">
            <a:extLst>
              <a:ext uri="{FF2B5EF4-FFF2-40B4-BE49-F238E27FC236}">
                <a16:creationId xmlns:a16="http://schemas.microsoft.com/office/drawing/2014/main" id="{D05555CC-51F4-4938-B87B-E6A19B4483F1}"/>
              </a:ext>
            </a:extLst>
          </p:cNvPr>
          <p:cNvSpPr/>
          <p:nvPr/>
        </p:nvSpPr>
        <p:spPr>
          <a:xfrm>
            <a:off x="32769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6" name="Google Shape;210;p17">
            <a:extLst>
              <a:ext uri="{FF2B5EF4-FFF2-40B4-BE49-F238E27FC236}">
                <a16:creationId xmlns:a16="http://schemas.microsoft.com/office/drawing/2014/main" id="{9DDC1AB5-2761-4312-A00F-AE6913B152DA}"/>
              </a:ext>
            </a:extLst>
          </p:cNvPr>
          <p:cNvSpPr/>
          <p:nvPr/>
        </p:nvSpPr>
        <p:spPr>
          <a:xfrm>
            <a:off x="3818700" y="194771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7" name="Google Shape;211;p17">
            <a:extLst>
              <a:ext uri="{FF2B5EF4-FFF2-40B4-BE49-F238E27FC236}">
                <a16:creationId xmlns:a16="http://schemas.microsoft.com/office/drawing/2014/main" id="{7A5CFC91-CA4F-407E-A28D-2577CFFC9B72}"/>
              </a:ext>
            </a:extLst>
          </p:cNvPr>
          <p:cNvSpPr/>
          <p:nvPr/>
        </p:nvSpPr>
        <p:spPr>
          <a:xfrm>
            <a:off x="43437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8" name="Google Shape;212;p17">
            <a:extLst>
              <a:ext uri="{FF2B5EF4-FFF2-40B4-BE49-F238E27FC236}">
                <a16:creationId xmlns:a16="http://schemas.microsoft.com/office/drawing/2014/main" id="{5BB708A9-D7C7-4FD5-BA05-0BC08792FB8C}"/>
              </a:ext>
            </a:extLst>
          </p:cNvPr>
          <p:cNvSpPr/>
          <p:nvPr/>
        </p:nvSpPr>
        <p:spPr>
          <a:xfrm>
            <a:off x="48855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6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79" name="Google Shape;213;p17">
            <a:extLst>
              <a:ext uri="{FF2B5EF4-FFF2-40B4-BE49-F238E27FC236}">
                <a16:creationId xmlns:a16="http://schemas.microsoft.com/office/drawing/2014/main" id="{6FD0E30F-F87E-4AC1-806E-392A60E242C7}"/>
              </a:ext>
            </a:extLst>
          </p:cNvPr>
          <p:cNvSpPr/>
          <p:nvPr/>
        </p:nvSpPr>
        <p:spPr>
          <a:xfrm>
            <a:off x="59691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80" name="Google Shape;214;p17">
            <a:extLst>
              <a:ext uri="{FF2B5EF4-FFF2-40B4-BE49-F238E27FC236}">
                <a16:creationId xmlns:a16="http://schemas.microsoft.com/office/drawing/2014/main" id="{CB9569FD-0260-4281-8BC2-F2C0219207AE}"/>
              </a:ext>
            </a:extLst>
          </p:cNvPr>
          <p:cNvSpPr/>
          <p:nvPr/>
        </p:nvSpPr>
        <p:spPr>
          <a:xfrm>
            <a:off x="54273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81" name="Google Shape;215;p17">
            <a:extLst>
              <a:ext uri="{FF2B5EF4-FFF2-40B4-BE49-F238E27FC236}">
                <a16:creationId xmlns:a16="http://schemas.microsoft.com/office/drawing/2014/main" id="{E1C78492-C66C-4CB5-93E9-469859B1E859}"/>
              </a:ext>
            </a:extLst>
          </p:cNvPr>
          <p:cNvSpPr/>
          <p:nvPr/>
        </p:nvSpPr>
        <p:spPr>
          <a:xfrm>
            <a:off x="65109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84" name="Google Shape;216;p17">
            <a:extLst>
              <a:ext uri="{FF2B5EF4-FFF2-40B4-BE49-F238E27FC236}">
                <a16:creationId xmlns:a16="http://schemas.microsoft.com/office/drawing/2014/main" id="{CCC7A493-19A8-480E-B8A5-074658987BC7}"/>
              </a:ext>
            </a:extLst>
          </p:cNvPr>
          <p:cNvSpPr/>
          <p:nvPr/>
        </p:nvSpPr>
        <p:spPr>
          <a:xfrm>
            <a:off x="70527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8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88" name="Google Shape;217;p17">
            <a:extLst>
              <a:ext uri="{FF2B5EF4-FFF2-40B4-BE49-F238E27FC236}">
                <a16:creationId xmlns:a16="http://schemas.microsoft.com/office/drawing/2014/main" id="{B2C4F9AA-3AD0-4EFD-B606-9F2DC2E66485}"/>
              </a:ext>
            </a:extLst>
          </p:cNvPr>
          <p:cNvSpPr/>
          <p:nvPr/>
        </p:nvSpPr>
        <p:spPr>
          <a:xfrm>
            <a:off x="75945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9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89" name="Google Shape;218;p17">
            <a:extLst>
              <a:ext uri="{FF2B5EF4-FFF2-40B4-BE49-F238E27FC236}">
                <a16:creationId xmlns:a16="http://schemas.microsoft.com/office/drawing/2014/main" id="{C2F5EA1A-287D-4E40-BC93-E1A67A8D41B9}"/>
              </a:ext>
            </a:extLst>
          </p:cNvPr>
          <p:cNvSpPr/>
          <p:nvPr/>
        </p:nvSpPr>
        <p:spPr>
          <a:xfrm>
            <a:off x="8136300" y="194771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9</a:t>
            </a:r>
            <a:endParaRPr>
              <a:solidFill>
                <a:schemeClr val="bg1"/>
              </a:solidFill>
            </a:endParaRPr>
          </a:p>
        </p:txBody>
      </p:sp>
      <p:cxnSp>
        <p:nvCxnSpPr>
          <p:cNvPr id="242" name="Google Shape;242;p17"/>
          <p:cNvCxnSpPr>
            <a:cxnSpLocks/>
          </p:cNvCxnSpPr>
          <p:nvPr/>
        </p:nvCxnSpPr>
        <p:spPr>
          <a:xfrm>
            <a:off x="1146900" y="1043229"/>
            <a:ext cx="0" cy="201505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20988E-6 L 0.0592 -0.001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-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92 -0.00124 L 0.11666 -0.002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1666 -0.00278 L 0.17621 -0.0027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7621 -0.00278 L 0.23316 -0.001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6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3316 -0.00155 L 0.40712 0.0012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12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0712 0.00123 L 0.46649 3.20988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62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7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6649 3.20988E-6 L 0.64427 -0.0049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247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4427 -0.00494 L 0.7026 -0.00494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7026 -0.00494 L 0.82153 -0.00494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24" grpId="0" animBg="1"/>
      <p:bldP spid="125" grpId="0" animBg="1"/>
      <p:bldP spid="126" grpId="0" animBg="1"/>
      <p:bldP spid="127" grpId="0" animBg="1"/>
      <p:bldP spid="135" grpId="0" animBg="1"/>
      <p:bldP spid="136" grpId="0" animBg="1"/>
      <p:bldP spid="137" grpId="0" animBg="1"/>
      <p:bldP spid="138" grpId="0" animBg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153" grpId="0"/>
      <p:bldP spid="153" grpId="1"/>
      <p:bldP spid="154" grpId="0"/>
      <p:bldP spid="154" grpId="1"/>
      <p:bldP spid="155" grpId="0"/>
      <p:bldP spid="155" grpId="1"/>
      <p:bldP spid="156" grpId="0"/>
      <p:bldP spid="156" grpId="1"/>
      <p:bldP spid="157" grpId="0"/>
      <p:bldP spid="157" grpId="1"/>
      <p:bldP spid="158" grpId="0"/>
      <p:bldP spid="158" grpId="1"/>
      <p:bldP spid="159" grpId="0"/>
      <p:bldP spid="159" grpId="1"/>
      <p:bldP spid="160" grpId="0"/>
      <p:bldP spid="160" grpId="1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4" grpId="1"/>
      <p:bldP spid="165" grpId="0"/>
      <p:bldP spid="166" grpId="0"/>
      <p:bldP spid="169" grpId="0"/>
      <p:bldP spid="170" grpId="0"/>
      <p:bldP spid="168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4" grpId="0" animBg="1"/>
      <p:bldP spid="188" grpId="0" animBg="1"/>
      <p:bldP spid="18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Number Placeholder 170">
            <a:extLst>
              <a:ext uri="{FF2B5EF4-FFF2-40B4-BE49-F238E27FC236}">
                <a16:creationId xmlns:a16="http://schemas.microsoft.com/office/drawing/2014/main" id="{C4A6DB53-46D5-4359-AE2E-243DB09541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8</a:t>
            </a:fld>
            <a:endParaRPr lang="zh-CN" altLang="en-US"/>
          </a:p>
        </p:txBody>
      </p:sp>
      <p:sp>
        <p:nvSpPr>
          <p:cNvPr id="191" name="Google Shape;191;p17"/>
          <p:cNvSpPr/>
          <p:nvPr/>
        </p:nvSpPr>
        <p:spPr>
          <a:xfrm>
            <a:off x="1143300" y="1402775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11</a:t>
            </a:r>
            <a:endParaRPr/>
          </a:p>
        </p:txBody>
      </p:sp>
      <p:sp>
        <p:nvSpPr>
          <p:cNvPr id="192" name="Google Shape;192;p17"/>
          <p:cNvSpPr/>
          <p:nvPr/>
        </p:nvSpPr>
        <p:spPr>
          <a:xfrm>
            <a:off x="1685100" y="1402763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22</a:t>
            </a: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2210100" y="1402763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31</a:t>
            </a: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2751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42</a:t>
            </a:r>
            <a:endParaRPr/>
          </a:p>
        </p:txBody>
      </p:sp>
      <p:sp>
        <p:nvSpPr>
          <p:cNvPr id="195" name="Google Shape;195;p17"/>
          <p:cNvSpPr/>
          <p:nvPr/>
        </p:nvSpPr>
        <p:spPr>
          <a:xfrm>
            <a:off x="3276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6" name="Google Shape;196;p17"/>
          <p:cNvSpPr/>
          <p:nvPr/>
        </p:nvSpPr>
        <p:spPr>
          <a:xfrm>
            <a:off x="3818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4343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8" name="Google Shape;198;p17"/>
          <p:cNvSpPr/>
          <p:nvPr/>
        </p:nvSpPr>
        <p:spPr>
          <a:xfrm>
            <a:off x="4885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63</a:t>
            </a: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59691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0" name="Google Shape;200;p17"/>
          <p:cNvSpPr/>
          <p:nvPr/>
        </p:nvSpPr>
        <p:spPr>
          <a:xfrm>
            <a:off x="54273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1" name="Google Shape;201;p17"/>
          <p:cNvSpPr/>
          <p:nvPr/>
        </p:nvSpPr>
        <p:spPr>
          <a:xfrm>
            <a:off x="6510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2" name="Google Shape;202;p17"/>
          <p:cNvSpPr/>
          <p:nvPr/>
        </p:nvSpPr>
        <p:spPr>
          <a:xfrm>
            <a:off x="70527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83</a:t>
            </a: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7594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81363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205" name="Google Shape;205;p17"/>
          <p:cNvSpPr/>
          <p:nvPr/>
        </p:nvSpPr>
        <p:spPr>
          <a:xfrm>
            <a:off x="11433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1685100" y="194277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2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07" name="Google Shape;207;p17"/>
          <p:cNvSpPr/>
          <p:nvPr/>
        </p:nvSpPr>
        <p:spPr>
          <a:xfrm>
            <a:off x="2210100" y="194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3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08" name="Google Shape;208;p17"/>
          <p:cNvSpPr/>
          <p:nvPr/>
        </p:nvSpPr>
        <p:spPr>
          <a:xfrm>
            <a:off x="2751900" y="194277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4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09" name="Google Shape;209;p17"/>
          <p:cNvSpPr/>
          <p:nvPr/>
        </p:nvSpPr>
        <p:spPr>
          <a:xfrm>
            <a:off x="32769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0" name="Google Shape;210;p17"/>
          <p:cNvSpPr/>
          <p:nvPr/>
        </p:nvSpPr>
        <p:spPr>
          <a:xfrm>
            <a:off x="3818700" y="194277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1" name="Google Shape;211;p17"/>
          <p:cNvSpPr/>
          <p:nvPr/>
        </p:nvSpPr>
        <p:spPr>
          <a:xfrm>
            <a:off x="43437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2" name="Google Shape;212;p17"/>
          <p:cNvSpPr/>
          <p:nvPr/>
        </p:nvSpPr>
        <p:spPr>
          <a:xfrm>
            <a:off x="48855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6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3" name="Google Shape;213;p17"/>
          <p:cNvSpPr/>
          <p:nvPr/>
        </p:nvSpPr>
        <p:spPr>
          <a:xfrm>
            <a:off x="59691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54273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65109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6" name="Google Shape;216;p17"/>
          <p:cNvSpPr/>
          <p:nvPr/>
        </p:nvSpPr>
        <p:spPr>
          <a:xfrm>
            <a:off x="70527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8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7" name="Google Shape;217;p17"/>
          <p:cNvSpPr/>
          <p:nvPr/>
        </p:nvSpPr>
        <p:spPr>
          <a:xfrm>
            <a:off x="75945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9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8" name="Google Shape;218;p17"/>
          <p:cNvSpPr/>
          <p:nvPr/>
        </p:nvSpPr>
        <p:spPr>
          <a:xfrm>
            <a:off x="81363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9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27" name="Google Shape;227;p17"/>
          <p:cNvSpPr/>
          <p:nvPr/>
        </p:nvSpPr>
        <p:spPr>
          <a:xfrm>
            <a:off x="11433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28" name="Google Shape;228;p17"/>
          <p:cNvSpPr/>
          <p:nvPr/>
        </p:nvSpPr>
        <p:spPr>
          <a:xfrm>
            <a:off x="1685100" y="248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29" name="Google Shape;229;p17"/>
          <p:cNvSpPr/>
          <p:nvPr/>
        </p:nvSpPr>
        <p:spPr>
          <a:xfrm>
            <a:off x="2210100" y="248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0" name="Google Shape;230;p17"/>
          <p:cNvSpPr/>
          <p:nvPr/>
        </p:nvSpPr>
        <p:spPr>
          <a:xfrm>
            <a:off x="2751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1" name="Google Shape;231;p17"/>
          <p:cNvSpPr/>
          <p:nvPr/>
        </p:nvSpPr>
        <p:spPr>
          <a:xfrm>
            <a:off x="3276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2" name="Google Shape;232;p17"/>
          <p:cNvSpPr/>
          <p:nvPr/>
        </p:nvSpPr>
        <p:spPr>
          <a:xfrm>
            <a:off x="38187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4343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17"/>
          <p:cNvSpPr/>
          <p:nvPr/>
        </p:nvSpPr>
        <p:spPr>
          <a:xfrm>
            <a:off x="48855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5" name="Google Shape;235;p17"/>
          <p:cNvSpPr/>
          <p:nvPr/>
        </p:nvSpPr>
        <p:spPr>
          <a:xfrm>
            <a:off x="59691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6" name="Google Shape;236;p17"/>
          <p:cNvSpPr/>
          <p:nvPr/>
        </p:nvSpPr>
        <p:spPr>
          <a:xfrm>
            <a:off x="5427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65109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8" name="Google Shape;238;p17"/>
          <p:cNvSpPr/>
          <p:nvPr/>
        </p:nvSpPr>
        <p:spPr>
          <a:xfrm>
            <a:off x="7052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17"/>
          <p:cNvSpPr/>
          <p:nvPr/>
        </p:nvSpPr>
        <p:spPr>
          <a:xfrm>
            <a:off x="75945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8136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42" name="Google Shape;242;p17"/>
          <p:cNvCxnSpPr>
            <a:cxnSpLocks/>
          </p:cNvCxnSpPr>
          <p:nvPr/>
        </p:nvCxnSpPr>
        <p:spPr>
          <a:xfrm>
            <a:off x="8678100" y="1017588"/>
            <a:ext cx="0" cy="203017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462C2D6-4F76-4230-A57D-C8C631EADBBA}"/>
                  </a:ext>
                </a:extLst>
              </p:cNvPr>
              <p:cNvSpPr/>
              <p:nvPr/>
            </p:nvSpPr>
            <p:spPr>
              <a:xfrm>
                <a:off x="897370" y="3379889"/>
                <a:ext cx="372057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Abundance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462C2D6-4F76-4230-A57D-C8C631EAD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370" y="3379889"/>
                <a:ext cx="3720573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Rectangle 181">
            <a:extLst>
              <a:ext uri="{FF2B5EF4-FFF2-40B4-BE49-F238E27FC236}">
                <a16:creationId xmlns:a16="http://schemas.microsoft.com/office/drawing/2014/main" id="{ED8623CC-12FB-41AA-BCCD-42A83D2712D2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4FF74A7B-B1A8-46C5-8445-06EAFD6ED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85" name="Google Shape;163;p16">
            <a:extLst>
              <a:ext uri="{FF2B5EF4-FFF2-40B4-BE49-F238E27FC236}">
                <a16:creationId xmlns:a16="http://schemas.microsoft.com/office/drawing/2014/main" id="{94154520-7278-46F6-9F92-E29D827AC8C8}"/>
              </a:ext>
            </a:extLst>
          </p:cNvPr>
          <p:cNvSpPr txBox="1"/>
          <p:nvPr/>
        </p:nvSpPr>
        <p:spPr>
          <a:xfrm>
            <a:off x="175025" y="1472663"/>
            <a:ext cx="7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latin typeface="Proxima Nova"/>
                <a:ea typeface="Proxima Nova"/>
                <a:cs typeface="Proxima Nova"/>
                <a:sym typeface="Proxima Nova"/>
              </a:rPr>
              <a:t>Index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64;p16">
            <a:extLst>
              <a:ext uri="{FF2B5EF4-FFF2-40B4-BE49-F238E27FC236}">
                <a16:creationId xmlns:a16="http://schemas.microsoft.com/office/drawing/2014/main" id="{5338CD2B-1F53-4899-94B2-C4C5D59C0007}"/>
              </a:ext>
            </a:extLst>
          </p:cNvPr>
          <p:cNvSpPr txBox="1"/>
          <p:nvPr/>
        </p:nvSpPr>
        <p:spPr>
          <a:xfrm>
            <a:off x="45875" y="2012663"/>
            <a:ext cx="99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Proxima Nova"/>
                <a:ea typeface="Proxima Nova"/>
                <a:cs typeface="Proxima Nova"/>
                <a:sym typeface="Proxima Nova"/>
              </a:rPr>
              <a:t>Rank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5;p16">
            <a:extLst>
              <a:ext uri="{FF2B5EF4-FFF2-40B4-BE49-F238E27FC236}">
                <a16:creationId xmlns:a16="http://schemas.microsoft.com/office/drawing/2014/main" id="{45E0451F-9427-41B8-8A92-89A940D36B72}"/>
              </a:ext>
            </a:extLst>
          </p:cNvPr>
          <p:cNvSpPr txBox="1"/>
          <p:nvPr/>
        </p:nvSpPr>
        <p:spPr>
          <a:xfrm>
            <a:off x="-92070" y="2521951"/>
            <a:ext cx="128091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latin typeface="Proxima Nova"/>
                <a:ea typeface="Proxima Nova"/>
                <a:cs typeface="Proxima Nova"/>
                <a:sym typeface="Proxima Nova"/>
              </a:rPr>
              <a:t>Reference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0EF9D53-6DD0-4FDC-987F-1D863DB32EE7}"/>
                  </a:ext>
                </a:extLst>
              </p:cNvPr>
              <p:cNvSpPr/>
              <p:nvPr/>
            </p:nvSpPr>
            <p:spPr>
              <a:xfrm>
                <a:off x="965271" y="3793218"/>
                <a:ext cx="372057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Extent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Abundance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D0EF9D53-6DD0-4FDC-987F-1D863DB32E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71" y="3793218"/>
                <a:ext cx="3720573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Oval 104">
            <a:extLst>
              <a:ext uri="{FF2B5EF4-FFF2-40B4-BE49-F238E27FC236}">
                <a16:creationId xmlns:a16="http://schemas.microsoft.com/office/drawing/2014/main" id="{F9DEBD4E-60EF-41AC-8D85-1BFB224FC809}"/>
              </a:ext>
            </a:extLst>
          </p:cNvPr>
          <p:cNvSpPr/>
          <p:nvPr/>
        </p:nvSpPr>
        <p:spPr>
          <a:xfrm>
            <a:off x="6989373" y="4376834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5829835-D51F-4143-B23F-FAA78456DA74}"/>
              </a:ext>
            </a:extLst>
          </p:cNvPr>
          <p:cNvSpPr/>
          <p:nvPr/>
        </p:nvSpPr>
        <p:spPr>
          <a:xfrm>
            <a:off x="7079724" y="4179360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9263B09-E2D9-40C3-9911-FC6D68FCB7BC}"/>
              </a:ext>
            </a:extLst>
          </p:cNvPr>
          <p:cNvSpPr/>
          <p:nvPr/>
        </p:nvSpPr>
        <p:spPr>
          <a:xfrm>
            <a:off x="7228391" y="4179360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674375DA-31B1-40B0-8163-01B16EFF13DA}"/>
              </a:ext>
            </a:extLst>
          </p:cNvPr>
          <p:cNvSpPr/>
          <p:nvPr/>
        </p:nvSpPr>
        <p:spPr>
          <a:xfrm>
            <a:off x="7301067" y="3985111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A890554B-A94A-4AC7-9F01-3D1772273CD8}"/>
              </a:ext>
            </a:extLst>
          </p:cNvPr>
          <p:cNvSpPr/>
          <p:nvPr/>
        </p:nvSpPr>
        <p:spPr>
          <a:xfrm>
            <a:off x="7545660" y="3569525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C12773C6-4828-4C46-A802-3D88CD9C7625}"/>
              </a:ext>
            </a:extLst>
          </p:cNvPr>
          <p:cNvSpPr/>
          <p:nvPr/>
        </p:nvSpPr>
        <p:spPr>
          <a:xfrm>
            <a:off x="7723464" y="3164475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DCD88E3-0BC9-4B36-B768-987258A97CD0}"/>
              </a:ext>
            </a:extLst>
          </p:cNvPr>
          <p:cNvSpPr/>
          <p:nvPr/>
        </p:nvSpPr>
        <p:spPr>
          <a:xfrm>
            <a:off x="7970724" y="3164475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2B22B73F-A83A-4208-81C9-4DF7BBE4B67C}"/>
              </a:ext>
            </a:extLst>
          </p:cNvPr>
          <p:cNvSpPr/>
          <p:nvPr/>
        </p:nvSpPr>
        <p:spPr>
          <a:xfrm>
            <a:off x="8140464" y="3164475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156D5B85-FA4F-4FE9-9C34-F576D7D3CD1B}"/>
              </a:ext>
            </a:extLst>
          </p:cNvPr>
          <p:cNvSpPr/>
          <p:nvPr/>
        </p:nvSpPr>
        <p:spPr>
          <a:xfrm>
            <a:off x="8434224" y="3164475"/>
            <a:ext cx="45720" cy="45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C8313AA-D265-4FD9-BB37-0F1F2417EC65}"/>
              </a:ext>
            </a:extLst>
          </p:cNvPr>
          <p:cNvCxnSpPr/>
          <p:nvPr/>
        </p:nvCxnSpPr>
        <p:spPr>
          <a:xfrm flipV="1">
            <a:off x="6847327" y="3187335"/>
            <a:ext cx="0" cy="1614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C6708A4-ECB6-4077-B481-F5F1E61BF56B}"/>
              </a:ext>
            </a:extLst>
          </p:cNvPr>
          <p:cNvCxnSpPr>
            <a:cxnSpLocks/>
          </p:cNvCxnSpPr>
          <p:nvPr/>
        </p:nvCxnSpPr>
        <p:spPr>
          <a:xfrm>
            <a:off x="6847327" y="4802323"/>
            <a:ext cx="16326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BE0A258-EA7C-4727-9864-861628ADEE1F}"/>
              </a:ext>
            </a:extLst>
          </p:cNvPr>
          <p:cNvSpPr/>
          <p:nvPr/>
        </p:nvSpPr>
        <p:spPr>
          <a:xfrm>
            <a:off x="7079724" y="4782807"/>
            <a:ext cx="12522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Hits + False Alarms</a:t>
            </a:r>
            <a:endParaRPr lang="en-US" sz="1000" dirty="0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F69C9A5-F2ED-402C-A670-9E019E213A17}"/>
              </a:ext>
            </a:extLst>
          </p:cNvPr>
          <p:cNvSpPr/>
          <p:nvPr/>
        </p:nvSpPr>
        <p:spPr>
          <a:xfrm>
            <a:off x="6525986" y="3863117"/>
            <a:ext cx="338554" cy="31034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altLang="zh-CN" sz="1000" dirty="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Hits</a:t>
            </a:r>
            <a:endParaRPr lang="en-US" sz="1000" dirty="0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EC08442-99C5-4DE7-A408-C834DD40B402}"/>
              </a:ext>
            </a:extLst>
          </p:cNvPr>
          <p:cNvCxnSpPr>
            <a:cxnSpLocks/>
          </p:cNvCxnSpPr>
          <p:nvPr/>
        </p:nvCxnSpPr>
        <p:spPr>
          <a:xfrm flipV="1">
            <a:off x="6864540" y="3187335"/>
            <a:ext cx="663906" cy="159547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22B6BDE1-ECC7-4C4A-96E5-A16EA50395FD}"/>
              </a:ext>
            </a:extLst>
          </p:cNvPr>
          <p:cNvCxnSpPr>
            <a:cxnSpLocks/>
          </p:cNvCxnSpPr>
          <p:nvPr/>
        </p:nvCxnSpPr>
        <p:spPr>
          <a:xfrm>
            <a:off x="6847326" y="4802323"/>
            <a:ext cx="1632616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76C4B20B-EEF0-4628-A46E-3D75A85A533E}"/>
              </a:ext>
            </a:extLst>
          </p:cNvPr>
          <p:cNvCxnSpPr>
            <a:cxnSpLocks/>
          </p:cNvCxnSpPr>
          <p:nvPr/>
        </p:nvCxnSpPr>
        <p:spPr>
          <a:xfrm flipH="1">
            <a:off x="7789477" y="3223774"/>
            <a:ext cx="690466" cy="1601409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C479C18E-88CA-4683-9BD9-1B334595B141}"/>
              </a:ext>
            </a:extLst>
          </p:cNvPr>
          <p:cNvCxnSpPr>
            <a:cxnSpLocks/>
          </p:cNvCxnSpPr>
          <p:nvPr/>
        </p:nvCxnSpPr>
        <p:spPr>
          <a:xfrm flipH="1">
            <a:off x="6830114" y="3187335"/>
            <a:ext cx="1649829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2" name="Picture 121">
            <a:extLst>
              <a:ext uri="{FF2B5EF4-FFF2-40B4-BE49-F238E27FC236}">
                <a16:creationId xmlns:a16="http://schemas.microsoft.com/office/drawing/2014/main" id="{CF98CC97-A99D-4400-854D-527DF4420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664" y="4212064"/>
            <a:ext cx="4346686" cy="844753"/>
          </a:xfrm>
          <a:prstGeom prst="rect">
            <a:avLst/>
          </a:prstGeom>
        </p:spPr>
      </p:pic>
      <p:sp>
        <p:nvSpPr>
          <p:cNvPr id="74" name="Google Shape;65;p14">
            <a:extLst>
              <a:ext uri="{FF2B5EF4-FFF2-40B4-BE49-F238E27FC236}">
                <a16:creationId xmlns:a16="http://schemas.microsoft.com/office/drawing/2014/main" id="{F830A3FD-F24E-4566-AACF-C128E0908A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+mn-lt"/>
                <a:cs typeface="Times New Roman" panose="02020603050405020304" pitchFamily="18" charset="0"/>
              </a:rPr>
              <a:t>We define the TOC 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space.</a:t>
            </a:r>
            <a:endParaRPr sz="2400" dirty="0">
              <a:latin typeface="+mn-lt"/>
              <a:cs typeface="Times New Roman" panose="02020603050405020304" pitchFamily="18" charset="0"/>
            </a:endParaRPr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DE59C659-3153-3C4C-A08E-6F93A6DAE3F7}"/>
              </a:ext>
            </a:extLst>
          </p:cNvPr>
          <p:cNvCxnSpPr>
            <a:cxnSpLocks/>
          </p:cNvCxnSpPr>
          <p:nvPr/>
        </p:nvCxnSpPr>
        <p:spPr>
          <a:xfrm flipV="1">
            <a:off x="3531330" y="3523532"/>
            <a:ext cx="712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EE6B470-E5DA-374E-BB5E-14D24CB9029D}"/>
                  </a:ext>
                </a:extLst>
              </p:cNvPr>
              <p:cNvSpPr/>
              <p:nvPr/>
            </p:nvSpPr>
            <p:spPr>
              <a:xfrm>
                <a:off x="4392587" y="3376341"/>
                <a:ext cx="225664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Upper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boundary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Abundance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EE6B470-E5DA-374E-BB5E-14D24CB902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587" y="3376341"/>
                <a:ext cx="2256643" cy="261610"/>
              </a:xfrm>
              <a:prstGeom prst="rect">
                <a:avLst/>
              </a:prstGeom>
              <a:blipFill>
                <a:blip r:embed="rId7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线箭头连接符 74">
            <a:extLst>
              <a:ext uri="{FF2B5EF4-FFF2-40B4-BE49-F238E27FC236}">
                <a16:creationId xmlns:a16="http://schemas.microsoft.com/office/drawing/2014/main" id="{0776570C-FBAE-A24F-AE6C-DAFA77FB2CF6}"/>
              </a:ext>
            </a:extLst>
          </p:cNvPr>
          <p:cNvCxnSpPr>
            <a:cxnSpLocks/>
          </p:cNvCxnSpPr>
          <p:nvPr/>
        </p:nvCxnSpPr>
        <p:spPr>
          <a:xfrm flipH="1" flipV="1">
            <a:off x="1606936" y="3526396"/>
            <a:ext cx="34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646F231D-3024-9F40-A6B9-1C3EB8ED29E4}"/>
                  </a:ext>
                </a:extLst>
              </p:cNvPr>
              <p:cNvSpPr/>
              <p:nvPr/>
            </p:nvSpPr>
            <p:spPr>
              <a:xfrm>
                <a:off x="-114621" y="3395674"/>
                <a:ext cx="166513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Lower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boundary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646F231D-3024-9F40-A6B9-1C3EB8ED2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621" y="3395674"/>
                <a:ext cx="1665135" cy="261610"/>
              </a:xfrm>
              <a:prstGeom prst="rect">
                <a:avLst/>
              </a:prstGeom>
              <a:blipFill>
                <a:blip r:embed="rId8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D4C10F54-4A38-FE45-A45F-331BF1871507}"/>
                  </a:ext>
                </a:extLst>
              </p:cNvPr>
              <p:cNvSpPr/>
              <p:nvPr/>
            </p:nvSpPr>
            <p:spPr>
              <a:xfrm>
                <a:off x="4307210" y="3665893"/>
                <a:ext cx="2212103" cy="426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ight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boundary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altLang="zh-CN" sz="1100" b="0" i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Abundance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Extent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D4C10F54-4A38-FE45-A45F-331BF18715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210" y="3665893"/>
                <a:ext cx="2212103" cy="4269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直线箭头连接符 79">
            <a:extLst>
              <a:ext uri="{FF2B5EF4-FFF2-40B4-BE49-F238E27FC236}">
                <a16:creationId xmlns:a16="http://schemas.microsoft.com/office/drawing/2014/main" id="{39F41ECF-2DA4-2843-8988-F08469FB69F0}"/>
              </a:ext>
            </a:extLst>
          </p:cNvPr>
          <p:cNvCxnSpPr>
            <a:cxnSpLocks/>
          </p:cNvCxnSpPr>
          <p:nvPr/>
        </p:nvCxnSpPr>
        <p:spPr>
          <a:xfrm>
            <a:off x="4018184" y="3931405"/>
            <a:ext cx="342316" cy="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线箭头连接符 82">
            <a:extLst>
              <a:ext uri="{FF2B5EF4-FFF2-40B4-BE49-F238E27FC236}">
                <a16:creationId xmlns:a16="http://schemas.microsoft.com/office/drawing/2014/main" id="{EE96FDAF-50C2-7F43-86AE-163154A17D38}"/>
              </a:ext>
            </a:extLst>
          </p:cNvPr>
          <p:cNvCxnSpPr>
            <a:cxnSpLocks/>
            <a:endCxn id="85" idx="3"/>
          </p:cNvCxnSpPr>
          <p:nvPr/>
        </p:nvCxnSpPr>
        <p:spPr>
          <a:xfrm flipH="1">
            <a:off x="1424294" y="3936491"/>
            <a:ext cx="182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93C48156-6922-BE44-B737-4BBCF076ED00}"/>
                  </a:ext>
                </a:extLst>
              </p:cNvPr>
              <p:cNvSpPr/>
              <p:nvPr/>
            </p:nvSpPr>
            <p:spPr>
              <a:xfrm>
                <a:off x="-107792" y="3805686"/>
                <a:ext cx="153208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Left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boundary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93C48156-6922-BE44-B737-4BBCF076ED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7792" y="3805686"/>
                <a:ext cx="1532086" cy="261610"/>
              </a:xfrm>
              <a:prstGeom prst="rect">
                <a:avLst/>
              </a:prstGeom>
              <a:blipFill>
                <a:blip r:embed="rId10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349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DBB6EB36-B5F9-4C12-A70B-7731C707F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0" t="8249"/>
          <a:stretch/>
        </p:blipFill>
        <p:spPr>
          <a:xfrm>
            <a:off x="6533022" y="3114938"/>
            <a:ext cx="2472599" cy="1938771"/>
          </a:xfrm>
          <a:prstGeom prst="rect">
            <a:avLst/>
          </a:prstGeom>
        </p:spPr>
      </p:pic>
      <p:sp>
        <p:nvSpPr>
          <p:cNvPr id="171" name="Slide Number Placeholder 170">
            <a:extLst>
              <a:ext uri="{FF2B5EF4-FFF2-40B4-BE49-F238E27FC236}">
                <a16:creationId xmlns:a16="http://schemas.microsoft.com/office/drawing/2014/main" id="{C4A6DB53-46D5-4359-AE2E-243DB09541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191" name="Google Shape;191;p17"/>
          <p:cNvSpPr/>
          <p:nvPr/>
        </p:nvSpPr>
        <p:spPr>
          <a:xfrm>
            <a:off x="1143300" y="1402775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11</a:t>
            </a:r>
            <a:endParaRPr/>
          </a:p>
        </p:txBody>
      </p:sp>
      <p:sp>
        <p:nvSpPr>
          <p:cNvPr id="192" name="Google Shape;192;p17"/>
          <p:cNvSpPr/>
          <p:nvPr/>
        </p:nvSpPr>
        <p:spPr>
          <a:xfrm>
            <a:off x="1685100" y="1402763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22</a:t>
            </a: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2210100" y="1402763"/>
            <a:ext cx="541800" cy="5400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31</a:t>
            </a: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2751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42</a:t>
            </a:r>
            <a:endParaRPr/>
          </a:p>
        </p:txBody>
      </p:sp>
      <p:sp>
        <p:nvSpPr>
          <p:cNvPr id="195" name="Google Shape;195;p17"/>
          <p:cNvSpPr/>
          <p:nvPr/>
        </p:nvSpPr>
        <p:spPr>
          <a:xfrm>
            <a:off x="3276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6" name="Google Shape;196;p17"/>
          <p:cNvSpPr/>
          <p:nvPr/>
        </p:nvSpPr>
        <p:spPr>
          <a:xfrm>
            <a:off x="3818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43437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52</a:t>
            </a:r>
            <a:endParaRPr/>
          </a:p>
        </p:txBody>
      </p:sp>
      <p:sp>
        <p:nvSpPr>
          <p:cNvPr id="198" name="Google Shape;198;p17"/>
          <p:cNvSpPr/>
          <p:nvPr/>
        </p:nvSpPr>
        <p:spPr>
          <a:xfrm>
            <a:off x="4885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63</a:t>
            </a: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59691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0" name="Google Shape;200;p17"/>
          <p:cNvSpPr/>
          <p:nvPr/>
        </p:nvSpPr>
        <p:spPr>
          <a:xfrm>
            <a:off x="54273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1" name="Google Shape;201;p17"/>
          <p:cNvSpPr/>
          <p:nvPr/>
        </p:nvSpPr>
        <p:spPr>
          <a:xfrm>
            <a:off x="6510900" y="1402775"/>
            <a:ext cx="541800" cy="540000"/>
          </a:xfrm>
          <a:prstGeom prst="rect">
            <a:avLst/>
          </a:prstGeom>
          <a:solidFill>
            <a:srgbClr val="9900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72</a:t>
            </a:r>
            <a:endParaRPr/>
          </a:p>
        </p:txBody>
      </p:sp>
      <p:sp>
        <p:nvSpPr>
          <p:cNvPr id="202" name="Google Shape;202;p17"/>
          <p:cNvSpPr/>
          <p:nvPr/>
        </p:nvSpPr>
        <p:spPr>
          <a:xfrm>
            <a:off x="70527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83</a:t>
            </a: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75945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8136300" y="1402775"/>
            <a:ext cx="541800" cy="540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93</a:t>
            </a:r>
            <a:endParaRPr/>
          </a:p>
        </p:txBody>
      </p:sp>
      <p:sp>
        <p:nvSpPr>
          <p:cNvPr id="205" name="Google Shape;205;p17"/>
          <p:cNvSpPr/>
          <p:nvPr/>
        </p:nvSpPr>
        <p:spPr>
          <a:xfrm>
            <a:off x="11433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6" name="Google Shape;206;p17"/>
          <p:cNvSpPr/>
          <p:nvPr/>
        </p:nvSpPr>
        <p:spPr>
          <a:xfrm>
            <a:off x="1685100" y="194277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7" name="Google Shape;207;p17"/>
          <p:cNvSpPr/>
          <p:nvPr/>
        </p:nvSpPr>
        <p:spPr>
          <a:xfrm>
            <a:off x="2210100" y="194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3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08" name="Google Shape;208;p17"/>
          <p:cNvSpPr/>
          <p:nvPr/>
        </p:nvSpPr>
        <p:spPr>
          <a:xfrm>
            <a:off x="2751900" y="194277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4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09" name="Google Shape;209;p17"/>
          <p:cNvSpPr/>
          <p:nvPr/>
        </p:nvSpPr>
        <p:spPr>
          <a:xfrm>
            <a:off x="32769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0" name="Google Shape;210;p17"/>
          <p:cNvSpPr/>
          <p:nvPr/>
        </p:nvSpPr>
        <p:spPr>
          <a:xfrm>
            <a:off x="3818700" y="1942775"/>
            <a:ext cx="5250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1" name="Google Shape;211;p17"/>
          <p:cNvSpPr/>
          <p:nvPr/>
        </p:nvSpPr>
        <p:spPr>
          <a:xfrm>
            <a:off x="43437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5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2" name="Google Shape;212;p17"/>
          <p:cNvSpPr/>
          <p:nvPr/>
        </p:nvSpPr>
        <p:spPr>
          <a:xfrm>
            <a:off x="48855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6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3" name="Google Shape;213;p17"/>
          <p:cNvSpPr/>
          <p:nvPr/>
        </p:nvSpPr>
        <p:spPr>
          <a:xfrm>
            <a:off x="59691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4" name="Google Shape;214;p17"/>
          <p:cNvSpPr/>
          <p:nvPr/>
        </p:nvSpPr>
        <p:spPr>
          <a:xfrm>
            <a:off x="54273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5" name="Google Shape;215;p17"/>
          <p:cNvSpPr/>
          <p:nvPr/>
        </p:nvSpPr>
        <p:spPr>
          <a:xfrm>
            <a:off x="65109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7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6" name="Google Shape;216;p17"/>
          <p:cNvSpPr/>
          <p:nvPr/>
        </p:nvSpPr>
        <p:spPr>
          <a:xfrm>
            <a:off x="70527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8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7" name="Google Shape;217;p17"/>
          <p:cNvSpPr/>
          <p:nvPr/>
        </p:nvSpPr>
        <p:spPr>
          <a:xfrm>
            <a:off x="75945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9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8" name="Google Shape;218;p17"/>
          <p:cNvSpPr/>
          <p:nvPr/>
        </p:nvSpPr>
        <p:spPr>
          <a:xfrm>
            <a:off x="8136300" y="194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9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27" name="Google Shape;227;p17"/>
          <p:cNvSpPr/>
          <p:nvPr/>
        </p:nvSpPr>
        <p:spPr>
          <a:xfrm>
            <a:off x="11433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solidFill>
                  <a:schemeClr val="bg1"/>
                </a:solidFill>
              </a:rPr>
              <a:t>P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28" name="Google Shape;228;p17"/>
          <p:cNvSpPr/>
          <p:nvPr/>
        </p:nvSpPr>
        <p:spPr>
          <a:xfrm>
            <a:off x="1685100" y="2482763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29" name="Google Shape;229;p17"/>
          <p:cNvSpPr/>
          <p:nvPr/>
        </p:nvSpPr>
        <p:spPr>
          <a:xfrm>
            <a:off x="2210100" y="2482763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0" name="Google Shape;230;p17"/>
          <p:cNvSpPr/>
          <p:nvPr/>
        </p:nvSpPr>
        <p:spPr>
          <a:xfrm>
            <a:off x="2751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1" name="Google Shape;231;p17"/>
          <p:cNvSpPr/>
          <p:nvPr/>
        </p:nvSpPr>
        <p:spPr>
          <a:xfrm>
            <a:off x="32769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2" name="Google Shape;232;p17"/>
          <p:cNvSpPr/>
          <p:nvPr/>
        </p:nvSpPr>
        <p:spPr>
          <a:xfrm>
            <a:off x="38187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3" name="Google Shape;233;p17"/>
          <p:cNvSpPr/>
          <p:nvPr/>
        </p:nvSpPr>
        <p:spPr>
          <a:xfrm>
            <a:off x="4343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4" name="Google Shape;234;p17"/>
          <p:cNvSpPr/>
          <p:nvPr/>
        </p:nvSpPr>
        <p:spPr>
          <a:xfrm>
            <a:off x="4885500" y="2482775"/>
            <a:ext cx="541800" cy="540000"/>
          </a:xfrm>
          <a:prstGeom prst="rect">
            <a:avLst/>
          </a:prstGeom>
          <a:solidFill>
            <a:srgbClr val="1601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chemeClr val="bg1"/>
                </a:solidFill>
              </a:rPr>
              <a:t>P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5" name="Google Shape;235;p17"/>
          <p:cNvSpPr/>
          <p:nvPr/>
        </p:nvSpPr>
        <p:spPr>
          <a:xfrm>
            <a:off x="59691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6" name="Google Shape;236;p17"/>
          <p:cNvSpPr/>
          <p:nvPr/>
        </p:nvSpPr>
        <p:spPr>
          <a:xfrm>
            <a:off x="5427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65109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8" name="Google Shape;238;p17"/>
          <p:cNvSpPr/>
          <p:nvPr/>
        </p:nvSpPr>
        <p:spPr>
          <a:xfrm>
            <a:off x="70527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39" name="Google Shape;239;p17"/>
          <p:cNvSpPr/>
          <p:nvPr/>
        </p:nvSpPr>
        <p:spPr>
          <a:xfrm>
            <a:off x="75945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8136300" y="2482775"/>
            <a:ext cx="541800" cy="540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solidFill>
                  <a:srgbClr val="FFFFFF"/>
                </a:solidFill>
              </a:rPr>
              <a:t>A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42" name="Google Shape;242;p17"/>
          <p:cNvCxnSpPr>
            <a:cxnSpLocks/>
          </p:cNvCxnSpPr>
          <p:nvPr/>
        </p:nvCxnSpPr>
        <p:spPr>
          <a:xfrm>
            <a:off x="8678100" y="1017588"/>
            <a:ext cx="0" cy="2030171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D8623CC-12FB-41AA-BCCD-42A83D2712D2}"/>
              </a:ext>
            </a:extLst>
          </p:cNvPr>
          <p:cNvSpPr/>
          <p:nvPr/>
        </p:nvSpPr>
        <p:spPr>
          <a:xfrm>
            <a:off x="0" y="0"/>
            <a:ext cx="9144000" cy="934497"/>
          </a:xfrm>
          <a:prstGeom prst="rect">
            <a:avLst/>
          </a:prstGeom>
          <a:solidFill>
            <a:srgbClr val="D9D9D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4FF74A7B-B1A8-46C5-8445-06EAFD6ED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088" y="101970"/>
            <a:ext cx="1826388" cy="730555"/>
          </a:xfrm>
          <a:prstGeom prst="rect">
            <a:avLst/>
          </a:prstGeom>
        </p:spPr>
      </p:pic>
      <p:sp>
        <p:nvSpPr>
          <p:cNvPr id="185" name="Google Shape;163;p16">
            <a:extLst>
              <a:ext uri="{FF2B5EF4-FFF2-40B4-BE49-F238E27FC236}">
                <a16:creationId xmlns:a16="http://schemas.microsoft.com/office/drawing/2014/main" id="{94154520-7278-46F6-9F92-E29D827AC8C8}"/>
              </a:ext>
            </a:extLst>
          </p:cNvPr>
          <p:cNvSpPr txBox="1"/>
          <p:nvPr/>
        </p:nvSpPr>
        <p:spPr>
          <a:xfrm>
            <a:off x="175025" y="1472663"/>
            <a:ext cx="73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latin typeface="Proxima Nova"/>
                <a:ea typeface="Proxima Nova"/>
                <a:cs typeface="Proxima Nova"/>
                <a:sym typeface="Proxima Nova"/>
              </a:rPr>
              <a:t>Index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64;p16">
            <a:extLst>
              <a:ext uri="{FF2B5EF4-FFF2-40B4-BE49-F238E27FC236}">
                <a16:creationId xmlns:a16="http://schemas.microsoft.com/office/drawing/2014/main" id="{5338CD2B-1F53-4899-94B2-C4C5D59C0007}"/>
              </a:ext>
            </a:extLst>
          </p:cNvPr>
          <p:cNvSpPr txBox="1"/>
          <p:nvPr/>
        </p:nvSpPr>
        <p:spPr>
          <a:xfrm>
            <a:off x="45875" y="2012663"/>
            <a:ext cx="99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>
                <a:latin typeface="Proxima Nova"/>
                <a:ea typeface="Proxima Nova"/>
                <a:cs typeface="Proxima Nova"/>
                <a:sym typeface="Proxima Nova"/>
              </a:rPr>
              <a:t>Rank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5;p16">
            <a:extLst>
              <a:ext uri="{FF2B5EF4-FFF2-40B4-BE49-F238E27FC236}">
                <a16:creationId xmlns:a16="http://schemas.microsoft.com/office/drawing/2014/main" id="{45E0451F-9427-41B8-8A92-89A940D36B72}"/>
              </a:ext>
            </a:extLst>
          </p:cNvPr>
          <p:cNvSpPr txBox="1"/>
          <p:nvPr/>
        </p:nvSpPr>
        <p:spPr>
          <a:xfrm>
            <a:off x="-92070" y="2521951"/>
            <a:ext cx="128091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dirty="0">
                <a:latin typeface="Proxima Nova"/>
                <a:ea typeface="Proxima Nova"/>
                <a:cs typeface="Proxima Nova"/>
                <a:sym typeface="Proxima Nova"/>
              </a:rPr>
              <a:t>Reference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" name="Google Shape;65;p14">
            <a:extLst>
              <a:ext uri="{FF2B5EF4-FFF2-40B4-BE49-F238E27FC236}">
                <a16:creationId xmlns:a16="http://schemas.microsoft.com/office/drawing/2014/main" id="{7193C535-B757-4229-AF7E-1BFBFDC851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Our </a:t>
            </a:r>
            <a:r>
              <a:rPr lang="en-US" sz="2400" dirty="0">
                <a:latin typeface="+mn-lt"/>
                <a:cs typeface="Times New Roman" panose="02020603050405020304" pitchFamily="18" charset="0"/>
              </a:rPr>
              <a:t>software creates the 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TOC diagram.</a:t>
            </a:r>
            <a:endParaRPr sz="2400" dirty="0">
              <a:latin typeface="+mn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9DAB442-2763-4F67-BF66-CD29BE867E28}"/>
                  </a:ext>
                </a:extLst>
              </p:cNvPr>
              <p:cNvSpPr/>
              <p:nvPr/>
            </p:nvSpPr>
            <p:spPr>
              <a:xfrm>
                <a:off x="897370" y="3379889"/>
                <a:ext cx="372057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Abundance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9DAB442-2763-4F67-BF66-CD29BE867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370" y="3379889"/>
                <a:ext cx="3720573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CCEF110-02DE-4A15-B9E5-31B7D677AF49}"/>
                  </a:ext>
                </a:extLst>
              </p:cNvPr>
              <p:cNvSpPr/>
              <p:nvPr/>
            </p:nvSpPr>
            <p:spPr>
              <a:xfrm>
                <a:off x="965271" y="3793218"/>
                <a:ext cx="3720573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Extent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Abundance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CCEF110-02DE-4A15-B9E5-31B7D677AF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71" y="3793218"/>
                <a:ext cx="3720573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7845E82D-A7B4-47CA-B217-EF3D530386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664" y="4212064"/>
            <a:ext cx="4346686" cy="844753"/>
          </a:xfrm>
          <a:prstGeom prst="rect">
            <a:avLst/>
          </a:prstGeom>
        </p:spPr>
      </p:pic>
      <p:cxnSp>
        <p:nvCxnSpPr>
          <p:cNvPr id="60" name="直线箭头连接符 2">
            <a:extLst>
              <a:ext uri="{FF2B5EF4-FFF2-40B4-BE49-F238E27FC236}">
                <a16:creationId xmlns:a16="http://schemas.microsoft.com/office/drawing/2014/main" id="{D6113E96-D78B-47F5-A4DF-371D3BEF96C4}"/>
              </a:ext>
            </a:extLst>
          </p:cNvPr>
          <p:cNvCxnSpPr>
            <a:cxnSpLocks/>
          </p:cNvCxnSpPr>
          <p:nvPr/>
        </p:nvCxnSpPr>
        <p:spPr>
          <a:xfrm flipV="1">
            <a:off x="3531330" y="3523532"/>
            <a:ext cx="712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矩形 3">
                <a:extLst>
                  <a:ext uri="{FF2B5EF4-FFF2-40B4-BE49-F238E27FC236}">
                    <a16:creationId xmlns:a16="http://schemas.microsoft.com/office/drawing/2014/main" id="{D7F80C7F-4242-413B-ABA5-84B0D6B3716B}"/>
                  </a:ext>
                </a:extLst>
              </p:cNvPr>
              <p:cNvSpPr/>
              <p:nvPr/>
            </p:nvSpPr>
            <p:spPr>
              <a:xfrm>
                <a:off x="4392587" y="3376341"/>
                <a:ext cx="225664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Upper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boundary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Abundance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1" name="矩形 3">
                <a:extLst>
                  <a:ext uri="{FF2B5EF4-FFF2-40B4-BE49-F238E27FC236}">
                    <a16:creationId xmlns:a16="http://schemas.microsoft.com/office/drawing/2014/main" id="{D7F80C7F-4242-413B-ABA5-84B0D6B37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2587" y="3376341"/>
                <a:ext cx="2256643" cy="261610"/>
              </a:xfrm>
              <a:prstGeom prst="rect">
                <a:avLst/>
              </a:prstGeom>
              <a:blipFill>
                <a:blip r:embed="rId8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线箭头连接符 74">
            <a:extLst>
              <a:ext uri="{FF2B5EF4-FFF2-40B4-BE49-F238E27FC236}">
                <a16:creationId xmlns:a16="http://schemas.microsoft.com/office/drawing/2014/main" id="{6AA446D7-B824-406A-BB50-B4819787109E}"/>
              </a:ext>
            </a:extLst>
          </p:cNvPr>
          <p:cNvCxnSpPr>
            <a:cxnSpLocks/>
          </p:cNvCxnSpPr>
          <p:nvPr/>
        </p:nvCxnSpPr>
        <p:spPr>
          <a:xfrm flipH="1" flipV="1">
            <a:off x="1606936" y="3526396"/>
            <a:ext cx="349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0B2BDEE5-1F4A-49F5-B377-7EDF37B1932D}"/>
                  </a:ext>
                </a:extLst>
              </p:cNvPr>
              <p:cNvSpPr/>
              <p:nvPr/>
            </p:nvSpPr>
            <p:spPr>
              <a:xfrm>
                <a:off x="-114621" y="3395674"/>
                <a:ext cx="1665135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Lower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boundary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3" name="矩形 77">
                <a:extLst>
                  <a:ext uri="{FF2B5EF4-FFF2-40B4-BE49-F238E27FC236}">
                    <a16:creationId xmlns:a16="http://schemas.microsoft.com/office/drawing/2014/main" id="{0B2BDEE5-1F4A-49F5-B377-7EDF37B19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14621" y="3395674"/>
                <a:ext cx="1665135" cy="261610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894A672C-F5B2-45A8-B17D-9F4A6BF846D4}"/>
                  </a:ext>
                </a:extLst>
              </p:cNvPr>
              <p:cNvSpPr/>
              <p:nvPr/>
            </p:nvSpPr>
            <p:spPr>
              <a:xfrm>
                <a:off x="4307210" y="3665893"/>
                <a:ext cx="2212103" cy="4269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ight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boundary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: </m:t>
                      </m:r>
                    </m:oMath>
                  </m:oMathPara>
                </a14:m>
                <a:endParaRPr lang="en-US" altLang="zh-CN" sz="1100" b="0" i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Abundance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Extent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4" name="矩形 78">
                <a:extLst>
                  <a:ext uri="{FF2B5EF4-FFF2-40B4-BE49-F238E27FC236}">
                    <a16:creationId xmlns:a16="http://schemas.microsoft.com/office/drawing/2014/main" id="{894A672C-F5B2-45A8-B17D-9F4A6BF846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210" y="3665893"/>
                <a:ext cx="2212103" cy="4269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直线箭头连接符 79">
            <a:extLst>
              <a:ext uri="{FF2B5EF4-FFF2-40B4-BE49-F238E27FC236}">
                <a16:creationId xmlns:a16="http://schemas.microsoft.com/office/drawing/2014/main" id="{FB49B882-3C5D-411C-95A6-1AA4867BBDB9}"/>
              </a:ext>
            </a:extLst>
          </p:cNvPr>
          <p:cNvCxnSpPr>
            <a:cxnSpLocks/>
          </p:cNvCxnSpPr>
          <p:nvPr/>
        </p:nvCxnSpPr>
        <p:spPr>
          <a:xfrm>
            <a:off x="4018184" y="3931405"/>
            <a:ext cx="342316" cy="3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线箭头连接符 82">
            <a:extLst>
              <a:ext uri="{FF2B5EF4-FFF2-40B4-BE49-F238E27FC236}">
                <a16:creationId xmlns:a16="http://schemas.microsoft.com/office/drawing/2014/main" id="{64818DBD-732B-407A-A1EF-0CB1694AA7D6}"/>
              </a:ext>
            </a:extLst>
          </p:cNvPr>
          <p:cNvCxnSpPr>
            <a:cxnSpLocks/>
            <a:endCxn id="67" idx="3"/>
          </p:cNvCxnSpPr>
          <p:nvPr/>
        </p:nvCxnSpPr>
        <p:spPr>
          <a:xfrm flipH="1">
            <a:off x="1424294" y="3936491"/>
            <a:ext cx="1828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矩形 84">
                <a:extLst>
                  <a:ext uri="{FF2B5EF4-FFF2-40B4-BE49-F238E27FC236}">
                    <a16:creationId xmlns:a16="http://schemas.microsoft.com/office/drawing/2014/main" id="{5A6EDDC1-AB93-420F-AE96-A5176D3EA193}"/>
                  </a:ext>
                </a:extLst>
              </p:cNvPr>
              <p:cNvSpPr/>
              <p:nvPr/>
            </p:nvSpPr>
            <p:spPr>
              <a:xfrm>
                <a:off x="-107792" y="3805686"/>
                <a:ext cx="153208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Left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boundary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zh-CN" sz="1100" b="0" i="0" smtClean="0">
                          <a:latin typeface="Cambria Math" panose="02040503050406030204" pitchFamily="18" charset="0"/>
                        </a:rPr>
                        <m:t>D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7" name="矩形 84">
                <a:extLst>
                  <a:ext uri="{FF2B5EF4-FFF2-40B4-BE49-F238E27FC236}">
                    <a16:creationId xmlns:a16="http://schemas.microsoft.com/office/drawing/2014/main" id="{5A6EDDC1-AB93-420F-AE96-A5176D3EA1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7792" y="3805686"/>
                <a:ext cx="1532086" cy="261610"/>
              </a:xfrm>
              <a:prstGeom prst="rect">
                <a:avLst/>
              </a:prstGeom>
              <a:blipFill>
                <a:blip r:embed="rId11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41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25420</TotalTime>
  <Words>1913</Words>
  <Application>Microsoft Office PowerPoint</Application>
  <PresentationFormat>On-screen Show (16:9)</PresentationFormat>
  <Paragraphs>593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Proxima Nova</vt:lpstr>
      <vt:lpstr>等线 Light</vt:lpstr>
      <vt:lpstr>Arial</vt:lpstr>
      <vt:lpstr>Calibri Light</vt:lpstr>
      <vt:lpstr>Calibri</vt:lpstr>
      <vt:lpstr>Times New Roman</vt:lpstr>
      <vt:lpstr>Cambria Math</vt:lpstr>
      <vt:lpstr>等线</vt:lpstr>
      <vt:lpstr>Office Theme</vt:lpstr>
      <vt:lpstr>PowerPoint Presentation</vt:lpstr>
      <vt:lpstr>Please do these things.</vt:lpstr>
      <vt:lpstr>Users should consider several thresholds.</vt:lpstr>
      <vt:lpstr>We combine TOC and Stratified Random Sample.</vt:lpstr>
      <vt:lpstr>Example data show the concepts.</vt:lpstr>
      <vt:lpstr>We calculate the weights for strata.</vt:lpstr>
      <vt:lpstr>TOC curve considers several thresholds.</vt:lpstr>
      <vt:lpstr>We define the TOC space.</vt:lpstr>
      <vt:lpstr>Our software creates the TOC diagram.</vt:lpstr>
      <vt:lpstr>TOC provides useful measures.</vt:lpstr>
      <vt:lpstr>TOC provides useful measures.</vt:lpstr>
      <vt:lpstr>TOC provides useful measures.</vt:lpstr>
      <vt:lpstr>The TOC applies to flood mapping after the cyclone in 2019.</vt:lpstr>
      <vt:lpstr>MNDWI performs the best.</vt:lpstr>
      <vt:lpstr>PowerPoint Presentation</vt:lpstr>
      <vt:lpstr>TOC Curve Generator performs the analysis.</vt:lpstr>
      <vt:lpstr>Read the journal article https://www.mdpi.com/2072-4292/13/19/3922 Use the free software https://lazygis.github.io/projects/TOCCurveGenerator Read Metrics That Make a Difference https://link.springer.com/book/9783030707644</vt:lpstr>
      <vt:lpstr>TOC curve for strata shows more information than Uniform.</vt:lpstr>
      <vt:lpstr>TOC curve for strata shows more information than Uniform.</vt:lpstr>
      <vt:lpstr>We rank the observations.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Stratified random sampling generates the Total Operating Characteristic with an application to flood mapping</dc:title>
  <dc:creator>Liu, Zhen</dc:creator>
  <cp:lastModifiedBy>Robert Pontius</cp:lastModifiedBy>
  <cp:revision>215</cp:revision>
  <dcterms:modified xsi:type="dcterms:W3CDTF">2022-02-28T20:03:56Z</dcterms:modified>
</cp:coreProperties>
</file>