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71" r:id="rId9"/>
    <p:sldId id="272" r:id="rId10"/>
    <p:sldId id="275" r:id="rId11"/>
    <p:sldId id="264" r:id="rId12"/>
    <p:sldId id="273" r:id="rId13"/>
    <p:sldId id="27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526967-D6CC-44EC-98EC-2D3AB323E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7133849-1327-4042-8CB4-F3950BF590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55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6967-D6CC-44EC-98EC-2D3AB323E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849-1327-4042-8CB4-F3950BF5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5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6967-D6CC-44EC-98EC-2D3AB323E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849-1327-4042-8CB4-F3950BF590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039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6967-D6CC-44EC-98EC-2D3AB323E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849-1327-4042-8CB4-F3950BF590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7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6967-D6CC-44EC-98EC-2D3AB323E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849-1327-4042-8CB4-F3950BF5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6967-D6CC-44EC-98EC-2D3AB323E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849-1327-4042-8CB4-F3950BF590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079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6967-D6CC-44EC-98EC-2D3AB323E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849-1327-4042-8CB4-F3950BF590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677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6967-D6CC-44EC-98EC-2D3AB323E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849-1327-4042-8CB4-F3950BF590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572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6967-D6CC-44EC-98EC-2D3AB323E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849-1327-4042-8CB4-F3950BF590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3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6967-D6CC-44EC-98EC-2D3AB323E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849-1327-4042-8CB4-F3950BF5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1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6967-D6CC-44EC-98EC-2D3AB323E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849-1327-4042-8CB4-F3950BF590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3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6967-D6CC-44EC-98EC-2D3AB323E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849-1327-4042-8CB4-F3950BF5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8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6967-D6CC-44EC-98EC-2D3AB323E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849-1327-4042-8CB4-F3950BF5900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91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6967-D6CC-44EC-98EC-2D3AB323E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849-1327-4042-8CB4-F3950BF590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1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6967-D6CC-44EC-98EC-2D3AB323E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849-1327-4042-8CB4-F3950BF5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6967-D6CC-44EC-98EC-2D3AB323E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849-1327-4042-8CB4-F3950BF590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3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6967-D6CC-44EC-98EC-2D3AB323E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849-1327-4042-8CB4-F3950BF5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9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526967-D6CC-44EC-98EC-2D3AB323E18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133849-1327-4042-8CB4-F3950BF5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6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5993-C36F-4718-B18A-373ECE13C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Three revolutions at once: Spatial associations of the interaction of evolving technologies in transportation in Greater Kansas City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F9C9B-22A0-48EA-8A0E-38EB210483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Bradley W. Lane, PhD</a:t>
            </a:r>
          </a:p>
          <a:p>
            <a:r>
              <a:rPr lang="en-US" dirty="0"/>
              <a:t>Associate Professor</a:t>
            </a:r>
          </a:p>
          <a:p>
            <a:r>
              <a:rPr lang="en-US" dirty="0"/>
              <a:t>Urban Planning Program</a:t>
            </a:r>
          </a:p>
          <a:p>
            <a:r>
              <a:rPr lang="en-US" dirty="0"/>
              <a:t>The University of Kansas</a:t>
            </a:r>
          </a:p>
        </p:txBody>
      </p:sp>
    </p:spTree>
    <p:extLst>
      <p:ext uri="{BB962C8B-B14F-4D97-AF65-F5344CB8AC3E}">
        <p14:creationId xmlns:p14="http://schemas.microsoft.com/office/powerpoint/2010/main" val="1330817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F30-66D4-4BD1-B2CF-1A0F9AFD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Hailing a rideshare service to get to the activity: MNL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3A35F5-D6D7-4AAB-98CF-7AC2F77F4F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210469"/>
              </p:ext>
            </p:extLst>
          </p:nvPr>
        </p:nvGraphicFramePr>
        <p:xfrm>
          <a:off x="636106" y="2557463"/>
          <a:ext cx="1091979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818">
                  <a:extLst>
                    <a:ext uri="{9D8B030D-6E8A-4147-A177-3AD203B41FA5}">
                      <a16:colId xmlns:a16="http://schemas.microsoft.com/office/drawing/2014/main" val="2655625757"/>
                    </a:ext>
                  </a:extLst>
                </a:gridCol>
                <a:gridCol w="2619324">
                  <a:extLst>
                    <a:ext uri="{9D8B030D-6E8A-4147-A177-3AD203B41FA5}">
                      <a16:colId xmlns:a16="http://schemas.microsoft.com/office/drawing/2014/main" val="3317393031"/>
                    </a:ext>
                  </a:extLst>
                </a:gridCol>
                <a:gridCol w="2619324">
                  <a:extLst>
                    <a:ext uri="{9D8B030D-6E8A-4147-A177-3AD203B41FA5}">
                      <a16:colId xmlns:a16="http://schemas.microsoft.com/office/drawing/2014/main" val="2124819207"/>
                    </a:ext>
                  </a:extLst>
                </a:gridCol>
                <a:gridCol w="2619324">
                  <a:extLst>
                    <a:ext uri="{9D8B030D-6E8A-4147-A177-3AD203B41FA5}">
                      <a16:colId xmlns:a16="http://schemas.microsoft.com/office/drawing/2014/main" val="2227018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096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-1.744***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-0.460***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-0.390***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58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COVID travelers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0.476**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0.267*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41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Use something other than a car to 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0.481*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9265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Social network, travel patterns, tech </a:t>
                      </a:r>
                      <a:r>
                        <a:rPr lang="en-US" sz="1400" dirty="0" err="1"/>
                        <a:t>savy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-0.358*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7764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Big households, low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-0.258*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7814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Consider transit an 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0.395***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9630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Mobile households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-0.613**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38075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7074BE-7D53-42A9-97F4-A6ECE9588731}"/>
              </a:ext>
            </a:extLst>
          </p:cNvPr>
          <p:cNvSpPr txBox="1"/>
          <p:nvPr/>
        </p:nvSpPr>
        <p:spPr>
          <a:xfrm>
            <a:off x="636105" y="5431419"/>
            <a:ext cx="10919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interested traveled a lot during COVID, travel using something other than a car, not particularly strong social networks, don’t currently do activities after school or would use same mode as how they get to school, aren’t tech </a:t>
            </a:r>
            <a:r>
              <a:rPr lang="en-US" dirty="0" err="1"/>
              <a:t>savy</a:t>
            </a:r>
            <a:r>
              <a:rPr lang="en-US" dirty="0"/>
              <a:t> and get frustrated with it, and consider transit because they don’t have cars in their household</a:t>
            </a:r>
          </a:p>
        </p:txBody>
      </p:sp>
    </p:spTree>
    <p:extLst>
      <p:ext uri="{BB962C8B-B14F-4D97-AF65-F5344CB8AC3E}">
        <p14:creationId xmlns:p14="http://schemas.microsoft.com/office/powerpoint/2010/main" val="401788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F30-66D4-4BD1-B2CF-1A0F9AFD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Sharing a ride with other students going to same activity: MNL results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3A35F5-D6D7-4AAB-98CF-7AC2F77F4F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580225"/>
              </p:ext>
            </p:extLst>
          </p:nvPr>
        </p:nvGraphicFramePr>
        <p:xfrm>
          <a:off x="636106" y="2557463"/>
          <a:ext cx="1091979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818">
                  <a:extLst>
                    <a:ext uri="{9D8B030D-6E8A-4147-A177-3AD203B41FA5}">
                      <a16:colId xmlns:a16="http://schemas.microsoft.com/office/drawing/2014/main" val="2655625757"/>
                    </a:ext>
                  </a:extLst>
                </a:gridCol>
                <a:gridCol w="2619324">
                  <a:extLst>
                    <a:ext uri="{9D8B030D-6E8A-4147-A177-3AD203B41FA5}">
                      <a16:colId xmlns:a16="http://schemas.microsoft.com/office/drawing/2014/main" val="3317393031"/>
                    </a:ext>
                  </a:extLst>
                </a:gridCol>
                <a:gridCol w="2619324">
                  <a:extLst>
                    <a:ext uri="{9D8B030D-6E8A-4147-A177-3AD203B41FA5}">
                      <a16:colId xmlns:a16="http://schemas.microsoft.com/office/drawing/2014/main" val="2124819207"/>
                    </a:ext>
                  </a:extLst>
                </a:gridCol>
                <a:gridCol w="2619324">
                  <a:extLst>
                    <a:ext uri="{9D8B030D-6E8A-4147-A177-3AD203B41FA5}">
                      <a16:colId xmlns:a16="http://schemas.microsoft.com/office/drawing/2014/main" val="2227018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096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2.628***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1.313***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-0.256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58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Know how to get around by other modes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-0.724***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-0.516**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-0.699**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41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Comfortable traveling with strangers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0.405*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0.857***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9265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Consider transit as an 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0.641**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7764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78142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7074BE-7D53-42A9-97F4-A6ECE9588731}"/>
              </a:ext>
            </a:extLst>
          </p:cNvPr>
          <p:cNvSpPr txBox="1"/>
          <p:nvPr/>
        </p:nvSpPr>
        <p:spPr>
          <a:xfrm>
            <a:off x="636106" y="4952538"/>
            <a:ext cx="10919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interested in riding with others going to the same activity don’t know how to get around by other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Those uninterested are comfortable traveling with strangers, consider transit whenever they make a trip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93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F30-66D4-4BD1-B2CF-1A0F9AFD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Rent a bike/scooter/e-bike/e-scooter to get to the activity: MNL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3A35F5-D6D7-4AAB-98CF-7AC2F77F4F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576599"/>
              </p:ext>
            </p:extLst>
          </p:nvPr>
        </p:nvGraphicFramePr>
        <p:xfrm>
          <a:off x="636106" y="2557463"/>
          <a:ext cx="1091979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818">
                  <a:extLst>
                    <a:ext uri="{9D8B030D-6E8A-4147-A177-3AD203B41FA5}">
                      <a16:colId xmlns:a16="http://schemas.microsoft.com/office/drawing/2014/main" val="2655625757"/>
                    </a:ext>
                  </a:extLst>
                </a:gridCol>
                <a:gridCol w="2619324">
                  <a:extLst>
                    <a:ext uri="{9D8B030D-6E8A-4147-A177-3AD203B41FA5}">
                      <a16:colId xmlns:a16="http://schemas.microsoft.com/office/drawing/2014/main" val="3317393031"/>
                    </a:ext>
                  </a:extLst>
                </a:gridCol>
                <a:gridCol w="2619324">
                  <a:extLst>
                    <a:ext uri="{9D8B030D-6E8A-4147-A177-3AD203B41FA5}">
                      <a16:colId xmlns:a16="http://schemas.microsoft.com/office/drawing/2014/main" val="2124819207"/>
                    </a:ext>
                  </a:extLst>
                </a:gridCol>
                <a:gridCol w="2619324">
                  <a:extLst>
                    <a:ext uri="{9D8B030D-6E8A-4147-A177-3AD203B41FA5}">
                      <a16:colId xmlns:a16="http://schemas.microsoft.com/office/drawing/2014/main" val="2227018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096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-0.948***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-0.058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58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COVID travelers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-0.534***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0.257*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41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Know how to get around by other modes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0.578***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-0.634***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9265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Comfortable traveling with strangers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-0.332*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7764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Consider transit as an 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-0.305**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78142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7074BE-7D53-42A9-97F4-A6ECE9588731}"/>
              </a:ext>
            </a:extLst>
          </p:cNvPr>
          <p:cNvSpPr txBox="1"/>
          <p:nvPr/>
        </p:nvSpPr>
        <p:spPr>
          <a:xfrm>
            <a:off x="636106" y="4952538"/>
            <a:ext cx="10919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interested in renting a bike/scooter traveled less during COVID by any mode, know how to get around by alternative modes, and aren’t particularly comfortable traveling with strangers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interested are averse to transit, less knowledge of getting around without a car, and increased travel during COVID-19</a:t>
            </a:r>
          </a:p>
        </p:txBody>
      </p:sp>
    </p:spTree>
    <p:extLst>
      <p:ext uri="{BB962C8B-B14F-4D97-AF65-F5344CB8AC3E}">
        <p14:creationId xmlns:p14="http://schemas.microsoft.com/office/powerpoint/2010/main" val="405201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F30-66D4-4BD1-B2CF-1A0F9AFD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any form of public transit to get to the activity: MNL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3A35F5-D6D7-4AAB-98CF-7AC2F77F4F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712787"/>
              </p:ext>
            </p:extLst>
          </p:nvPr>
        </p:nvGraphicFramePr>
        <p:xfrm>
          <a:off x="636106" y="2557463"/>
          <a:ext cx="1091979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818">
                  <a:extLst>
                    <a:ext uri="{9D8B030D-6E8A-4147-A177-3AD203B41FA5}">
                      <a16:colId xmlns:a16="http://schemas.microsoft.com/office/drawing/2014/main" val="2655625757"/>
                    </a:ext>
                  </a:extLst>
                </a:gridCol>
                <a:gridCol w="2619324">
                  <a:extLst>
                    <a:ext uri="{9D8B030D-6E8A-4147-A177-3AD203B41FA5}">
                      <a16:colId xmlns:a16="http://schemas.microsoft.com/office/drawing/2014/main" val="3317393031"/>
                    </a:ext>
                  </a:extLst>
                </a:gridCol>
                <a:gridCol w="2619324">
                  <a:extLst>
                    <a:ext uri="{9D8B030D-6E8A-4147-A177-3AD203B41FA5}">
                      <a16:colId xmlns:a16="http://schemas.microsoft.com/office/drawing/2014/main" val="2124819207"/>
                    </a:ext>
                  </a:extLst>
                </a:gridCol>
                <a:gridCol w="2619324">
                  <a:extLst>
                    <a:ext uri="{9D8B030D-6E8A-4147-A177-3AD203B41FA5}">
                      <a16:colId xmlns:a16="http://schemas.microsoft.com/office/drawing/2014/main" val="2227018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096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-0.948***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0.306**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58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Comfortable traveling with strangers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0.555***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0.401***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41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Car dependent car sharers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-0.403*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9265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Mobile households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0.617*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7764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78142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7074BE-7D53-42A9-97F4-A6ECE9588731}"/>
              </a:ext>
            </a:extLst>
          </p:cNvPr>
          <p:cNvSpPr txBox="1"/>
          <p:nvPr/>
        </p:nvSpPr>
        <p:spPr>
          <a:xfrm>
            <a:off x="636106" y="4952538"/>
            <a:ext cx="10919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interested in using transit are particularly comfortable traveling with strangers, don’t use a car in their household though they may have access to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Comfortable traveling with strangers and interested in transit even though their household has cars: kids are choice riders too?!?!?!</a:t>
            </a:r>
          </a:p>
        </p:txBody>
      </p:sp>
    </p:spTree>
    <p:extLst>
      <p:ext uri="{BB962C8B-B14F-4D97-AF65-F5344CB8AC3E}">
        <p14:creationId xmlns:p14="http://schemas.microsoft.com/office/powerpoint/2010/main" val="25907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56DC-17CA-49FB-ACC0-3192CB56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Implications for Evolving Technologies and Mobility Disadvantaged Youths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6025D-E49A-4274-BBF4-6BEE5B4B8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Connecting students via hailing rideshare requires targeting isolated students shut in during COVID-19 who use cars to drive and aren’t familiar other modes</a:t>
            </a:r>
          </a:p>
          <a:p>
            <a:r>
              <a:rPr lang="en-US" dirty="0"/>
              <a:t>Connecting students via social networking rideshare get students who don’t know how to get around otherwise, would need to target those that have options</a:t>
            </a:r>
          </a:p>
          <a:p>
            <a:r>
              <a:rPr lang="en-US" dirty="0"/>
              <a:t>Connecting youths to activities via bike/scooter requires addressing knowledge of other modes for households shut in during COVID-19</a:t>
            </a:r>
          </a:p>
          <a:p>
            <a:r>
              <a:rPr lang="en-US" dirty="0"/>
              <a:t>Connecting youths to activities via transit requires addressing comfort around strangers</a:t>
            </a:r>
          </a:p>
        </p:txBody>
      </p:sp>
    </p:spTree>
    <p:extLst>
      <p:ext uri="{BB962C8B-B14F-4D97-AF65-F5344CB8AC3E}">
        <p14:creationId xmlns:p14="http://schemas.microsoft.com/office/powerpoint/2010/main" val="182728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5993-C36F-4718-B18A-373ECE13C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The potential of evolving technologies in transportation to enhance access to opportunities for underserved youths in Greater Kansas City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F9C9B-22A0-48EA-8A0E-38EB210483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Bradley W. Lane, PhD</a:t>
            </a:r>
          </a:p>
          <a:p>
            <a:r>
              <a:rPr lang="en-US" dirty="0"/>
              <a:t>Associate Professor</a:t>
            </a:r>
          </a:p>
          <a:p>
            <a:r>
              <a:rPr lang="en-US" dirty="0"/>
              <a:t>Urban Planning Program</a:t>
            </a:r>
          </a:p>
          <a:p>
            <a:r>
              <a:rPr lang="en-US" dirty="0"/>
              <a:t>The University of Kansas</a:t>
            </a:r>
          </a:p>
        </p:txBody>
      </p:sp>
    </p:spTree>
    <p:extLst>
      <p:ext uri="{BB962C8B-B14F-4D97-AF65-F5344CB8AC3E}">
        <p14:creationId xmlns:p14="http://schemas.microsoft.com/office/powerpoint/2010/main" val="393321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91D5-C3CA-4ACD-AD80-53204BCA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60FF8-9362-4F08-B1D3-B0747A636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NSF CIVIC Award to study options for enhancing mobility of underserved youths and access to out-of-school opportunities</a:t>
            </a:r>
          </a:p>
          <a:p>
            <a:r>
              <a:rPr lang="en-US" dirty="0"/>
              <a:t>Collaborative effort among Urban Planning, Engineering, and Education at KU; Kansas City (KC) Digital Drive, KC Libraries, public schools in the greater Kansas City region </a:t>
            </a:r>
          </a:p>
          <a:p>
            <a:r>
              <a:rPr lang="en-US" dirty="0"/>
              <a:t>Involves planning study, app development, travel behavior survey, pilot deployment</a:t>
            </a:r>
          </a:p>
          <a:p>
            <a:r>
              <a:rPr lang="en-US" dirty="0"/>
              <a:t>Long term importance of youths and the potential of mobility enhancement through evolving technologies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9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91D5-C3CA-4ACD-AD80-53204BCA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60FF8-9362-4F08-B1D3-B0747A636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Survey (n=839) of 12-18 year old school students in greater KC identified as mobility-disadvantaged</a:t>
            </a:r>
          </a:p>
          <a:p>
            <a:r>
              <a:rPr lang="en-US" dirty="0"/>
              <a:t>20-25 minute, internet-based thru Qualtrics, supervised by teachers/adults, incentivized through gift card upon successful completion of survey</a:t>
            </a:r>
          </a:p>
          <a:p>
            <a:pPr lvl="1"/>
            <a:r>
              <a:rPr lang="en-US" dirty="0"/>
              <a:t>Socio-economics and demographics</a:t>
            </a:r>
          </a:p>
          <a:p>
            <a:pPr lvl="1"/>
            <a:r>
              <a:rPr lang="en-US" dirty="0"/>
              <a:t>Frequency of mode use</a:t>
            </a:r>
          </a:p>
          <a:p>
            <a:pPr lvl="1"/>
            <a:r>
              <a:rPr lang="en-US" dirty="0"/>
              <a:t>Familiarity of mode use</a:t>
            </a:r>
          </a:p>
          <a:p>
            <a:pPr lvl="1"/>
            <a:r>
              <a:rPr lang="en-US" dirty="0"/>
              <a:t>Change of mode use during COVID-19</a:t>
            </a:r>
          </a:p>
          <a:p>
            <a:pPr lvl="1"/>
            <a:r>
              <a:rPr lang="en-US" dirty="0"/>
              <a:t>Perception of safety of mode</a:t>
            </a:r>
          </a:p>
          <a:p>
            <a:pPr lvl="1"/>
            <a:r>
              <a:rPr lang="en-US" dirty="0"/>
              <a:t>Parent’s perception of safety of mode</a:t>
            </a:r>
          </a:p>
          <a:p>
            <a:pPr lvl="1"/>
            <a:r>
              <a:rPr lang="en-US" dirty="0"/>
              <a:t>Agree/disagree with statements about comfort with social, technological factors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7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91D5-C3CA-4ACD-AD80-53204BCA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60FF8-9362-4F08-B1D3-B0747A636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Exploratory Factor Analysis to form profiles of common characteristics of potential users of new technology options in transit as independent variables</a:t>
            </a:r>
          </a:p>
          <a:p>
            <a:pPr lvl="1"/>
            <a:r>
              <a:rPr lang="en-US" dirty="0"/>
              <a:t>Orthogonal, varimax rotation</a:t>
            </a:r>
          </a:p>
          <a:p>
            <a:pPr lvl="1"/>
            <a:r>
              <a:rPr lang="en-US" dirty="0"/>
              <a:t>Anderson-Rubin score/loading calculation method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7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91D5-C3CA-4ACD-AD80-53204BCA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60FF8-9362-4F08-B1D3-B0747A636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Dependent variable: ranking of likelihood to make an out-of-school trip using each of the following modes, 1 (most likely) to 4 (least likely)</a:t>
            </a:r>
          </a:p>
          <a:p>
            <a:pPr lvl="1"/>
            <a:r>
              <a:rPr lang="en-US" dirty="0"/>
              <a:t>Share ride with friends</a:t>
            </a:r>
          </a:p>
          <a:p>
            <a:pPr lvl="1"/>
            <a:r>
              <a:rPr lang="en-US" dirty="0"/>
              <a:t>Hail a rideshare</a:t>
            </a:r>
          </a:p>
          <a:p>
            <a:pPr lvl="1"/>
            <a:r>
              <a:rPr lang="en-US" dirty="0"/>
              <a:t>Rent and bike/e-bike/scooter</a:t>
            </a:r>
          </a:p>
          <a:p>
            <a:pPr lvl="1"/>
            <a:r>
              <a:rPr lang="en-US" dirty="0"/>
              <a:t>Take transit</a:t>
            </a:r>
          </a:p>
          <a:p>
            <a:r>
              <a:rPr lang="en-US" dirty="0"/>
              <a:t>Multinomial logit model, presenting scores for 1 (most preferred of the four options) from a reference case of 4 (least preferred of the four options)</a:t>
            </a:r>
          </a:p>
        </p:txBody>
      </p:sp>
    </p:spTree>
    <p:extLst>
      <p:ext uri="{BB962C8B-B14F-4D97-AF65-F5344CB8AC3E}">
        <p14:creationId xmlns:p14="http://schemas.microsoft.com/office/powerpoint/2010/main" val="392570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61FB-89EA-4876-AE9F-CB99DB88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9781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EFA Results:</a:t>
            </a:r>
            <a:br>
              <a:rPr lang="en-US" dirty="0"/>
            </a:br>
            <a:r>
              <a:rPr lang="en-US" dirty="0"/>
              <a:t>13 Unique Factors Produced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F4BC975-5077-49CC-849E-527369DAE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068628"/>
              </p:ext>
            </p:extLst>
          </p:nvPr>
        </p:nvGraphicFramePr>
        <p:xfrm>
          <a:off x="622850" y="1901688"/>
          <a:ext cx="10946299" cy="438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017">
                  <a:extLst>
                    <a:ext uri="{9D8B030D-6E8A-4147-A177-3AD203B41FA5}">
                      <a16:colId xmlns:a16="http://schemas.microsoft.com/office/drawing/2014/main" val="294907384"/>
                    </a:ext>
                  </a:extLst>
                </a:gridCol>
                <a:gridCol w="784118">
                  <a:extLst>
                    <a:ext uri="{9D8B030D-6E8A-4147-A177-3AD203B41FA5}">
                      <a16:colId xmlns:a16="http://schemas.microsoft.com/office/drawing/2014/main" val="3158282564"/>
                    </a:ext>
                  </a:extLst>
                </a:gridCol>
                <a:gridCol w="2038709">
                  <a:extLst>
                    <a:ext uri="{9D8B030D-6E8A-4147-A177-3AD203B41FA5}">
                      <a16:colId xmlns:a16="http://schemas.microsoft.com/office/drawing/2014/main" val="880913205"/>
                    </a:ext>
                  </a:extLst>
                </a:gridCol>
                <a:gridCol w="784119">
                  <a:extLst>
                    <a:ext uri="{9D8B030D-6E8A-4147-A177-3AD203B41FA5}">
                      <a16:colId xmlns:a16="http://schemas.microsoft.com/office/drawing/2014/main" val="2386882683"/>
                    </a:ext>
                  </a:extLst>
                </a:gridCol>
                <a:gridCol w="1944613">
                  <a:extLst>
                    <a:ext uri="{9D8B030D-6E8A-4147-A177-3AD203B41FA5}">
                      <a16:colId xmlns:a16="http://schemas.microsoft.com/office/drawing/2014/main" val="291388431"/>
                    </a:ext>
                  </a:extLst>
                </a:gridCol>
                <a:gridCol w="768437">
                  <a:extLst>
                    <a:ext uri="{9D8B030D-6E8A-4147-A177-3AD203B41FA5}">
                      <a16:colId xmlns:a16="http://schemas.microsoft.com/office/drawing/2014/main" val="3694060413"/>
                    </a:ext>
                  </a:extLst>
                </a:gridCol>
                <a:gridCol w="2164167">
                  <a:extLst>
                    <a:ext uri="{9D8B030D-6E8A-4147-A177-3AD203B41FA5}">
                      <a16:colId xmlns:a16="http://schemas.microsoft.com/office/drawing/2014/main" val="1270231330"/>
                    </a:ext>
                  </a:extLst>
                </a:gridCol>
                <a:gridCol w="784119">
                  <a:extLst>
                    <a:ext uri="{9D8B030D-6E8A-4147-A177-3AD203B41FA5}">
                      <a16:colId xmlns:a16="http://schemas.microsoft.com/office/drawing/2014/main" val="1956127345"/>
                    </a:ext>
                  </a:extLst>
                </a:gridCol>
              </a:tblGrid>
              <a:tr h="886964">
                <a:tc gridSpan="2">
                  <a:txBody>
                    <a:bodyPr/>
                    <a:lstStyle/>
                    <a:p>
                      <a:r>
                        <a:rPr lang="en-US" dirty="0"/>
                        <a:t>COVID travelers: During COVID, increased usage of: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Used something other than driving or riding with friends last week: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Know how to get around by alternative modes: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Comfortable traveling with strangers: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02087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r>
                        <a:rPr lang="en-US" sz="1400" dirty="0"/>
                        <a:t>Scooter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0.911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Scooter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Ridehailing</a:t>
                      </a:r>
                      <a:r>
                        <a:rPr lang="en-US" sz="1400" dirty="0"/>
                        <a:t> w Strangers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0.706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813514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r>
                        <a:rPr lang="en-US" sz="1400" dirty="0"/>
                        <a:t>Streetcar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Scooter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Prefer 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182111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r>
                        <a:rPr lang="en-US" sz="1400" dirty="0"/>
                        <a:t>City 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KC Streetcar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0.782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Know Rideshare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882262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r>
                        <a:rPr lang="en-US" sz="1400" dirty="0"/>
                        <a:t>Bicycle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Rideshare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KC Streetcar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Know City 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410100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r>
                        <a:rPr lang="en-US" sz="1400" dirty="0"/>
                        <a:t>Rideshare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 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Rideshare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Know KC Streetcar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020030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r>
                        <a:rPr lang="en-US" sz="1400" dirty="0"/>
                        <a:t>School 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Walking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 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718411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r>
                        <a:rPr lang="en-US" sz="1400" dirty="0"/>
                        <a:t>Friend Drives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School 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932914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r>
                        <a:rPr lang="en-US" sz="1400" dirty="0"/>
                        <a:t>Drive Home Car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496783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r>
                        <a:rPr lang="en-US" sz="1400" dirty="0"/>
                        <a:t>Walked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055248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r>
                        <a:rPr lang="en-US" sz="1400" dirty="0"/>
                        <a:t>Own Car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730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42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61FB-89EA-4876-AE9F-CB99DB88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9781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EFA Results:</a:t>
            </a:r>
            <a:br>
              <a:rPr lang="en-US" dirty="0"/>
            </a:br>
            <a:r>
              <a:rPr lang="en-US" dirty="0"/>
              <a:t>13 Unique Factors Produced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F4BC975-5077-49CC-849E-527369DAE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470373"/>
              </p:ext>
            </p:extLst>
          </p:nvPr>
        </p:nvGraphicFramePr>
        <p:xfrm>
          <a:off x="622850" y="1901688"/>
          <a:ext cx="10946299" cy="438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017">
                  <a:extLst>
                    <a:ext uri="{9D8B030D-6E8A-4147-A177-3AD203B41FA5}">
                      <a16:colId xmlns:a16="http://schemas.microsoft.com/office/drawing/2014/main" val="294907384"/>
                    </a:ext>
                  </a:extLst>
                </a:gridCol>
                <a:gridCol w="784118">
                  <a:extLst>
                    <a:ext uri="{9D8B030D-6E8A-4147-A177-3AD203B41FA5}">
                      <a16:colId xmlns:a16="http://schemas.microsoft.com/office/drawing/2014/main" val="3158282564"/>
                    </a:ext>
                  </a:extLst>
                </a:gridCol>
                <a:gridCol w="2038709">
                  <a:extLst>
                    <a:ext uri="{9D8B030D-6E8A-4147-A177-3AD203B41FA5}">
                      <a16:colId xmlns:a16="http://schemas.microsoft.com/office/drawing/2014/main" val="880913205"/>
                    </a:ext>
                  </a:extLst>
                </a:gridCol>
                <a:gridCol w="784119">
                  <a:extLst>
                    <a:ext uri="{9D8B030D-6E8A-4147-A177-3AD203B41FA5}">
                      <a16:colId xmlns:a16="http://schemas.microsoft.com/office/drawing/2014/main" val="2386882683"/>
                    </a:ext>
                  </a:extLst>
                </a:gridCol>
                <a:gridCol w="1944613">
                  <a:extLst>
                    <a:ext uri="{9D8B030D-6E8A-4147-A177-3AD203B41FA5}">
                      <a16:colId xmlns:a16="http://schemas.microsoft.com/office/drawing/2014/main" val="291388431"/>
                    </a:ext>
                  </a:extLst>
                </a:gridCol>
                <a:gridCol w="768437">
                  <a:extLst>
                    <a:ext uri="{9D8B030D-6E8A-4147-A177-3AD203B41FA5}">
                      <a16:colId xmlns:a16="http://schemas.microsoft.com/office/drawing/2014/main" val="3694060413"/>
                    </a:ext>
                  </a:extLst>
                </a:gridCol>
                <a:gridCol w="2164167">
                  <a:extLst>
                    <a:ext uri="{9D8B030D-6E8A-4147-A177-3AD203B41FA5}">
                      <a16:colId xmlns:a16="http://schemas.microsoft.com/office/drawing/2014/main" val="1270231330"/>
                    </a:ext>
                  </a:extLst>
                </a:gridCol>
                <a:gridCol w="784119">
                  <a:extLst>
                    <a:ext uri="{9D8B030D-6E8A-4147-A177-3AD203B41FA5}">
                      <a16:colId xmlns:a16="http://schemas.microsoft.com/office/drawing/2014/main" val="1956127345"/>
                    </a:ext>
                  </a:extLst>
                </a:gridCol>
              </a:tblGrid>
              <a:tr h="886964">
                <a:tc gridSpan="2">
                  <a:txBody>
                    <a:bodyPr/>
                    <a:lstStyle/>
                    <a:p>
                      <a:r>
                        <a:rPr lang="en-US" dirty="0"/>
                        <a:t>Strong social network, travel patterns, and tech savvy: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Car dependent car sharers: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School bus users: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Older kids getting to work without help: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02087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r>
                        <a:rPr lang="en-US" sz="1400" dirty="0"/>
                        <a:t>Use mobile apps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Used own car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 school 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Someone from home drives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-0.743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813514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r>
                        <a:rPr lang="en-US" sz="1400" dirty="0"/>
                        <a:t>Prefer ride w friends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Used household car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Know school bus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Have job/internship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182111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r>
                        <a:rPr lang="en-US" sz="1400" dirty="0"/>
                        <a:t>After school 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Always access car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-0.479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882262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r>
                        <a:rPr lang="en-US" sz="1400" dirty="0"/>
                        <a:t>Same mode as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410100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020030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718411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932914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496783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055248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730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6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61FB-89EA-4876-AE9F-CB99DB88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9781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EFA Results:</a:t>
            </a:r>
            <a:br>
              <a:rPr lang="en-US" dirty="0"/>
            </a:br>
            <a:r>
              <a:rPr lang="en-US" dirty="0"/>
              <a:t>13 Unique Factors Produced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F4BC975-5077-49CC-849E-527369DAE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065818"/>
              </p:ext>
            </p:extLst>
          </p:nvPr>
        </p:nvGraphicFramePr>
        <p:xfrm>
          <a:off x="622850" y="1901688"/>
          <a:ext cx="10946299" cy="4358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017">
                  <a:extLst>
                    <a:ext uri="{9D8B030D-6E8A-4147-A177-3AD203B41FA5}">
                      <a16:colId xmlns:a16="http://schemas.microsoft.com/office/drawing/2014/main" val="294907384"/>
                    </a:ext>
                  </a:extLst>
                </a:gridCol>
                <a:gridCol w="784118">
                  <a:extLst>
                    <a:ext uri="{9D8B030D-6E8A-4147-A177-3AD203B41FA5}">
                      <a16:colId xmlns:a16="http://schemas.microsoft.com/office/drawing/2014/main" val="3158282564"/>
                    </a:ext>
                  </a:extLst>
                </a:gridCol>
                <a:gridCol w="2038709">
                  <a:extLst>
                    <a:ext uri="{9D8B030D-6E8A-4147-A177-3AD203B41FA5}">
                      <a16:colId xmlns:a16="http://schemas.microsoft.com/office/drawing/2014/main" val="880913205"/>
                    </a:ext>
                  </a:extLst>
                </a:gridCol>
                <a:gridCol w="784119">
                  <a:extLst>
                    <a:ext uri="{9D8B030D-6E8A-4147-A177-3AD203B41FA5}">
                      <a16:colId xmlns:a16="http://schemas.microsoft.com/office/drawing/2014/main" val="2386882683"/>
                    </a:ext>
                  </a:extLst>
                </a:gridCol>
                <a:gridCol w="1944613">
                  <a:extLst>
                    <a:ext uri="{9D8B030D-6E8A-4147-A177-3AD203B41FA5}">
                      <a16:colId xmlns:a16="http://schemas.microsoft.com/office/drawing/2014/main" val="291388431"/>
                    </a:ext>
                  </a:extLst>
                </a:gridCol>
                <a:gridCol w="768437">
                  <a:extLst>
                    <a:ext uri="{9D8B030D-6E8A-4147-A177-3AD203B41FA5}">
                      <a16:colId xmlns:a16="http://schemas.microsoft.com/office/drawing/2014/main" val="3694060413"/>
                    </a:ext>
                  </a:extLst>
                </a:gridCol>
                <a:gridCol w="2164167">
                  <a:extLst>
                    <a:ext uri="{9D8B030D-6E8A-4147-A177-3AD203B41FA5}">
                      <a16:colId xmlns:a16="http://schemas.microsoft.com/office/drawing/2014/main" val="1270231330"/>
                    </a:ext>
                  </a:extLst>
                </a:gridCol>
                <a:gridCol w="784119">
                  <a:extLst>
                    <a:ext uri="{9D8B030D-6E8A-4147-A177-3AD203B41FA5}">
                      <a16:colId xmlns:a16="http://schemas.microsoft.com/office/drawing/2014/main" val="1956127345"/>
                    </a:ext>
                  </a:extLst>
                </a:gridCol>
              </a:tblGrid>
              <a:tr h="886964">
                <a:tc gridSpan="2">
                  <a:txBody>
                    <a:bodyPr/>
                    <a:lstStyle/>
                    <a:p>
                      <a:r>
                        <a:rPr lang="en-US" dirty="0"/>
                        <a:t>Family drove them more during COVID: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Big households, low tech: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Boys: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Transit aware: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02087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r>
                        <a:rPr lang="en-US" sz="1400" dirty="0"/>
                        <a:t>Family drove them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Household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0.726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Consider transit an 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0.723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813514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New tech frustrating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182111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882262"/>
                  </a:ext>
                </a:extLst>
              </a:tr>
              <a:tr h="347153">
                <a:tc rowSpan="2" gridSpan="2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Mobile households: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410100"/>
                  </a:ext>
                </a:extLst>
              </a:tr>
              <a:tr h="347153">
                <a:tc gridSpan="2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020030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r>
                        <a:rPr lang="en-US" sz="1400" dirty="0"/>
                        <a:t>Household vehicles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718411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932914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496783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055248"/>
                  </a:ext>
                </a:extLst>
              </a:tr>
              <a:tr h="34715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730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073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1933</TotalTime>
  <Words>1117</Words>
  <Application>Microsoft Office PowerPoint</Application>
  <PresentationFormat>Widescreen</PresentationFormat>
  <Paragraphs>231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Three revolutions at once: Spatial associations of the interaction of evolving technologies in transportation in Greater Kansas City</vt:lpstr>
      <vt:lpstr>The potential of evolving technologies in transportation to enhance access to opportunities for underserved youths in Greater Kansas City</vt:lpstr>
      <vt:lpstr>This Study</vt:lpstr>
      <vt:lpstr>Research Design</vt:lpstr>
      <vt:lpstr>Methodology (1)</vt:lpstr>
      <vt:lpstr>Methodology (2)</vt:lpstr>
      <vt:lpstr>EFA Results: 13 Unique Factors Produced</vt:lpstr>
      <vt:lpstr>EFA Results: 13 Unique Factors Produced</vt:lpstr>
      <vt:lpstr>EFA Results: 13 Unique Factors Produced</vt:lpstr>
      <vt:lpstr>Hailing a rideshare service to get to the activity: MNL Results</vt:lpstr>
      <vt:lpstr>Sharing a ride with other students going to same activity: MNL results </vt:lpstr>
      <vt:lpstr>Rent a bike/scooter/e-bike/e-scooter to get to the activity: MNL Results</vt:lpstr>
      <vt:lpstr>Take any form of public transit to get to the activity: MNL Results</vt:lpstr>
      <vt:lpstr>Implications for Evolving Technologies and Mobility Disadvantaged Youths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revolutions at once: Spatial associations of the interaction of evolving technologies in transportation in Greater Kansas City</dc:title>
  <dc:creator>Lane, Bradley W</dc:creator>
  <cp:lastModifiedBy>Lane, Bradley W</cp:lastModifiedBy>
  <cp:revision>18</cp:revision>
  <dcterms:created xsi:type="dcterms:W3CDTF">2022-02-21T20:12:50Z</dcterms:created>
  <dcterms:modified xsi:type="dcterms:W3CDTF">2022-02-25T22:04:11Z</dcterms:modified>
</cp:coreProperties>
</file>