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6" r:id="rId7"/>
    <p:sldId id="272" r:id="rId8"/>
    <p:sldId id="271" r:id="rId9"/>
    <p:sldId id="267" r:id="rId10"/>
    <p:sldId id="263" r:id="rId11"/>
    <p:sldId id="262" r:id="rId12"/>
    <p:sldId id="261" r:id="rId13"/>
    <p:sldId id="268" r:id="rId14"/>
    <p:sldId id="269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8"/>
    <a:srgbClr val="FFCC00"/>
    <a:srgbClr val="FFFF6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napToGrid="0">
      <p:cViewPr varScale="1">
        <p:scale>
          <a:sx n="128" d="100"/>
          <a:sy n="128" d="100"/>
        </p:scale>
        <p:origin x="1134" y="126"/>
      </p:cViewPr>
      <p:guideLst>
        <p:guide orient="horz" pos="2112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E17BB1AC-A764-4EF1-8A6A-8D43412893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67B046B8-3283-476A-9669-220225486B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5EED0187-41C5-4066-9568-632FBC45C39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2587E884-599E-4BAA-A6B0-0647866706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D4DF8E-F6A2-4097-AEA6-4D64D139F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AC1E7F-6D39-4530-B878-3BF79C3AA4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65421-E6EA-499F-B649-B61AADA2AB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C495E4-77E1-4B1A-899F-462858649DA4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BA1DD8-DD3F-4174-BDD3-CD610A379E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2A6C3D-28D6-45BD-8816-2D0C230D3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7697A-081B-4157-9FF8-291513365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D9B87-629F-4757-85D7-589A1ED57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D9AB2C-C8FA-4625-A1ED-626AF1DB25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year, total hospital costs for U.S. children and adults with birth defects exceed $2.6 billion, not including outpatient care or many provider charges.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9AB2C-C8FA-4625-A1ED-626AF1DB251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46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9AB2C-C8FA-4625-A1ED-626AF1DB251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28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9AB2C-C8FA-4625-A1ED-626AF1DB251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62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B975B4D8-31AC-455A-ACFD-769E3CD06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F824E215-40D3-4985-BB06-EB24F5802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7CEF5D0-55D7-499A-8B57-3D842C38E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C42FA1-C90E-4FEB-BD4E-7778A17FB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D2E804D-C8F0-490B-9ECE-4761F11615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2BBB4-C0C8-45F5-83FD-DB1905B9EA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4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A88623-2047-46A4-956B-4AADD4136A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2BF6B-E3F0-453A-B35F-4DB68056B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8D1D31-2DC0-4B19-B09D-598F2FD33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8D429-2746-49F5-9FE2-D5FDF957E4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89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020BAC-A91D-44BE-9777-F6EBDD97A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AC582D-7AF8-40D1-90DC-F5F007CA9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32EFF5-1A1D-48EF-8AD7-CEB862044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42329-6753-4733-841F-1AE8212EF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647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88D75-0FAB-47BD-A410-7C23F68E0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2513F-DA36-416C-9657-497812130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AD402-47D4-4BBB-A55C-3995CD763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FEBD6-6660-4714-9B40-94D5142B6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0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1CA48B-0BB2-4A2E-858B-C10E169B2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D3B54C-2977-47CB-B910-3FA10965A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AE0C4C-DAAB-408B-97D1-E8892BC2A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48CE4-7ECA-42C8-9494-64A1BCA93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034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2AE183-AA9C-46DC-B10A-D57435687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FA3502E-135D-45D0-B8A3-0FE824C23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BFA975-AFB0-41EA-820E-29560EA72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308D3-9FCE-4BD6-9614-2709E5EBB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2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AD3E5D-7E05-4693-8478-BD04ECA14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028972-D82D-4BA4-AA3C-4063E7D72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3C452-6812-4956-974C-A167DD6BE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0B482-6AFD-47D8-B0E2-1EE62450D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15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CB157A-00CA-46FA-99CD-BFC6CFD23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849370-09BA-4163-B9F7-7473D82BC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66AD8-F0AB-4CDB-B002-351002806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CB689-D843-494E-9F23-9AE63CBE6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3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711A6-806F-43B8-8A0B-D0EB9DDC2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3A4B53-9CC6-4585-A420-B4AB1790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12DE1-DF73-41C4-B195-E3739CBED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6BD0D-7533-4CED-95E1-CC77C3A26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85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704D2A-3308-4D0B-B569-2A396BFF5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B9E988-6DCD-45BB-80C4-8BAA69298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A9C27E-8EF1-4F1D-9E8C-E46AF8E9C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E60E9-6018-4839-9269-0CB957FD7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90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FBB463-415D-460A-8AD1-F421BBAB8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853B11-8571-40FD-A61E-52200DADF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3045FA-411B-4380-8A68-692777742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38A27-D4AE-4E62-8667-60AE4037C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0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2CD08E-D416-4D6E-A096-6B6C4B14A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8F751F-2D22-47AD-A556-B387EA62B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F8B6F1-0EA5-455E-8C81-2C204FBC8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EF11B-296A-46C0-B08D-FC7F299F0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38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614EE-0EBF-4F4B-8EB2-35B0C7B62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DD367-92E4-4312-9ECC-84E7487E0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0B16A-4465-47B8-B032-A91C97C7C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CA710-0A85-4E83-A7CB-F0C70E018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05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531B5-C5A0-4E79-B502-1C0D938A61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9A8A4-4C20-465F-A3F1-E0373162E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FA5CE-3FC7-42FE-A114-F77FBC0EB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B9957-BB09-4617-8D82-9CD317535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06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CEC20-8B2D-441D-96BA-2684F5545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944D06-1D05-4321-B1C7-287294B38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BC1D737-4736-4C95-8269-A56411C8F3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7959123-8678-47F9-890E-C72EDAFF61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8668CC-6BC8-4C1C-B21C-FADF275025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9AD19DAC-7109-481B-BC01-7966180013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683B1A26-3BC6-4500-A1DA-D9AAE7F7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7075B87F-6723-4A56-BF32-ABE7D2072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DE35-261F-4C07-8F6A-154B7136F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169" y="1483010"/>
            <a:ext cx="7623175" cy="230293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69B8"/>
                </a:solidFill>
              </a:rPr>
              <a:t>Exploring the Spatial Associations between Air Pollution and Congenital Anomalies in the U.S.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5C535-E087-4863-AF63-7D080EADF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713" y="4031439"/>
            <a:ext cx="7049911" cy="2562578"/>
          </a:xfrm>
        </p:spPr>
        <p:txBody>
          <a:bodyPr/>
          <a:lstStyle/>
          <a:p>
            <a:pPr algn="ctr"/>
            <a:r>
              <a:rPr lang="en-US" sz="2400" dirty="0"/>
              <a:t>Charlie Zhang, </a:t>
            </a:r>
          </a:p>
          <a:p>
            <a:pPr algn="ctr"/>
            <a:r>
              <a:rPr lang="en-US" sz="2400" dirty="0"/>
              <a:t>University of Louisville</a:t>
            </a:r>
          </a:p>
          <a:p>
            <a:pPr algn="ctr"/>
            <a:r>
              <a:rPr lang="en-US" sz="2400" dirty="0"/>
              <a:t>Kristina Zierold, </a:t>
            </a:r>
          </a:p>
          <a:p>
            <a:pPr algn="ctr"/>
            <a:r>
              <a:rPr lang="en-US" sz="2400" dirty="0"/>
              <a:t>University of Alabama at Birmingham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34293-0922-43BE-B182-E75447DD9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8" t="33506" r="6444" b="32123"/>
          <a:stretch/>
        </p:blipFill>
        <p:spPr>
          <a:xfrm>
            <a:off x="4449670" y="5898200"/>
            <a:ext cx="2359378" cy="695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7519ED-951C-4A28-A435-A5013EE4C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35" y="5898199"/>
            <a:ext cx="2169635" cy="695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629F51-8E64-4FDE-83FB-B4AE9238C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931" y="246384"/>
            <a:ext cx="3919559" cy="9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2927-D522-4B9B-8A88-D879444F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Odds Ratio of Birth Defects for Counties </a:t>
            </a:r>
            <a:br>
              <a:rPr lang="en-US" sz="3600" dirty="0"/>
            </a:br>
            <a:r>
              <a:rPr lang="en-US" sz="3600" dirty="0"/>
              <a:t>in Proximity to Power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5557-EC2B-4815-9882-9B0BFF30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50999"/>
          </a:xfrm>
        </p:spPr>
        <p:txBody>
          <a:bodyPr/>
          <a:lstStyle/>
          <a:p>
            <a:r>
              <a:rPr lang="en-US" sz="2400" dirty="0">
                <a:effectLst/>
                <a:ea typeface="Calibri" panose="020F0502020204030204" pitchFamily="34" charset="0"/>
              </a:rPr>
              <a:t>The results showed that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proximity</a:t>
            </a:r>
            <a:r>
              <a:rPr lang="en-US" sz="2400" dirty="0">
                <a:effectLst/>
                <a:ea typeface="Calibri" panose="020F0502020204030204" pitchFamily="34" charset="0"/>
              </a:rPr>
              <a:t> to coal-fired power plants (less than 10-mile) corresponds to an odds ratio of 1.24 (95% CI: 1.21, 1.68), indicating </a:t>
            </a:r>
            <a:r>
              <a:rPr lang="en-US" sz="2400" u="sng" dirty="0">
                <a:effectLst/>
                <a:ea typeface="Calibri" panose="020F0502020204030204" pitchFamily="34" charset="0"/>
              </a:rPr>
              <a:t>proximity to coal-fired power plants might be an environmental risk factor for elevated levels of birth defects</a:t>
            </a:r>
            <a:r>
              <a:rPr lang="en-US" sz="2400" dirty="0">
                <a:effectLst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8D7B27-4985-481C-9E98-B4D6CE7F9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40429"/>
              </p:ext>
            </p:extLst>
          </p:nvPr>
        </p:nvGraphicFramePr>
        <p:xfrm>
          <a:off x="457200" y="3606801"/>
          <a:ext cx="8099777" cy="2546223"/>
        </p:xfrm>
        <a:graphic>
          <a:graphicData uri="http://schemas.openxmlformats.org/drawingml/2006/table">
            <a:tbl>
              <a:tblPr firstRow="1" firstCol="1" bandRow="1"/>
              <a:tblGrid>
                <a:gridCol w="5089768">
                  <a:extLst>
                    <a:ext uri="{9D8B030D-6E8A-4147-A177-3AD203B41FA5}">
                      <a16:colId xmlns:a16="http://schemas.microsoft.com/office/drawing/2014/main" val="374408382"/>
                    </a:ext>
                  </a:extLst>
                </a:gridCol>
                <a:gridCol w="1325905">
                  <a:extLst>
                    <a:ext uri="{9D8B030D-6E8A-4147-A177-3AD203B41FA5}">
                      <a16:colId xmlns:a16="http://schemas.microsoft.com/office/drawing/2014/main" val="2397068454"/>
                    </a:ext>
                  </a:extLst>
                </a:gridCol>
                <a:gridCol w="1684104">
                  <a:extLst>
                    <a:ext uri="{9D8B030D-6E8A-4147-A177-3AD203B41FA5}">
                      <a16:colId xmlns:a16="http://schemas.microsoft.com/office/drawing/2014/main" val="3630165133"/>
                    </a:ext>
                  </a:extLst>
                </a:gridCol>
              </a:tblGrid>
              <a:tr h="3637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Exposure vs. None-Exposure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Birth defects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birth defects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728665"/>
                  </a:ext>
                </a:extLst>
              </a:tr>
              <a:tr h="3637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Exposure: Counties less than 10-mile to a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power plant (154)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3,181,640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744513"/>
                  </a:ext>
                </a:extLst>
              </a:tr>
              <a:tr h="3637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None-Exposure: Counties more than 10-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mile to a power plant (253)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4,798,360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834339"/>
                  </a:ext>
                </a:extLst>
              </a:tr>
              <a:tr h="3536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birth defects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 </a:t>
                      </a:r>
                    </a:p>
                    <a:p>
                      <a:pPr marL="457200" marR="0" lvl="1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(95% CI: 1.21, 1.68)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8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83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4A40-E487-42E0-ADA6-37FB799C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and Birth Defect Prevalence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649DB6-3171-4597-B233-DB171B2C83F7}"/>
              </a:ext>
            </a:extLst>
          </p:cNvPr>
          <p:cNvSpPr txBox="1">
            <a:spLocks/>
          </p:cNvSpPr>
          <p:nvPr/>
        </p:nvSpPr>
        <p:spPr bwMode="auto">
          <a:xfrm>
            <a:off x="338667" y="1337733"/>
            <a:ext cx="8229600" cy="253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>
                <a:ea typeface="Calibri" panose="020F0502020204030204" pitchFamily="34" charset="0"/>
              </a:rPr>
              <a:t>Counties were divided into two groups: Within and Outside using three distance thresholds</a:t>
            </a:r>
          </a:p>
          <a:p>
            <a:r>
              <a:rPr lang="en-US" sz="2400" kern="0" dirty="0">
                <a:ea typeface="Calibri" panose="020F0502020204030204" pitchFamily="34" charset="0"/>
              </a:rPr>
              <a:t>The results of independent samples t-test showed that counties closer to coal-fired power plants were more likely to have </a:t>
            </a:r>
            <a:r>
              <a:rPr lang="en-US" sz="2400" u="sng" kern="0" dirty="0">
                <a:ea typeface="Calibri" panose="020F0502020204030204" pitchFamily="34" charset="0"/>
              </a:rPr>
              <a:t>higher prevalence of birth defects </a:t>
            </a:r>
            <a:r>
              <a:rPr lang="en-US" sz="2400" kern="0" dirty="0">
                <a:ea typeface="Calibri" panose="020F0502020204030204" pitchFamily="34" charset="0"/>
              </a:rPr>
              <a:t>than those that were far away.  </a:t>
            </a:r>
            <a:endParaRPr lang="en-US" sz="2400" kern="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E144C54-5CF0-46CC-834B-55C4D386A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813222"/>
              </p:ext>
            </p:extLst>
          </p:nvPr>
        </p:nvGraphicFramePr>
        <p:xfrm>
          <a:off x="384048" y="3888519"/>
          <a:ext cx="8381830" cy="2140842"/>
        </p:xfrm>
        <a:graphic>
          <a:graphicData uri="http://schemas.openxmlformats.org/drawingml/2006/table">
            <a:tbl>
              <a:tblPr firstRow="1" firstCol="1" bandRow="1"/>
              <a:tblGrid>
                <a:gridCol w="2193889">
                  <a:extLst>
                    <a:ext uri="{9D8B030D-6E8A-4147-A177-3AD203B41FA5}">
                      <a16:colId xmlns:a16="http://schemas.microsoft.com/office/drawing/2014/main" val="2273965489"/>
                    </a:ext>
                  </a:extLst>
                </a:gridCol>
                <a:gridCol w="2118172">
                  <a:extLst>
                    <a:ext uri="{9D8B030D-6E8A-4147-A177-3AD203B41FA5}">
                      <a16:colId xmlns:a16="http://schemas.microsoft.com/office/drawing/2014/main" val="1326207438"/>
                    </a:ext>
                  </a:extLst>
                </a:gridCol>
                <a:gridCol w="2095458">
                  <a:extLst>
                    <a:ext uri="{9D8B030D-6E8A-4147-A177-3AD203B41FA5}">
                      <a16:colId xmlns:a16="http://schemas.microsoft.com/office/drawing/2014/main" val="323865142"/>
                    </a:ext>
                  </a:extLst>
                </a:gridCol>
                <a:gridCol w="1974311">
                  <a:extLst>
                    <a:ext uri="{9D8B030D-6E8A-4147-A177-3AD203B41FA5}">
                      <a16:colId xmlns:a16="http://schemas.microsoft.com/office/drawing/2014/main" val="398522198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Comparison of BD prevalence rates using three distance buffers (numbers of counties in each ground indicated in parentheses)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8453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Counties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5-mile buffer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10-mile buffer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20-mile buffer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774764"/>
                  </a:ext>
                </a:extLst>
              </a:tr>
              <a:tr h="1327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Within threshold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409.20 (115)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406.12 (154)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388.27 (223)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43875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Outside threshold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354.77 (292)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348.26 (253)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348.20 (184)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2828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Independent t-test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 = - 2.578*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 = -3.097**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-2.307*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91757"/>
                  </a:ext>
                </a:extLst>
              </a:tr>
              <a:tr h="129540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*Significance level of 0.05; **Significance level of 0.01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4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19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57E0-A1C3-45EB-B2EA-D97811D3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079"/>
            <a:ext cx="8229600" cy="1139825"/>
          </a:xfrm>
        </p:spPr>
        <p:txBody>
          <a:bodyPr/>
          <a:lstStyle/>
          <a:p>
            <a:pPr algn="ctr"/>
            <a:r>
              <a:rPr lang="en-US" dirty="0"/>
              <a:t>Prevalence of Birth Defects and Proximity to Coal-Fired Power Plants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42A22-9444-4AC6-8EF8-65B8A5EA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38" y="1987189"/>
            <a:ext cx="6440523" cy="40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6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FBC6-B75F-43DD-B0B0-0B66DA94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of Multiple Regression (n = 561)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A6561-25CC-462B-9BD9-A0DDE9919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921933"/>
          </a:xfrm>
        </p:spPr>
        <p:txBody>
          <a:bodyPr/>
          <a:lstStyle/>
          <a:p>
            <a:r>
              <a:rPr lang="en-US" sz="2400" dirty="0"/>
              <a:t>Dependent variable - Count of birth defects per county </a:t>
            </a:r>
          </a:p>
          <a:p>
            <a:r>
              <a:rPr lang="en-US" sz="2400" dirty="0"/>
              <a:t>Adjusted R Squared = 0.644</a:t>
            </a:r>
          </a:p>
          <a:p>
            <a:r>
              <a:rPr lang="en-US" sz="2400" dirty="0"/>
              <a:t>Largest variance inflation factor (VIF) &lt;1.2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BDC673A-F81B-419F-979B-D65AFA6D8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14764"/>
              </p:ext>
            </p:extLst>
          </p:nvPr>
        </p:nvGraphicFramePr>
        <p:xfrm>
          <a:off x="491066" y="2822222"/>
          <a:ext cx="8161868" cy="3757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712">
                  <a:extLst>
                    <a:ext uri="{9D8B030D-6E8A-4147-A177-3AD203B41FA5}">
                      <a16:colId xmlns:a16="http://schemas.microsoft.com/office/drawing/2014/main" val="3942377550"/>
                    </a:ext>
                  </a:extLst>
                </a:gridCol>
                <a:gridCol w="1433689">
                  <a:extLst>
                    <a:ext uri="{9D8B030D-6E8A-4147-A177-3AD203B41FA5}">
                      <a16:colId xmlns:a16="http://schemas.microsoft.com/office/drawing/2014/main" val="4147093982"/>
                    </a:ext>
                  </a:extLst>
                </a:gridCol>
                <a:gridCol w="1264355">
                  <a:extLst>
                    <a:ext uri="{9D8B030D-6E8A-4147-A177-3AD203B41FA5}">
                      <a16:colId xmlns:a16="http://schemas.microsoft.com/office/drawing/2014/main" val="3539031097"/>
                    </a:ext>
                  </a:extLst>
                </a:gridCol>
                <a:gridCol w="959556">
                  <a:extLst>
                    <a:ext uri="{9D8B030D-6E8A-4147-A177-3AD203B41FA5}">
                      <a16:colId xmlns:a16="http://schemas.microsoft.com/office/drawing/2014/main" val="2790858072"/>
                    </a:ext>
                  </a:extLst>
                </a:gridCol>
                <a:gridCol w="1213556">
                  <a:extLst>
                    <a:ext uri="{9D8B030D-6E8A-4147-A177-3AD203B41FA5}">
                      <a16:colId xmlns:a16="http://schemas.microsoft.com/office/drawing/2014/main" val="1370783242"/>
                    </a:ext>
                  </a:extLst>
                </a:gridCol>
              </a:tblGrid>
              <a:tr h="648980">
                <a:tc>
                  <a:txBody>
                    <a:bodyPr/>
                    <a:lstStyle/>
                    <a:p>
                      <a:r>
                        <a:rPr lang="en-US" dirty="0"/>
                        <a:t>Independent variables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Coefficient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839534"/>
                  </a:ext>
                </a:extLst>
              </a:tr>
              <a:tr h="37466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4A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(Constant)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-31.527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91.928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-.343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.732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4518927"/>
                  </a:ext>
                </a:extLst>
              </a:tr>
              <a:tr h="37466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64A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births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.002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28.300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8365055"/>
                  </a:ext>
                </a:extLst>
              </a:tr>
              <a:tr h="37466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64A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Mother’s age (years)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3.642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1.761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2.068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6720479"/>
                  </a:ext>
                </a:extLst>
              </a:tr>
              <a:tr h="37466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4A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birth weight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-.194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5189357"/>
                  </a:ext>
                </a:extLst>
              </a:tr>
              <a:tr h="37466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4A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Pre-pregnancy BMI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-.074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8347965"/>
                  </a:ext>
                </a:extLst>
              </a:tr>
              <a:tr h="41188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4A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number of visits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-2.310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1.791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-1.290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626693"/>
                  </a:ext>
                </a:extLst>
              </a:tr>
              <a:tr h="41188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64A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 to power plant (km)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-.124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-4.053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334442"/>
                  </a:ext>
                </a:extLst>
              </a:tr>
              <a:tr h="41188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64A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Toxicity concentration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5.305E-11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1.652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.099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2355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49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39F7-499E-48F0-929D-AF45122D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3AEA-3239-443C-8F2D-B48EA6ABB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found some preliminary results with respect to the connections between proximity/exposure to airborne pollutants from TRI facilities and birth defects</a:t>
            </a:r>
          </a:p>
          <a:p>
            <a:pPr lvl="1"/>
            <a:r>
              <a:rPr lang="en-US" sz="2400" dirty="0"/>
              <a:t>Counties closer to TRI facilities had higher birth defects rates than those far away</a:t>
            </a:r>
          </a:p>
          <a:p>
            <a:pPr lvl="1"/>
            <a:r>
              <a:rPr lang="en-US" sz="2400" dirty="0"/>
              <a:t>An odds ratio of 1.24 indicates elevated risks of birth defects for counties in proximity to TRI facilities</a:t>
            </a:r>
          </a:p>
          <a:p>
            <a:pPr lvl="1"/>
            <a:r>
              <a:rPr lang="en-US" sz="2400" dirty="0"/>
              <a:t>Statistically significant correlations identified between birth defects and distance and toxicity-weighted concentrations after accounting for demographic covariates </a:t>
            </a:r>
          </a:p>
        </p:txBody>
      </p:sp>
    </p:spTree>
    <p:extLst>
      <p:ext uri="{BB962C8B-B14F-4D97-AF65-F5344CB8AC3E}">
        <p14:creationId xmlns:p14="http://schemas.microsoft.com/office/powerpoint/2010/main" val="126508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505F-7C3E-4859-9DF2-61DB565D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Discussions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29AF-687E-488C-ACDC-AEA07AED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88" y="1331012"/>
            <a:ext cx="8229600" cy="4742530"/>
          </a:xfrm>
        </p:spPr>
        <p:txBody>
          <a:bodyPr/>
          <a:lstStyle/>
          <a:p>
            <a:r>
              <a:rPr lang="en-US" sz="2400" dirty="0"/>
              <a:t>Individual-level data were aggregated to counties by CDC. Data for some counties were suppressed </a:t>
            </a:r>
          </a:p>
          <a:p>
            <a:pPr lvl="1"/>
            <a:r>
              <a:rPr lang="en-US" sz="2400" dirty="0"/>
              <a:t>Populations less than 100,000 persons </a:t>
            </a:r>
          </a:p>
          <a:p>
            <a:pPr lvl="1"/>
            <a:r>
              <a:rPr lang="en-US" sz="2400" dirty="0"/>
              <a:t>Count of birth defects of 9 or fewer</a:t>
            </a:r>
          </a:p>
          <a:p>
            <a:r>
              <a:rPr lang="en-US" sz="2400" dirty="0"/>
              <a:t>We only analyzed data for all birth defects. However, birth defects can be divided into a variety of different types ranging from congenital heart disease to down syndrome. </a:t>
            </a:r>
          </a:p>
          <a:p>
            <a:r>
              <a:rPr lang="en-US" sz="2400" dirty="0"/>
              <a:t>Concentrations of RSEI-based indicators for each type of metals (i.e., Arsenic, cadmium, lead, lithium, manganese, mercury, and selenium) were not extracted in the current analysis. </a:t>
            </a:r>
          </a:p>
        </p:txBody>
      </p:sp>
    </p:spTree>
    <p:extLst>
      <p:ext uri="{BB962C8B-B14F-4D97-AF65-F5344CB8AC3E}">
        <p14:creationId xmlns:p14="http://schemas.microsoft.com/office/powerpoint/2010/main" val="283096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8BBF-87CA-4978-81BA-183B0019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24DFD-4624-4DF6-B291-E6B8B95E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19450"/>
            <a:ext cx="8229600" cy="4530725"/>
          </a:xfrm>
        </p:spPr>
        <p:txBody>
          <a:bodyPr/>
          <a:lstStyle/>
          <a:p>
            <a:r>
              <a:rPr lang="en-US" sz="2400" dirty="0"/>
              <a:t>While EPA RSEI database are useful, toxicity-based concentrations of chemicals were </a:t>
            </a:r>
            <a:r>
              <a:rPr lang="en-US" sz="2400" u="sng" dirty="0"/>
              <a:t>modeled results </a:t>
            </a:r>
            <a:r>
              <a:rPr lang="en-US" sz="2400" dirty="0"/>
              <a:t>that are sensitive to the choices of model parameters and algorithms</a:t>
            </a:r>
          </a:p>
          <a:p>
            <a:r>
              <a:rPr lang="en-US" sz="2400" dirty="0"/>
              <a:t>It can only be used for identifying areas with extraordinary situations of concern that are worth additional investigations to ascertain the </a:t>
            </a:r>
            <a:r>
              <a:rPr lang="en-US" sz="2400" u="sng" dirty="0"/>
              <a:t>health risks </a:t>
            </a:r>
            <a:r>
              <a:rPr lang="en-US" sz="2400" dirty="0"/>
              <a:t>of the released chemicals including metal exposures</a:t>
            </a:r>
          </a:p>
          <a:p>
            <a:r>
              <a:rPr lang="en-US" sz="2400" dirty="0"/>
              <a:t>Future studies should account for additional confounding factors including maternal morbidity and toxic pollutants from water and land sources</a:t>
            </a:r>
          </a:p>
        </p:txBody>
      </p:sp>
    </p:spTree>
    <p:extLst>
      <p:ext uri="{BB962C8B-B14F-4D97-AF65-F5344CB8AC3E}">
        <p14:creationId xmlns:p14="http://schemas.microsoft.com/office/powerpoint/2010/main" val="412095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452D-BF5D-4C0F-95D4-04C13FB4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the 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292F8-F240-4087-852A-C09FBD460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Newborn congenital anomalies (or birth defects) are a critical and costly public health problem </a:t>
            </a:r>
          </a:p>
          <a:p>
            <a:pPr lvl="1"/>
            <a:r>
              <a:rPr lang="en-US" sz="2400" dirty="0"/>
              <a:t>About one in every 33 babies in the U.S. is born with a birth defect.</a:t>
            </a:r>
          </a:p>
          <a:p>
            <a:pPr lvl="1"/>
            <a:r>
              <a:rPr lang="en-US" sz="2400" dirty="0"/>
              <a:t>Worldwide, about 6% babies worldwide are born with a congenital anomaly.</a:t>
            </a:r>
          </a:p>
          <a:p>
            <a:r>
              <a:rPr lang="en-US" sz="2400" dirty="0"/>
              <a:t>Birth defects are the leading cause of infant mortality and have a profound impact on the health and wellbeing of infants and their families.</a:t>
            </a:r>
          </a:p>
          <a:p>
            <a:pPr lvl="1"/>
            <a:r>
              <a:rPr lang="en-US" sz="2400" dirty="0"/>
              <a:t>Each year, total hospital costs for U.S. children and adults with birth defects exceed $2.6 billion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CE203-9D76-4FEF-B851-5B989506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8" y="381472"/>
            <a:ext cx="2321840" cy="11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031B-8A08-4943-AE2F-A54A6AC0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of Birth Defects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77B7C-EB23-45E1-AE0B-77BC5798B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Scholars believe that birth defects are generally attributable to genetic, maternal, and environmental factors</a:t>
            </a:r>
          </a:p>
          <a:p>
            <a:pPr lvl="1"/>
            <a:r>
              <a:rPr lang="en-US" sz="2400" dirty="0"/>
              <a:t>The specific causes of most birth defects are unclear</a:t>
            </a:r>
          </a:p>
          <a:p>
            <a:r>
              <a:rPr lang="en-US" sz="2400" dirty="0"/>
              <a:t>Environmental risk factors, such as exposure to metal(loid)s and radioactive elements have been found to be associated with several birth defects, e.g., cardiac, oral facial and neural tube defects. </a:t>
            </a:r>
          </a:p>
          <a:p>
            <a:r>
              <a:rPr lang="en-US" sz="2400" dirty="0"/>
              <a:t>However, the findings are inconsistent and further research into environmental exposures is necessary to clarify them.</a:t>
            </a:r>
          </a:p>
        </p:txBody>
      </p:sp>
    </p:spTree>
    <p:extLst>
      <p:ext uri="{BB962C8B-B14F-4D97-AF65-F5344CB8AC3E}">
        <p14:creationId xmlns:p14="http://schemas.microsoft.com/office/powerpoint/2010/main" val="379181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A457-74F2-4A4A-A95D-DA94A809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A110-1F4B-4C0C-B455-EE6B4174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87327"/>
          </a:xfrm>
        </p:spPr>
        <p:txBody>
          <a:bodyPr/>
          <a:lstStyle/>
          <a:p>
            <a:r>
              <a:rPr lang="en-US" sz="2400" dirty="0"/>
              <a:t>This study aims to investigate the spatial associations between prevalence of birth defects in the U.S. and maternal exposure to airborne toxic emissions from Toxic Release Inventory (TRI) facilities.</a:t>
            </a:r>
          </a:p>
          <a:p>
            <a:pPr lvl="1"/>
            <a:r>
              <a:rPr lang="en-US" sz="2400" dirty="0"/>
              <a:t>With a special interest in examining the adverse impacts of metal(loid)s from coal-fired power plants and the affiliated coal ash storage facilities, which are major sources of environmental pollution. </a:t>
            </a:r>
          </a:p>
          <a:p>
            <a:r>
              <a:rPr lang="en-US" sz="2400" dirty="0"/>
              <a:t>Findings can help us better understand the linkages between air pollution and birth defects in newborns and thus providing guidance for environmental and public health policies.</a:t>
            </a:r>
          </a:p>
        </p:txBody>
      </p:sp>
    </p:spTree>
    <p:extLst>
      <p:ext uri="{BB962C8B-B14F-4D97-AF65-F5344CB8AC3E}">
        <p14:creationId xmlns:p14="http://schemas.microsoft.com/office/powerpoint/2010/main" val="327627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6F22-2B98-4665-A421-CFCA4C2C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2BFAD-4BB0-4923-88E6-DB533495F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4041"/>
            <a:ext cx="8229600" cy="4780449"/>
          </a:xfrm>
        </p:spPr>
        <p:txBody>
          <a:bodyPr/>
          <a:lstStyle/>
          <a:p>
            <a:r>
              <a:rPr lang="en-US" sz="2400" dirty="0"/>
              <a:t>Data on birth defects were obtained from U.S. Centers for Disease Control and Prevention (CDC) WONDER online query system </a:t>
            </a:r>
          </a:p>
          <a:p>
            <a:pPr lvl="1"/>
            <a:r>
              <a:rPr lang="en-US" sz="2400" dirty="0"/>
              <a:t>Natality for 2016 – 2020 (expanded)</a:t>
            </a:r>
          </a:p>
          <a:p>
            <a:pPr lvl="1"/>
            <a:r>
              <a:rPr lang="en-US" sz="2400" dirty="0"/>
              <a:t>Aggregated to counties based on mother’s residence</a:t>
            </a:r>
          </a:p>
          <a:p>
            <a:r>
              <a:rPr lang="en-US" sz="2400" dirty="0"/>
              <a:t>Data for airborne toxic exposures from TRI facilities were acquired from the Environmental Protection Agency (EPA)’s Risk-Screening Environmental Indicators (RSEI) geographic microdata (RSEI-GM)</a:t>
            </a:r>
          </a:p>
          <a:p>
            <a:pPr lvl="1"/>
            <a:r>
              <a:rPr lang="en-US" sz="2400" dirty="0"/>
              <a:t>Modeled annual environmental fate, exposure, and toxicity information of chemicals from air pollutants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B1D1D-C56A-4BEC-BFAB-E69A9FD64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373" y="231794"/>
            <a:ext cx="1932820" cy="10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E227-2826-4AC0-B55E-FAED5EE6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83521-B7B5-4660-B441-873AA818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334193"/>
            <a:ext cx="8229600" cy="4796784"/>
          </a:xfrm>
        </p:spPr>
        <p:txBody>
          <a:bodyPr/>
          <a:lstStyle/>
          <a:p>
            <a:r>
              <a:rPr lang="en-US" sz="2500" dirty="0"/>
              <a:t>RSEI-GM includes estimates for -</a:t>
            </a:r>
          </a:p>
          <a:p>
            <a:pPr lvl="1"/>
            <a:r>
              <a:rPr lang="en-US" sz="2500" dirty="0"/>
              <a:t>Toxicity-weighted concentrations of chemicals</a:t>
            </a:r>
          </a:p>
          <a:p>
            <a:pPr lvl="2"/>
            <a:r>
              <a:rPr lang="en-US" sz="2400" dirty="0"/>
              <a:t>Arsenic, cadmium, lead, lithium, manganese, mercury, and selenium</a:t>
            </a:r>
          </a:p>
          <a:p>
            <a:pPr lvl="1"/>
            <a:r>
              <a:rPr lang="en-US" sz="2500" dirty="0"/>
              <a:t>Gridded data for 810m by 810m within a radius of 50 km</a:t>
            </a:r>
            <a:r>
              <a:rPr lang="en-US" sz="2500" baseline="30000" dirty="0"/>
              <a:t>2 </a:t>
            </a:r>
            <a:r>
              <a:rPr lang="en-US" sz="2500" dirty="0"/>
              <a:t>surrounding each TRI facility</a:t>
            </a:r>
            <a:endParaRPr lang="en-US" sz="2500" baseline="30000" dirty="0"/>
          </a:p>
          <a:p>
            <a:pPr lvl="1"/>
            <a:r>
              <a:rPr lang="en-US" sz="2500" dirty="0"/>
              <a:t>RSEI indicators were aggregated to counties </a:t>
            </a:r>
          </a:p>
          <a:p>
            <a:r>
              <a:rPr lang="en-US" sz="2500" dirty="0"/>
              <a:t>Data for coal-fired power plants obtained from the EPA</a:t>
            </a:r>
          </a:p>
          <a:p>
            <a:pPr lvl="1"/>
            <a:r>
              <a:rPr lang="en-US" sz="2500" dirty="0"/>
              <a:t>302 power plants across the contiguous U.S. </a:t>
            </a:r>
          </a:p>
          <a:p>
            <a:pPr lvl="1"/>
            <a:r>
              <a:rPr lang="en-US" sz="2500" dirty="0"/>
              <a:t>733 coal ash storage sites</a:t>
            </a:r>
          </a:p>
          <a:p>
            <a:pPr lvl="1"/>
            <a:r>
              <a:rPr lang="en-US" sz="2500" dirty="0"/>
              <a:t>29 states had more than 3 coal-fired power plants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417BA8-1F3D-428D-ADBA-F6679D962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836" y="277814"/>
            <a:ext cx="1540588" cy="154058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018B5-F1A6-4DEE-BC64-F9C61160BFD6}"/>
              </a:ext>
            </a:extLst>
          </p:cNvPr>
          <p:cNvSpPr txBox="1"/>
          <p:nvPr/>
        </p:nvSpPr>
        <p:spPr>
          <a:xfrm>
            <a:off x="6805220" y="1510625"/>
            <a:ext cx="13978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810m by 810m </a:t>
            </a:r>
          </a:p>
        </p:txBody>
      </p:sp>
    </p:spTree>
    <p:extLst>
      <p:ext uri="{BB962C8B-B14F-4D97-AF65-F5344CB8AC3E}">
        <p14:creationId xmlns:p14="http://schemas.microsoft.com/office/powerpoint/2010/main" val="326836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95C2-01A0-47E3-858C-58440B8C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Methods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F9E3-E25D-4691-AD14-B81179A04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98" y="1417638"/>
            <a:ext cx="8229600" cy="4704029"/>
          </a:xfrm>
        </p:spPr>
        <p:txBody>
          <a:bodyPr/>
          <a:lstStyle/>
          <a:p>
            <a:r>
              <a:rPr lang="en-US" sz="2400" dirty="0"/>
              <a:t>We used GIS to overlay data for birth defects with TRI RSEI concentrations and calculate distances from each county to its closest coal-fired power plant </a:t>
            </a:r>
          </a:p>
          <a:p>
            <a:r>
              <a:rPr lang="en-US" sz="2400" dirty="0"/>
              <a:t>We calculated the </a:t>
            </a:r>
            <a:r>
              <a:rPr lang="en-US" sz="2400" u="sng" dirty="0"/>
              <a:t>odds ratio </a:t>
            </a:r>
            <a:r>
              <a:rPr lang="en-US" sz="2400" dirty="0"/>
              <a:t>for counties within a 10-mile distance to coal-fired power plants</a:t>
            </a:r>
          </a:p>
          <a:p>
            <a:r>
              <a:rPr lang="en-US" sz="2400" dirty="0"/>
              <a:t>We performed </a:t>
            </a:r>
            <a:r>
              <a:rPr lang="en-US" sz="2400" u="sng" dirty="0"/>
              <a:t>independent samples t tests </a:t>
            </a:r>
            <a:r>
              <a:rPr lang="en-US" sz="2400" dirty="0"/>
              <a:t>to compare the differences in birth defect prevalence between counties in proximity to power plants and beyond three distance thresholds (5, 10, and 20 miles).</a:t>
            </a:r>
          </a:p>
          <a:p>
            <a:r>
              <a:rPr lang="en-US" sz="2400" dirty="0"/>
              <a:t>Multiple linear regression was used to investigate the correlations of airborne pollution and birth defects.</a:t>
            </a:r>
          </a:p>
        </p:txBody>
      </p:sp>
    </p:spTree>
    <p:extLst>
      <p:ext uri="{BB962C8B-B14F-4D97-AF65-F5344CB8AC3E}">
        <p14:creationId xmlns:p14="http://schemas.microsoft.com/office/powerpoint/2010/main" val="315900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CB63-9C82-438D-82FB-8E0767EB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0" y="295975"/>
            <a:ext cx="3729789" cy="1589488"/>
          </a:xfrm>
        </p:spPr>
        <p:txBody>
          <a:bodyPr/>
          <a:lstStyle/>
          <a:p>
            <a:pPr algn="ctr"/>
            <a:r>
              <a:rPr lang="en-US" sz="3600" dirty="0"/>
              <a:t>29 States with More Than 3 Coal-Fired Power Plants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1E433-2B55-4947-B477-961D68923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81" y="2465091"/>
            <a:ext cx="6050925" cy="395637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B124BC-318C-4AF7-8E3B-2B6A2FC4F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90" y="295975"/>
            <a:ext cx="3928358" cy="236059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5789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E1AB-DFB9-4936-875B-BCDA27EC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4"/>
            <a:ext cx="8506178" cy="647876"/>
          </a:xfrm>
        </p:spPr>
        <p:txBody>
          <a:bodyPr/>
          <a:lstStyle/>
          <a:p>
            <a:r>
              <a:rPr lang="en-US" sz="3000" dirty="0"/>
              <a:t>Birth Defects and Locations of Coal-Fired Power Plants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DBDB2-8C74-4DEA-8377-B9F507A88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4" y="940702"/>
            <a:ext cx="8365067" cy="5752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9434740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2611</TotalTime>
  <Words>1271</Words>
  <Application>Microsoft Office PowerPoint</Application>
  <PresentationFormat>On-screen Show (4:3)</PresentationFormat>
  <Paragraphs>150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Edge</vt:lpstr>
      <vt:lpstr>Exploring the Spatial Associations between Air Pollution and Congenital Anomalies in the U.S.</vt:lpstr>
      <vt:lpstr>Nature of the Problem </vt:lpstr>
      <vt:lpstr>Risk Factors of Birth Defects </vt:lpstr>
      <vt:lpstr>Research Objectives </vt:lpstr>
      <vt:lpstr>Data and Methods </vt:lpstr>
      <vt:lpstr>Data and Methods (Cont.)</vt:lpstr>
      <vt:lpstr>Data Methods (Cont.)</vt:lpstr>
      <vt:lpstr>29 States with More Than 3 Coal-Fired Power Plants</vt:lpstr>
      <vt:lpstr>Birth Defects and Locations of Coal-Fired Power Plants </vt:lpstr>
      <vt:lpstr>Odds Ratio of Birth Defects for Counties  in Proximity to Power Plants</vt:lpstr>
      <vt:lpstr>Distance and Birth Defect Prevalence  </vt:lpstr>
      <vt:lpstr>Prevalence of Birth Defects and Proximity to Coal-Fired Power Plants</vt:lpstr>
      <vt:lpstr>Results of Multiple Regression (n = 561) </vt:lpstr>
      <vt:lpstr>Conclusion </vt:lpstr>
      <vt:lpstr>Limitations and Discussions </vt:lpstr>
      <vt:lpstr>Discussions</vt:lpstr>
    </vt:vector>
  </TitlesOfParts>
  <Company>University of Louisville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Univariate Descriptive Statistics</dc:title>
  <dc:creator>song</dc:creator>
  <cp:lastModifiedBy>Zhang,Charlie H</cp:lastModifiedBy>
  <cp:revision>196</cp:revision>
  <dcterms:created xsi:type="dcterms:W3CDTF">2006-12-18T17:28:07Z</dcterms:created>
  <dcterms:modified xsi:type="dcterms:W3CDTF">2022-03-01T13:44:45Z</dcterms:modified>
</cp:coreProperties>
</file>